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6/6/2017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6/6/2017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6/6/2017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6/6/2017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6/6/2017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6/6/2017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6/6/2017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512" y="564022"/>
            <a:ext cx="8825658" cy="2597922"/>
          </a:xfrm>
        </p:spPr>
        <p:txBody>
          <a:bodyPr/>
          <a:lstStyle/>
          <a:p>
            <a:pPr algn="ctr"/>
            <a:r>
              <a:rPr lang="en-US" sz="4800" dirty="0" smtClean="0"/>
              <a:t>Project Report</a:t>
            </a:r>
            <a:br>
              <a:rPr lang="en-US" sz="4800" dirty="0" smtClean="0"/>
            </a:br>
            <a:r>
              <a:rPr lang="en-US" dirty="0" smtClean="0"/>
              <a:t/>
            </a:r>
            <a:br>
              <a:rPr lang="en-US" dirty="0" smtClean="0"/>
            </a:br>
            <a:r>
              <a:rPr lang="en-US" sz="4000" b="1" dirty="0" smtClean="0">
                <a:solidFill>
                  <a:srgbClr val="00B0F0"/>
                </a:solidFill>
              </a:rPr>
              <a:t>ChatBot</a:t>
            </a:r>
            <a:endParaRPr lang="en-US" b="1" dirty="0">
              <a:solidFill>
                <a:srgbClr val="00B0F0"/>
              </a:solidFill>
            </a:endParaRPr>
          </a:p>
        </p:txBody>
      </p:sp>
      <p:sp>
        <p:nvSpPr>
          <p:cNvPr id="3" name="Subtitle 2"/>
          <p:cNvSpPr>
            <a:spLocks noGrp="1"/>
          </p:cNvSpPr>
          <p:nvPr>
            <p:ph type="subTitle" idx="1"/>
          </p:nvPr>
        </p:nvSpPr>
        <p:spPr>
          <a:xfrm>
            <a:off x="1154955" y="3375589"/>
            <a:ext cx="8825658" cy="2263211"/>
          </a:xfrm>
        </p:spPr>
        <p:txBody>
          <a:bodyPr/>
          <a:lstStyle/>
          <a:p>
            <a:r>
              <a:rPr lang="en-US" sz="2000" dirty="0" smtClean="0"/>
              <a:t>Team :</a:t>
            </a:r>
          </a:p>
          <a:p>
            <a:r>
              <a:rPr lang="en-US" dirty="0" smtClean="0"/>
              <a:t>1.Danish kAleem, IIEST- Shibpur</a:t>
            </a:r>
          </a:p>
          <a:p>
            <a:r>
              <a:rPr lang="en-US" dirty="0" smtClean="0"/>
              <a:t>2.Rajat Mishra, IIIT- Allahabad</a:t>
            </a:r>
          </a:p>
          <a:p>
            <a:r>
              <a:rPr lang="en-US" dirty="0" smtClean="0"/>
              <a:t>3.PIYUSH YADUVANSHI, IIIT- Naya Raipur</a:t>
            </a:r>
          </a:p>
        </p:txBody>
      </p:sp>
      <p:sp>
        <p:nvSpPr>
          <p:cNvPr id="4" name="TextBox 3"/>
          <p:cNvSpPr txBox="1"/>
          <p:nvPr/>
        </p:nvSpPr>
        <p:spPr>
          <a:xfrm>
            <a:off x="8127050" y="5494946"/>
            <a:ext cx="2709017" cy="369332"/>
          </a:xfrm>
          <a:prstGeom prst="rect">
            <a:avLst/>
          </a:prstGeom>
          <a:noFill/>
        </p:spPr>
        <p:txBody>
          <a:bodyPr wrap="square" rtlCol="0">
            <a:spAutoFit/>
          </a:bodyPr>
          <a:lstStyle/>
          <a:p>
            <a:r>
              <a:rPr lang="en-US" dirty="0" smtClean="0">
                <a:solidFill>
                  <a:srgbClr val="FFFF00"/>
                </a:solidFill>
              </a:rPr>
              <a:t>Date: 5</a:t>
            </a:r>
            <a:r>
              <a:rPr lang="en-US" baseline="30000" dirty="0" smtClean="0">
                <a:solidFill>
                  <a:srgbClr val="FFFF00"/>
                </a:solidFill>
              </a:rPr>
              <a:t>th</a:t>
            </a:r>
            <a:r>
              <a:rPr lang="en-US" dirty="0" smtClean="0">
                <a:solidFill>
                  <a:srgbClr val="FFFF00"/>
                </a:solidFill>
              </a:rPr>
              <a:t> June, 2017</a:t>
            </a:r>
            <a:endParaRPr lang="en-US" dirty="0">
              <a:solidFill>
                <a:srgbClr val="FFFF00"/>
              </a:solidFill>
            </a:endParaRPr>
          </a:p>
        </p:txBody>
      </p:sp>
    </p:spTree>
    <p:extLst>
      <p:ext uri="{BB962C8B-B14F-4D97-AF65-F5344CB8AC3E}">
        <p14:creationId xmlns:p14="http://schemas.microsoft.com/office/powerpoint/2010/main" val="3227565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9299" y="846032"/>
            <a:ext cx="8825658" cy="965957"/>
          </a:xfrm>
        </p:spPr>
        <p:txBody>
          <a:bodyPr/>
          <a:lstStyle/>
          <a:p>
            <a:r>
              <a:rPr lang="en-US" dirty="0" smtClean="0"/>
              <a:t>Problem Statement</a:t>
            </a:r>
            <a:endParaRPr lang="en-US" dirty="0"/>
          </a:p>
        </p:txBody>
      </p:sp>
      <p:sp>
        <p:nvSpPr>
          <p:cNvPr id="3" name="Subtitle 2"/>
          <p:cNvSpPr>
            <a:spLocks noGrp="1"/>
          </p:cNvSpPr>
          <p:nvPr>
            <p:ph type="subTitle" idx="1"/>
          </p:nvPr>
        </p:nvSpPr>
        <p:spPr>
          <a:xfrm>
            <a:off x="770394" y="2008261"/>
            <a:ext cx="8825658" cy="3844183"/>
          </a:xfrm>
        </p:spPr>
        <p:txBody>
          <a:bodyPr/>
          <a:lstStyle/>
          <a:p>
            <a:pPr marL="285750" indent="-285750">
              <a:buFont typeface="Arial" panose="020B0604020202020204" pitchFamily="34" charset="0"/>
              <a:buChar char="•"/>
            </a:pPr>
            <a:r>
              <a:rPr lang="en-US" cap="none" dirty="0" smtClean="0">
                <a:solidFill>
                  <a:srgbClr val="00B0F0"/>
                </a:solidFill>
              </a:rPr>
              <a:t>We will be trying to implement a </a:t>
            </a:r>
            <a:r>
              <a:rPr lang="en-US" cap="none" dirty="0" smtClean="0">
                <a:solidFill>
                  <a:srgbClr val="FFFF00"/>
                </a:solidFill>
              </a:rPr>
              <a:t>Domain Specific Knowledge System </a:t>
            </a:r>
            <a:r>
              <a:rPr lang="en-US" cap="none" dirty="0" smtClean="0">
                <a:solidFill>
                  <a:srgbClr val="00B0F0"/>
                </a:solidFill>
              </a:rPr>
              <a:t>to deliver answers to </a:t>
            </a:r>
            <a:r>
              <a:rPr lang="en-US" cap="none" dirty="0" smtClean="0">
                <a:solidFill>
                  <a:srgbClr val="FFFF00"/>
                </a:solidFill>
              </a:rPr>
              <a:t>frequently asked questions</a:t>
            </a:r>
            <a:r>
              <a:rPr lang="en-US" cap="none" dirty="0" smtClean="0">
                <a:solidFill>
                  <a:srgbClr val="00B0F0"/>
                </a:solidFill>
              </a:rPr>
              <a:t> related to a particular institution during admission time.</a:t>
            </a:r>
          </a:p>
          <a:p>
            <a:pPr marL="285750" indent="-285750">
              <a:buFont typeface="Arial" panose="020B0604020202020204" pitchFamily="34" charset="0"/>
              <a:buChar char="•"/>
            </a:pPr>
            <a:r>
              <a:rPr lang="en-US" cap="none" dirty="0" smtClean="0">
                <a:solidFill>
                  <a:srgbClr val="00B0F0"/>
                </a:solidFill>
              </a:rPr>
              <a:t>The implementation of this project on a counselling portal will be particularly useful for the students looking for information regarding that institution. Even though most of the information is available on the web, students often like to have a personal interaction.</a:t>
            </a:r>
          </a:p>
          <a:p>
            <a:pPr marL="285750" indent="-285750">
              <a:buFont typeface="Arial" panose="020B0604020202020204" pitchFamily="34" charset="0"/>
              <a:buChar char="•"/>
            </a:pPr>
            <a:r>
              <a:rPr lang="en-US" cap="none" dirty="0" smtClean="0">
                <a:solidFill>
                  <a:srgbClr val="00B0F0"/>
                </a:solidFill>
              </a:rPr>
              <a:t>The main goal of this project is to ease the burden of continuous calls and  e-mails on institute authorities and at the same time make it easier for the students to conveniently retrieve information without having to look or browse several webpages to fetch answers to frequently asked questions. </a:t>
            </a:r>
            <a:endParaRPr lang="en-US" cap="none" dirty="0">
              <a:solidFill>
                <a:srgbClr val="00B0F0"/>
              </a:solidFill>
            </a:endParaRPr>
          </a:p>
        </p:txBody>
      </p:sp>
    </p:spTree>
    <p:extLst>
      <p:ext uri="{BB962C8B-B14F-4D97-AF65-F5344CB8AC3E}">
        <p14:creationId xmlns:p14="http://schemas.microsoft.com/office/powerpoint/2010/main" val="862930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117" y="800436"/>
            <a:ext cx="10279319" cy="1344223"/>
          </a:xfrm>
        </p:spPr>
        <p:txBody>
          <a:bodyPr/>
          <a:lstStyle/>
          <a:p>
            <a:r>
              <a:rPr lang="en-US" dirty="0" smtClean="0"/>
              <a:t>Problem Statement</a:t>
            </a:r>
            <a:br>
              <a:rPr lang="en-US" dirty="0" smtClean="0"/>
            </a:br>
            <a:endParaRPr lang="en-US" sz="2400" dirty="0">
              <a:solidFill>
                <a:srgbClr val="FFFF00"/>
              </a:solidFill>
            </a:endParaRPr>
          </a:p>
        </p:txBody>
      </p:sp>
      <p:sp>
        <p:nvSpPr>
          <p:cNvPr id="3" name="Subtitle 2"/>
          <p:cNvSpPr>
            <a:spLocks noGrp="1"/>
          </p:cNvSpPr>
          <p:nvPr>
            <p:ph type="subTitle" idx="1"/>
          </p:nvPr>
        </p:nvSpPr>
        <p:spPr>
          <a:xfrm>
            <a:off x="719117" y="3093577"/>
            <a:ext cx="9134580" cy="2298819"/>
          </a:xfrm>
        </p:spPr>
        <p:txBody>
          <a:bodyPr/>
          <a:lstStyle/>
          <a:p>
            <a:pPr marL="285750" indent="-285750">
              <a:buFont typeface="Arial" panose="020B0604020202020204" pitchFamily="34" charset="0"/>
              <a:buChar char="•"/>
            </a:pPr>
            <a:r>
              <a:rPr lang="en-US" cap="none" dirty="0" smtClean="0">
                <a:solidFill>
                  <a:srgbClr val="00B0F0"/>
                </a:solidFill>
              </a:rPr>
              <a:t>Greetings or FAQ queries in natural language (English). </a:t>
            </a:r>
          </a:p>
          <a:p>
            <a:pPr marL="285750" indent="-285750">
              <a:buFont typeface="Arial" panose="020B0604020202020204" pitchFamily="34" charset="0"/>
              <a:buChar char="•"/>
            </a:pPr>
            <a:r>
              <a:rPr lang="en-US" cap="none" dirty="0">
                <a:solidFill>
                  <a:srgbClr val="00B0F0"/>
                </a:solidFill>
              </a:rPr>
              <a:t>The FAQ queries are restricted to be related to </a:t>
            </a:r>
            <a:r>
              <a:rPr lang="en-US" cap="none" dirty="0" smtClean="0">
                <a:solidFill>
                  <a:srgbClr val="00B0F0"/>
                </a:solidFill>
              </a:rPr>
              <a:t>a particular institution only (The database will </a:t>
            </a:r>
            <a:r>
              <a:rPr lang="en-US" cap="none" dirty="0">
                <a:solidFill>
                  <a:srgbClr val="00B0F0"/>
                </a:solidFill>
              </a:rPr>
              <a:t>only handles </a:t>
            </a:r>
            <a:r>
              <a:rPr lang="en-US" cap="none" dirty="0" smtClean="0">
                <a:solidFill>
                  <a:srgbClr val="00B0F0"/>
                </a:solidFill>
              </a:rPr>
              <a:t>a single institution, </a:t>
            </a:r>
            <a:r>
              <a:rPr lang="en-US" cap="none" dirty="0">
                <a:solidFill>
                  <a:srgbClr val="00B0F0"/>
                </a:solidFill>
              </a:rPr>
              <a:t>although it can be easily expanded to support on any </a:t>
            </a:r>
            <a:r>
              <a:rPr lang="en-US" cap="none" dirty="0" smtClean="0">
                <a:solidFill>
                  <a:srgbClr val="00B0F0"/>
                </a:solidFill>
              </a:rPr>
              <a:t>number of institutions).</a:t>
            </a:r>
          </a:p>
          <a:p>
            <a:pPr marL="285750" indent="-285750">
              <a:buFont typeface="Arial" panose="020B0604020202020204" pitchFamily="34" charset="0"/>
              <a:buChar char="•"/>
            </a:pPr>
            <a:r>
              <a:rPr lang="en-US" cap="none" dirty="0" smtClean="0">
                <a:solidFill>
                  <a:srgbClr val="00B0F0"/>
                </a:solidFill>
              </a:rPr>
              <a:t>For </a:t>
            </a:r>
            <a:r>
              <a:rPr lang="en-US" cap="none" dirty="0">
                <a:solidFill>
                  <a:srgbClr val="00B0F0"/>
                </a:solidFill>
              </a:rPr>
              <a:t>instance, the queries can be regarding </a:t>
            </a:r>
            <a:r>
              <a:rPr lang="en-US" cap="none" dirty="0" smtClean="0">
                <a:solidFill>
                  <a:srgbClr val="00B0F0"/>
                </a:solidFill>
              </a:rPr>
              <a:t>Professors, Placements, Infrastructures, Rankings, </a:t>
            </a:r>
            <a:r>
              <a:rPr lang="en-US" cap="none" dirty="0">
                <a:solidFill>
                  <a:srgbClr val="00B0F0"/>
                </a:solidFill>
              </a:rPr>
              <a:t>Grading </a:t>
            </a:r>
            <a:r>
              <a:rPr lang="en-US" cap="none" dirty="0" smtClean="0">
                <a:solidFill>
                  <a:srgbClr val="00B0F0"/>
                </a:solidFill>
              </a:rPr>
              <a:t>Statistics ,etc</a:t>
            </a:r>
            <a:r>
              <a:rPr lang="en-US" cap="none" dirty="0">
                <a:solidFill>
                  <a:srgbClr val="00B0F0"/>
                </a:solidFill>
              </a:rPr>
              <a:t>. of a </a:t>
            </a:r>
            <a:r>
              <a:rPr lang="en-US" cap="none" dirty="0" smtClean="0">
                <a:solidFill>
                  <a:srgbClr val="00B0F0"/>
                </a:solidFill>
              </a:rPr>
              <a:t>particular institution.</a:t>
            </a:r>
            <a:endParaRPr lang="en-US" cap="none" dirty="0">
              <a:solidFill>
                <a:srgbClr val="00B0F0"/>
              </a:solidFill>
            </a:endParaRPr>
          </a:p>
          <a:p>
            <a:pPr marL="285750" indent="-285750">
              <a:buFont typeface="Arial" panose="020B0604020202020204" pitchFamily="34" charset="0"/>
              <a:buChar char="•"/>
            </a:pPr>
            <a:endParaRPr lang="en-US" cap="none" dirty="0" smtClean="0"/>
          </a:p>
          <a:p>
            <a:pPr marL="285750" indent="-285750">
              <a:buFont typeface="Arial" panose="020B0604020202020204" pitchFamily="34" charset="0"/>
              <a:buChar char="•"/>
            </a:pPr>
            <a:endParaRPr lang="en-US" dirty="0"/>
          </a:p>
        </p:txBody>
      </p:sp>
      <p:sp>
        <p:nvSpPr>
          <p:cNvPr id="4" name="TextBox 3"/>
          <p:cNvSpPr txBox="1"/>
          <p:nvPr/>
        </p:nvSpPr>
        <p:spPr>
          <a:xfrm>
            <a:off x="957129" y="2170632"/>
            <a:ext cx="2244525" cy="369332"/>
          </a:xfrm>
          <a:prstGeom prst="rect">
            <a:avLst/>
          </a:prstGeom>
          <a:noFill/>
        </p:spPr>
        <p:txBody>
          <a:bodyPr wrap="none" rtlCol="0">
            <a:spAutoFit/>
          </a:bodyPr>
          <a:lstStyle/>
          <a:p>
            <a:r>
              <a:rPr lang="en-US" dirty="0">
                <a:solidFill>
                  <a:srgbClr val="FFFF00"/>
                </a:solidFill>
              </a:rPr>
              <a:t>User query(Inputs):</a:t>
            </a:r>
            <a:endParaRPr lang="en-US" dirty="0"/>
          </a:p>
        </p:txBody>
      </p:sp>
    </p:spTree>
    <p:extLst>
      <p:ext uri="{BB962C8B-B14F-4D97-AF65-F5344CB8AC3E}">
        <p14:creationId xmlns:p14="http://schemas.microsoft.com/office/powerpoint/2010/main" val="3788551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3126" y="2991309"/>
            <a:ext cx="8825658" cy="2725827"/>
          </a:xfrm>
        </p:spPr>
        <p:txBody>
          <a:bodyPr/>
          <a:lstStyle/>
          <a:p>
            <a:r>
              <a:rPr lang="en-US" cap="none" dirty="0" smtClean="0">
                <a:solidFill>
                  <a:srgbClr val="00B0F0"/>
                </a:solidFill>
              </a:rPr>
              <a:t>System responses can be majorly categorized into three types:</a:t>
            </a:r>
          </a:p>
          <a:p>
            <a:pPr marL="285750" indent="-285750">
              <a:buFont typeface="Arial" panose="020B0604020202020204" pitchFamily="34" charset="0"/>
              <a:buChar char="•"/>
            </a:pPr>
            <a:r>
              <a:rPr lang="en-US" b="1" u="sng" cap="none" dirty="0">
                <a:solidFill>
                  <a:srgbClr val="92D050"/>
                </a:solidFill>
              </a:rPr>
              <a:t>Niceties:</a:t>
            </a:r>
            <a:r>
              <a:rPr lang="en-US" cap="none" dirty="0"/>
              <a:t> </a:t>
            </a:r>
            <a:r>
              <a:rPr lang="en-US" cap="none" dirty="0">
                <a:solidFill>
                  <a:srgbClr val="00B0F0"/>
                </a:solidFill>
              </a:rPr>
              <a:t>Polite social responses with respect to greetings from the user. </a:t>
            </a:r>
            <a:endParaRPr lang="en-US" cap="none" dirty="0" smtClean="0">
              <a:solidFill>
                <a:srgbClr val="00B0F0"/>
              </a:solidFill>
            </a:endParaRPr>
          </a:p>
          <a:p>
            <a:pPr marL="285750" indent="-285750">
              <a:buFont typeface="Arial" panose="020B0604020202020204" pitchFamily="34" charset="0"/>
              <a:buChar char="•"/>
            </a:pPr>
            <a:r>
              <a:rPr lang="en-US" b="1" u="sng" cap="none" dirty="0">
                <a:solidFill>
                  <a:srgbClr val="92D050"/>
                </a:solidFill>
              </a:rPr>
              <a:t>Domain Speciﬁc </a:t>
            </a:r>
            <a:r>
              <a:rPr lang="en-US" b="1" u="sng" cap="none" dirty="0" smtClean="0">
                <a:solidFill>
                  <a:srgbClr val="92D050"/>
                </a:solidFill>
              </a:rPr>
              <a:t>responses:</a:t>
            </a:r>
            <a:r>
              <a:rPr lang="en-US" b="1" cap="none" dirty="0" smtClean="0">
                <a:solidFill>
                  <a:srgbClr val="92D050"/>
                </a:solidFill>
              </a:rPr>
              <a:t> </a:t>
            </a:r>
            <a:r>
              <a:rPr lang="en-US" cap="none" dirty="0" smtClean="0">
                <a:solidFill>
                  <a:srgbClr val="00B0F0"/>
                </a:solidFill>
              </a:rPr>
              <a:t>Responses </a:t>
            </a:r>
            <a:r>
              <a:rPr lang="en-US" cap="none" dirty="0">
                <a:solidFill>
                  <a:srgbClr val="00B0F0"/>
                </a:solidFill>
              </a:rPr>
              <a:t>closely satisfying the user queries. </a:t>
            </a:r>
            <a:endParaRPr lang="en-US" cap="none" dirty="0" smtClean="0">
              <a:solidFill>
                <a:srgbClr val="00B0F0"/>
              </a:solidFill>
            </a:endParaRPr>
          </a:p>
          <a:p>
            <a:pPr marL="285750" indent="-285750">
              <a:buFont typeface="Arial" panose="020B0604020202020204" pitchFamily="34" charset="0"/>
              <a:buChar char="•"/>
            </a:pPr>
            <a:r>
              <a:rPr lang="en-US" b="1" u="sng" cap="none" dirty="0">
                <a:solidFill>
                  <a:srgbClr val="92D050"/>
                </a:solidFill>
              </a:rPr>
              <a:t>Apologetic responses:</a:t>
            </a:r>
            <a:r>
              <a:rPr lang="en-US" cap="none" dirty="0">
                <a:solidFill>
                  <a:srgbClr val="92D050"/>
                </a:solidFill>
              </a:rPr>
              <a:t> </a:t>
            </a:r>
            <a:r>
              <a:rPr lang="en-US" cap="none" dirty="0">
                <a:solidFill>
                  <a:srgbClr val="00B0F0"/>
                </a:solidFill>
              </a:rPr>
              <a:t>Responses meant to convey inability to retrieve requested information.</a:t>
            </a:r>
          </a:p>
        </p:txBody>
      </p:sp>
      <p:sp>
        <p:nvSpPr>
          <p:cNvPr id="4" name="Title 1"/>
          <p:cNvSpPr>
            <a:spLocks noGrp="1"/>
          </p:cNvSpPr>
          <p:nvPr>
            <p:ph type="ctrTitle"/>
          </p:nvPr>
        </p:nvSpPr>
        <p:spPr>
          <a:xfrm>
            <a:off x="719117" y="800436"/>
            <a:ext cx="10279319" cy="1344223"/>
          </a:xfrm>
        </p:spPr>
        <p:txBody>
          <a:bodyPr/>
          <a:lstStyle/>
          <a:p>
            <a:r>
              <a:rPr lang="en-US" dirty="0" smtClean="0"/>
              <a:t>Problem Statement</a:t>
            </a:r>
            <a:br>
              <a:rPr lang="en-US" dirty="0" smtClean="0"/>
            </a:br>
            <a:endParaRPr lang="en-US" sz="2400" dirty="0">
              <a:solidFill>
                <a:srgbClr val="FFFF00"/>
              </a:solidFill>
            </a:endParaRPr>
          </a:p>
        </p:txBody>
      </p:sp>
      <p:sp>
        <p:nvSpPr>
          <p:cNvPr id="5" name="TextBox 4"/>
          <p:cNvSpPr txBox="1"/>
          <p:nvPr/>
        </p:nvSpPr>
        <p:spPr>
          <a:xfrm>
            <a:off x="794759" y="2110140"/>
            <a:ext cx="3517310" cy="369332"/>
          </a:xfrm>
          <a:prstGeom prst="rect">
            <a:avLst/>
          </a:prstGeom>
          <a:noFill/>
        </p:spPr>
        <p:txBody>
          <a:bodyPr wrap="none" rtlCol="0">
            <a:spAutoFit/>
          </a:bodyPr>
          <a:lstStyle/>
          <a:p>
            <a:r>
              <a:rPr lang="en-US" dirty="0" smtClean="0">
                <a:solidFill>
                  <a:srgbClr val="FFFF00"/>
                </a:solidFill>
              </a:rPr>
              <a:t>Response(Expected Outputs</a:t>
            </a:r>
            <a:r>
              <a:rPr lang="en-US" dirty="0">
                <a:solidFill>
                  <a:srgbClr val="FFFF00"/>
                </a:solidFill>
              </a:rPr>
              <a:t>):</a:t>
            </a:r>
            <a:endParaRPr lang="en-US" dirty="0"/>
          </a:p>
        </p:txBody>
      </p:sp>
    </p:spTree>
    <p:extLst>
      <p:ext uri="{BB962C8B-B14F-4D97-AF65-F5344CB8AC3E}">
        <p14:creationId xmlns:p14="http://schemas.microsoft.com/office/powerpoint/2010/main" val="248374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4219" y="495655"/>
            <a:ext cx="8825658" cy="1051415"/>
          </a:xfrm>
        </p:spPr>
        <p:txBody>
          <a:bodyPr/>
          <a:lstStyle/>
          <a:p>
            <a:r>
              <a:rPr lang="en-US" sz="4800" dirty="0" smtClean="0"/>
              <a:t>Approach</a:t>
            </a:r>
            <a:endParaRPr lang="en-US" sz="4800" dirty="0"/>
          </a:p>
        </p:txBody>
      </p:sp>
      <p:sp>
        <p:nvSpPr>
          <p:cNvPr id="3" name="Subtitle 2"/>
          <p:cNvSpPr>
            <a:spLocks noGrp="1"/>
          </p:cNvSpPr>
          <p:nvPr>
            <p:ph type="subTitle" idx="1"/>
          </p:nvPr>
        </p:nvSpPr>
        <p:spPr>
          <a:xfrm>
            <a:off x="924219" y="1828801"/>
            <a:ext cx="9056394" cy="4204530"/>
          </a:xfrm>
        </p:spPr>
        <p:txBody>
          <a:bodyPr/>
          <a:lstStyle/>
          <a:p>
            <a:r>
              <a:rPr lang="en-US" cap="none" dirty="0">
                <a:solidFill>
                  <a:srgbClr val="00B0F0"/>
                </a:solidFill>
              </a:rPr>
              <a:t>We </a:t>
            </a:r>
            <a:r>
              <a:rPr lang="en-US" cap="none" dirty="0" smtClean="0">
                <a:solidFill>
                  <a:srgbClr val="00B0F0"/>
                </a:solidFill>
              </a:rPr>
              <a:t>will be using </a:t>
            </a:r>
            <a:r>
              <a:rPr lang="en-US" cap="none" dirty="0">
                <a:solidFill>
                  <a:srgbClr val="00B0F0"/>
                </a:solidFill>
              </a:rPr>
              <a:t>Python as programming language along with AIML (Artiﬁcial Intelligence Markup Language) to do pattern matching for response selection</a:t>
            </a:r>
            <a:r>
              <a:rPr lang="en-US" cap="none" dirty="0" smtClean="0">
                <a:solidFill>
                  <a:srgbClr val="00B0F0"/>
                </a:solidFill>
              </a:rPr>
              <a:t>.</a:t>
            </a:r>
          </a:p>
          <a:p>
            <a:r>
              <a:rPr lang="en-US" cap="none" dirty="0">
                <a:solidFill>
                  <a:srgbClr val="00B0F0"/>
                </a:solidFill>
              </a:rPr>
              <a:t>Following are the two phases in execution of our Enquiry System: </a:t>
            </a:r>
            <a:endParaRPr lang="en-US" cap="none" dirty="0" smtClean="0">
              <a:solidFill>
                <a:srgbClr val="00B0F0"/>
              </a:solidFill>
            </a:endParaRPr>
          </a:p>
          <a:p>
            <a:endParaRPr lang="en-US" cap="none" dirty="0" smtClean="0">
              <a:solidFill>
                <a:srgbClr val="00B0F0"/>
              </a:solidFill>
            </a:endParaRPr>
          </a:p>
          <a:p>
            <a:pPr marL="285750" indent="-285750">
              <a:buFont typeface="Arial" panose="020B0604020202020204" pitchFamily="34" charset="0"/>
              <a:buChar char="•"/>
            </a:pPr>
            <a:r>
              <a:rPr lang="en-US" b="1" u="sng" cap="none" dirty="0">
                <a:solidFill>
                  <a:srgbClr val="92D050"/>
                </a:solidFill>
              </a:rPr>
              <a:t>Training Phase </a:t>
            </a:r>
            <a:endParaRPr lang="en-US" b="1" u="sng" cap="none" dirty="0" smtClean="0">
              <a:solidFill>
                <a:srgbClr val="92D050"/>
              </a:solidFill>
            </a:endParaRPr>
          </a:p>
          <a:p>
            <a:pPr marL="342900" indent="-342900">
              <a:buFont typeface="+mj-lt"/>
              <a:buAutoNum type="arabicPeriod"/>
            </a:pPr>
            <a:r>
              <a:rPr lang="en-US" cap="none" dirty="0">
                <a:solidFill>
                  <a:srgbClr val="00B0F0"/>
                </a:solidFill>
              </a:rPr>
              <a:t>We </a:t>
            </a:r>
            <a:r>
              <a:rPr lang="en-US" cap="none" dirty="0" smtClean="0">
                <a:solidFill>
                  <a:srgbClr val="00B0F0"/>
                </a:solidFill>
              </a:rPr>
              <a:t>will be using </a:t>
            </a:r>
            <a:r>
              <a:rPr lang="en-US" cap="none" dirty="0">
                <a:solidFill>
                  <a:srgbClr val="00B0F0"/>
                </a:solidFill>
              </a:rPr>
              <a:t>natural language processing library NLTK to process raw queries (training set) and convert them into a set of synonymous words (reduced query). This in short describes the context/concept of the query. </a:t>
            </a:r>
            <a:r>
              <a:rPr lang="en-US" cap="none" dirty="0" smtClean="0">
                <a:solidFill>
                  <a:srgbClr val="00B0F0"/>
                </a:solidFill>
              </a:rPr>
              <a:t>The </a:t>
            </a:r>
            <a:r>
              <a:rPr lang="en-US" cap="none" dirty="0">
                <a:solidFill>
                  <a:srgbClr val="00B0F0"/>
                </a:solidFill>
              </a:rPr>
              <a:t>golden rule applies, more data, better results. </a:t>
            </a:r>
            <a:endParaRPr lang="en-US" cap="none" dirty="0" smtClean="0">
              <a:solidFill>
                <a:srgbClr val="00B0F0"/>
              </a:solidFill>
            </a:endParaRPr>
          </a:p>
          <a:p>
            <a:pPr marL="342900" indent="-342900">
              <a:buFont typeface="+mj-lt"/>
              <a:buAutoNum type="arabicPeriod"/>
            </a:pPr>
            <a:r>
              <a:rPr lang="en-US" cap="none" dirty="0">
                <a:solidFill>
                  <a:srgbClr val="00B0F0"/>
                </a:solidFill>
              </a:rPr>
              <a:t>The expected answer to such reduced query is known and we use this knowledge to generate aiml/xml ﬁles for pattern matching purposes.</a:t>
            </a:r>
          </a:p>
          <a:p>
            <a:pPr marL="342900" indent="-342900">
              <a:buFont typeface="+mj-lt"/>
              <a:buAutoNum type="arabicPeriod"/>
            </a:pPr>
            <a:endParaRPr lang="en-US" cap="none" dirty="0"/>
          </a:p>
        </p:txBody>
      </p:sp>
    </p:spTree>
    <p:extLst>
      <p:ext uri="{BB962C8B-B14F-4D97-AF65-F5344CB8AC3E}">
        <p14:creationId xmlns:p14="http://schemas.microsoft.com/office/powerpoint/2010/main" val="2582058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6770" y="2931208"/>
            <a:ext cx="8825658" cy="2904146"/>
          </a:xfrm>
        </p:spPr>
        <p:txBody>
          <a:bodyPr/>
          <a:lstStyle/>
          <a:p>
            <a:endParaRPr lang="en-US" b="1" u="sng" cap="none" dirty="0" smtClean="0">
              <a:solidFill>
                <a:srgbClr val="92D050"/>
              </a:solidFill>
            </a:endParaRPr>
          </a:p>
          <a:p>
            <a:pPr marL="285750" indent="-285750">
              <a:buFont typeface="Arial" panose="020B0604020202020204" pitchFamily="34" charset="0"/>
              <a:buChar char="•"/>
            </a:pPr>
            <a:r>
              <a:rPr lang="en-US" cap="none" dirty="0">
                <a:solidFill>
                  <a:srgbClr val="00B0F0"/>
                </a:solidFill>
              </a:rPr>
              <a:t>User’s input </a:t>
            </a:r>
            <a:r>
              <a:rPr lang="en-US" cap="none" dirty="0" smtClean="0">
                <a:solidFill>
                  <a:srgbClr val="00B0F0"/>
                </a:solidFill>
              </a:rPr>
              <a:t>will be </a:t>
            </a:r>
            <a:r>
              <a:rPr lang="en-US" cap="none" dirty="0">
                <a:solidFill>
                  <a:srgbClr val="00B0F0"/>
                </a:solidFill>
              </a:rPr>
              <a:t>again broken down to a reduced query using NLP and we </a:t>
            </a:r>
            <a:r>
              <a:rPr lang="en-US" cap="none" dirty="0" smtClean="0">
                <a:solidFill>
                  <a:srgbClr val="00B0F0"/>
                </a:solidFill>
              </a:rPr>
              <a:t>will use </a:t>
            </a:r>
            <a:r>
              <a:rPr lang="en-US" cap="none" dirty="0">
                <a:solidFill>
                  <a:srgbClr val="00B0F0"/>
                </a:solidFill>
              </a:rPr>
              <a:t>AIML ﬁles generated from phase 1 to ﬁnd the closest possible pattern existing in our database for which the answer is known</a:t>
            </a:r>
            <a:r>
              <a:rPr lang="en-US" cap="none" dirty="0" smtClean="0">
                <a:solidFill>
                  <a:srgbClr val="00B0F0"/>
                </a:solidFill>
              </a:rPr>
              <a:t>.</a:t>
            </a:r>
          </a:p>
          <a:p>
            <a:pPr marL="285750" indent="-285750">
              <a:buFont typeface="Arial" panose="020B0604020202020204" pitchFamily="34" charset="0"/>
              <a:buChar char="•"/>
            </a:pPr>
            <a:r>
              <a:rPr lang="en-US" cap="none" dirty="0">
                <a:solidFill>
                  <a:srgbClr val="00B0F0"/>
                </a:solidFill>
              </a:rPr>
              <a:t>If such pattern exists we </a:t>
            </a:r>
            <a:r>
              <a:rPr lang="en-US" cap="none" dirty="0" smtClean="0">
                <a:solidFill>
                  <a:srgbClr val="00B0F0"/>
                </a:solidFill>
              </a:rPr>
              <a:t>will output </a:t>
            </a:r>
            <a:r>
              <a:rPr lang="en-US" cap="none" dirty="0">
                <a:solidFill>
                  <a:srgbClr val="00B0F0"/>
                </a:solidFill>
              </a:rPr>
              <a:t>the information retrieved from the database or otherwise we </a:t>
            </a:r>
            <a:r>
              <a:rPr lang="en-US" cap="none" dirty="0" smtClean="0">
                <a:solidFill>
                  <a:srgbClr val="00B0F0"/>
                </a:solidFill>
              </a:rPr>
              <a:t>will just </a:t>
            </a:r>
            <a:r>
              <a:rPr lang="en-US" cap="none" dirty="0">
                <a:solidFill>
                  <a:srgbClr val="00B0F0"/>
                </a:solidFill>
              </a:rPr>
              <a:t>try to stall the conversation to keep the user interested or apologize for the inability to answer. </a:t>
            </a:r>
          </a:p>
        </p:txBody>
      </p:sp>
      <p:sp>
        <p:nvSpPr>
          <p:cNvPr id="4" name="Title 1"/>
          <p:cNvSpPr>
            <a:spLocks noGrp="1"/>
          </p:cNvSpPr>
          <p:nvPr>
            <p:ph type="ctrTitle"/>
          </p:nvPr>
        </p:nvSpPr>
        <p:spPr>
          <a:xfrm>
            <a:off x="1076770" y="485111"/>
            <a:ext cx="8825658" cy="1051415"/>
          </a:xfrm>
        </p:spPr>
        <p:txBody>
          <a:bodyPr/>
          <a:lstStyle/>
          <a:p>
            <a:r>
              <a:rPr lang="en-US" sz="4800" dirty="0" smtClean="0"/>
              <a:t>Approach</a:t>
            </a:r>
            <a:endParaRPr lang="en-US" sz="4800" dirty="0"/>
          </a:p>
        </p:txBody>
      </p:sp>
      <p:sp>
        <p:nvSpPr>
          <p:cNvPr id="5" name="TextBox 4"/>
          <p:cNvSpPr txBox="1"/>
          <p:nvPr/>
        </p:nvSpPr>
        <p:spPr>
          <a:xfrm>
            <a:off x="1076770" y="2136448"/>
            <a:ext cx="2982482" cy="646331"/>
          </a:xfrm>
          <a:prstGeom prst="rect">
            <a:avLst/>
          </a:prstGeom>
          <a:noFill/>
        </p:spPr>
        <p:txBody>
          <a:bodyPr wrap="square" rtlCol="0">
            <a:spAutoFit/>
          </a:bodyPr>
          <a:lstStyle/>
          <a:p>
            <a:r>
              <a:rPr lang="en-US" b="1" u="sng" dirty="0">
                <a:solidFill>
                  <a:srgbClr val="92D050"/>
                </a:solidFill>
              </a:rPr>
              <a:t>Pattern Matching Phase:</a:t>
            </a:r>
          </a:p>
          <a:p>
            <a:endParaRPr lang="en-US" dirty="0"/>
          </a:p>
        </p:txBody>
      </p:sp>
    </p:spTree>
    <p:extLst>
      <p:ext uri="{BB962C8B-B14F-4D97-AF65-F5344CB8AC3E}">
        <p14:creationId xmlns:p14="http://schemas.microsoft.com/office/powerpoint/2010/main" val="150861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88764"/>
            <a:ext cx="8825658" cy="1059960"/>
          </a:xfrm>
        </p:spPr>
        <p:txBody>
          <a:bodyPr/>
          <a:lstStyle/>
          <a:p>
            <a:r>
              <a:rPr lang="en-US" dirty="0" smtClean="0"/>
              <a:t>References:</a:t>
            </a:r>
            <a:endParaRPr lang="en-US" dirty="0"/>
          </a:p>
        </p:txBody>
      </p:sp>
      <p:sp>
        <p:nvSpPr>
          <p:cNvPr id="3" name="Subtitle 2"/>
          <p:cNvSpPr>
            <a:spLocks noGrp="1"/>
          </p:cNvSpPr>
          <p:nvPr>
            <p:ph type="subTitle" idx="1"/>
          </p:nvPr>
        </p:nvSpPr>
        <p:spPr>
          <a:xfrm>
            <a:off x="1154955" y="2273181"/>
            <a:ext cx="8825658" cy="3365619"/>
          </a:xfrm>
        </p:spPr>
        <p:txBody>
          <a:bodyPr/>
          <a:lstStyle/>
          <a:p>
            <a:pPr marL="285750" indent="-285750">
              <a:buFont typeface="Arial" panose="020B0604020202020204" pitchFamily="34" charset="0"/>
              <a:buChar char="•"/>
            </a:pPr>
            <a:r>
              <a:rPr lang="en-US" cap="none" dirty="0">
                <a:solidFill>
                  <a:srgbClr val="FFFF00"/>
                </a:solidFill>
              </a:rPr>
              <a:t>A.L.I.C.E </a:t>
            </a:r>
            <a:r>
              <a:rPr lang="en-US" cap="none" dirty="0">
                <a:solidFill>
                  <a:srgbClr val="00B0F0"/>
                </a:solidFill>
              </a:rPr>
              <a:t>(Artiﬁcial Linguistic Internet Computer Entity) which is an award winning open source natural language artiﬁcial intelligence chat robot which utilizes AIML (Artiﬁcial Intelligence Markup Language) to form responses to queries</a:t>
            </a:r>
            <a:r>
              <a:rPr lang="en-US" cap="none" dirty="0" smtClean="0">
                <a:solidFill>
                  <a:srgbClr val="00B0F0"/>
                </a:solidFill>
              </a:rPr>
              <a:t>.</a:t>
            </a:r>
          </a:p>
          <a:p>
            <a:pPr marL="285750" indent="-285750">
              <a:buFont typeface="Arial" panose="020B0604020202020204" pitchFamily="34" charset="0"/>
              <a:buChar char="•"/>
            </a:pPr>
            <a:r>
              <a:rPr lang="en-US" cap="none" dirty="0">
                <a:solidFill>
                  <a:srgbClr val="FFFF00"/>
                </a:solidFill>
              </a:rPr>
              <a:t>Natural Language Toolkit </a:t>
            </a:r>
            <a:r>
              <a:rPr lang="en-US" cap="none" dirty="0">
                <a:solidFill>
                  <a:srgbClr val="00B0F0"/>
                </a:solidFill>
              </a:rPr>
              <a:t>(NLTK Python) is used mainly due to its vastness of corpora and lexical resources. Speciﬁcally majorly </a:t>
            </a:r>
            <a:r>
              <a:rPr lang="en-US" cap="none" dirty="0" smtClean="0">
                <a:solidFill>
                  <a:srgbClr val="00B0F0"/>
                </a:solidFill>
              </a:rPr>
              <a:t>we will be </a:t>
            </a:r>
            <a:r>
              <a:rPr lang="en-US" cap="none" dirty="0">
                <a:solidFill>
                  <a:srgbClr val="00B0F0"/>
                </a:solidFill>
              </a:rPr>
              <a:t>using Parts of Speech Tagger, Tokenize, Wordnet, Morphy, Synset.</a:t>
            </a:r>
          </a:p>
        </p:txBody>
      </p:sp>
      <p:sp>
        <p:nvSpPr>
          <p:cNvPr id="4" name="TextBox 3"/>
          <p:cNvSpPr txBox="1"/>
          <p:nvPr/>
        </p:nvSpPr>
        <p:spPr>
          <a:xfrm>
            <a:off x="1154955" y="4631821"/>
            <a:ext cx="10135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F00"/>
                </a:solidFill>
              </a:rPr>
              <a:t>Also visit: </a:t>
            </a:r>
            <a:r>
              <a:rPr lang="en-US" dirty="0">
                <a:solidFill>
                  <a:srgbClr val="0070C0"/>
                </a:solidFill>
              </a:rPr>
              <a:t>https://drive.google.com/open?id=0B-tCvLzyt01FVXZveDJYXzlCeE0</a:t>
            </a:r>
          </a:p>
        </p:txBody>
      </p:sp>
    </p:spTree>
    <p:extLst>
      <p:ext uri="{BB962C8B-B14F-4D97-AF65-F5344CB8AC3E}">
        <p14:creationId xmlns:p14="http://schemas.microsoft.com/office/powerpoint/2010/main" val="1845989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936" y="803304"/>
            <a:ext cx="8825658" cy="1085598"/>
          </a:xfrm>
        </p:spPr>
        <p:txBody>
          <a:bodyPr/>
          <a:lstStyle/>
          <a:p>
            <a:r>
              <a:rPr lang="en-US" dirty="0" smtClean="0"/>
              <a:t>Learning from the project:</a:t>
            </a:r>
            <a:endParaRPr lang="en-US" dirty="0"/>
          </a:p>
        </p:txBody>
      </p:sp>
      <p:sp>
        <p:nvSpPr>
          <p:cNvPr id="3" name="Subtitle 2"/>
          <p:cNvSpPr>
            <a:spLocks noGrp="1"/>
          </p:cNvSpPr>
          <p:nvPr>
            <p:ph type="subTitle" idx="1"/>
          </p:nvPr>
        </p:nvSpPr>
        <p:spPr>
          <a:xfrm>
            <a:off x="804577" y="2427006"/>
            <a:ext cx="8825658" cy="3365618"/>
          </a:xfrm>
        </p:spPr>
        <p:txBody>
          <a:bodyPr/>
          <a:lstStyle/>
          <a:p>
            <a:r>
              <a:rPr lang="en-US" cap="none" dirty="0" smtClean="0">
                <a:solidFill>
                  <a:srgbClr val="00B0F0"/>
                </a:solidFill>
              </a:rPr>
              <a:t>This is a very interesting project with a lot of scope to be of real beneﬁts to students. We will learn about the following techniques, concepts, tools:</a:t>
            </a:r>
          </a:p>
          <a:p>
            <a:pPr marL="285750" indent="-285750">
              <a:buFont typeface="Arial" panose="020B0604020202020204" pitchFamily="34" charset="0"/>
              <a:buChar char="•"/>
            </a:pPr>
            <a:r>
              <a:rPr lang="en-US" cap="none" dirty="0" smtClean="0">
                <a:solidFill>
                  <a:srgbClr val="00B0F0"/>
                </a:solidFill>
              </a:rPr>
              <a:t> Natural </a:t>
            </a:r>
            <a:r>
              <a:rPr lang="en-US" cap="none" dirty="0">
                <a:solidFill>
                  <a:srgbClr val="00B0F0"/>
                </a:solidFill>
              </a:rPr>
              <a:t>Language Processing (NLTK</a:t>
            </a:r>
            <a:r>
              <a:rPr lang="en-US" cap="none" dirty="0" smtClean="0">
                <a:solidFill>
                  <a:srgbClr val="00B0F0"/>
                </a:solidFill>
              </a:rPr>
              <a:t>).</a:t>
            </a:r>
          </a:p>
          <a:p>
            <a:pPr marL="285750" indent="-285750">
              <a:buFont typeface="Arial" panose="020B0604020202020204" pitchFamily="34" charset="0"/>
              <a:buChar char="•"/>
            </a:pPr>
            <a:r>
              <a:rPr lang="en-US" cap="none" dirty="0" smtClean="0">
                <a:solidFill>
                  <a:srgbClr val="00B0F0"/>
                </a:solidFill>
              </a:rPr>
              <a:t> </a:t>
            </a:r>
            <a:r>
              <a:rPr lang="en-US" cap="none" dirty="0">
                <a:solidFill>
                  <a:srgbClr val="00B0F0"/>
                </a:solidFill>
              </a:rPr>
              <a:t>Python </a:t>
            </a:r>
            <a:r>
              <a:rPr lang="en-US" cap="none" dirty="0" smtClean="0">
                <a:solidFill>
                  <a:srgbClr val="00B0F0"/>
                </a:solidFill>
              </a:rPr>
              <a:t>Artiﬁcial </a:t>
            </a:r>
            <a:r>
              <a:rPr lang="en-US" cap="none" dirty="0">
                <a:solidFill>
                  <a:srgbClr val="00B0F0"/>
                </a:solidFill>
              </a:rPr>
              <a:t>Intelligence Markup Language (PyAIML</a:t>
            </a:r>
            <a:r>
              <a:rPr lang="en-US" cap="none" dirty="0" smtClean="0">
                <a:solidFill>
                  <a:srgbClr val="00B0F0"/>
                </a:solidFill>
              </a:rPr>
              <a:t>)</a:t>
            </a:r>
          </a:p>
          <a:p>
            <a:pPr marL="285750" indent="-285750">
              <a:buFont typeface="Arial" panose="020B0604020202020204" pitchFamily="34" charset="0"/>
              <a:buChar char="•"/>
            </a:pPr>
            <a:r>
              <a:rPr lang="en-US" cap="none" dirty="0" smtClean="0">
                <a:solidFill>
                  <a:srgbClr val="00B0F0"/>
                </a:solidFill>
              </a:rPr>
              <a:t> </a:t>
            </a:r>
            <a:r>
              <a:rPr lang="en-US" cap="none" dirty="0">
                <a:solidFill>
                  <a:srgbClr val="00B0F0"/>
                </a:solidFill>
              </a:rPr>
              <a:t>Pattern </a:t>
            </a:r>
            <a:r>
              <a:rPr lang="en-US" cap="none" dirty="0" smtClean="0">
                <a:solidFill>
                  <a:srgbClr val="00B0F0"/>
                </a:solidFill>
              </a:rPr>
              <a:t>Matching</a:t>
            </a:r>
          </a:p>
          <a:p>
            <a:pPr marL="285750" indent="-285750">
              <a:buFont typeface="Arial" panose="020B0604020202020204" pitchFamily="34" charset="0"/>
              <a:buChar char="•"/>
            </a:pPr>
            <a:r>
              <a:rPr lang="en-US" cap="none" dirty="0" smtClean="0">
                <a:solidFill>
                  <a:srgbClr val="00B0F0"/>
                </a:solidFill>
              </a:rPr>
              <a:t> </a:t>
            </a:r>
            <a:r>
              <a:rPr lang="en-US" cap="none" dirty="0">
                <a:solidFill>
                  <a:srgbClr val="00B0F0"/>
                </a:solidFill>
              </a:rPr>
              <a:t>Regular </a:t>
            </a:r>
            <a:r>
              <a:rPr lang="en-US" cap="none" dirty="0" smtClean="0">
                <a:solidFill>
                  <a:srgbClr val="00B0F0"/>
                </a:solidFill>
              </a:rPr>
              <a:t>Expressions</a:t>
            </a:r>
          </a:p>
          <a:p>
            <a:pPr marL="285750" indent="-285750">
              <a:buFont typeface="Arial" panose="020B0604020202020204" pitchFamily="34" charset="0"/>
              <a:buChar char="•"/>
            </a:pPr>
            <a:r>
              <a:rPr lang="en-US" cap="none" dirty="0" smtClean="0">
                <a:solidFill>
                  <a:srgbClr val="00B0F0"/>
                </a:solidFill>
              </a:rPr>
              <a:t> </a:t>
            </a:r>
            <a:r>
              <a:rPr lang="en-US" cap="none" dirty="0">
                <a:solidFill>
                  <a:srgbClr val="00B0F0"/>
                </a:solidFill>
              </a:rPr>
              <a:t>Kivy Python Graphics Library</a:t>
            </a:r>
          </a:p>
          <a:p>
            <a:pPr marL="285750" indent="-285750">
              <a:buFont typeface="Arial" panose="020B0604020202020204" pitchFamily="34" charset="0"/>
              <a:buChar char="•"/>
            </a:pPr>
            <a:endParaRPr lang="en-US" cap="none" dirty="0" smtClean="0">
              <a:solidFill>
                <a:srgbClr val="00B0F0"/>
              </a:solidFill>
            </a:endParaRPr>
          </a:p>
          <a:p>
            <a:endParaRPr lang="en-US" cap="none" dirty="0">
              <a:solidFill>
                <a:srgbClr val="00B0F0"/>
              </a:solidFill>
            </a:endParaRPr>
          </a:p>
        </p:txBody>
      </p:sp>
    </p:spTree>
    <p:extLst>
      <p:ext uri="{BB962C8B-B14F-4D97-AF65-F5344CB8AC3E}">
        <p14:creationId xmlns:p14="http://schemas.microsoft.com/office/powerpoint/2010/main" val="258595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0215" y="470019"/>
            <a:ext cx="8825658" cy="1145418"/>
          </a:xfrm>
        </p:spPr>
        <p:txBody>
          <a:bodyPr/>
          <a:lstStyle/>
          <a:p>
            <a:r>
              <a:rPr lang="en-US" dirty="0" smtClean="0"/>
              <a:t>Further Improvements:</a:t>
            </a:r>
            <a:endParaRPr lang="en-US" dirty="0"/>
          </a:p>
        </p:txBody>
      </p:sp>
      <p:sp>
        <p:nvSpPr>
          <p:cNvPr id="3" name="Subtitle 2"/>
          <p:cNvSpPr>
            <a:spLocks noGrp="1"/>
          </p:cNvSpPr>
          <p:nvPr>
            <p:ph type="subTitle" idx="1"/>
          </p:nvPr>
        </p:nvSpPr>
        <p:spPr>
          <a:xfrm>
            <a:off x="898582" y="2144996"/>
            <a:ext cx="8825658" cy="2341546"/>
          </a:xfrm>
        </p:spPr>
        <p:txBody>
          <a:bodyPr/>
          <a:lstStyle/>
          <a:p>
            <a:r>
              <a:rPr lang="en-US" cap="none" dirty="0" smtClean="0">
                <a:solidFill>
                  <a:srgbClr val="00B0F0"/>
                </a:solidFill>
              </a:rPr>
              <a:t>Following improvements are possible:</a:t>
            </a:r>
          </a:p>
          <a:p>
            <a:pPr marL="285750" indent="-285750">
              <a:buFont typeface="Arial" panose="020B0604020202020204" pitchFamily="34" charset="0"/>
              <a:buChar char="•"/>
            </a:pPr>
            <a:r>
              <a:rPr lang="en-US" cap="none" dirty="0">
                <a:solidFill>
                  <a:srgbClr val="00B0F0"/>
                </a:solidFill>
              </a:rPr>
              <a:t>Increase the scope of queries. </a:t>
            </a:r>
            <a:endParaRPr lang="en-US" cap="none" dirty="0" smtClean="0">
              <a:solidFill>
                <a:srgbClr val="00B0F0"/>
              </a:solidFill>
            </a:endParaRPr>
          </a:p>
          <a:p>
            <a:pPr marL="285750" indent="-285750">
              <a:buFont typeface="Arial" panose="020B0604020202020204" pitchFamily="34" charset="0"/>
              <a:buChar char="•"/>
            </a:pPr>
            <a:r>
              <a:rPr lang="en-US" cap="none" dirty="0" smtClean="0">
                <a:solidFill>
                  <a:srgbClr val="00B0F0"/>
                </a:solidFill>
              </a:rPr>
              <a:t>Ask </a:t>
            </a:r>
            <a:r>
              <a:rPr lang="en-US" cap="none" dirty="0">
                <a:solidFill>
                  <a:srgbClr val="00B0F0"/>
                </a:solidFill>
              </a:rPr>
              <a:t>user for clariﬁcations on a poorly pattern matched query. </a:t>
            </a:r>
            <a:endParaRPr lang="en-US" cap="none" dirty="0" smtClean="0">
              <a:solidFill>
                <a:srgbClr val="00B0F0"/>
              </a:solidFill>
            </a:endParaRPr>
          </a:p>
          <a:p>
            <a:pPr marL="285750" indent="-285750">
              <a:buFont typeface="Arial" panose="020B0604020202020204" pitchFamily="34" charset="0"/>
              <a:buChar char="•"/>
            </a:pPr>
            <a:r>
              <a:rPr lang="en-US" cap="none" dirty="0" smtClean="0">
                <a:solidFill>
                  <a:srgbClr val="00B0F0"/>
                </a:solidFill>
              </a:rPr>
              <a:t>Web </a:t>
            </a:r>
            <a:r>
              <a:rPr lang="en-US" cap="none" dirty="0">
                <a:solidFill>
                  <a:srgbClr val="00B0F0"/>
                </a:solidFill>
              </a:rPr>
              <a:t>crawling for hunting information requested in query in real time. </a:t>
            </a:r>
            <a:endParaRPr lang="en-US" cap="none" dirty="0" smtClean="0">
              <a:solidFill>
                <a:srgbClr val="00B0F0"/>
              </a:solidFill>
            </a:endParaRPr>
          </a:p>
        </p:txBody>
      </p:sp>
    </p:spTree>
    <p:extLst>
      <p:ext uri="{BB962C8B-B14F-4D97-AF65-F5344CB8AC3E}">
        <p14:creationId xmlns:p14="http://schemas.microsoft.com/office/powerpoint/2010/main" val="13870702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TotalTime>
  <Words>657</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Project Report  ChatBot</vt:lpstr>
      <vt:lpstr>Problem Statement</vt:lpstr>
      <vt:lpstr>Problem Statement </vt:lpstr>
      <vt:lpstr>Problem Statement </vt:lpstr>
      <vt:lpstr>Approach</vt:lpstr>
      <vt:lpstr>Approach</vt:lpstr>
      <vt:lpstr>References:</vt:lpstr>
      <vt:lpstr>Learning from the project:</vt:lpstr>
      <vt:lpstr>Further Improvements: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ChatBot</dc:title>
  <dc:creator>ASUS</dc:creator>
  <cp:lastModifiedBy>ASUS</cp:lastModifiedBy>
  <cp:revision>8</cp:revision>
  <dcterms:created xsi:type="dcterms:W3CDTF">2017-06-05T18:48:39Z</dcterms:created>
  <dcterms:modified xsi:type="dcterms:W3CDTF">2017-06-05T19:59:15Z</dcterms:modified>
</cp:coreProperties>
</file>