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33"/>
  </p:notesMasterIdLst>
  <p:sldIdLst>
    <p:sldId id="343" r:id="rId3"/>
    <p:sldId id="336" r:id="rId4"/>
    <p:sldId id="290" r:id="rId5"/>
    <p:sldId id="337" r:id="rId6"/>
    <p:sldId id="338" r:id="rId7"/>
    <p:sldId id="318" r:id="rId8"/>
    <p:sldId id="319" r:id="rId9"/>
    <p:sldId id="320" r:id="rId10"/>
    <p:sldId id="321" r:id="rId11"/>
    <p:sldId id="339" r:id="rId12"/>
    <p:sldId id="340" r:id="rId13"/>
    <p:sldId id="341" r:id="rId14"/>
    <p:sldId id="324" r:id="rId15"/>
    <p:sldId id="323" r:id="rId16"/>
    <p:sldId id="322" r:id="rId17"/>
    <p:sldId id="325" r:id="rId18"/>
    <p:sldId id="326" r:id="rId19"/>
    <p:sldId id="327" r:id="rId20"/>
    <p:sldId id="342" r:id="rId21"/>
    <p:sldId id="330" r:id="rId22"/>
    <p:sldId id="332" r:id="rId23"/>
    <p:sldId id="333" r:id="rId24"/>
    <p:sldId id="334" r:id="rId25"/>
    <p:sldId id="335" r:id="rId26"/>
    <p:sldId id="344" r:id="rId27"/>
    <p:sldId id="345" r:id="rId28"/>
    <p:sldId id="346" r:id="rId29"/>
    <p:sldId id="347" r:id="rId30"/>
    <p:sldId id="348" r:id="rId31"/>
    <p:sldId id="289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Nunito Sans" pitchFamily="2" charset="0"/>
      <p:regular r:id="rId38"/>
      <p:bold r:id="rId39"/>
      <p:italic r:id="rId40"/>
      <p:boldItalic r:id="rId41"/>
    </p:embeddedFont>
    <p:embeddedFont>
      <p:font typeface="Nunito Sans SemiBold" pitchFamily="2" charset="0"/>
      <p:bold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F15136"/>
    <a:srgbClr val="FBD0C9"/>
    <a:srgbClr val="303030"/>
    <a:srgbClr val="4A4A4A"/>
    <a:srgbClr val="3D3D3D"/>
    <a:srgbClr val="212121"/>
    <a:srgbClr val="000000"/>
    <a:srgbClr val="131313"/>
    <a:srgbClr val="F6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93190" autoAdjust="0"/>
  </p:normalViewPr>
  <p:slideViewPr>
    <p:cSldViewPr>
      <p:cViewPr varScale="1">
        <p:scale>
          <a:sx n="59" d="100"/>
          <a:sy n="5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23F54EF2-2BE9-4962-815B-D335E48C345B}"/>
    <pc:docChg chg="custSel delSld modSld">
      <pc:chgData name="pavani reddy" userId="9ee5723d0cf64798" providerId="LiveId" clId="{23F54EF2-2BE9-4962-815B-D335E48C345B}" dt="2023-05-22T19:41:29.643" v="17" actId="478"/>
      <pc:docMkLst>
        <pc:docMk/>
      </pc:docMkLst>
      <pc:sldChg chg="del">
        <pc:chgData name="pavani reddy" userId="9ee5723d0cf64798" providerId="LiveId" clId="{23F54EF2-2BE9-4962-815B-D335E48C345B}" dt="2023-05-22T19:40:39.087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23F54EF2-2BE9-4962-815B-D335E48C345B}" dt="2023-05-22T19:41:29.643" v="17" actId="478"/>
        <pc:sldMkLst>
          <pc:docMk/>
          <pc:sldMk cId="3124136678" sldId="289"/>
        </pc:sldMkLst>
        <pc:picChg chg="del">
          <ac:chgData name="pavani reddy" userId="9ee5723d0cf64798" providerId="LiveId" clId="{23F54EF2-2BE9-4962-815B-D335E48C345B}" dt="2023-05-22T19:41:29.643" v="17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0:41.840" v="1" actId="478"/>
        <pc:sldMkLst>
          <pc:docMk/>
          <pc:sldMk cId="2312932922" sldId="290"/>
        </pc:sldMkLst>
        <pc:picChg chg="del">
          <ac:chgData name="pavani reddy" userId="9ee5723d0cf64798" providerId="LiveId" clId="{23F54EF2-2BE9-4962-815B-D335E48C345B}" dt="2023-05-22T19:40:41.840" v="1" actId="478"/>
          <ac:picMkLst>
            <pc:docMk/>
            <pc:sldMk cId="2312932922" sldId="29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0:43.928" v="2" actId="478"/>
        <pc:sldMkLst>
          <pc:docMk/>
          <pc:sldMk cId="1079000702" sldId="318"/>
        </pc:sldMkLst>
        <pc:picChg chg="del">
          <ac:chgData name="pavani reddy" userId="9ee5723d0cf64798" providerId="LiveId" clId="{23F54EF2-2BE9-4962-815B-D335E48C345B}" dt="2023-05-22T19:40:43.928" v="2" actId="478"/>
          <ac:picMkLst>
            <pc:docMk/>
            <pc:sldMk cId="1079000702" sldId="318"/>
            <ac:picMk id="9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0:45.567" v="3" actId="478"/>
        <pc:sldMkLst>
          <pc:docMk/>
          <pc:sldMk cId="2312932922" sldId="319"/>
        </pc:sldMkLst>
        <pc:picChg chg="del">
          <ac:chgData name="pavani reddy" userId="9ee5723d0cf64798" providerId="LiveId" clId="{23F54EF2-2BE9-4962-815B-D335E48C345B}" dt="2023-05-22T19:40:45.567" v="3" actId="478"/>
          <ac:picMkLst>
            <pc:docMk/>
            <pc:sldMk cId="2312932922" sldId="31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0:55.078" v="4" actId="478"/>
        <pc:sldMkLst>
          <pc:docMk/>
          <pc:sldMk cId="2312932922" sldId="320"/>
        </pc:sldMkLst>
        <pc:picChg chg="del">
          <ac:chgData name="pavani reddy" userId="9ee5723d0cf64798" providerId="LiveId" clId="{23F54EF2-2BE9-4962-815B-D335E48C345B}" dt="2023-05-22T19:40:55.078" v="4" actId="478"/>
          <ac:picMkLst>
            <pc:docMk/>
            <pc:sldMk cId="2312932922" sldId="32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0:57.849" v="5" actId="478"/>
        <pc:sldMkLst>
          <pc:docMk/>
          <pc:sldMk cId="2312932922" sldId="321"/>
        </pc:sldMkLst>
        <pc:picChg chg="del">
          <ac:chgData name="pavani reddy" userId="9ee5723d0cf64798" providerId="LiveId" clId="{23F54EF2-2BE9-4962-815B-D335E48C345B}" dt="2023-05-22T19:40:57.849" v="5" actId="478"/>
          <ac:picMkLst>
            <pc:docMk/>
            <pc:sldMk cId="2312932922" sldId="32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04.075" v="8" actId="478"/>
        <pc:sldMkLst>
          <pc:docMk/>
          <pc:sldMk cId="2312932922" sldId="322"/>
        </pc:sldMkLst>
        <pc:picChg chg="del">
          <ac:chgData name="pavani reddy" userId="9ee5723d0cf64798" providerId="LiveId" clId="{23F54EF2-2BE9-4962-815B-D335E48C345B}" dt="2023-05-22T19:41:04.075" v="8" actId="478"/>
          <ac:picMkLst>
            <pc:docMk/>
            <pc:sldMk cId="2312932922" sldId="32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02.269" v="7" actId="478"/>
        <pc:sldMkLst>
          <pc:docMk/>
          <pc:sldMk cId="2312932922" sldId="323"/>
        </pc:sldMkLst>
        <pc:picChg chg="del">
          <ac:chgData name="pavani reddy" userId="9ee5723d0cf64798" providerId="LiveId" clId="{23F54EF2-2BE9-4962-815B-D335E48C345B}" dt="2023-05-22T19:41:02.269" v="7" actId="478"/>
          <ac:picMkLst>
            <pc:docMk/>
            <pc:sldMk cId="2312932922" sldId="32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00.498" v="6" actId="478"/>
        <pc:sldMkLst>
          <pc:docMk/>
          <pc:sldMk cId="2312932922" sldId="324"/>
        </pc:sldMkLst>
        <pc:picChg chg="del">
          <ac:chgData name="pavani reddy" userId="9ee5723d0cf64798" providerId="LiveId" clId="{23F54EF2-2BE9-4962-815B-D335E48C345B}" dt="2023-05-22T19:41:00.498" v="6" actId="478"/>
          <ac:picMkLst>
            <pc:docMk/>
            <pc:sldMk cId="2312932922" sldId="32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06.274" v="9" actId="478"/>
        <pc:sldMkLst>
          <pc:docMk/>
          <pc:sldMk cId="2312932922" sldId="325"/>
        </pc:sldMkLst>
        <pc:picChg chg="del">
          <ac:chgData name="pavani reddy" userId="9ee5723d0cf64798" providerId="LiveId" clId="{23F54EF2-2BE9-4962-815B-D335E48C345B}" dt="2023-05-22T19:41:06.274" v="9" actId="478"/>
          <ac:picMkLst>
            <pc:docMk/>
            <pc:sldMk cId="2312932922" sldId="32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07.822" v="10" actId="478"/>
        <pc:sldMkLst>
          <pc:docMk/>
          <pc:sldMk cId="2312932922" sldId="326"/>
        </pc:sldMkLst>
        <pc:picChg chg="del">
          <ac:chgData name="pavani reddy" userId="9ee5723d0cf64798" providerId="LiveId" clId="{23F54EF2-2BE9-4962-815B-D335E48C345B}" dt="2023-05-22T19:41:07.822" v="10" actId="478"/>
          <ac:picMkLst>
            <pc:docMk/>
            <pc:sldMk cId="2312932922" sldId="32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09.654" v="11" actId="478"/>
        <pc:sldMkLst>
          <pc:docMk/>
          <pc:sldMk cId="2312932922" sldId="327"/>
        </pc:sldMkLst>
        <pc:picChg chg="del">
          <ac:chgData name="pavani reddy" userId="9ee5723d0cf64798" providerId="LiveId" clId="{23F54EF2-2BE9-4962-815B-D335E48C345B}" dt="2023-05-22T19:41:09.654" v="11" actId="478"/>
          <ac:picMkLst>
            <pc:docMk/>
            <pc:sldMk cId="2312932922" sldId="32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11.531" v="12" actId="478"/>
        <pc:sldMkLst>
          <pc:docMk/>
          <pc:sldMk cId="1157464390" sldId="330"/>
        </pc:sldMkLst>
        <pc:picChg chg="del">
          <ac:chgData name="pavani reddy" userId="9ee5723d0cf64798" providerId="LiveId" clId="{23F54EF2-2BE9-4962-815B-D335E48C345B}" dt="2023-05-22T19:41:11.531" v="12" actId="478"/>
          <ac:picMkLst>
            <pc:docMk/>
            <pc:sldMk cId="1157464390" sldId="330"/>
            <ac:picMk id="4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14.449" v="13" actId="478"/>
        <pc:sldMkLst>
          <pc:docMk/>
          <pc:sldMk cId="2312932922" sldId="332"/>
        </pc:sldMkLst>
        <pc:picChg chg="del">
          <ac:chgData name="pavani reddy" userId="9ee5723d0cf64798" providerId="LiveId" clId="{23F54EF2-2BE9-4962-815B-D335E48C345B}" dt="2023-05-22T19:41:14.449" v="13" actId="478"/>
          <ac:picMkLst>
            <pc:docMk/>
            <pc:sldMk cId="2312932922" sldId="33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16.683" v="14" actId="478"/>
        <pc:sldMkLst>
          <pc:docMk/>
          <pc:sldMk cId="1202823834" sldId="333"/>
        </pc:sldMkLst>
        <pc:picChg chg="del">
          <ac:chgData name="pavani reddy" userId="9ee5723d0cf64798" providerId="LiveId" clId="{23F54EF2-2BE9-4962-815B-D335E48C345B}" dt="2023-05-22T19:41:16.683" v="14" actId="478"/>
          <ac:picMkLst>
            <pc:docMk/>
            <pc:sldMk cId="1202823834" sldId="333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19.147" v="15" actId="478"/>
        <pc:sldMkLst>
          <pc:docMk/>
          <pc:sldMk cId="1202823834" sldId="334"/>
        </pc:sldMkLst>
        <pc:picChg chg="del">
          <ac:chgData name="pavani reddy" userId="9ee5723d0cf64798" providerId="LiveId" clId="{23F54EF2-2BE9-4962-815B-D335E48C345B}" dt="2023-05-22T19:41:19.147" v="15" actId="478"/>
          <ac:picMkLst>
            <pc:docMk/>
            <pc:sldMk cId="1202823834" sldId="334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23F54EF2-2BE9-4962-815B-D335E48C345B}" dt="2023-05-22T19:41:21.456" v="16" actId="478"/>
        <pc:sldMkLst>
          <pc:docMk/>
          <pc:sldMk cId="1202823834" sldId="335"/>
        </pc:sldMkLst>
        <pc:picChg chg="del">
          <ac:chgData name="pavani reddy" userId="9ee5723d0cf64798" providerId="LiveId" clId="{23F54EF2-2BE9-4962-815B-D335E48C345B}" dt="2023-05-22T19:41:21.456" v="16" actId="478"/>
          <ac:picMkLst>
            <pc:docMk/>
            <pc:sldMk cId="1202823834" sldId="335"/>
            <ac:picMk id="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num = change(num);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173"/>
            <a:ext cx="10363200" cy="1470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7560"/>
            <a:ext cx="8534400" cy="1753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9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8443"/>
            <a:ext cx="10363200" cy="136255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7732"/>
            <a:ext cx="10363200" cy="1500713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00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96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92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7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3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761"/>
            <a:ext cx="5384800" cy="452754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761"/>
            <a:ext cx="5384800" cy="452754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649"/>
            <a:ext cx="5386917" cy="6399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40032" indent="0">
              <a:buNone/>
              <a:defRPr sz="2100" b="1"/>
            </a:lvl5pPr>
            <a:lvl6pPr marL="3049617" indent="0">
              <a:buNone/>
              <a:defRPr sz="2100" b="1"/>
            </a:lvl6pPr>
            <a:lvl7pPr marL="3659202" indent="0">
              <a:buNone/>
              <a:defRPr sz="2100" b="1"/>
            </a:lvl7pPr>
            <a:lvl8pPr marL="4268787" indent="0">
              <a:buNone/>
              <a:defRPr sz="2100" b="1"/>
            </a:lvl8pPr>
            <a:lvl9pPr marL="487837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635"/>
            <a:ext cx="5386917" cy="395267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649"/>
            <a:ext cx="5389033" cy="6399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40032" indent="0">
              <a:buNone/>
              <a:defRPr sz="2100" b="1"/>
            </a:lvl5pPr>
            <a:lvl6pPr marL="3049617" indent="0">
              <a:buNone/>
              <a:defRPr sz="2100" b="1"/>
            </a:lvl6pPr>
            <a:lvl7pPr marL="3659202" indent="0">
              <a:buNone/>
              <a:defRPr sz="2100" b="1"/>
            </a:lvl7pPr>
            <a:lvl8pPr marL="4268787" indent="0">
              <a:buNone/>
              <a:defRPr sz="2100" b="1"/>
            </a:lvl8pPr>
            <a:lvl9pPr marL="487837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5635"/>
            <a:ext cx="5389033" cy="395267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145"/>
            <a:ext cx="4011084" cy="116245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49"/>
            <a:ext cx="6815667" cy="585516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603"/>
            <a:ext cx="4011084" cy="4692704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40032" indent="0">
              <a:buNone/>
              <a:defRPr sz="1200"/>
            </a:lvl5pPr>
            <a:lvl6pPr marL="3049617" indent="0">
              <a:buNone/>
              <a:defRPr sz="1200"/>
            </a:lvl6pPr>
            <a:lvl7pPr marL="3659202" indent="0">
              <a:buNone/>
              <a:defRPr sz="1200"/>
            </a:lvl7pPr>
            <a:lvl8pPr marL="4268787" indent="0">
              <a:buNone/>
              <a:defRPr sz="1200"/>
            </a:lvl8pPr>
            <a:lvl9pPr marL="487837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2280"/>
            <a:ext cx="7315200" cy="56693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988"/>
            <a:ext cx="7315200" cy="411624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40032" indent="0">
              <a:buNone/>
              <a:defRPr sz="2700"/>
            </a:lvl5pPr>
            <a:lvl6pPr marL="3049617" indent="0">
              <a:buNone/>
              <a:defRPr sz="2700"/>
            </a:lvl6pPr>
            <a:lvl7pPr marL="3659202" indent="0">
              <a:buNone/>
              <a:defRPr sz="2700"/>
            </a:lvl7pPr>
            <a:lvl8pPr marL="4268787" indent="0">
              <a:buNone/>
              <a:defRPr sz="2700"/>
            </a:lvl8pPr>
            <a:lvl9pPr marL="4878371" indent="0">
              <a:buNone/>
              <a:defRPr sz="2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9216"/>
            <a:ext cx="7315200" cy="805145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40032" indent="0">
              <a:buNone/>
              <a:defRPr sz="1200"/>
            </a:lvl5pPr>
            <a:lvl6pPr marL="3049617" indent="0">
              <a:buNone/>
              <a:defRPr sz="1200"/>
            </a:lvl6pPr>
            <a:lvl7pPr marL="3659202" indent="0">
              <a:buNone/>
              <a:defRPr sz="1200"/>
            </a:lvl7pPr>
            <a:lvl8pPr marL="4268787" indent="0">
              <a:buNone/>
              <a:defRPr sz="1200"/>
            </a:lvl8pPr>
            <a:lvl9pPr marL="487837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736"/>
            <a:ext cx="2743200" cy="5853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736"/>
            <a:ext cx="8026400" cy="5853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735"/>
            <a:ext cx="10972800" cy="11434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761"/>
            <a:ext cx="10972800" cy="452754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8575"/>
            <a:ext cx="2844800" cy="36525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D532-C42D-447E-B935-68E7A58B8760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8575"/>
            <a:ext cx="3860800" cy="36525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8575"/>
            <a:ext cx="2844800" cy="365253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E732-EB69-4A28-8A29-794901064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825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409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994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579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164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0032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617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9202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787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371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01F0-C6FE-8241-E38E-C43E00F8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2A83-7E48-6C74-6995-45EC5F84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IN" sz="6000" b="1" dirty="0"/>
              <a:t>    FUNCTIONS</a:t>
            </a:r>
          </a:p>
        </p:txBody>
      </p:sp>
    </p:spTree>
    <p:extLst>
      <p:ext uri="{BB962C8B-B14F-4D97-AF65-F5344CB8AC3E}">
        <p14:creationId xmlns:p14="http://schemas.microsoft.com/office/powerpoint/2010/main" val="46384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1076-98A2-8C7F-47C6-25C264BC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B6E8-2C0A-9291-B8A3-F71A37FC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600200"/>
            <a:ext cx="10972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Int addition(int x, int y) // function declaration – tells the compiler about a function name and how to call the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x=10, y=20;</a:t>
            </a:r>
          </a:p>
          <a:p>
            <a:pPr marL="0" indent="0">
              <a:buNone/>
            </a:pPr>
            <a:r>
              <a:rPr lang="en-US" dirty="0"/>
              <a:t>Int res=addition(</a:t>
            </a:r>
            <a:r>
              <a:rPr lang="en-US" dirty="0" err="1"/>
              <a:t>x,y</a:t>
            </a:r>
            <a:r>
              <a:rPr lang="en-US" dirty="0"/>
              <a:t>);// function call – tell about the number of parameters it takes and return type of the function, data types of parameter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d”,res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addition(int a, int b)// function definition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sum=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sum;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AC1B-3920-A1C9-C10E-31F3C0AB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1553-E2ED-EAF0-D468-94F04F0F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the required parameters along  with the parameters along with the functions name and if the function returns a value, then you can store the reduced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Addition(</a:t>
            </a:r>
            <a:r>
              <a:rPr lang="en-US" dirty="0" err="1"/>
              <a:t>x,y</a:t>
            </a:r>
            <a:r>
              <a:rPr lang="en-US" dirty="0"/>
              <a:t>) – automatically goes to the function definition</a:t>
            </a:r>
          </a:p>
          <a:p>
            <a:pPr marL="0" indent="0">
              <a:buNone/>
            </a:pPr>
            <a:r>
              <a:rPr lang="en-US" dirty="0"/>
              <a:t>x and y= actual parameters- function call</a:t>
            </a:r>
          </a:p>
          <a:p>
            <a:pPr marL="0" indent="0">
              <a:buNone/>
            </a:pPr>
            <a:r>
              <a:rPr lang="en-US" dirty="0"/>
              <a:t>a and b= formal parameters – function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51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2807-255A-20FD-EE35-C64F89CB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35BB-8FDD-38B5-D0B8-7658803D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body contains a collection of statements that define what the function does</a:t>
            </a:r>
          </a:p>
          <a:p>
            <a:r>
              <a:rPr lang="en-US" dirty="0"/>
              <a:t>Contains set of elements, execute, return a value</a:t>
            </a:r>
          </a:p>
          <a:p>
            <a:r>
              <a:rPr lang="en-US" dirty="0"/>
              <a:t>Return type void</a:t>
            </a:r>
          </a:p>
          <a:p>
            <a:pPr marL="0" indent="0">
              <a:buNone/>
            </a:pPr>
            <a:r>
              <a:rPr lang="en-IN" dirty="0"/>
              <a:t> int addition(int a, int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sum=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Return sum;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9601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itchFamily="2" charset="0"/>
              </a:rPr>
              <a:t>#include &lt;</a:t>
            </a:r>
            <a:r>
              <a:rPr lang="en-US" dirty="0" err="1">
                <a:latin typeface="Nunito Sans" pitchFamily="2" charset="0"/>
              </a:rPr>
              <a:t>stdio.h</a:t>
            </a:r>
            <a:r>
              <a:rPr lang="en-US" dirty="0">
                <a:latin typeface="Nunito Sans" pitchFamily="2" charset="0"/>
              </a:rPr>
              <a:t>&gt;</a:t>
            </a: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num);</a:t>
            </a:r>
          </a:p>
          <a:p>
            <a:endParaRPr lang="en-US" dirty="0">
              <a:latin typeface="Nunito Sans" pitchFamily="2" charset="0"/>
            </a:endParaRP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main() {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num1, num2, num3;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scanf</a:t>
            </a:r>
            <a:r>
              <a:rPr lang="en-US" dirty="0">
                <a:latin typeface="Nunito Sans" pitchFamily="2" charset="0"/>
              </a:rPr>
              <a:t>("%</a:t>
            </a:r>
            <a:r>
              <a:rPr lang="en-US" dirty="0" err="1">
                <a:latin typeface="Nunito Sans" pitchFamily="2" charset="0"/>
              </a:rPr>
              <a:t>d%d%d</a:t>
            </a:r>
            <a:r>
              <a:rPr lang="en-US" dirty="0">
                <a:latin typeface="Nunito Sans" pitchFamily="2" charset="0"/>
              </a:rPr>
              <a:t>", &amp;num1, &amp;num2, &amp;num3);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sod1 = sum_of_last_3_dig(num1);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sod2 = sum_of_last_3_dig(num2);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sod3 = sum_of_last_3_dig(num3);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sod1);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sod2);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sod3);</a:t>
            </a:r>
          </a:p>
          <a:p>
            <a:r>
              <a:rPr lang="en-US" dirty="0">
                <a:latin typeface="Nunito Sans" pitchFamily="2" charset="0"/>
              </a:rPr>
              <a:t>	return 0;</a:t>
            </a:r>
          </a:p>
          <a:p>
            <a:r>
              <a:rPr lang="en-US" dirty="0">
                <a:latin typeface="Nunito Sans" pitchFamily="2" charset="0"/>
              </a:rPr>
              <a:t>}</a:t>
            </a:r>
          </a:p>
          <a:p>
            <a:endParaRPr lang="en-US" dirty="0">
              <a:latin typeface="Nunito Sans" pitchFamily="2" charset="0"/>
            </a:endParaRP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num){</a:t>
            </a:r>
          </a:p>
          <a:p>
            <a:r>
              <a:rPr lang="en-US" dirty="0">
                <a:latin typeface="Nunito Sans" pitchFamily="2" charset="0"/>
              </a:rPr>
              <a:t>    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 = ((num % 10) + ((num % 100) / 10) + ((num % 1000) / 100));</a:t>
            </a:r>
          </a:p>
          <a:p>
            <a:r>
              <a:rPr lang="en-US" dirty="0">
                <a:latin typeface="Nunito Sans" pitchFamily="2" charset="0"/>
              </a:rPr>
              <a:t>   	return sod;</a:t>
            </a:r>
          </a:p>
          <a:p>
            <a:r>
              <a:rPr lang="en-US" dirty="0">
                <a:latin typeface="Nunito Sans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410200"/>
            <a:ext cx="8382000" cy="12954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600" y="16002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Function Definition: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2362200"/>
            <a:ext cx="56625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return_type</a:t>
            </a:r>
            <a:r>
              <a:rPr lang="en-US" sz="2400" dirty="0"/>
              <a:t>  </a:t>
            </a:r>
            <a:r>
              <a:rPr lang="en-US" sz="2400" dirty="0" err="1"/>
              <a:t>function_name</a:t>
            </a:r>
            <a:r>
              <a:rPr lang="en-US" sz="2400" dirty="0"/>
              <a:t>(parameter list)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// Statement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itchFamily="2" charset="0"/>
              </a:rPr>
              <a:t>#include &lt;</a:t>
            </a:r>
            <a:r>
              <a:rPr lang="en-US" dirty="0" err="1">
                <a:latin typeface="Nunito Sans" pitchFamily="2" charset="0"/>
              </a:rPr>
              <a:t>stdio.h</a:t>
            </a:r>
            <a:r>
              <a:rPr lang="en-US" dirty="0">
                <a:latin typeface="Nunito Sans" pitchFamily="2" charset="0"/>
              </a:rPr>
              <a:t>&gt;</a:t>
            </a: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num);</a:t>
            </a:r>
          </a:p>
          <a:p>
            <a:endParaRPr lang="en-US" dirty="0">
              <a:latin typeface="Nunito Sans" pitchFamily="2" charset="0"/>
            </a:endParaRP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main() {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num1, num2, num3;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scanf</a:t>
            </a:r>
            <a:r>
              <a:rPr lang="en-US" dirty="0">
                <a:latin typeface="Nunito Sans" pitchFamily="2" charset="0"/>
              </a:rPr>
              <a:t>("%</a:t>
            </a:r>
            <a:r>
              <a:rPr lang="en-US" dirty="0" err="1">
                <a:latin typeface="Nunito Sans" pitchFamily="2" charset="0"/>
              </a:rPr>
              <a:t>d%d%d</a:t>
            </a:r>
            <a:r>
              <a:rPr lang="en-US" dirty="0">
                <a:latin typeface="Nunito Sans" pitchFamily="2" charset="0"/>
              </a:rPr>
              <a:t>", &amp;num1, &amp;num2, &amp;num3);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sod1 = sum_of_last_3_dig(num1);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sod2 = sum_of_last_3_dig(num2);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sod3 = sum_of_last_3_dig(num3);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sod1);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sod2);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sod3);</a:t>
            </a:r>
          </a:p>
          <a:p>
            <a:r>
              <a:rPr lang="en-US" dirty="0">
                <a:latin typeface="Nunito Sans" pitchFamily="2" charset="0"/>
              </a:rPr>
              <a:t>	return 0;</a:t>
            </a:r>
          </a:p>
          <a:p>
            <a:r>
              <a:rPr lang="en-US" dirty="0">
                <a:latin typeface="Nunito Sans" pitchFamily="2" charset="0"/>
              </a:rPr>
              <a:t>}</a:t>
            </a:r>
          </a:p>
          <a:p>
            <a:endParaRPr lang="en-US" dirty="0">
              <a:latin typeface="Nunito Sans" pitchFamily="2" charset="0"/>
            </a:endParaRP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num){</a:t>
            </a:r>
          </a:p>
          <a:p>
            <a:r>
              <a:rPr lang="en-US" dirty="0">
                <a:latin typeface="Nunito Sans" pitchFamily="2" charset="0"/>
              </a:rPr>
              <a:t>    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 = ((num % 10) + ((num % 100) / 10) + ((num % 1000) / 100));</a:t>
            </a:r>
          </a:p>
          <a:p>
            <a:r>
              <a:rPr lang="en-US" dirty="0">
                <a:latin typeface="Nunito Sans" pitchFamily="2" charset="0"/>
              </a:rPr>
              <a:t>    	return sod;</a:t>
            </a:r>
          </a:p>
          <a:p>
            <a:r>
              <a:rPr lang="en-US" dirty="0">
                <a:latin typeface="Nunito Sans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2971800"/>
            <a:ext cx="28194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4600" y="1600200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Function Call: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2508" y="2362200"/>
            <a:ext cx="421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function_name</a:t>
            </a:r>
            <a:r>
              <a:rPr lang="en-US" sz="2400" dirty="0"/>
              <a:t>(parameter list);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Nunito Sans" pitchFamily="2" charset="0"/>
              </a:rPr>
              <a:t>#include &lt;</a:t>
            </a:r>
            <a:r>
              <a:rPr lang="en-US" dirty="0" err="1">
                <a:latin typeface="Nunito Sans" pitchFamily="2" charset="0"/>
              </a:rPr>
              <a:t>stdio.h</a:t>
            </a:r>
            <a:r>
              <a:rPr lang="en-US" dirty="0">
                <a:latin typeface="Nunito Sans" pitchFamily="2" charset="0"/>
              </a:rPr>
              <a:t>&gt;</a:t>
            </a: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num);</a:t>
            </a:r>
          </a:p>
          <a:p>
            <a:endParaRPr lang="en-US" dirty="0">
              <a:latin typeface="Nunito Sans" pitchFamily="2" charset="0"/>
            </a:endParaRP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main() {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num1, num2, num3;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scanf</a:t>
            </a:r>
            <a:r>
              <a:rPr lang="en-US" dirty="0">
                <a:latin typeface="Nunito Sans" pitchFamily="2" charset="0"/>
              </a:rPr>
              <a:t>("%</a:t>
            </a:r>
            <a:r>
              <a:rPr lang="en-US" dirty="0" err="1">
                <a:latin typeface="Nunito Sans" pitchFamily="2" charset="0"/>
              </a:rPr>
              <a:t>d%d%d</a:t>
            </a:r>
            <a:r>
              <a:rPr lang="en-US" dirty="0">
                <a:latin typeface="Nunito Sans" pitchFamily="2" charset="0"/>
              </a:rPr>
              <a:t>", &amp;num1, &amp;num2, &amp;num3);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sod1 = sum_of_last_3_dig(num1);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sod2 = sum_of_last_3_dig(num2);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sod3 = sum_of_last_3_dig(num3);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sod1);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sod2);</a:t>
            </a:r>
          </a:p>
          <a:p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sod3);</a:t>
            </a:r>
          </a:p>
          <a:p>
            <a:r>
              <a:rPr lang="en-US" dirty="0">
                <a:latin typeface="Nunito Sans" pitchFamily="2" charset="0"/>
              </a:rPr>
              <a:t>	return 0;</a:t>
            </a:r>
          </a:p>
          <a:p>
            <a:r>
              <a:rPr lang="en-US" dirty="0">
                <a:latin typeface="Nunito Sans" pitchFamily="2" charset="0"/>
              </a:rPr>
              <a:t>}</a:t>
            </a:r>
          </a:p>
          <a:p>
            <a:endParaRPr lang="en-US" dirty="0">
              <a:latin typeface="Nunito Sans" pitchFamily="2" charset="0"/>
            </a:endParaRPr>
          </a:p>
          <a:p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num){</a:t>
            </a:r>
          </a:p>
          <a:p>
            <a:r>
              <a:rPr lang="en-US" dirty="0">
                <a:latin typeface="Nunito Sans" pitchFamily="2" charset="0"/>
              </a:rPr>
              <a:t>    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 = ((num % 10) + ((num % 100) / 10) + ((num % 1000) / 100));</a:t>
            </a:r>
          </a:p>
          <a:p>
            <a:r>
              <a:rPr lang="en-US" dirty="0">
                <a:latin typeface="Nunito Sans" pitchFamily="2" charset="0"/>
              </a:rPr>
              <a:t>    	return sod;</a:t>
            </a:r>
          </a:p>
          <a:p>
            <a:r>
              <a:rPr lang="en-US" dirty="0">
                <a:latin typeface="Nunito Sans" pitchFamily="2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1600200"/>
            <a:ext cx="34290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600" y="1600200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</a:rPr>
              <a:t>Function Declaration: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362200"/>
            <a:ext cx="586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return_type</a:t>
            </a:r>
            <a:r>
              <a:rPr lang="en-US" sz="2400" dirty="0"/>
              <a:t>  </a:t>
            </a:r>
            <a:r>
              <a:rPr lang="en-US" sz="2400" dirty="0" err="1"/>
              <a:t>function_name</a:t>
            </a:r>
            <a:r>
              <a:rPr lang="en-US" sz="2400" dirty="0"/>
              <a:t>(parameter list);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010400" y="4648200"/>
          <a:ext cx="9906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458200" y="4648200"/>
          <a:ext cx="9906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Nunito Sans" pitchFamily="2" charset="0"/>
            </a:endParaRPr>
          </a:p>
          <a:p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sum_of_last_3_dig(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num){</a:t>
            </a:r>
          </a:p>
          <a:p>
            <a:r>
              <a:rPr lang="en-US" sz="2000" dirty="0">
                <a:latin typeface="Nunito Sans" pitchFamily="2" charset="0"/>
              </a:rPr>
              <a:t>    	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sod = ((num % 10) + </a:t>
            </a:r>
          </a:p>
          <a:p>
            <a:r>
              <a:rPr lang="en-US" sz="2000" dirty="0">
                <a:latin typeface="Nunito Sans" pitchFamily="2" charset="0"/>
              </a:rPr>
              <a:t>		 ((num % 100) / 10) + </a:t>
            </a:r>
          </a:p>
          <a:p>
            <a:r>
              <a:rPr lang="en-US" sz="2000" dirty="0">
                <a:latin typeface="Nunito Sans" pitchFamily="2" charset="0"/>
              </a:rPr>
              <a:t>		 ((num % 1000) / 100));</a:t>
            </a:r>
          </a:p>
          <a:p>
            <a:r>
              <a:rPr lang="en-US" sz="2000" dirty="0">
                <a:latin typeface="Nunito Sans" pitchFamily="2" charset="0"/>
              </a:rPr>
              <a:t>    	return sod;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228600"/>
            <a:ext cx="670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#include &lt;</a:t>
            </a:r>
            <a:r>
              <a:rPr lang="en-US" sz="2000" dirty="0" err="1">
                <a:latin typeface="Nunito Sans" pitchFamily="2" charset="0"/>
              </a:rPr>
              <a:t>stdio.h</a:t>
            </a:r>
            <a:r>
              <a:rPr lang="en-US" sz="2000" dirty="0">
                <a:latin typeface="Nunito Sans" pitchFamily="2" charset="0"/>
              </a:rPr>
              <a:t>&gt;</a:t>
            </a:r>
          </a:p>
          <a:p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sum_of_last_3_dig(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num);</a:t>
            </a:r>
          </a:p>
          <a:p>
            <a:endParaRPr lang="en-US" sz="2000" dirty="0">
              <a:latin typeface="Nunito Sans" pitchFamily="2" charset="0"/>
            </a:endParaRPr>
          </a:p>
          <a:p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main() {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num1, num2, num3;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scanf</a:t>
            </a:r>
            <a:r>
              <a:rPr lang="en-US" sz="2000" dirty="0">
                <a:latin typeface="Nunito Sans" pitchFamily="2" charset="0"/>
              </a:rPr>
              <a:t>("%</a:t>
            </a:r>
            <a:r>
              <a:rPr lang="en-US" sz="2000" dirty="0" err="1">
                <a:latin typeface="Nunito Sans" pitchFamily="2" charset="0"/>
              </a:rPr>
              <a:t>d%d%d</a:t>
            </a:r>
            <a:r>
              <a:rPr lang="en-US" sz="2000" dirty="0">
                <a:latin typeface="Nunito Sans" pitchFamily="2" charset="0"/>
              </a:rPr>
              <a:t>", &amp;num1, &amp;num2, &amp;num3);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sod1 = sum_of_last_3_dig(num1);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sod2 = sum_of_last_3_dig(num2);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int</a:t>
            </a:r>
            <a:r>
              <a:rPr lang="en-US" sz="2000" dirty="0">
                <a:latin typeface="Nunito Sans" pitchFamily="2" charset="0"/>
              </a:rPr>
              <a:t> sod3 = sum_of_last_3_dig(num3);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("%d\n", sod1);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("%d\n", sod2);</a:t>
            </a:r>
          </a:p>
          <a:p>
            <a:r>
              <a:rPr lang="en-US" sz="2000" dirty="0">
                <a:latin typeface="Nunito Sans" pitchFamily="2" charset="0"/>
              </a:rPr>
              <a:t>	</a:t>
            </a:r>
            <a:r>
              <a:rPr lang="en-US" sz="2000" dirty="0" err="1">
                <a:latin typeface="Nunito Sans" pitchFamily="2" charset="0"/>
              </a:rPr>
              <a:t>printf</a:t>
            </a:r>
            <a:r>
              <a:rPr lang="en-US" sz="2000" dirty="0">
                <a:latin typeface="Nunito Sans" pitchFamily="2" charset="0"/>
              </a:rPr>
              <a:t>("%d\n", sod3);</a:t>
            </a:r>
          </a:p>
          <a:p>
            <a:r>
              <a:rPr lang="en-US" sz="2000" dirty="0">
                <a:latin typeface="Nunito Sans" pitchFamily="2" charset="0"/>
              </a:rPr>
              <a:t>	return 0;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352403" y="2593380"/>
            <a:ext cx="411480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81800" y="1447800"/>
            <a:ext cx="5257800" cy="685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4648200"/>
          <a:ext cx="99060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638800" y="5105400"/>
            <a:ext cx="783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41508" y="5105400"/>
            <a:ext cx="783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1754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9308" y="5131713"/>
            <a:ext cx="783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4932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81800" y="2057400"/>
            <a:ext cx="52578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562600" y="57150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010400" y="57150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8458200" y="57150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04800" y="5486400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828800" y="5486400"/>
          <a:ext cx="99060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04800" y="1600200"/>
            <a:ext cx="41910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1000" y="5969913"/>
            <a:ext cx="783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1035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43000" y="1905000"/>
            <a:ext cx="4114800" cy="9144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133600" y="5943600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43000" y="2819400"/>
            <a:ext cx="2057400" cy="4572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05200" y="5715000"/>
            <a:ext cx="990600" cy="4572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81800" y="2362200"/>
            <a:ext cx="52578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1600200"/>
            <a:ext cx="41910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04800" y="5486400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81000" y="5969913"/>
            <a:ext cx="783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1754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1905000"/>
            <a:ext cx="4114800" cy="9144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828800" y="5486400"/>
          <a:ext cx="99060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981200" y="594360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43000" y="2819400"/>
            <a:ext cx="2057400" cy="4572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05200" y="5715000"/>
            <a:ext cx="990600" cy="4572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304800" y="5486400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81000" y="5969913"/>
            <a:ext cx="783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4932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81800" y="2667000"/>
            <a:ext cx="52578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4800" y="1600200"/>
            <a:ext cx="4191000" cy="3810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43000" y="1905000"/>
            <a:ext cx="4114800" cy="9144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81200" y="594360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43000" y="2819400"/>
            <a:ext cx="2057400" cy="4572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505200" y="5715000"/>
            <a:ext cx="990600" cy="4572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81800" y="2971800"/>
            <a:ext cx="29718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81800" y="3276600"/>
            <a:ext cx="29718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781800" y="3581400"/>
            <a:ext cx="2971800" cy="3048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A8584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0.13438 -0.0312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15136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8 -0.03122 L 0.30313 0.0353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A8584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375 -0.0333 " pathEditMode="relative" ptsTypes="AA">
                                      <p:cBhvr>
                                        <p:cTn id="1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15136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3 -0.03122 L 0.42813 0.0353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A8584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-0.0333 " pathEditMode="relative" ptsTypes="AA">
                                      <p:cBhvr>
                                        <p:cTn id="2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15136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3 -0.03122 L 0.55313 0.03537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2" grpId="0"/>
      <p:bldP spid="23" grpId="0"/>
      <p:bldP spid="24" grpId="0"/>
      <p:bldP spid="32" grpId="0" animBg="1"/>
      <p:bldP spid="32" grpId="1" animBg="1"/>
      <p:bldP spid="40" grpId="0" animBg="1"/>
      <p:bldP spid="40" grpId="1" animBg="1"/>
      <p:bldP spid="42" grpId="0"/>
      <p:bldP spid="42" grpId="1"/>
      <p:bldP spid="43" grpId="0" animBg="1"/>
      <p:bldP spid="43" grpId="1" animBg="1"/>
      <p:bldP spid="44" grpId="0"/>
      <p:bldP spid="44" grpId="1"/>
      <p:bldP spid="44" grpId="2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  <p:bldP spid="52" grpId="0"/>
      <p:bldP spid="52" grpId="1"/>
      <p:bldP spid="53" grpId="0" animBg="1"/>
      <p:bldP spid="53" grpId="1" animBg="1"/>
      <p:bldP spid="55" grpId="0"/>
      <p:bldP spid="55" grpId="1"/>
      <p:bldP spid="55" grpId="2"/>
      <p:bldP spid="56" grpId="0" animBg="1"/>
      <p:bldP spid="56" grpId="1" animBg="1"/>
      <p:bldP spid="57" grpId="0" animBg="1"/>
      <p:bldP spid="57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/>
      <p:bldP spid="63" grpId="1"/>
      <p:bldP spid="63" grpId="2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474887"/>
            <a:ext cx="9601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#include &lt;</a:t>
            </a:r>
            <a:r>
              <a:rPr lang="en-US" dirty="0" err="1">
                <a:latin typeface="Nunito Sans" pitchFamily="2" charset="0"/>
              </a:rPr>
              <a:t>stdio.h</a:t>
            </a:r>
            <a:r>
              <a:rPr lang="en-US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main()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num1, num2, num3;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scanf</a:t>
            </a:r>
            <a:r>
              <a:rPr lang="en-US" dirty="0">
                <a:latin typeface="Nunito Sans" pitchFamily="2" charset="0"/>
              </a:rPr>
              <a:t>("%</a:t>
            </a:r>
            <a:r>
              <a:rPr lang="en-US" dirty="0" err="1">
                <a:latin typeface="Nunito Sans" pitchFamily="2" charset="0"/>
              </a:rPr>
              <a:t>d%d%d</a:t>
            </a:r>
            <a:r>
              <a:rPr lang="en-US" dirty="0">
                <a:latin typeface="Nunito Sans" pitchFamily="2" charset="0"/>
              </a:rPr>
              <a:t>", &amp;num1, &amp;num2, &amp;num3);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sod1 = sum_of_last_3_dig(num1);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sod2 = sum_of_last_3_dig(num2);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sod3 = sum_of_last_3_dig(num3);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sod1);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sod2);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("%d\n", sod3);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5791200"/>
            <a:ext cx="410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Better coding convention???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0400" y="1834277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    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 = ((num % 10) +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	((num % 100) / 10) +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	((num % 1000) / 100));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   	return sod;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571603" y="3200003"/>
            <a:ext cx="411480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474887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#include &lt;</a:t>
            </a:r>
            <a:r>
              <a:rPr lang="en-US" dirty="0" err="1">
                <a:latin typeface="Nunito Sans" pitchFamily="2" charset="0"/>
              </a:rPr>
              <a:t>stdio.h</a:t>
            </a:r>
            <a:r>
              <a:rPr lang="en-US" dirty="0">
                <a:latin typeface="Nunito Sans" pitchFamily="2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main()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num1, num2, num3;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scanf</a:t>
            </a:r>
            <a:r>
              <a:rPr lang="en-US" dirty="0">
                <a:latin typeface="Nunito Sans" pitchFamily="2" charset="0"/>
              </a:rPr>
              <a:t>("%</a:t>
            </a:r>
            <a:r>
              <a:rPr lang="en-US" dirty="0" err="1">
                <a:latin typeface="Nunito Sans" pitchFamily="2" charset="0"/>
              </a:rPr>
              <a:t>d%d%d</a:t>
            </a:r>
            <a:r>
              <a:rPr lang="en-US" dirty="0">
                <a:latin typeface="Nunito Sans" pitchFamily="2" charset="0"/>
              </a:rPr>
              <a:t>", &amp;num1, &amp;num2, &amp;num3);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(“%d”, sum_of_last_3_dig(num1));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(“%d”, sum_of_last_3_dig(num2));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</a:t>
            </a:r>
            <a:r>
              <a:rPr lang="en-US" dirty="0" err="1">
                <a:latin typeface="Nunito Sans" pitchFamily="2" charset="0"/>
              </a:rPr>
              <a:t>printf</a:t>
            </a:r>
            <a:r>
              <a:rPr lang="en-US" dirty="0">
                <a:latin typeface="Nunito Sans" pitchFamily="2" charset="0"/>
              </a:rPr>
              <a:t>(“%d”, sum_of_last_3_dig(num3));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1834277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sum_of_last_3_dig(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num){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    	</a:t>
            </a:r>
            <a:r>
              <a:rPr lang="en-US" dirty="0" err="1">
                <a:latin typeface="Nunito Sans" pitchFamily="2" charset="0"/>
              </a:rPr>
              <a:t>int</a:t>
            </a:r>
            <a:r>
              <a:rPr lang="en-US" dirty="0">
                <a:latin typeface="Nunito Sans" pitchFamily="2" charset="0"/>
              </a:rPr>
              <a:t> sod = ((num % 10) +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	((num % 100) / 10) +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		((num % 1000) / 100));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   	return sod;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" pitchFamily="2" charset="0"/>
              </a:rPr>
              <a:t>}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571603" y="3200003"/>
            <a:ext cx="4114800" cy="7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71600" y="3581400"/>
            <a:ext cx="4495800" cy="1295400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6114-186E-31B3-2BA0-0893857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user defined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66EF-81A8-CC06-5EDA-E4404A5D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argument and no return value</a:t>
            </a:r>
          </a:p>
          <a:p>
            <a:r>
              <a:rPr lang="en-US" dirty="0"/>
              <a:t>No argument but return value</a:t>
            </a:r>
          </a:p>
          <a:p>
            <a:r>
              <a:rPr lang="en-US" dirty="0"/>
              <a:t>With argument but no return value</a:t>
            </a:r>
          </a:p>
          <a:p>
            <a:r>
              <a:rPr lang="en-US" dirty="0"/>
              <a:t>With argument and return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1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F1D7-CD00-5DE6-13D0-CE1C7F8E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Nunito Sans" panose="00000500000000000000" pitchFamily="2" charset="0"/>
              </a:rPr>
              <a:t>Function</a:t>
            </a:r>
            <a:br>
              <a:rPr lang="en-US" sz="4400" b="1" dirty="0">
                <a:latin typeface="Nunito Sa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9433-C6D0-711C-25A4-351CDF8F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code which runs when it is called. </a:t>
            </a:r>
          </a:p>
          <a:p>
            <a:r>
              <a:rPr lang="en-US" dirty="0"/>
              <a:t>A function has to be called by a function call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Functions are used to perform certain tasks which are important for reusing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14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6356" y="2403441"/>
            <a:ext cx="8899353" cy="784827"/>
          </a:xfrm>
          <a:prstGeom prst="rect">
            <a:avLst/>
          </a:prstGeom>
          <a:noFill/>
          <a:ln>
            <a:noFill/>
          </a:ln>
        </p:spPr>
        <p:txBody>
          <a:bodyPr wrap="none" lIns="121914" tIns="60957" rIns="121914" bIns="60957" rtlCol="0" anchor="t">
            <a:spAutoFit/>
          </a:bodyPr>
          <a:lstStyle/>
          <a:p>
            <a:pPr algn="ctr"/>
            <a:r>
              <a:rPr lang="en-US" altLang="zh-CN" sz="4300" b="1" dirty="0"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Swap two numbers using Function...!!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Swapping two numbers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 rot="10800000">
            <a:off x="2895601" y="3206360"/>
            <a:ext cx="1278511" cy="451239"/>
          </a:xfrm>
          <a:prstGeom prst="trapezoid">
            <a:avLst>
              <a:gd name="adj" fmla="val 3895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5"/>
          </a:p>
        </p:txBody>
      </p:sp>
      <p:sp>
        <p:nvSpPr>
          <p:cNvPr id="19" name="Trapezoid 18"/>
          <p:cNvSpPr/>
          <p:nvPr/>
        </p:nvSpPr>
        <p:spPr>
          <a:xfrm rot="10800000">
            <a:off x="7941689" y="3174009"/>
            <a:ext cx="1278511" cy="451239"/>
          </a:xfrm>
          <a:prstGeom prst="trapezoid">
            <a:avLst>
              <a:gd name="adj" fmla="val 3895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5"/>
          </a:p>
        </p:txBody>
      </p:sp>
      <p:sp>
        <p:nvSpPr>
          <p:cNvPr id="20" name="Trapezoid 19"/>
          <p:cNvSpPr/>
          <p:nvPr/>
        </p:nvSpPr>
        <p:spPr>
          <a:xfrm rot="10800000">
            <a:off x="5181601" y="4196960"/>
            <a:ext cx="1278511" cy="451239"/>
          </a:xfrm>
          <a:prstGeom prst="trapezoid">
            <a:avLst>
              <a:gd name="adj" fmla="val 3895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5" dirty="0"/>
          </a:p>
        </p:txBody>
      </p:sp>
      <p:sp>
        <p:nvSpPr>
          <p:cNvPr id="21" name="Oval 20"/>
          <p:cNvSpPr/>
          <p:nvPr/>
        </p:nvSpPr>
        <p:spPr>
          <a:xfrm>
            <a:off x="3200400" y="2873183"/>
            <a:ext cx="676859" cy="676859"/>
          </a:xfrm>
          <a:prstGeom prst="ellipse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5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2515" y="2873183"/>
            <a:ext cx="676859" cy="676859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241E-6 L -0.22916 0.153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1066 C 0.075 -0.08836 0.146 -0.16606 0.21475 -0.16453 C 0.2835 -0.1627 0.38316 -0.02742 0.41666 -1.2919E-6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16 0.15387 L -0.4125 0.007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  <p:bldP spid="21" grpId="0" bldLvl="0" animBg="1"/>
      <p:bldP spid="21" grpId="1" bldLvl="0" animBg="1"/>
      <p:bldP spid="22" grpId="0" bldLvl="0" animBg="1"/>
      <p:bldP spid="22" grpId="1" bldLvl="0" animBg="1"/>
      <p:bldP spid="22" grpId="2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\\Program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void swap(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temp = a;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b = temp;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n1 = 35, n2 = 45;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(“Before swapping:%d, %d”,n1,n2);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swap(n1, n2);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(“After swapping:%d, %d”, n1, n2;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8200" y="4114800"/>
            <a:ext cx="3505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34600" y="5334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924800" y="5334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153400" y="99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18108" y="990600"/>
            <a:ext cx="70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77200" y="4309408"/>
            <a:ext cx="35734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SemiBold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Before swapping: 35, 45</a:t>
            </a:r>
          </a:p>
          <a:p>
            <a:r>
              <a:rPr lang="en-US" sz="2400" dirty="0">
                <a:latin typeface="Nunito Sans" pitchFamily="2" charset="0"/>
              </a:rPr>
              <a:t>After swapping: 35, 45</a:t>
            </a:r>
          </a:p>
          <a:p>
            <a:endParaRPr lang="en-US" sz="2400" dirty="0">
              <a:latin typeface="Nunito Sans SemiBold" pitchFamily="2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38200" y="4572000"/>
            <a:ext cx="6172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38200" y="5029200"/>
            <a:ext cx="2362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09600" y="914400"/>
            <a:ext cx="4114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0134600" y="2052935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924800" y="2052935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153400" y="2510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418108" y="2510135"/>
            <a:ext cx="70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62000" y="13716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9067800" y="3200400"/>
          <a:ext cx="99060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762000" y="18288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62000" y="22860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153400" y="2510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18108" y="2510135"/>
            <a:ext cx="70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2000" y="27432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62000" y="3200400"/>
            <a:ext cx="533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296400" y="3657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38200" y="5486400"/>
            <a:ext cx="6248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838200" y="5943600"/>
            <a:ext cx="1752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7E7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75 0.16647 " pathEditMode="relative" ptsTypes="AA">
                                      <p:cBhvr>
                                        <p:cTn id="8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046 L -0.18971 2.42775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16647 L 0.18125 2.42775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0" grpId="0"/>
      <p:bldP spid="42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/>
      <p:bldP spid="51" grpId="1"/>
      <p:bldP spid="51" grpId="2"/>
      <p:bldP spid="51" grpId="3"/>
      <p:bldP spid="52" grpId="0"/>
      <p:bldP spid="52" grpId="1"/>
      <p:bldP spid="52" grpId="2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7" grpId="2"/>
      <p:bldP spid="58" grpId="0"/>
      <p:bldP spid="58" grpId="1"/>
      <p:bldP spid="58" grpId="2"/>
      <p:bldP spid="59" grpId="0" animBg="1"/>
      <p:bldP spid="59" grpId="1" animBg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 animBg="1"/>
      <p:bldP spid="6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\\Program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void swap(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*b){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temp = *a;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*a = *b;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*b = temp;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n1 = 35, n2 = 45;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(“Before swapping:%d, %d”,n1,n2);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swap(&amp;n1, &amp;n2);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(“After swapping:%d, %d”, n1, n2;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38200" y="4114800"/>
            <a:ext cx="3505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34600" y="5334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924800" y="533400"/>
          <a:ext cx="9906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153400" y="99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18108" y="990600"/>
            <a:ext cx="70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77200" y="4309408"/>
            <a:ext cx="35734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SemiBold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Before swapping: 35, 45</a:t>
            </a:r>
          </a:p>
          <a:p>
            <a:r>
              <a:rPr lang="en-US" sz="2400" dirty="0">
                <a:latin typeface="Nunito Sans" pitchFamily="2" charset="0"/>
              </a:rPr>
              <a:t>After swapping: 45, 35</a:t>
            </a:r>
          </a:p>
          <a:p>
            <a:endParaRPr lang="en-US" sz="2400" dirty="0">
              <a:latin typeface="Nunito Sans SemiBold" pitchFamily="2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38200" y="4572000"/>
            <a:ext cx="61722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38200" y="5029200"/>
            <a:ext cx="2514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09600" y="914400"/>
            <a:ext cx="4343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0134600" y="2052935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924800" y="2052935"/>
          <a:ext cx="990600" cy="914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001000" y="2510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10800" y="2510135"/>
            <a:ext cx="101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2000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62000" y="13716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9067800" y="3200400"/>
          <a:ext cx="990600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762000" y="18288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62000" y="22860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153400" y="990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18108" y="990600"/>
            <a:ext cx="70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62000" y="2743200"/>
            <a:ext cx="2057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62000" y="3200400"/>
            <a:ext cx="533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296400" y="3657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38200" y="5486400"/>
            <a:ext cx="6248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838200" y="5943600"/>
            <a:ext cx="1752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001000" y="144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287000" y="1443335"/>
            <a:ext cx="101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7E7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75 0.38844 " pathEditMode="relative" ptsTypes="AA">
                                      <p:cBhvr>
                                        <p:cTn id="8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46821E-6 L -0.1875 -3.46821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0.38844 L 0.18385 -0.0002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0" grpId="0"/>
      <p:bldP spid="30" grpId="1"/>
      <p:bldP spid="30" grpId="2"/>
      <p:bldP spid="42" grpId="0"/>
      <p:bldP spid="42" grpId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/>
      <p:bldP spid="51" grpId="1"/>
      <p:bldP spid="52" grpId="0"/>
      <p:bldP spid="52" grpId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8" grpId="1"/>
      <p:bldP spid="59" grpId="0" animBg="1"/>
      <p:bldP spid="59" grpId="1" animBg="1"/>
      <p:bldP spid="60" grpId="0" animBg="1"/>
      <p:bldP spid="60" grpId="1" animBg="1"/>
      <p:bldP spid="61" grpId="0"/>
      <p:bldP spid="61" grpId="1"/>
      <p:bldP spid="62" grpId="0" animBg="1"/>
      <p:bldP spid="62" grpId="1" animBg="1"/>
      <p:bldP spid="63" grpId="0" animBg="1"/>
      <p:bldP spid="63" grpId="1" animBg="1"/>
      <p:bldP spid="64" grpId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\\Program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m){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	  m = m + 40;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return m;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 = 10;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	  change(num);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num);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return 0;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48600" y="1524000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r>
              <a:rPr lang="en-US" sz="2400" dirty="0">
                <a:latin typeface="Nunito Sans SemiBold" pitchFamily="2" charset="0"/>
              </a:rPr>
              <a:t>	</a:t>
            </a:r>
            <a:r>
              <a:rPr lang="en-US" sz="2400" dirty="0">
                <a:latin typeface="Nunito Sans" pitchFamily="2" charset="0"/>
              </a:rPr>
              <a:t>10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48600" y="2521803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Expected Output:</a:t>
            </a:r>
          </a:p>
          <a:p>
            <a:r>
              <a:rPr lang="en-US" sz="2400" dirty="0">
                <a:latin typeface="Nunito Sans SemiBold" pitchFamily="2" charset="0"/>
              </a:rPr>
              <a:t>		</a:t>
            </a:r>
            <a:r>
              <a:rPr lang="en-US" sz="2400" dirty="0">
                <a:latin typeface="Nunito Sans" pitchFamily="2" charset="0"/>
              </a:rPr>
              <a:t>50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48600" y="3360003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How??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90600" y="4572000"/>
            <a:ext cx="2514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6" grpId="0"/>
      <p:bldP spid="67" grpId="0"/>
      <p:bldP spid="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A9A4-D7A5-A28F-23AF-A6B6AF6E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44D6-ED86-BF87-2685-8031F448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Void swap(int a, int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temp;</a:t>
            </a:r>
          </a:p>
          <a:p>
            <a:pPr marL="0" indent="0">
              <a:buNone/>
            </a:pPr>
            <a:r>
              <a:rPr lang="en-IN" dirty="0"/>
              <a:t>Temp=a;</a:t>
            </a:r>
          </a:p>
          <a:p>
            <a:pPr marL="0" indent="0">
              <a:buNone/>
            </a:pPr>
            <a:r>
              <a:rPr lang="en-IN" dirty="0"/>
              <a:t>A=b;</a:t>
            </a:r>
          </a:p>
          <a:p>
            <a:pPr marL="0" indent="0">
              <a:buNone/>
            </a:pPr>
            <a:r>
              <a:rPr lang="en-IN" dirty="0"/>
              <a:t>B=temp;// will not reflect back in main function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n1=25, n2=35;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(“%d %d”, n1,n2);</a:t>
            </a:r>
          </a:p>
          <a:p>
            <a:pPr marL="0" indent="0">
              <a:buNone/>
            </a:pPr>
            <a:r>
              <a:rPr lang="en-IN" dirty="0"/>
              <a:t>Swap(n1,n2);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(“%d %d”, n1,n2);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9684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E9A1-958D-BF3B-72D3-D64A72E2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B819-2181-4455-9D04-D1FBBB98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In case if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temp;</a:t>
            </a:r>
          </a:p>
          <a:p>
            <a:pPr marL="0" indent="0">
              <a:buNone/>
            </a:pPr>
            <a:r>
              <a:rPr lang="en-IN" dirty="0"/>
              <a:t>a=b;</a:t>
            </a:r>
          </a:p>
          <a:p>
            <a:pPr marL="0" indent="0">
              <a:buNone/>
            </a:pPr>
            <a:r>
              <a:rPr lang="en-IN" dirty="0"/>
              <a:t>b=temp;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(“%d %d”,</a:t>
            </a:r>
            <a:r>
              <a:rPr lang="en-IN" dirty="0" err="1"/>
              <a:t>a,b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4757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01B-5EF2-D626-004C-3E9EC3A8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DE74-8519-CFD4-3458-9080494C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Scope of variable a and b is inside the function. </a:t>
            </a:r>
          </a:p>
          <a:p>
            <a:r>
              <a:rPr lang="en-IN" dirty="0"/>
              <a:t>But when I go with call by reference whatever the changes that I make in the function it will also reflects it in main function also. </a:t>
            </a:r>
          </a:p>
        </p:txBody>
      </p:sp>
    </p:spTree>
    <p:extLst>
      <p:ext uri="{BB962C8B-B14F-4D97-AF65-F5344CB8AC3E}">
        <p14:creationId xmlns:p14="http://schemas.microsoft.com/office/powerpoint/2010/main" val="32317621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C44B-736F-1E21-5D27-EA0EEC6F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783A-30C2-EB6A-2E9D-CB5054BF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void swap(int *a, int *b)</a:t>
            </a:r>
          </a:p>
          <a:p>
            <a:pPr marL="0" indent="0">
              <a:buNone/>
            </a:pPr>
            <a:r>
              <a:rPr lang="en-IN" dirty="0"/>
              <a:t>{  // instead of passing the values I am passing the address of those values.</a:t>
            </a:r>
          </a:p>
          <a:p>
            <a:pPr marL="0" indent="0">
              <a:buNone/>
            </a:pPr>
            <a:r>
              <a:rPr lang="en-IN" dirty="0"/>
              <a:t>Int temp;</a:t>
            </a:r>
          </a:p>
          <a:p>
            <a:pPr marL="0" indent="0">
              <a:buNone/>
            </a:pPr>
            <a:r>
              <a:rPr lang="en-IN" dirty="0"/>
              <a:t>Temp=*a;</a:t>
            </a:r>
          </a:p>
          <a:p>
            <a:pPr marL="0" indent="0">
              <a:buNone/>
            </a:pPr>
            <a:r>
              <a:rPr lang="en-IN" dirty="0"/>
              <a:t>*a=*b;</a:t>
            </a:r>
          </a:p>
          <a:p>
            <a:pPr marL="0" indent="0">
              <a:buNone/>
            </a:pPr>
            <a:r>
              <a:rPr lang="en-IN" dirty="0"/>
              <a:t>*b=temp;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n1=25, n2-35;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(“%d %d”, n1, n2);</a:t>
            </a:r>
          </a:p>
          <a:p>
            <a:pPr marL="0" indent="0">
              <a:buNone/>
            </a:pPr>
            <a:r>
              <a:rPr lang="en-IN" dirty="0"/>
              <a:t>Swap(&amp;n1, &amp;n2);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(“%d %d”, n1, n2);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9670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EA02-1E10-1BD0-C9EB-4B34E70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6AED-F2D3-82D5-65CC-04B59D8C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I am calling the address, so when I call the function</a:t>
            </a:r>
          </a:p>
          <a:p>
            <a:pPr marL="0" indent="0">
              <a:buNone/>
            </a:pPr>
            <a:r>
              <a:rPr lang="en-IN" dirty="0"/>
              <a:t>Swap(&amp;n1,&amp;n2); // actual parameters</a:t>
            </a:r>
          </a:p>
          <a:p>
            <a:pPr marL="0" indent="0">
              <a:buNone/>
            </a:pPr>
            <a:r>
              <a:rPr lang="en-IN" dirty="0"/>
              <a:t>It automatically goes to</a:t>
            </a:r>
          </a:p>
          <a:p>
            <a:pPr marL="0" indent="0">
              <a:buNone/>
            </a:pPr>
            <a:r>
              <a:rPr lang="en-IN" dirty="0"/>
              <a:t>void swap(int *a, int *b) //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9055014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838200" y="81537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2149257"/>
            <a:ext cx="58518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Divide the program into subtasks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Reduce the number of lines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Easy to read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Reduce development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9B93-881C-3E25-33A1-9843C18A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710D-42D9-F0C7-C7D4-C6E877A4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in code redundancy</a:t>
            </a:r>
          </a:p>
          <a:p>
            <a:r>
              <a:rPr lang="en-US" dirty="0"/>
              <a:t>Code modular</a:t>
            </a:r>
          </a:p>
          <a:p>
            <a:r>
              <a:rPr lang="en-US" dirty="0"/>
              <a:t>Provides abstraction</a:t>
            </a:r>
          </a:p>
          <a:p>
            <a:r>
              <a:rPr lang="en-US" dirty="0"/>
              <a:t>Abstraction--- we can use library function</a:t>
            </a:r>
          </a:p>
          <a:p>
            <a:r>
              <a:rPr lang="en-US" dirty="0"/>
              <a:t>If we want to make change in future it can be made at only one place with no much changes.</a:t>
            </a:r>
          </a:p>
        </p:txBody>
      </p:sp>
    </p:spTree>
    <p:extLst>
      <p:ext uri="{BB962C8B-B14F-4D97-AF65-F5344CB8AC3E}">
        <p14:creationId xmlns:p14="http://schemas.microsoft.com/office/powerpoint/2010/main" val="29268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D055-1A66-82E4-91AE-15DD3D11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66CB-96A7-B05B-2141-CF0D97BB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Built- in </a:t>
            </a:r>
          </a:p>
          <a:p>
            <a:pPr marL="0" indent="0">
              <a:buNone/>
            </a:pPr>
            <a:r>
              <a:rPr lang="en-US" dirty="0"/>
              <a:t>    also known as library functions</a:t>
            </a:r>
          </a:p>
          <a:p>
            <a:pPr marL="0" indent="0">
              <a:buNone/>
            </a:pPr>
            <a:r>
              <a:rPr lang="en-US" dirty="0"/>
              <a:t>    need to declare as they are defined in libraries </a:t>
            </a:r>
            <a:r>
              <a:rPr lang="en-US" dirty="0" err="1"/>
              <a:t>bcoz</a:t>
            </a:r>
            <a:r>
              <a:rPr lang="en-US" dirty="0"/>
              <a:t> they are predefined</a:t>
            </a:r>
          </a:p>
          <a:p>
            <a:pPr marL="0" indent="0">
              <a:buNone/>
            </a:pPr>
            <a:r>
              <a:rPr lang="en-US" dirty="0" err="1"/>
              <a:t>Eg:pow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– defined – user has to define the functions</a:t>
            </a:r>
          </a:p>
          <a:p>
            <a:pPr marL="0" indent="0">
              <a:buNone/>
            </a:pPr>
            <a:r>
              <a:rPr lang="en-IN" dirty="0"/>
              <a:t> Even the variable names are also called as identifiers.</a:t>
            </a:r>
          </a:p>
        </p:txBody>
      </p:sp>
    </p:spTree>
    <p:extLst>
      <p:ext uri="{BB962C8B-B14F-4D97-AF65-F5344CB8AC3E}">
        <p14:creationId xmlns:p14="http://schemas.microsoft.com/office/powerpoint/2010/main" val="368670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3C6A22-10DC-4F3C-B084-234422ABF7AC}"/>
              </a:ext>
            </a:extLst>
          </p:cNvPr>
          <p:cNvSpPr txBox="1"/>
          <p:nvPr/>
        </p:nvSpPr>
        <p:spPr>
          <a:xfrm>
            <a:off x="598714" y="3631061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CBE43-1DB4-4C4C-9FF2-8EE11427A74B}"/>
              </a:ext>
            </a:extLst>
          </p:cNvPr>
          <p:cNvSpPr txBox="1"/>
          <p:nvPr/>
        </p:nvSpPr>
        <p:spPr>
          <a:xfrm>
            <a:off x="598714" y="4039825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1035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1754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4932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23B0F-AEEE-4ACA-B4C4-0A56864A83DD}"/>
              </a:ext>
            </a:extLst>
          </p:cNvPr>
          <p:cNvSpPr txBox="1"/>
          <p:nvPr/>
        </p:nvSpPr>
        <p:spPr>
          <a:xfrm>
            <a:off x="6553200" y="3631061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56857-6EED-4C75-B709-B35ECE345522}"/>
              </a:ext>
            </a:extLst>
          </p:cNvPr>
          <p:cNvSpPr txBox="1"/>
          <p:nvPr/>
        </p:nvSpPr>
        <p:spPr>
          <a:xfrm>
            <a:off x="6553200" y="4039825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		8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16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	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Given 3 numbers, find the sum of last three digits.  </a:t>
            </a:r>
          </a:p>
        </p:txBody>
      </p:sp>
    </p:spTree>
    <p:extLst>
      <p:ext uri="{BB962C8B-B14F-4D97-AF65-F5344CB8AC3E}">
        <p14:creationId xmlns:p14="http://schemas.microsoft.com/office/powerpoint/2010/main" val="107900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58047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 Sans" pitchFamily="2" charset="0"/>
              </a:rPr>
              <a:t>Input: num1, num2, num3</a:t>
            </a:r>
          </a:p>
          <a:p>
            <a:r>
              <a:rPr lang="pt-BR" sz="2400" dirty="0">
                <a:latin typeface="Nunito Sans" pitchFamily="2" charset="0"/>
              </a:rPr>
              <a:t>sod1 = (num1 % 10) + </a:t>
            </a:r>
          </a:p>
          <a:p>
            <a:r>
              <a:rPr lang="pt-BR" sz="2400" dirty="0">
                <a:latin typeface="Nunito Sans" pitchFamily="2" charset="0"/>
              </a:rPr>
              <a:t>       	 ((num1 % 100)/10) +    	   	 </a:t>
            </a:r>
          </a:p>
          <a:p>
            <a:r>
              <a:rPr lang="pt-BR" sz="2400" dirty="0">
                <a:latin typeface="Nunito Sans" pitchFamily="2" charset="0"/>
              </a:rPr>
              <a:t>             ((num1 % 1000)/100)</a:t>
            </a:r>
          </a:p>
          <a:p>
            <a:r>
              <a:rPr lang="pt-BR" sz="2400" dirty="0">
                <a:latin typeface="Nunito Sans" pitchFamily="2" charset="0"/>
              </a:rPr>
              <a:t>sod2 = (num2 % 10) + </a:t>
            </a:r>
          </a:p>
          <a:p>
            <a:r>
              <a:rPr lang="pt-BR" sz="2400" dirty="0">
                <a:latin typeface="Nunito Sans" pitchFamily="2" charset="0"/>
              </a:rPr>
              <a:t>             ((num2 % 100)/10) +   	   	 </a:t>
            </a:r>
          </a:p>
          <a:p>
            <a:r>
              <a:rPr lang="pt-BR" sz="2400" dirty="0">
                <a:latin typeface="Nunito Sans" pitchFamily="2" charset="0"/>
              </a:rPr>
              <a:t>       	  ((num2 % 1000)/100)</a:t>
            </a:r>
          </a:p>
          <a:p>
            <a:r>
              <a:rPr lang="pt-BR" sz="2400" dirty="0">
                <a:latin typeface="Nunito Sans" pitchFamily="2" charset="0"/>
              </a:rPr>
              <a:t>sod3 = (num3 % 10) + </a:t>
            </a:r>
          </a:p>
          <a:p>
            <a:r>
              <a:rPr lang="pt-BR" sz="2400" dirty="0">
                <a:latin typeface="Nunito Sans" pitchFamily="2" charset="0"/>
              </a:rPr>
              <a:t>             ((num3 % 100)/10) + 	  	 </a:t>
            </a:r>
          </a:p>
          <a:p>
            <a:r>
              <a:rPr lang="pt-BR" sz="2400" dirty="0">
                <a:latin typeface="Nunito Sans" pitchFamily="2" charset="0"/>
              </a:rPr>
              <a:t>             ((num3 % 1000)/100)</a:t>
            </a:r>
          </a:p>
          <a:p>
            <a:r>
              <a:rPr lang="pt-BR" sz="2400" dirty="0">
                <a:latin typeface="Nunito Sans" pitchFamily="2" charset="0"/>
              </a:rPr>
              <a:t>print sod1</a:t>
            </a:r>
          </a:p>
          <a:p>
            <a:r>
              <a:rPr lang="pt-BR" sz="2400" dirty="0">
                <a:latin typeface="Nunito Sans" pitchFamily="2" charset="0"/>
              </a:rPr>
              <a:t>print sod2</a:t>
            </a:r>
          </a:p>
          <a:p>
            <a:r>
              <a:rPr lang="pt-BR" sz="2400" dirty="0">
                <a:latin typeface="Nunito Sans" pitchFamily="2" charset="0"/>
              </a:rPr>
              <a:t>print sod3</a:t>
            </a:r>
          </a:p>
          <a:p>
            <a:endParaRPr lang="en-US" sz="2400" dirty="0">
              <a:latin typeface="Nunito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2514600"/>
            <a:ext cx="3301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Reduce the number lines</a:t>
            </a:r>
          </a:p>
          <a:p>
            <a:endParaRPr lang="en-US" sz="2400" dirty="0"/>
          </a:p>
          <a:p>
            <a:r>
              <a:rPr lang="en-US" sz="2400" dirty="0"/>
              <a:t>How???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err="1">
                <a:latin typeface="Nunito Sans" panose="00000500000000000000" pitchFamily="2" charset="0"/>
              </a:rPr>
              <a:t>Pseudocode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58047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 Sans" pitchFamily="2" charset="0"/>
              </a:rPr>
              <a:t>Input: num1, num2, num3</a:t>
            </a:r>
          </a:p>
          <a:p>
            <a:r>
              <a:rPr lang="pt-BR" sz="2400" dirty="0">
                <a:latin typeface="Nunito Sans" pitchFamily="2" charset="0"/>
              </a:rPr>
              <a:t>sod1 = (num1 % 10) + </a:t>
            </a:r>
          </a:p>
          <a:p>
            <a:r>
              <a:rPr lang="pt-BR" sz="2400" dirty="0">
                <a:latin typeface="Nunito Sans" pitchFamily="2" charset="0"/>
              </a:rPr>
              <a:t>       	 ((num1 % 100)/10) +    	   	 </a:t>
            </a:r>
          </a:p>
          <a:p>
            <a:r>
              <a:rPr lang="pt-BR" sz="2400" dirty="0">
                <a:latin typeface="Nunito Sans" pitchFamily="2" charset="0"/>
              </a:rPr>
              <a:t>             ((num1 % 1000)/100)</a:t>
            </a:r>
          </a:p>
          <a:p>
            <a:r>
              <a:rPr lang="pt-BR" sz="2400" dirty="0">
                <a:latin typeface="Nunito Sans" pitchFamily="2" charset="0"/>
              </a:rPr>
              <a:t>sod2 = (num2 % 10) + </a:t>
            </a:r>
          </a:p>
          <a:p>
            <a:r>
              <a:rPr lang="pt-BR" sz="2400" dirty="0">
                <a:latin typeface="Nunito Sans" pitchFamily="2" charset="0"/>
              </a:rPr>
              <a:t>             ((num2 % 100)/10) +   	   	 </a:t>
            </a:r>
          </a:p>
          <a:p>
            <a:r>
              <a:rPr lang="pt-BR" sz="2400" dirty="0">
                <a:latin typeface="Nunito Sans" pitchFamily="2" charset="0"/>
              </a:rPr>
              <a:t>       	  ((num2 % 1000)/100)</a:t>
            </a:r>
          </a:p>
          <a:p>
            <a:r>
              <a:rPr lang="pt-BR" sz="2400" dirty="0">
                <a:latin typeface="Nunito Sans" pitchFamily="2" charset="0"/>
              </a:rPr>
              <a:t>sod3 = (num3 % 10) + </a:t>
            </a:r>
          </a:p>
          <a:p>
            <a:r>
              <a:rPr lang="pt-BR" sz="2400" dirty="0">
                <a:latin typeface="Nunito Sans" pitchFamily="2" charset="0"/>
              </a:rPr>
              <a:t>             ((num3 % 100)/10) + 	  	 </a:t>
            </a:r>
          </a:p>
          <a:p>
            <a:r>
              <a:rPr lang="pt-BR" sz="2400" dirty="0">
                <a:latin typeface="Nunito Sans" pitchFamily="2" charset="0"/>
              </a:rPr>
              <a:t>             ((num3 % 1000)/100)</a:t>
            </a:r>
          </a:p>
          <a:p>
            <a:r>
              <a:rPr lang="pt-BR" sz="2400" dirty="0">
                <a:latin typeface="Nunito Sans" pitchFamily="2" charset="0"/>
              </a:rPr>
              <a:t>print sod1</a:t>
            </a:r>
          </a:p>
          <a:p>
            <a:r>
              <a:rPr lang="pt-BR" sz="2400" dirty="0">
                <a:latin typeface="Nunito Sans" pitchFamily="2" charset="0"/>
              </a:rPr>
              <a:t>print sod2</a:t>
            </a:r>
          </a:p>
          <a:p>
            <a:r>
              <a:rPr lang="pt-BR" sz="2400" dirty="0">
                <a:latin typeface="Nunito Sans" pitchFamily="2" charset="0"/>
              </a:rPr>
              <a:t>print sod3</a:t>
            </a:r>
          </a:p>
          <a:p>
            <a:endParaRPr lang="en-US" sz="2400" dirty="0">
              <a:latin typeface="Nunito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1524000"/>
            <a:ext cx="5791200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sum_of_last_3_dig(Input: num)</a:t>
            </a:r>
          </a:p>
          <a:p>
            <a:r>
              <a:rPr lang="en-US" sz="2400" dirty="0">
                <a:latin typeface="Nunito Sans" pitchFamily="2" charset="0"/>
              </a:rPr>
              <a:t>{</a:t>
            </a:r>
          </a:p>
          <a:p>
            <a:r>
              <a:rPr lang="en-US" sz="2400" dirty="0">
                <a:latin typeface="Nunito Sans" pitchFamily="2" charset="0"/>
              </a:rPr>
              <a:t>     sod = (num % 10) + </a:t>
            </a:r>
          </a:p>
          <a:p>
            <a:r>
              <a:rPr lang="en-US" sz="2400" dirty="0">
                <a:latin typeface="Nunito Sans" pitchFamily="2" charset="0"/>
              </a:rPr>
              <a:t>               ((num % 100)/10) + 	   	    </a:t>
            </a:r>
          </a:p>
          <a:p>
            <a:r>
              <a:rPr lang="en-US" sz="2400" dirty="0">
                <a:latin typeface="Nunito Sans" pitchFamily="2" charset="0"/>
              </a:rPr>
              <a:t>               ((num % 1000)/100)</a:t>
            </a:r>
          </a:p>
          <a:p>
            <a:r>
              <a:rPr lang="en-US" sz="2400" dirty="0">
                <a:latin typeface="Nunito Sans" pitchFamily="2" charset="0"/>
              </a:rPr>
              <a:t>     return  sod</a:t>
            </a:r>
          </a:p>
          <a:p>
            <a:r>
              <a:rPr lang="en-US" sz="2400" dirty="0">
                <a:latin typeface="Nunito Sans" pitchFamily="2" charset="0"/>
              </a:rPr>
              <a:t>} 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029200" y="1371600"/>
            <a:ext cx="513715" cy="3810000"/>
          </a:xfrm>
          <a:prstGeom prst="rightBrace">
            <a:avLst>
              <a:gd name="adj1" fmla="val 38438"/>
              <a:gd name="adj2" fmla="val 48316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39934" y="4191000"/>
            <a:ext cx="47756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Input: num1, num2, num3</a:t>
            </a:r>
          </a:p>
          <a:p>
            <a:r>
              <a:rPr lang="en-US" sz="2400" dirty="0">
                <a:latin typeface="Nunito Sans" pitchFamily="2" charset="0"/>
              </a:rPr>
              <a:t>sod1 = sum_of_last_3_dig(num1)</a:t>
            </a:r>
          </a:p>
          <a:p>
            <a:r>
              <a:rPr lang="en-US" sz="2400" dirty="0">
                <a:latin typeface="Nunito Sans" pitchFamily="2" charset="0"/>
              </a:rPr>
              <a:t>sod2 = sum_of_last_3_dig(num2)</a:t>
            </a:r>
          </a:p>
          <a:p>
            <a:r>
              <a:rPr lang="en-US" sz="2400" dirty="0">
                <a:latin typeface="Nunito Sans" pitchFamily="2" charset="0"/>
              </a:rPr>
              <a:t>sod3 = sum_of_last_3_dig(num3)</a:t>
            </a:r>
          </a:p>
          <a:p>
            <a:r>
              <a:rPr lang="en-US" sz="2400" dirty="0">
                <a:latin typeface="Nunito Sans" pitchFamily="2" charset="0"/>
              </a:rPr>
              <a:t>print sod1</a:t>
            </a:r>
          </a:p>
          <a:p>
            <a:r>
              <a:rPr lang="en-US" sz="2400" dirty="0">
                <a:latin typeface="Nunito Sans" pitchFamily="2" charset="0"/>
              </a:rPr>
              <a:t>print sod2</a:t>
            </a:r>
          </a:p>
          <a:p>
            <a:r>
              <a:rPr lang="en-US" sz="2400" dirty="0">
                <a:latin typeface="Nunito Sans" pitchFamily="2" charset="0"/>
              </a:rPr>
              <a:t>print sod3</a:t>
            </a: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791494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/>
          <p:nvPr/>
        </p:nvCxnSpPr>
        <p:spPr>
          <a:xfrm>
            <a:off x="2286000" y="3581400"/>
            <a:ext cx="7467600" cy="15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Rectangle 41"/>
          <p:cNvSpPr/>
          <p:nvPr/>
        </p:nvSpPr>
        <p:spPr>
          <a:xfrm>
            <a:off x="4419600" y="1828800"/>
            <a:ext cx="31242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Function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2000" y="4572000"/>
            <a:ext cx="31242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Function call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95800" y="4572000"/>
            <a:ext cx="31242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Function definition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449094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Rectangle 45"/>
          <p:cNvSpPr/>
          <p:nvPr/>
        </p:nvSpPr>
        <p:spPr>
          <a:xfrm>
            <a:off x="8153400" y="4572000"/>
            <a:ext cx="31242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Function declaration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9259094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/>
          <p:nvPr/>
        </p:nvCxnSpPr>
        <p:spPr>
          <a:xfrm rot="5400000">
            <a:off x="5525294" y="3162300"/>
            <a:ext cx="838200" cy="15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2638</Words>
  <Application>Microsoft Office PowerPoint</Application>
  <PresentationFormat>Widescreen</PresentationFormat>
  <Paragraphs>472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Nunito Sans SemiBold</vt:lpstr>
      <vt:lpstr>Nunito Sans</vt:lpstr>
      <vt:lpstr>Courier New</vt:lpstr>
      <vt:lpstr>Office Theme</vt:lpstr>
      <vt:lpstr>1_Office Theme</vt:lpstr>
      <vt:lpstr>PowerPoint Presentation</vt:lpstr>
      <vt:lpstr>Function </vt:lpstr>
      <vt:lpstr>PowerPoint Presentation</vt:lpstr>
      <vt:lpstr>Why do we use functions</vt:lpstr>
      <vt:lpstr>Types of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 call</vt:lpstr>
      <vt:lpstr>Function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user defined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by value</vt:lpstr>
      <vt:lpstr>PowerPoint Presentation</vt:lpstr>
      <vt:lpstr>PowerPoint Presentation</vt:lpstr>
      <vt:lpstr>Call by 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278</cp:revision>
  <dcterms:created xsi:type="dcterms:W3CDTF">2006-08-16T00:00:00Z</dcterms:created>
  <dcterms:modified xsi:type="dcterms:W3CDTF">2023-05-31T04:46:48Z</dcterms:modified>
</cp:coreProperties>
</file>