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333" r:id="rId2"/>
    <p:sldId id="334" r:id="rId3"/>
    <p:sldId id="335" r:id="rId4"/>
    <p:sldId id="337" r:id="rId5"/>
    <p:sldId id="338" r:id="rId6"/>
    <p:sldId id="341" r:id="rId7"/>
    <p:sldId id="339" r:id="rId8"/>
    <p:sldId id="340" r:id="rId9"/>
    <p:sldId id="336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1" r:id="rId19"/>
    <p:sldId id="352" r:id="rId20"/>
    <p:sldId id="289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  <p:embeddedFont>
      <p:font typeface="Nunito Sans Light" pitchFamily="2" charset="0"/>
      <p:regular r:id="rId31"/>
      <p:italic r:id="rId32"/>
    </p:embeddedFont>
    <p:embeddedFont>
      <p:font typeface="Nunito Sans SemiBold" pitchFamily="2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05136"/>
    <a:srgbClr val="303030"/>
    <a:srgbClr val="4A4A4A"/>
    <a:srgbClr val="3D3D3D"/>
    <a:srgbClr val="212121"/>
    <a:srgbClr val="131313"/>
    <a:srgbClr val="F69180"/>
    <a:srgbClr val="FB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53" d="100"/>
          <a:sy n="53" d="100"/>
        </p:scale>
        <p:origin x="97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macro call square(4) will be substituted by 4*4 so the expression becomes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64/4*4 . Since / and * has equal priority and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associativity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to right, so the expression will be evaluated as (64/4)*4 i.e. 16*4 = 64.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macro call square(4) will be substituted by 4*4 so the expression becomes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64/4*4 . Since / and * has equal priority and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associativity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to right, so the expression will be evaluated as (64/4)*4 i.e. 16*4 = 64.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macro call square(4) will be substituted by 4*4 so the expression becomes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64/4*4 . Since / and * has equal priority and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associativity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to right, so the expression will be evaluated as (64/4)*4 i.e. 16*4 = 64.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replaces the string </a:t>
            </a:r>
            <a:r>
              <a:rPr lang="en-US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by the macro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here </a:t>
            </a:r>
            <a:r>
              <a:rPr lang="en-US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variable of type char and not int.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value is required for this expression (x++) which is illegal.  ( where 5 cannot be assigned in 4)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##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create a new token by concatenating the arguments.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f(var,12) =&gt; var12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Predefined Macros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predefined macros which are readily for use in C programming.</a:t>
            </a:r>
          </a:p>
          <a:p>
            <a:r>
              <a:rPr lang="en-US" dirty="0"/>
              <a:t>Predefined macro Value</a:t>
            </a:r>
          </a:p>
          <a:p>
            <a:r>
              <a:rPr lang="en-US" dirty="0"/>
              <a:t>__DATE__	String containing the current date</a:t>
            </a:r>
          </a:p>
          <a:p>
            <a:r>
              <a:rPr lang="en-US" dirty="0"/>
              <a:t>__FILE__	String containing the file name</a:t>
            </a:r>
          </a:p>
          <a:p>
            <a:r>
              <a:rPr lang="en-US" dirty="0"/>
              <a:t>__LINE__	Integer representing the current line number</a:t>
            </a:r>
          </a:p>
          <a:p>
            <a:r>
              <a:rPr lang="en-US" dirty="0"/>
              <a:t>__TIME__	String containing the current date.</a:t>
            </a:r>
            <a:endParaRPr lang="en-US" sz="1200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Here,</a:t>
            </a:r>
            <a:r>
              <a:rPr lang="en-US" baseline="0" dirty="0"/>
              <a:t> the students 70% they give wrong answer. Make use of this opportunity to make them realize that there are so may tricky questions asked in interviews. </a:t>
            </a:r>
            <a:endParaRPr lang="en-US" dirty="0"/>
          </a:p>
          <a:p>
            <a:r>
              <a:rPr lang="en-US" dirty="0"/>
              <a:t>They</a:t>
            </a:r>
            <a:r>
              <a:rPr lang="en-US" baseline="0" dirty="0"/>
              <a:t> will 15 as an answer..!! But, that is wrong.. Show this slide completely, don’t reveal the answer..!! 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Expanded as,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x=3,y=4;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printf</a:t>
            </a:r>
            <a:r>
              <a:rPr lang="en-US" sz="1200" dirty="0">
                <a:solidFill>
                  <a:schemeClr val="bg1"/>
                </a:solidFill>
              </a:rPr>
              <a:t>("%d", prod(x+2,y-1)); 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 3+2*</a:t>
            </a:r>
            <a:r>
              <a:rPr lang="en-US" sz="1200" baseline="0" dirty="0">
                <a:solidFill>
                  <a:schemeClr val="bg1"/>
                </a:solidFill>
                <a:sym typeface="Wingdings" panose="05000000000000000000" pitchFamily="2" charset="2"/>
              </a:rPr>
              <a:t>4-1   </a:t>
            </a:r>
            <a:r>
              <a:rPr lang="en-US" sz="1200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Bodmas</a:t>
            </a:r>
            <a:r>
              <a:rPr lang="en-US" sz="1200" baseline="0" dirty="0">
                <a:solidFill>
                  <a:schemeClr val="bg1"/>
                </a:solidFill>
                <a:sym typeface="Wingdings" panose="05000000000000000000" pitchFamily="2" charset="2"/>
              </a:rPr>
              <a:t> rule  3+8-1  11-1  10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Expanded as,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x=3,y=4;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printf</a:t>
            </a:r>
            <a:r>
              <a:rPr lang="en-US" sz="1200" dirty="0">
                <a:solidFill>
                  <a:schemeClr val="bg1"/>
                </a:solidFill>
              </a:rPr>
              <a:t>("%d", prod(x+2,y-1)); 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 3+2*</a:t>
            </a:r>
            <a:r>
              <a:rPr lang="en-US" sz="1200" baseline="0" dirty="0">
                <a:solidFill>
                  <a:schemeClr val="bg1"/>
                </a:solidFill>
                <a:sym typeface="Wingdings" panose="05000000000000000000" pitchFamily="2" charset="2"/>
              </a:rPr>
              <a:t>4-1   </a:t>
            </a:r>
            <a:r>
              <a:rPr lang="en-US" sz="1200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Bodmas</a:t>
            </a:r>
            <a:r>
              <a:rPr lang="en-US" sz="1200" baseline="0" dirty="0">
                <a:solidFill>
                  <a:schemeClr val="bg1"/>
                </a:solidFill>
                <a:sym typeface="Wingdings" panose="05000000000000000000" pitchFamily="2" charset="2"/>
              </a:rPr>
              <a:t> rule  3+8-1  11-1  10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Expanded as,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x=3,y=4;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</a:t>
            </a:r>
            <a:r>
              <a:rPr lang="en-US" sz="1200" dirty="0" err="1">
                <a:solidFill>
                  <a:schemeClr val="bg1"/>
                </a:solidFill>
              </a:rPr>
              <a:t>printf</a:t>
            </a:r>
            <a:r>
              <a:rPr lang="en-US" sz="1200" dirty="0">
                <a:solidFill>
                  <a:schemeClr val="bg1"/>
                </a:solidFill>
              </a:rPr>
              <a:t>("%d", prod(x+2,y-1)); 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 3+2*</a:t>
            </a:r>
            <a:r>
              <a:rPr lang="en-US" sz="1200" baseline="0" dirty="0">
                <a:solidFill>
                  <a:schemeClr val="bg1"/>
                </a:solidFill>
                <a:sym typeface="Wingdings" panose="05000000000000000000" pitchFamily="2" charset="2"/>
              </a:rPr>
              <a:t>4-1   </a:t>
            </a:r>
            <a:r>
              <a:rPr lang="en-US" sz="1200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Bodmas</a:t>
            </a:r>
            <a:r>
              <a:rPr lang="en-US" sz="1200" baseline="0" dirty="0">
                <a:solidFill>
                  <a:schemeClr val="bg1"/>
                </a:solidFill>
                <a:sym typeface="Wingdings" panose="05000000000000000000" pitchFamily="2" charset="2"/>
              </a:rPr>
              <a:t> rule  3+8-1  11-1  10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macro call square(4) will be substituted by 4*4 so the expression becomes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64/4*4 . Since / and * has equal priority and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associativity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to right, so the expression will be evaluated as (64/4)*4 i.e. 16*4 = 64.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x "World"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	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("Hello %s", x);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	return 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2514600"/>
            <a:ext cx="32004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2438400"/>
            <a:ext cx="2133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Macros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square(x) x*x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 = 64 / </a:t>
            </a:r>
            <a:r>
              <a:rPr lang="en-US" sz="2800" b="1" dirty="0">
                <a:latin typeface="Nunito Sans" pitchFamily="2" charset="0"/>
              </a:rPr>
              <a:t>4 * 4</a:t>
            </a:r>
            <a:r>
              <a:rPr lang="en-US" sz="2800" dirty="0">
                <a:latin typeface="Nunito Sans" pitchFamily="2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);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return 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64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16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square(x) x*x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 = </a:t>
            </a:r>
            <a:r>
              <a:rPr lang="en-US" sz="2800" b="1" dirty="0">
                <a:latin typeface="Nunito Sans" pitchFamily="2" charset="0"/>
              </a:rPr>
              <a:t>16 * 4</a:t>
            </a:r>
            <a:r>
              <a:rPr lang="en-US" sz="2800" dirty="0">
                <a:latin typeface="Nunito Sans" pitchFamily="2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);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return 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64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16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square(x) x*x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 = </a:t>
            </a:r>
            <a:r>
              <a:rPr lang="en-US" sz="2800" b="1" dirty="0">
                <a:latin typeface="Nunito Sans" pitchFamily="2" charset="0"/>
              </a:rPr>
              <a:t>64</a:t>
            </a:r>
            <a:r>
              <a:rPr lang="en-US" sz="2800" dirty="0">
                <a:latin typeface="Nunito Sans" pitchFamily="2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);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return 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64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16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00" y="2328863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char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void main()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 = 65;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</a:t>
            </a:r>
            <a:r>
              <a:rPr lang="en-US" sz="2800" dirty="0" err="1">
                <a:latin typeface="Nunito Sans" pitchFamily="2" charset="0"/>
              </a:rPr>
              <a:t>sizeof</a:t>
            </a:r>
            <a:r>
              <a:rPr lang="en-US" sz="2800" dirty="0">
                <a:latin typeface="Nunito Sans" pitchFamily="2" charset="0"/>
              </a:rPr>
              <a:t>(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) = %d", </a:t>
            </a:r>
            <a:r>
              <a:rPr lang="en-US" sz="2800" dirty="0" err="1">
                <a:latin typeface="Nunito Sans" pitchFamily="2" charset="0"/>
              </a:rPr>
              <a:t>sizeof</a:t>
            </a:r>
            <a:r>
              <a:rPr lang="en-US" sz="2800" dirty="0">
                <a:latin typeface="Nunito Sans" pitchFamily="2" charset="0"/>
              </a:rPr>
              <a:t>(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 ));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Nunito Sans Light" pitchFamily="2" charset="0"/>
                <a:cs typeface="Courier New" panose="02070309020205020404" pitchFamily="49" charset="0"/>
              </a:rPr>
              <a:t>sizeof</a:t>
            </a: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Nunito Sans Light" pitchFamily="2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) = 2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Nunito Sans Light" pitchFamily="2" charset="0"/>
                <a:cs typeface="Courier New" panose="02070309020205020404" pitchFamily="49" charset="0"/>
              </a:rPr>
              <a:t>sizeof</a:t>
            </a: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Nunito Sans Light" pitchFamily="2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) =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Compiler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None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1800" y="29718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</a:t>
            </a:r>
            <a:r>
              <a:rPr lang="en-US" sz="2800" dirty="0" err="1">
                <a:latin typeface="Nunito Sans" pitchFamily="2" charset="0"/>
              </a:rPr>
              <a:t>clrscr</a:t>
            </a:r>
            <a:r>
              <a:rPr lang="en-US" sz="2800" dirty="0">
                <a:latin typeface="Nunito Sans" pitchFamily="2" charset="0"/>
              </a:rPr>
              <a:t>()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clrscr</a:t>
            </a:r>
            <a:r>
              <a:rPr lang="en-US" sz="2800" dirty="0">
                <a:latin typeface="Nunito Sans" pitchFamily="2" charset="0"/>
              </a:rPr>
              <a:t>();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("%d\n", </a:t>
            </a:r>
            <a:r>
              <a:rPr lang="en-US" sz="2800" dirty="0" err="1">
                <a:latin typeface="Nunito Sans" pitchFamily="2" charset="0"/>
              </a:rPr>
              <a:t>clrscr</a:t>
            </a:r>
            <a:r>
              <a:rPr lang="en-US" sz="2800" dirty="0">
                <a:latin typeface="Nunito Sans" pitchFamily="2" charset="0"/>
              </a:rPr>
              <a:t>());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return 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100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Error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0" y="36576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 INC(X)  X++</a:t>
            </a: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x=4;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INC(x++));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return 0;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Error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4343400"/>
            <a:ext cx="685800" cy="64293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00400" y="5423635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4++ </a:t>
            </a:r>
            <a:r>
              <a:rPr lang="en-US" sz="2400" b="1" dirty="0">
                <a:sym typeface="Wingdings" panose="05000000000000000000" pitchFamily="2" charset="2"/>
              </a:rPr>
              <a:t>  4 = 4+1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ym typeface="Wingdings" panose="05000000000000000000" pitchFamily="2" charset="2"/>
              </a:rPr>
              <a:t>         4 = 5;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656806" y="5180806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5" descr="C:\Users\NEW\AppData\Local\Microsoft\Windows\Temporary Internet Files\Content.IE5\79WBEHML\1024px-Red_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486400"/>
            <a:ext cx="714380" cy="1011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 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max  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("Value returned");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return max;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Compile time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Value returned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No output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Runtime Error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0" y="3048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f(g1,g2) g1##g2</a:t>
            </a: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var12=100;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f(var,12));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return 0;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100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Syntax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10012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Runtime Error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00" y="23622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 Predefined Macros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28800" y="2057400"/>
          <a:ext cx="8458200" cy="389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_DATE_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/>
                        <a:t>represents current date in "MMM DD YYYY" format.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_TIME_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/>
                        <a:t>represents current time in "HH:MM:SS" format.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_FILE_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/>
                        <a:t>represents current file name.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_LINE_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/>
                        <a:t>represents current line number.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_STDC_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/>
                        <a:t>It is defined as 1 when compiler complies with the ANSI standard.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 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 main(){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("Current File :%s\n", __FILE__ );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("Current Date :%s\n", __DATE__ );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("Current Time :%s\n", __TIME__ );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("Line Number :%d\n", __LINE__ );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return 0;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lvl="0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Macros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Highest priority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Defined by </a:t>
            </a:r>
            <a:r>
              <a:rPr lang="en-US" sz="2800" b="1" i="1" dirty="0">
                <a:latin typeface="Nunito Sans" pitchFamily="2" charset="0"/>
              </a:rPr>
              <a:t>#define </a:t>
            </a:r>
            <a:r>
              <a:rPr lang="en-US" sz="2800" dirty="0">
                <a:latin typeface="Nunito Sans" pitchFamily="2" charset="0"/>
              </a:rPr>
              <a:t>keyword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b="1" dirty="0">
                <a:latin typeface="Nunito Sans" pitchFamily="2" charset="0"/>
              </a:rPr>
              <a:t>Syntax: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	#define </a:t>
            </a:r>
            <a:r>
              <a:rPr lang="en-US" sz="2800" dirty="0" err="1">
                <a:latin typeface="Nunito Sans" pitchFamily="2" charset="0"/>
              </a:rPr>
              <a:t>variable_name</a:t>
            </a:r>
            <a:r>
              <a:rPr lang="en-US" sz="2800" dirty="0">
                <a:latin typeface="Nunito Sans" pitchFamily="2" charset="0"/>
              </a:rPr>
              <a:t>  value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 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max 100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 ()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max);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return 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" y="2514600"/>
            <a:ext cx="32004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4800" y="4582180"/>
            <a:ext cx="2047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// max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  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Declaration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Compilation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100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</p:txBody>
      </p:sp>
      <p:pic>
        <p:nvPicPr>
          <p:cNvPr id="13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7400" y="37338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prod(a, b)  a * b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x = 3,y = 4;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prod(x + 2, y - 1));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  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50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458200" y="4419600"/>
            <a:ext cx="10668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C:\Users\NEW\AppData\Local\Microsoft\Windows\Temporary Internet Files\Content.IE5\79WBEHML\1024px-Red_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7400" y="4343400"/>
            <a:ext cx="714380" cy="1011099"/>
          </a:xfrm>
          <a:prstGeom prst="rect">
            <a:avLst/>
          </a:prstGeom>
          <a:noFill/>
        </p:spPr>
      </p:pic>
      <p:pic>
        <p:nvPicPr>
          <p:cNvPr id="16" name="Picture 4" descr="Image result for try again clip 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73200" y="857688"/>
            <a:ext cx="2830976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07968E-7 L -0.3816 -0.00093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prod(a, b)  a * b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x = 3,y = 4;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prod(</a:t>
            </a:r>
            <a:r>
              <a:rPr lang="en-US" sz="2800" b="1" dirty="0">
                <a:latin typeface="Nunito Sans" pitchFamily="2" charset="0"/>
              </a:rPr>
              <a:t>3 + 2, 4 - 1</a:t>
            </a:r>
            <a:r>
              <a:rPr lang="en-US" sz="2800" dirty="0">
                <a:latin typeface="Nunito Sans" pitchFamily="2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50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15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prod(a, b)  a * b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x = 3,y = 4;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</a:t>
            </a:r>
            <a:r>
              <a:rPr lang="en-US" sz="2800" b="1" dirty="0">
                <a:latin typeface="Nunito Sans" pitchFamily="2" charset="0"/>
              </a:rPr>
              <a:t>3 + 2 * 4 - 1</a:t>
            </a:r>
            <a:r>
              <a:rPr lang="en-US" sz="2800" dirty="0">
                <a:latin typeface="Nunito Sans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50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15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prod(a, b)  a * b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x = 3,y = 4;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</a:t>
            </a:r>
            <a:r>
              <a:rPr lang="en-US" sz="2800" b="1" dirty="0">
                <a:latin typeface="Nunito Sans" pitchFamily="2" charset="0"/>
              </a:rPr>
              <a:t>3 + 8 - 1</a:t>
            </a:r>
            <a:r>
              <a:rPr lang="en-US" sz="2800" dirty="0">
                <a:latin typeface="Nunito Sans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50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15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prod(a, b)  a * b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x = 3,y = 4;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</a:t>
            </a:r>
            <a:r>
              <a:rPr lang="en-US" sz="2800" b="1" dirty="0">
                <a:latin typeface="Nunito Sans" pitchFamily="2" charset="0"/>
              </a:rPr>
              <a:t>10</a:t>
            </a:r>
            <a:r>
              <a:rPr lang="en-US" sz="2800" dirty="0">
                <a:latin typeface="Nunito Sans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50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15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00" y="3014663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Predict the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676400"/>
            <a:ext cx="1058608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#include&lt;</a:t>
            </a:r>
            <a:r>
              <a:rPr lang="en-US" sz="2800" dirty="0" err="1">
                <a:latin typeface="Nunito Sans" pitchFamily="2" charset="0"/>
              </a:rPr>
              <a:t>stdio.h</a:t>
            </a:r>
            <a:r>
              <a:rPr lang="en-US" sz="2800" dirty="0">
                <a:latin typeface="Nunito Sans" pitchFamily="2" charset="0"/>
              </a:rPr>
              <a:t>&gt;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#define square(x) x*x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main(){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int</a:t>
            </a:r>
            <a:r>
              <a:rPr lang="en-US" sz="2800" dirty="0">
                <a:latin typeface="Nunito Sans" pitchFamily="2" charset="0"/>
              </a:rPr>
              <a:t>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 = 64 / square(4);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</a:t>
            </a:r>
            <a:r>
              <a:rPr lang="en-US" sz="2800" dirty="0" err="1">
                <a:latin typeface="Nunito Sans" pitchFamily="2" charset="0"/>
              </a:rPr>
              <a:t>printf</a:t>
            </a:r>
            <a:r>
              <a:rPr lang="en-US" sz="2800" dirty="0">
                <a:latin typeface="Nunito Sans" pitchFamily="2" charset="0"/>
              </a:rPr>
              <a:t>("%d", </a:t>
            </a:r>
            <a:r>
              <a:rPr lang="en-US" sz="2800" dirty="0" err="1">
                <a:latin typeface="Nunito Sans" pitchFamily="2" charset="0"/>
              </a:rPr>
              <a:t>i</a:t>
            </a:r>
            <a:r>
              <a:rPr lang="en-US" sz="2800" dirty="0">
                <a:latin typeface="Nunito Sans" pitchFamily="2" charset="0"/>
              </a:rPr>
              <a:t>);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   return 0;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>
                <a:latin typeface="Nunito Sans" pitchFamily="2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>
              <a:latin typeface="Nunito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7924800" y="1781413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64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16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4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Garbage value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82000" y="3810000"/>
            <a:ext cx="10668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Image result for try again clip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3200" y="857688"/>
            <a:ext cx="2830976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07968E-7 L -0.3816 -0.00093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1597</Words>
  <Application>Microsoft Office PowerPoint</Application>
  <PresentationFormat>Widescreen</PresentationFormat>
  <Paragraphs>306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Nunito Sans</vt:lpstr>
      <vt:lpstr>Nunito Sans SemiBold</vt:lpstr>
      <vt:lpstr>Arial</vt:lpstr>
      <vt:lpstr>Calibri</vt:lpstr>
      <vt:lpstr>Nunito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 poli reddy</cp:lastModifiedBy>
  <cp:revision>243</cp:revision>
  <dcterms:created xsi:type="dcterms:W3CDTF">2006-08-16T00:00:00Z</dcterms:created>
  <dcterms:modified xsi:type="dcterms:W3CDTF">2023-06-22T05:51:45Z</dcterms:modified>
</cp:coreProperties>
</file>