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12192000"/>
  <p:notesSz cx="6858000" cy="9144000"/>
  <p:embeddedFontLst>
    <p:embeddedFont>
      <p:font typeface="Nunito Sans Light"/>
      <p:regular r:id="rId45"/>
      <p:bold r:id="rId46"/>
      <p:italic r:id="rId47"/>
      <p:boldItalic r:id="rId48"/>
    </p:embeddedFont>
    <p:embeddedFont>
      <p:font typeface="Nunito Sans SemiBold"/>
      <p:regular r:id="rId49"/>
      <p:bold r:id="rId50"/>
      <p:italic r:id="rId51"/>
      <p:boldItalic r:id="rId52"/>
    </p:embeddedFont>
    <p:embeddedFont>
      <p:font typeface="Nunito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57" roundtripDataSignature="AMtx7mgg52+aWjZ+v3NEE8v+cjpHX4aM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4970B3-2D27-4379-A3D9-66C5BD9A7E91}">
  <a:tblStyle styleId="{EA4970B3-2D27-4379-A3D9-66C5BD9A7E91}"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NunitoSansLight-bold.fntdata"/><Relationship Id="rId45" Type="http://schemas.openxmlformats.org/officeDocument/2006/relationships/font" Target="fonts/NunitoSans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NunitoSansLight-boldItalic.fntdata"/><Relationship Id="rId47" Type="http://schemas.openxmlformats.org/officeDocument/2006/relationships/font" Target="fonts/NunitoSansLight-italic.fntdata"/><Relationship Id="rId49" Type="http://schemas.openxmlformats.org/officeDocument/2006/relationships/font" Target="fonts/NunitoSansSemiBo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NunitoSansSemiBold-italic.fntdata"/><Relationship Id="rId50" Type="http://schemas.openxmlformats.org/officeDocument/2006/relationships/font" Target="fonts/NunitoSansSemiBold-bold.fntdata"/><Relationship Id="rId53" Type="http://schemas.openxmlformats.org/officeDocument/2006/relationships/font" Target="fonts/NunitoSans-regular.fntdata"/><Relationship Id="rId52" Type="http://schemas.openxmlformats.org/officeDocument/2006/relationships/font" Target="fonts/NunitoSansSemiBold-boldItalic.fntdata"/><Relationship Id="rId11" Type="http://schemas.openxmlformats.org/officeDocument/2006/relationships/slide" Target="slides/slide5.xml"/><Relationship Id="rId55" Type="http://schemas.openxmlformats.org/officeDocument/2006/relationships/font" Target="fonts/NunitoSans-italic.fntdata"/><Relationship Id="rId10" Type="http://schemas.openxmlformats.org/officeDocument/2006/relationships/slide" Target="slides/slide4.xml"/><Relationship Id="rId54" Type="http://schemas.openxmlformats.org/officeDocument/2006/relationships/font" Target="fonts/NunitoSans-bold.fntdata"/><Relationship Id="rId13" Type="http://schemas.openxmlformats.org/officeDocument/2006/relationships/slide" Target="slides/slide7.xml"/><Relationship Id="rId57" Type="http://customschemas.google.com/relationships/presentationmetadata" Target="metadata"/><Relationship Id="rId12" Type="http://schemas.openxmlformats.org/officeDocument/2006/relationships/slide" Target="slides/slide6.xml"/><Relationship Id="rId56" Type="http://schemas.openxmlformats.org/officeDocument/2006/relationships/font" Target="fonts/Nunito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a:p>
        </p:txBody>
      </p:sp>
      <p:sp>
        <p:nvSpPr>
          <p:cNvPr id="177" name="Google Shape;17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a:p>
        </p:txBody>
      </p:sp>
      <p:sp>
        <p:nvSpPr>
          <p:cNvPr id="198" name="Google Shape;19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210" name="Google Shape;21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Title + Image + Text</a:t>
            </a:r>
            <a:endParaRPr/>
          </a:p>
        </p:txBody>
      </p:sp>
      <p:sp>
        <p:nvSpPr>
          <p:cNvPr id="217" name="Google Shape;21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225" name="Google Shape;22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a:p>
        </p:txBody>
      </p:sp>
      <p:sp>
        <p:nvSpPr>
          <p:cNvPr id="234" name="Google Shape;23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255" name="Google Shape;255;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Blank slide (Text Only)</a:t>
            </a:r>
            <a:endParaRPr/>
          </a:p>
          <a:p>
            <a:pPr indent="0" lvl="0" marL="0" rtl="0" algn="l">
              <a:spcBef>
                <a:spcPts val="0"/>
              </a:spcBef>
              <a:spcAft>
                <a:spcPts val="0"/>
              </a:spcAft>
              <a:buNone/>
            </a:pPr>
            <a:r>
              <a:rPr b="0" lang="en-US"/>
              <a:t>Use this slide as an </a:t>
            </a:r>
            <a:r>
              <a:rPr b="1" lang="en-US"/>
              <a:t>extension of other slides</a:t>
            </a:r>
            <a:r>
              <a:rPr b="0" lang="en-US"/>
              <a:t>. Therefore, if the data doesn’t fit in any of the slides then put the extra data here.</a:t>
            </a:r>
            <a:endParaRPr/>
          </a:p>
        </p:txBody>
      </p:sp>
      <p:sp>
        <p:nvSpPr>
          <p:cNvPr id="264" name="Google Shape;264;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270" name="Google Shape;270;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279" name="Google Shape;279;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103" name="Google Shape;10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Title + Image + Text</a:t>
            </a:r>
            <a:endParaRPr/>
          </a:p>
        </p:txBody>
      </p:sp>
      <p:sp>
        <p:nvSpPr>
          <p:cNvPr id="289" name="Google Shape;289;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a:p>
        </p:txBody>
      </p:sp>
      <p:sp>
        <p:nvSpPr>
          <p:cNvPr id="298" name="Google Shape;298;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a:p>
        </p:txBody>
      </p:sp>
      <p:sp>
        <p:nvSpPr>
          <p:cNvPr id="319" name="Google Shape;319;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340" name="Google Shape;340;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349" name="Google Shape;349;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Title + Image + Text</a:t>
            </a:r>
            <a:endParaRPr/>
          </a:p>
        </p:txBody>
      </p:sp>
      <p:sp>
        <p:nvSpPr>
          <p:cNvPr id="359" name="Google Shape;359;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a:p>
        </p:txBody>
      </p:sp>
      <p:sp>
        <p:nvSpPr>
          <p:cNvPr id="368" name="Google Shape;368;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a:p>
        </p:txBody>
      </p:sp>
      <p:sp>
        <p:nvSpPr>
          <p:cNvPr id="389" name="Google Shape;389;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410" name="Google Shape;410;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418" name="Google Shape;418;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112" name="Google Shape;11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Title + Image + Text</a:t>
            </a:r>
            <a:endParaRPr/>
          </a:p>
        </p:txBody>
      </p:sp>
      <p:sp>
        <p:nvSpPr>
          <p:cNvPr id="429" name="Google Shape;429;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a:p>
        </p:txBody>
      </p:sp>
      <p:sp>
        <p:nvSpPr>
          <p:cNvPr id="437" name="Google Shape;437;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a:p>
        </p:txBody>
      </p:sp>
      <p:sp>
        <p:nvSpPr>
          <p:cNvPr id="458" name="Google Shape;458;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479" name="Google Shape;479;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7" name="Google Shape;487;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488" name="Google Shape;488;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Title + Image + Text</a:t>
            </a:r>
            <a:endParaRPr/>
          </a:p>
        </p:txBody>
      </p:sp>
      <p:sp>
        <p:nvSpPr>
          <p:cNvPr id="497" name="Google Shape;497;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a:p>
        </p:txBody>
      </p:sp>
      <p:sp>
        <p:nvSpPr>
          <p:cNvPr id="505" name="Google Shape;505;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5" name="Google Shape;525;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a:p>
        </p:txBody>
      </p:sp>
      <p:sp>
        <p:nvSpPr>
          <p:cNvPr id="526" name="Google Shape;526;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6" name="Google Shape;546;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Thank you slide</a:t>
            </a:r>
            <a:endParaRPr/>
          </a:p>
        </p:txBody>
      </p:sp>
      <p:sp>
        <p:nvSpPr>
          <p:cNvPr id="547" name="Google Shape;547;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122" name="Google Shape;12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131" name="Google Shape;13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140" name="Google Shape;14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Title + Image + Text</a:t>
            </a:r>
            <a:endParaRPr/>
          </a:p>
        </p:txBody>
      </p:sp>
      <p:sp>
        <p:nvSpPr>
          <p:cNvPr id="148" name="Google Shape;14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Title + Image + Text</a:t>
            </a:r>
            <a:endParaRPr/>
          </a:p>
        </p:txBody>
      </p:sp>
      <p:sp>
        <p:nvSpPr>
          <p:cNvPr id="157" name="Google Shape;15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168" name="Google Shape;16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0"/>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0"/>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4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9"/>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0"/>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0"/>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5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4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2"/>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43"/>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3"/>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4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4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4"/>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44"/>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4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4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5"/>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45"/>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45"/>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45"/>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4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4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4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7"/>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7"/>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47"/>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4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8"/>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8"/>
          <p:cNvSpPr/>
          <p:nvPr>
            <p:ph idx="2" type="pic"/>
          </p:nvPr>
        </p:nvSpPr>
        <p:spPr>
          <a:xfrm>
            <a:off x="2389717" y="612775"/>
            <a:ext cx="7315200" cy="4114800"/>
          </a:xfrm>
          <a:prstGeom prst="rect">
            <a:avLst/>
          </a:prstGeom>
          <a:noFill/>
          <a:ln>
            <a:noFill/>
          </a:ln>
        </p:spPr>
      </p:sp>
      <p:sp>
        <p:nvSpPr>
          <p:cNvPr id="68" name="Google Shape;68;p48"/>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4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9"/>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9.jp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0.jpg"/><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7.jpg"/><Relationship Id="rId4" Type="http://schemas.openxmlformats.org/officeDocument/2006/relationships/image" Target="../media/image6.jpg"/><Relationship Id="rId5"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0.jpg"/><Relationship Id="rId5" Type="http://schemas.openxmlformats.org/officeDocument/2006/relationships/image" Target="../media/image1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nvSpPr>
        <p:spPr>
          <a:xfrm>
            <a:off x="526224" y="769163"/>
            <a:ext cx="11136326"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500" u="none" cap="none" strike="noStrike">
                <a:solidFill>
                  <a:schemeClr val="dk1"/>
                </a:solidFill>
                <a:latin typeface="Nunito Sans"/>
                <a:ea typeface="Nunito Sans"/>
                <a:cs typeface="Nunito Sans"/>
                <a:sym typeface="Nunito Sans"/>
              </a:rPr>
              <a:t>Control Statements</a:t>
            </a:r>
            <a:endParaRPr/>
          </a:p>
        </p:txBody>
      </p:sp>
      <p:sp>
        <p:nvSpPr>
          <p:cNvPr id="90" name="Google Shape;90;p1"/>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91" name="Google Shape;91;p1"/>
          <p:cNvCxnSpPr/>
          <p:nvPr/>
        </p:nvCxnSpPr>
        <p:spPr>
          <a:xfrm rot="5400000">
            <a:off x="5524500" y="3162300"/>
            <a:ext cx="838200" cy="1588"/>
          </a:xfrm>
          <a:prstGeom prst="straightConnector1">
            <a:avLst/>
          </a:prstGeom>
          <a:noFill/>
          <a:ln cap="flat" cmpd="sng" w="28575">
            <a:solidFill>
              <a:srgbClr val="000000"/>
            </a:solidFill>
            <a:prstDash val="solid"/>
            <a:miter lim="400000"/>
            <a:headEnd len="sm" w="sm" type="none"/>
            <a:tailEnd len="sm" w="sm" type="none"/>
          </a:ln>
        </p:spPr>
      </p:cxnSp>
      <p:cxnSp>
        <p:nvCxnSpPr>
          <p:cNvPr id="92" name="Google Shape;92;p1"/>
          <p:cNvCxnSpPr/>
          <p:nvPr/>
        </p:nvCxnSpPr>
        <p:spPr>
          <a:xfrm rot="5400000">
            <a:off x="1791494" y="4075906"/>
            <a:ext cx="990600" cy="1588"/>
          </a:xfrm>
          <a:prstGeom prst="straightConnector1">
            <a:avLst/>
          </a:prstGeom>
          <a:noFill/>
          <a:ln cap="flat" cmpd="sng" w="28575">
            <a:solidFill>
              <a:srgbClr val="000000"/>
            </a:solidFill>
            <a:prstDash val="solid"/>
            <a:miter lim="400000"/>
            <a:headEnd len="sm" w="sm" type="none"/>
            <a:tailEnd len="med" w="med" type="stealth"/>
          </a:ln>
        </p:spPr>
      </p:cxnSp>
      <p:cxnSp>
        <p:nvCxnSpPr>
          <p:cNvPr id="93" name="Google Shape;93;p1"/>
          <p:cNvCxnSpPr/>
          <p:nvPr/>
        </p:nvCxnSpPr>
        <p:spPr>
          <a:xfrm>
            <a:off x="2286000" y="3581400"/>
            <a:ext cx="7467600" cy="1588"/>
          </a:xfrm>
          <a:prstGeom prst="straightConnector1">
            <a:avLst/>
          </a:prstGeom>
          <a:noFill/>
          <a:ln cap="flat" cmpd="sng" w="28575">
            <a:solidFill>
              <a:srgbClr val="000000"/>
            </a:solidFill>
            <a:prstDash val="solid"/>
            <a:miter lim="400000"/>
            <a:headEnd len="sm" w="sm" type="none"/>
            <a:tailEnd len="sm" w="sm" type="none"/>
          </a:ln>
        </p:spPr>
      </p:cxnSp>
      <p:sp>
        <p:nvSpPr>
          <p:cNvPr id="94" name="Google Shape;94;p1"/>
          <p:cNvSpPr/>
          <p:nvPr/>
        </p:nvSpPr>
        <p:spPr>
          <a:xfrm>
            <a:off x="4419600" y="1828800"/>
            <a:ext cx="3124200" cy="838200"/>
          </a:xfrm>
          <a:prstGeom prst="rect">
            <a:avLst/>
          </a:prstGeom>
          <a:noFill/>
          <a:ln cap="flat" cmpd="sng" w="28575">
            <a:solidFill>
              <a:srgbClr val="FF644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Nunito Sans SemiBold"/>
                <a:ea typeface="Nunito Sans SemiBold"/>
                <a:cs typeface="Nunito Sans SemiBold"/>
                <a:sym typeface="Nunito Sans SemiBold"/>
              </a:rPr>
              <a:t>Control Statements</a:t>
            </a:r>
            <a:endParaRPr/>
          </a:p>
        </p:txBody>
      </p:sp>
      <p:sp>
        <p:nvSpPr>
          <p:cNvPr id="95" name="Google Shape;95;p1"/>
          <p:cNvSpPr/>
          <p:nvPr/>
        </p:nvSpPr>
        <p:spPr>
          <a:xfrm>
            <a:off x="762000" y="4572000"/>
            <a:ext cx="3124200" cy="838200"/>
          </a:xfrm>
          <a:prstGeom prst="rect">
            <a:avLst/>
          </a:prstGeom>
          <a:noFill/>
          <a:ln cap="flat" cmpd="sng" w="28575">
            <a:solidFill>
              <a:srgbClr val="FF644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Nunito Sans SemiBold"/>
                <a:ea typeface="Nunito Sans SemiBold"/>
                <a:cs typeface="Nunito Sans SemiBold"/>
                <a:sym typeface="Nunito Sans SemiBold"/>
              </a:rPr>
              <a:t>Decision making / Branching </a:t>
            </a:r>
            <a:endParaRPr/>
          </a:p>
        </p:txBody>
      </p:sp>
      <p:sp>
        <p:nvSpPr>
          <p:cNvPr id="96" name="Google Shape;96;p1"/>
          <p:cNvSpPr/>
          <p:nvPr/>
        </p:nvSpPr>
        <p:spPr>
          <a:xfrm>
            <a:off x="4495800" y="4572000"/>
            <a:ext cx="3124200" cy="838200"/>
          </a:xfrm>
          <a:prstGeom prst="rect">
            <a:avLst/>
          </a:prstGeom>
          <a:noFill/>
          <a:ln cap="flat" cmpd="sng" w="28575">
            <a:solidFill>
              <a:srgbClr val="FF644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Nunito Sans SemiBold"/>
                <a:ea typeface="Nunito Sans SemiBold"/>
                <a:cs typeface="Nunito Sans SemiBold"/>
                <a:sym typeface="Nunito Sans SemiBold"/>
              </a:rPr>
              <a:t>Looping / Iteration</a:t>
            </a:r>
            <a:endParaRPr/>
          </a:p>
        </p:txBody>
      </p:sp>
      <p:cxnSp>
        <p:nvCxnSpPr>
          <p:cNvPr id="97" name="Google Shape;97;p1"/>
          <p:cNvCxnSpPr/>
          <p:nvPr/>
        </p:nvCxnSpPr>
        <p:spPr>
          <a:xfrm rot="5400000">
            <a:off x="5449094" y="4075906"/>
            <a:ext cx="990600" cy="1588"/>
          </a:xfrm>
          <a:prstGeom prst="straightConnector1">
            <a:avLst/>
          </a:prstGeom>
          <a:noFill/>
          <a:ln cap="flat" cmpd="sng" w="28575">
            <a:solidFill>
              <a:srgbClr val="000000"/>
            </a:solidFill>
            <a:prstDash val="solid"/>
            <a:miter lim="400000"/>
            <a:headEnd len="sm" w="sm" type="none"/>
            <a:tailEnd len="med" w="med" type="stealth"/>
          </a:ln>
        </p:spPr>
      </p:cxnSp>
      <p:sp>
        <p:nvSpPr>
          <p:cNvPr id="98" name="Google Shape;98;p1"/>
          <p:cNvSpPr/>
          <p:nvPr/>
        </p:nvSpPr>
        <p:spPr>
          <a:xfrm>
            <a:off x="8153400" y="4572000"/>
            <a:ext cx="3124200" cy="838200"/>
          </a:xfrm>
          <a:prstGeom prst="rect">
            <a:avLst/>
          </a:prstGeom>
          <a:noFill/>
          <a:ln cap="flat" cmpd="sng" w="28575">
            <a:solidFill>
              <a:srgbClr val="FF644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Nunito Sans SemiBold"/>
                <a:ea typeface="Nunito Sans SemiBold"/>
                <a:cs typeface="Nunito Sans SemiBold"/>
                <a:sym typeface="Nunito Sans SemiBold"/>
              </a:rPr>
              <a:t>Jumping</a:t>
            </a:r>
            <a:endParaRPr/>
          </a:p>
        </p:txBody>
      </p:sp>
      <p:cxnSp>
        <p:nvCxnSpPr>
          <p:cNvPr id="99" name="Google Shape;99;p1"/>
          <p:cNvCxnSpPr/>
          <p:nvPr/>
        </p:nvCxnSpPr>
        <p:spPr>
          <a:xfrm rot="5400000">
            <a:off x="9259094" y="4075906"/>
            <a:ext cx="990600" cy="1588"/>
          </a:xfrm>
          <a:prstGeom prst="straightConnector1">
            <a:avLst/>
          </a:prstGeom>
          <a:noFill/>
          <a:ln cap="flat" cmpd="sng" w="28575">
            <a:solidFill>
              <a:srgbClr val="000000"/>
            </a:solidFill>
            <a:prstDash val="solid"/>
            <a:miter lim="400000"/>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0"/>
          <p:cNvSpPr/>
          <p:nvPr/>
        </p:nvSpPr>
        <p:spPr>
          <a:xfrm>
            <a:off x="-4916" y="5943600"/>
            <a:ext cx="12201832"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a:t>
            </a:r>
            <a:endParaRPr/>
          </a:p>
        </p:txBody>
      </p:sp>
      <p:sp>
        <p:nvSpPr>
          <p:cNvPr id="180" name="Google Shape;180;p10"/>
          <p:cNvSpPr/>
          <p:nvPr/>
        </p:nvSpPr>
        <p:spPr>
          <a:xfrm>
            <a:off x="4916" y="64008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a:t>
            </a:r>
            <a:endParaRPr/>
          </a:p>
        </p:txBody>
      </p:sp>
      <p:sp>
        <p:nvSpPr>
          <p:cNvPr id="181" name="Google Shape;181;p10"/>
          <p:cNvSpPr/>
          <p:nvPr/>
        </p:nvSpPr>
        <p:spPr>
          <a:xfrm>
            <a:off x="0" y="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500">
                <a:solidFill>
                  <a:schemeClr val="lt1"/>
                </a:solidFill>
                <a:latin typeface="Courier New"/>
                <a:ea typeface="Courier New"/>
                <a:cs typeface="Courier New"/>
                <a:sym typeface="Courier New"/>
              </a:rPr>
              <a:t>Code</a:t>
            </a:r>
            <a:endParaRPr/>
          </a:p>
        </p:txBody>
      </p:sp>
      <p:sp>
        <p:nvSpPr>
          <p:cNvPr id="182" name="Google Shape;182;p10"/>
          <p:cNvSpPr/>
          <p:nvPr/>
        </p:nvSpPr>
        <p:spPr>
          <a:xfrm>
            <a:off x="0" y="4572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#include&lt;stdio.h&gt;</a:t>
            </a:r>
            <a:endParaRPr/>
          </a:p>
        </p:txBody>
      </p:sp>
      <p:sp>
        <p:nvSpPr>
          <p:cNvPr id="183" name="Google Shape;183;p10"/>
          <p:cNvSpPr/>
          <p:nvPr/>
        </p:nvSpPr>
        <p:spPr>
          <a:xfrm>
            <a:off x="0" y="9144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int main()</a:t>
            </a:r>
            <a:endParaRPr/>
          </a:p>
        </p:txBody>
      </p:sp>
      <p:sp>
        <p:nvSpPr>
          <p:cNvPr id="184" name="Google Shape;184;p10"/>
          <p:cNvSpPr/>
          <p:nvPr/>
        </p:nvSpPr>
        <p:spPr>
          <a:xfrm>
            <a:off x="0" y="13716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a:t>
            </a:r>
            <a:endParaRPr/>
          </a:p>
        </p:txBody>
      </p:sp>
      <p:sp>
        <p:nvSpPr>
          <p:cNvPr id="185" name="Google Shape;185;p10"/>
          <p:cNvSpPr/>
          <p:nvPr/>
        </p:nvSpPr>
        <p:spPr>
          <a:xfrm>
            <a:off x="0" y="18288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int h1, h2;</a:t>
            </a:r>
            <a:endParaRPr/>
          </a:p>
        </p:txBody>
      </p:sp>
      <p:sp>
        <p:nvSpPr>
          <p:cNvPr id="186" name="Google Shape;186;p10"/>
          <p:cNvSpPr/>
          <p:nvPr/>
        </p:nvSpPr>
        <p:spPr>
          <a:xfrm>
            <a:off x="0" y="22860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scanf(“%d”, &amp;h1);</a:t>
            </a:r>
            <a:endParaRPr/>
          </a:p>
        </p:txBody>
      </p:sp>
      <p:sp>
        <p:nvSpPr>
          <p:cNvPr id="187" name="Google Shape;187;p10"/>
          <p:cNvSpPr/>
          <p:nvPr/>
        </p:nvSpPr>
        <p:spPr>
          <a:xfrm>
            <a:off x="0" y="27432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scanf(“%d”, &amp;h2);</a:t>
            </a:r>
            <a:endParaRPr/>
          </a:p>
        </p:txBody>
      </p:sp>
      <p:sp>
        <p:nvSpPr>
          <p:cNvPr id="188" name="Google Shape;188;p10"/>
          <p:cNvSpPr/>
          <p:nvPr/>
        </p:nvSpPr>
        <p:spPr>
          <a:xfrm>
            <a:off x="0" y="32004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    if</a:t>
            </a:r>
            <a:r>
              <a:rPr b="0" i="0" lang="en-US" sz="2000" u="none" cap="none" strike="noStrike">
                <a:solidFill>
                  <a:schemeClr val="lt1"/>
                </a:solidFill>
                <a:latin typeface="Courier New"/>
                <a:ea typeface="Courier New"/>
                <a:cs typeface="Courier New"/>
                <a:sym typeface="Courier New"/>
              </a:rPr>
              <a:t>( h1 &gt; h2)</a:t>
            </a:r>
            <a:endParaRPr/>
          </a:p>
        </p:txBody>
      </p:sp>
      <p:sp>
        <p:nvSpPr>
          <p:cNvPr id="189" name="Google Shape;189;p10"/>
          <p:cNvSpPr/>
          <p:nvPr/>
        </p:nvSpPr>
        <p:spPr>
          <a:xfrm>
            <a:off x="0" y="36576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a:t>
            </a:r>
            <a:endParaRPr/>
          </a:p>
        </p:txBody>
      </p:sp>
      <p:sp>
        <p:nvSpPr>
          <p:cNvPr id="190" name="Google Shape;190;p10"/>
          <p:cNvSpPr/>
          <p:nvPr/>
        </p:nvSpPr>
        <p:spPr>
          <a:xfrm>
            <a:off x="0" y="41148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printf(“Person 1 is taller”);</a:t>
            </a:r>
            <a:endParaRPr/>
          </a:p>
        </p:txBody>
      </p:sp>
      <p:sp>
        <p:nvSpPr>
          <p:cNvPr id="191" name="Google Shape;191;p10"/>
          <p:cNvSpPr/>
          <p:nvPr/>
        </p:nvSpPr>
        <p:spPr>
          <a:xfrm>
            <a:off x="0" y="45720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a:t>
            </a:r>
            <a:endParaRPr/>
          </a:p>
        </p:txBody>
      </p:sp>
      <p:sp>
        <p:nvSpPr>
          <p:cNvPr id="192" name="Google Shape;192;p10"/>
          <p:cNvSpPr/>
          <p:nvPr/>
        </p:nvSpPr>
        <p:spPr>
          <a:xfrm>
            <a:off x="0" y="50292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else</a:t>
            </a:r>
            <a:r>
              <a:rPr b="0" i="0" lang="en-US" sz="2000" u="none" cap="none" strike="noStrike">
                <a:solidFill>
                  <a:schemeClr val="lt1"/>
                </a:solidFill>
                <a:latin typeface="Courier New"/>
                <a:ea typeface="Courier New"/>
                <a:cs typeface="Courier New"/>
                <a:sym typeface="Courier New"/>
              </a:rPr>
              <a:t>{</a:t>
            </a:r>
            <a:endParaRPr/>
          </a:p>
        </p:txBody>
      </p:sp>
      <p:sp>
        <p:nvSpPr>
          <p:cNvPr id="193" name="Google Shape;193;p10"/>
          <p:cNvSpPr/>
          <p:nvPr/>
        </p:nvSpPr>
        <p:spPr>
          <a:xfrm>
            <a:off x="4916" y="5486400"/>
            <a:ext cx="12187084"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printf(“Person 2 is taller”);</a:t>
            </a:r>
            <a:endParaRPr/>
          </a:p>
        </p:txBody>
      </p:sp>
      <p:sp>
        <p:nvSpPr>
          <p:cNvPr id="194" name="Google Shape;194;p10"/>
          <p:cNvSpPr txBox="1"/>
          <p:nvPr/>
        </p:nvSpPr>
        <p:spPr>
          <a:xfrm>
            <a:off x="14748" y="399015"/>
            <a:ext cx="516633" cy="651716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3</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4</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5</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6</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7</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8</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9</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10</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11</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12</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13</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1"/>
          <p:cNvSpPr txBox="1"/>
          <p:nvPr/>
        </p:nvSpPr>
        <p:spPr>
          <a:xfrm>
            <a:off x="529883" y="609600"/>
            <a:ext cx="11052517"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Nunito Sans"/>
                <a:ea typeface="Nunito Sans"/>
                <a:cs typeface="Nunito Sans"/>
                <a:sym typeface="Nunito Sans"/>
              </a:rPr>
              <a:t>Which one of the following condition(s) has to be satisfied to check if a person is eligible to donate blood?</a:t>
            </a:r>
            <a:endParaRPr/>
          </a:p>
        </p:txBody>
      </p:sp>
      <p:sp>
        <p:nvSpPr>
          <p:cNvPr id="201" name="Google Shape;201;p11"/>
          <p:cNvSpPr txBox="1"/>
          <p:nvPr/>
        </p:nvSpPr>
        <p:spPr>
          <a:xfrm flipH="1">
            <a:off x="3962400" y="3352800"/>
            <a:ext cx="4343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Nunito Sans Light"/>
                <a:ea typeface="Nunito Sans Light"/>
                <a:cs typeface="Nunito Sans Light"/>
                <a:sym typeface="Nunito Sans Light"/>
              </a:rPr>
              <a:t>B) Weight &gt; 50 </a:t>
            </a:r>
            <a:endParaRPr/>
          </a:p>
        </p:txBody>
      </p:sp>
      <p:sp>
        <p:nvSpPr>
          <p:cNvPr id="202" name="Google Shape;202;p11"/>
          <p:cNvSpPr txBox="1"/>
          <p:nvPr/>
        </p:nvSpPr>
        <p:spPr>
          <a:xfrm flipH="1">
            <a:off x="3962400" y="2514600"/>
            <a:ext cx="3810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Nunito Sans Light"/>
                <a:ea typeface="Nunito Sans Light"/>
                <a:cs typeface="Nunito Sans Light"/>
                <a:sym typeface="Nunito Sans Light"/>
              </a:rPr>
              <a:t>A) Age &gt; 18</a:t>
            </a:r>
            <a:endParaRPr/>
          </a:p>
        </p:txBody>
      </p:sp>
      <p:sp>
        <p:nvSpPr>
          <p:cNvPr id="203" name="Google Shape;203;p11"/>
          <p:cNvSpPr txBox="1"/>
          <p:nvPr/>
        </p:nvSpPr>
        <p:spPr>
          <a:xfrm flipH="1">
            <a:off x="3962400" y="4191000"/>
            <a:ext cx="4343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Nunito Sans Light"/>
                <a:ea typeface="Nunito Sans Light"/>
                <a:cs typeface="Nunito Sans Light"/>
                <a:sym typeface="Nunito Sans Light"/>
              </a:rPr>
              <a:t>C) Both A and B</a:t>
            </a:r>
            <a:endParaRPr/>
          </a:p>
        </p:txBody>
      </p:sp>
      <p:pic>
        <p:nvPicPr>
          <p:cNvPr descr="C:\Users\SMART\Documents\Jeeva\Pictures\selected.png" id="204" name="Google Shape;204;p11"/>
          <p:cNvPicPr preferRelativeResize="0"/>
          <p:nvPr/>
        </p:nvPicPr>
        <p:blipFill rotWithShape="1">
          <a:blip r:embed="rId3">
            <a:alphaModFix/>
          </a:blip>
          <a:srcRect b="0" l="0" r="0" t="0"/>
          <a:stretch/>
        </p:blipFill>
        <p:spPr>
          <a:xfrm>
            <a:off x="6400800" y="3886200"/>
            <a:ext cx="685800" cy="642937"/>
          </a:xfrm>
          <a:prstGeom prst="rect">
            <a:avLst/>
          </a:prstGeom>
          <a:noFill/>
          <a:ln>
            <a:noFill/>
          </a:ln>
        </p:spPr>
      </p:pic>
      <p:sp>
        <p:nvSpPr>
          <p:cNvPr id="205" name="Google Shape;205;p11"/>
          <p:cNvSpPr txBox="1"/>
          <p:nvPr/>
        </p:nvSpPr>
        <p:spPr>
          <a:xfrm>
            <a:off x="2362200" y="4876800"/>
            <a:ext cx="7467600" cy="669414"/>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None/>
            </a:pPr>
            <a:r>
              <a:rPr lang="en-US" sz="2500">
                <a:solidFill>
                  <a:schemeClr val="dk1"/>
                </a:solidFill>
                <a:latin typeface="Nunito Sans"/>
                <a:ea typeface="Nunito Sans"/>
                <a:cs typeface="Nunito Sans"/>
                <a:sym typeface="Nunito Sans"/>
              </a:rPr>
              <a:t>How will you write this in programming?</a:t>
            </a:r>
            <a:endParaRPr/>
          </a:p>
        </p:txBody>
      </p:sp>
      <p:sp>
        <p:nvSpPr>
          <p:cNvPr id="206" name="Google Shape;206;p11"/>
          <p:cNvSpPr txBox="1"/>
          <p:nvPr/>
        </p:nvSpPr>
        <p:spPr>
          <a:xfrm>
            <a:off x="3265714" y="5474676"/>
            <a:ext cx="6411686" cy="621324"/>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None/>
            </a:pPr>
            <a:r>
              <a:rPr lang="en-US" sz="2500">
                <a:solidFill>
                  <a:schemeClr val="dk1"/>
                </a:solidFill>
                <a:latin typeface="Nunito Sans"/>
                <a:ea typeface="Nunito Sans"/>
                <a:cs typeface="Nunito Sans"/>
                <a:sym typeface="Nunito Sans"/>
              </a:rPr>
              <a:t>Using logical operators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500"/>
                                        <p:tgtEl>
                                          <p:spTgt spid="204"/>
                                        </p:tgtEl>
                                        <p:attrNameLst>
                                          <p:attrName>ppt_w</p:attrName>
                                        </p:attrNameLst>
                                      </p:cBhvr>
                                      <p:tavLst>
                                        <p:tav fmla="" tm="0">
                                          <p:val>
                                            <p:strVal val="0"/>
                                          </p:val>
                                        </p:tav>
                                        <p:tav fmla="" tm="100000">
                                          <p:val>
                                            <p:strVal val="#ppt_w"/>
                                          </p:val>
                                        </p:tav>
                                      </p:tavLst>
                                    </p:anim>
                                    <p:anim calcmode="lin" valueType="num">
                                      <p:cBhvr additive="base">
                                        <p:cTn dur="500"/>
                                        <p:tgtEl>
                                          <p:spTgt spid="20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2"/>
          <p:cNvSpPr txBox="1"/>
          <p:nvPr/>
        </p:nvSpPr>
        <p:spPr>
          <a:xfrm>
            <a:off x="3022432" y="568200"/>
            <a:ext cx="64116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2800">
                <a:solidFill>
                  <a:schemeClr val="dk1"/>
                </a:solidFill>
                <a:latin typeface="Nunito Sans"/>
                <a:ea typeface="Nunito Sans"/>
                <a:cs typeface="Nunito Sans"/>
                <a:sym typeface="Nunito Sans"/>
              </a:rPr>
              <a:t>Logical operators</a:t>
            </a:r>
            <a:endParaRPr/>
          </a:p>
        </p:txBody>
      </p:sp>
      <p:graphicFrame>
        <p:nvGraphicFramePr>
          <p:cNvPr id="213" name="Google Shape;213;p12"/>
          <p:cNvGraphicFramePr/>
          <p:nvPr/>
        </p:nvGraphicFramePr>
        <p:xfrm>
          <a:off x="2438400" y="1722607"/>
          <a:ext cx="3000000" cy="3000000"/>
        </p:xfrm>
        <a:graphic>
          <a:graphicData uri="http://schemas.openxmlformats.org/drawingml/2006/table">
            <a:tbl>
              <a:tblPr bandRow="1" firstRow="1">
                <a:noFill/>
                <a:tableStyleId>{EA4970B3-2D27-4379-A3D9-66C5BD9A7E91}</a:tableStyleId>
              </a:tblPr>
              <a:tblGrid>
                <a:gridCol w="2971800"/>
                <a:gridCol w="2971800"/>
              </a:tblGrid>
              <a:tr h="819150">
                <a:tc>
                  <a:txBody>
                    <a:bodyPr/>
                    <a:lstStyle/>
                    <a:p>
                      <a:pPr indent="0" lvl="0" marL="0" marR="0" rtl="0" algn="ctr">
                        <a:spcBef>
                          <a:spcPts val="0"/>
                        </a:spcBef>
                        <a:spcAft>
                          <a:spcPts val="0"/>
                        </a:spcAft>
                        <a:buNone/>
                      </a:pPr>
                      <a:r>
                        <a:rPr b="1" lang="en-US" sz="2800" u="none" cap="none" strike="noStrike"/>
                        <a:t>Operators</a:t>
                      </a:r>
                      <a:endParaRPr/>
                    </a:p>
                  </a:txBody>
                  <a:tcPr marT="45725" marB="45725" marR="91450" marL="91450"/>
                </a:tc>
                <a:tc>
                  <a:txBody>
                    <a:bodyPr/>
                    <a:lstStyle/>
                    <a:p>
                      <a:pPr indent="0" lvl="0" marL="0" marR="0" rtl="0" algn="ctr">
                        <a:spcBef>
                          <a:spcPts val="0"/>
                        </a:spcBef>
                        <a:spcAft>
                          <a:spcPts val="0"/>
                        </a:spcAft>
                        <a:buNone/>
                      </a:pPr>
                      <a:r>
                        <a:rPr b="1" lang="en-US" sz="2800" u="none" cap="none" strike="noStrike"/>
                        <a:t>Meaning</a:t>
                      </a:r>
                      <a:endParaRPr/>
                    </a:p>
                  </a:txBody>
                  <a:tcPr marT="45725" marB="45725" marR="91450" marL="91450"/>
                </a:tc>
              </a:tr>
              <a:tr h="819150">
                <a:tc>
                  <a:txBody>
                    <a:bodyPr/>
                    <a:lstStyle/>
                    <a:p>
                      <a:pPr indent="0" lvl="0" marL="0" marR="0" rtl="0" algn="ctr">
                        <a:spcBef>
                          <a:spcPts val="0"/>
                        </a:spcBef>
                        <a:spcAft>
                          <a:spcPts val="0"/>
                        </a:spcAft>
                        <a:buNone/>
                      </a:pPr>
                      <a:r>
                        <a:rPr lang="en-US" sz="2400" u="none" cap="none" strike="noStrike"/>
                        <a:t>&amp;&amp;</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AND</a:t>
                      </a:r>
                      <a:endParaRPr/>
                    </a:p>
                  </a:txBody>
                  <a:tcPr marT="45725" marB="45725" marR="91450" marL="91450"/>
                </a:tc>
              </a:tr>
              <a:tr h="819150">
                <a:tc>
                  <a:txBody>
                    <a:bodyPr/>
                    <a:lstStyle/>
                    <a:p>
                      <a:pPr indent="0" lvl="0" marL="0" marR="0" rtl="0" algn="ctr">
                        <a:spcBef>
                          <a:spcPts val="0"/>
                        </a:spcBef>
                        <a:spcAft>
                          <a:spcPts val="0"/>
                        </a:spcAft>
                        <a:buNone/>
                      </a:pPr>
                      <a:r>
                        <a:rPr lang="en-US" sz="2400" u="none" cap="none" strike="noStrike"/>
                        <a:t>||</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OR</a:t>
                      </a:r>
                      <a:endParaRPr/>
                    </a:p>
                  </a:txBody>
                  <a:tcPr marT="45725" marB="45725" marR="91450" marL="91450"/>
                </a:tc>
              </a:tr>
              <a:tr h="819150">
                <a:tc>
                  <a:txBody>
                    <a:bodyPr/>
                    <a:lstStyle/>
                    <a:p>
                      <a:pPr indent="0" lvl="0" marL="0" marR="0" rtl="0" algn="ctr">
                        <a:spcBef>
                          <a:spcPts val="0"/>
                        </a:spcBef>
                        <a:spcAft>
                          <a:spcPts val="0"/>
                        </a:spcAft>
                        <a:buNone/>
                      </a:pPr>
                      <a:r>
                        <a:rPr lang="en-US" sz="2400" u="none" cap="none" strike="noStrike"/>
                        <a:t>!</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NOT</a:t>
                      </a:r>
                      <a:endParaRPr/>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3"/>
          <p:cNvSpPr txBox="1"/>
          <p:nvPr/>
        </p:nvSpPr>
        <p:spPr>
          <a:xfrm>
            <a:off x="526224" y="769163"/>
            <a:ext cx="11285500"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500">
                <a:solidFill>
                  <a:schemeClr val="dk1"/>
                </a:solidFill>
                <a:latin typeface="Nunito Sans"/>
                <a:ea typeface="Nunito Sans"/>
                <a:cs typeface="Nunito Sans"/>
                <a:sym typeface="Nunito Sans"/>
              </a:rPr>
              <a:t>How to use logical operators in program?</a:t>
            </a:r>
            <a:endParaRPr b="1" sz="4500">
              <a:solidFill>
                <a:schemeClr val="dk1"/>
              </a:solidFill>
              <a:latin typeface="Nunito Sans"/>
              <a:ea typeface="Nunito Sans"/>
              <a:cs typeface="Nunito Sans"/>
              <a:sym typeface="Nunito Sans"/>
            </a:endParaRPr>
          </a:p>
        </p:txBody>
      </p:sp>
      <p:sp>
        <p:nvSpPr>
          <p:cNvPr id="220" name="Google Shape;220;p13"/>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13"/>
          <p:cNvSpPr txBox="1"/>
          <p:nvPr/>
        </p:nvSpPr>
        <p:spPr>
          <a:xfrm>
            <a:off x="1371600" y="2133600"/>
            <a:ext cx="10154653" cy="419501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000">
                <a:solidFill>
                  <a:srgbClr val="000000"/>
                </a:solidFill>
                <a:latin typeface="Nunito Sans Light"/>
                <a:ea typeface="Nunito Sans Light"/>
                <a:cs typeface="Nunito Sans Light"/>
                <a:sym typeface="Nunito Sans Light"/>
              </a:rPr>
              <a:t>If(age of person </a:t>
            </a:r>
            <a:r>
              <a:rPr lang="en-US" sz="2000">
                <a:solidFill>
                  <a:srgbClr val="FF0000"/>
                </a:solidFill>
                <a:latin typeface="Nunito Sans Light"/>
                <a:ea typeface="Nunito Sans Light"/>
                <a:cs typeface="Nunito Sans Light"/>
                <a:sym typeface="Nunito Sans Light"/>
              </a:rPr>
              <a:t>&gt;</a:t>
            </a:r>
            <a:r>
              <a:rPr lang="en-US" sz="2000">
                <a:solidFill>
                  <a:srgbClr val="000000"/>
                </a:solidFill>
                <a:latin typeface="Nunito Sans Light"/>
                <a:ea typeface="Nunito Sans Light"/>
                <a:cs typeface="Nunito Sans Light"/>
                <a:sym typeface="Nunito Sans Light"/>
              </a:rPr>
              <a:t> 18) </a:t>
            </a:r>
            <a:r>
              <a:rPr lang="en-US" sz="2000">
                <a:solidFill>
                  <a:srgbClr val="FF0000"/>
                </a:solidFill>
                <a:latin typeface="Nunito Sans Light"/>
                <a:ea typeface="Nunito Sans Light"/>
                <a:cs typeface="Nunito Sans Light"/>
                <a:sym typeface="Nunito Sans Light"/>
              </a:rPr>
              <a:t>&amp;&amp;</a:t>
            </a:r>
            <a:r>
              <a:rPr lang="en-US" sz="2000">
                <a:solidFill>
                  <a:srgbClr val="000000"/>
                </a:solidFill>
                <a:latin typeface="Nunito Sans Light"/>
                <a:ea typeface="Nunito Sans Light"/>
                <a:cs typeface="Nunito Sans Light"/>
                <a:sym typeface="Nunito Sans Light"/>
              </a:rPr>
              <a:t> (weight of person  </a:t>
            </a:r>
            <a:r>
              <a:rPr lang="en-US" sz="2000">
                <a:solidFill>
                  <a:srgbClr val="FF0000"/>
                </a:solidFill>
                <a:latin typeface="Nunito Sans Light"/>
                <a:ea typeface="Nunito Sans Light"/>
                <a:cs typeface="Nunito Sans Light"/>
                <a:sym typeface="Nunito Sans Light"/>
              </a:rPr>
              <a:t>&gt; </a:t>
            </a:r>
            <a:r>
              <a:rPr lang="en-US" sz="2000">
                <a:solidFill>
                  <a:srgbClr val="000000"/>
                </a:solidFill>
                <a:latin typeface="Nunito Sans Light"/>
                <a:ea typeface="Nunito Sans Light"/>
                <a:cs typeface="Nunito Sans Light"/>
                <a:sym typeface="Nunito Sans Light"/>
              </a:rPr>
              <a:t> 50 kg)</a:t>
            </a:r>
            <a:endParaRPr/>
          </a:p>
          <a:p>
            <a:pPr indent="0" lvl="0" marL="0" marR="0" rtl="0" algn="l">
              <a:lnSpc>
                <a:spcPct val="150000"/>
              </a:lnSpc>
              <a:spcBef>
                <a:spcPts val="0"/>
              </a:spcBef>
              <a:spcAft>
                <a:spcPts val="0"/>
              </a:spcAft>
              <a:buNone/>
            </a:pPr>
            <a:r>
              <a:rPr lang="en-US" sz="2000">
                <a:solidFill>
                  <a:srgbClr val="000000"/>
                </a:solidFill>
                <a:latin typeface="Nunito Sans Light"/>
                <a:ea typeface="Nunito Sans Light"/>
                <a:cs typeface="Nunito Sans Light"/>
                <a:sym typeface="Nunito Sans Light"/>
              </a:rPr>
              <a:t>{</a:t>
            </a:r>
            <a:endParaRPr/>
          </a:p>
          <a:p>
            <a:pPr indent="0" lvl="0" marL="0" marR="0" rtl="0" algn="l">
              <a:lnSpc>
                <a:spcPct val="150000"/>
              </a:lnSpc>
              <a:spcBef>
                <a:spcPts val="0"/>
              </a:spcBef>
              <a:spcAft>
                <a:spcPts val="0"/>
              </a:spcAft>
              <a:buNone/>
            </a:pPr>
            <a:r>
              <a:rPr lang="en-US" sz="2000">
                <a:solidFill>
                  <a:srgbClr val="000000"/>
                </a:solidFill>
                <a:latin typeface="Nunito Sans Light"/>
                <a:ea typeface="Nunito Sans Light"/>
                <a:cs typeface="Nunito Sans Light"/>
                <a:sym typeface="Nunito Sans Light"/>
              </a:rPr>
              <a:t>	Print(“Eligible to donate blood”)</a:t>
            </a:r>
            <a:endParaRPr/>
          </a:p>
          <a:p>
            <a:pPr indent="0" lvl="0" marL="0" marR="0" rtl="0" algn="l">
              <a:lnSpc>
                <a:spcPct val="150000"/>
              </a:lnSpc>
              <a:spcBef>
                <a:spcPts val="0"/>
              </a:spcBef>
              <a:spcAft>
                <a:spcPts val="0"/>
              </a:spcAft>
              <a:buNone/>
            </a:pPr>
            <a:r>
              <a:rPr lang="en-US" sz="2000">
                <a:solidFill>
                  <a:srgbClr val="000000"/>
                </a:solidFill>
                <a:latin typeface="Nunito Sans Light"/>
                <a:ea typeface="Nunito Sans Light"/>
                <a:cs typeface="Nunito Sans Light"/>
                <a:sym typeface="Nunito Sans Light"/>
              </a:rPr>
              <a:t>}</a:t>
            </a:r>
            <a:endParaRPr/>
          </a:p>
          <a:p>
            <a:pPr indent="0" lvl="0" marL="0" marR="0" rtl="0" algn="l">
              <a:lnSpc>
                <a:spcPct val="150000"/>
              </a:lnSpc>
              <a:spcBef>
                <a:spcPts val="0"/>
              </a:spcBef>
              <a:spcAft>
                <a:spcPts val="0"/>
              </a:spcAft>
              <a:buNone/>
            </a:pPr>
            <a:r>
              <a:rPr lang="en-US" sz="2000">
                <a:solidFill>
                  <a:srgbClr val="000000"/>
                </a:solidFill>
                <a:latin typeface="Nunito Sans Light"/>
                <a:ea typeface="Nunito Sans Light"/>
                <a:cs typeface="Nunito Sans Light"/>
                <a:sym typeface="Nunito Sans Light"/>
              </a:rPr>
              <a:t>Else</a:t>
            </a:r>
            <a:endParaRPr/>
          </a:p>
          <a:p>
            <a:pPr indent="0" lvl="0" marL="0" marR="0" rtl="0" algn="l">
              <a:lnSpc>
                <a:spcPct val="150000"/>
              </a:lnSpc>
              <a:spcBef>
                <a:spcPts val="0"/>
              </a:spcBef>
              <a:spcAft>
                <a:spcPts val="0"/>
              </a:spcAft>
              <a:buNone/>
            </a:pPr>
            <a:r>
              <a:rPr lang="en-US" sz="2000">
                <a:solidFill>
                  <a:srgbClr val="000000"/>
                </a:solidFill>
                <a:latin typeface="Nunito Sans Light"/>
                <a:ea typeface="Nunito Sans Light"/>
                <a:cs typeface="Nunito Sans Light"/>
                <a:sym typeface="Nunito Sans Light"/>
              </a:rPr>
              <a:t>{</a:t>
            </a:r>
            <a:endParaRPr/>
          </a:p>
          <a:p>
            <a:pPr indent="0" lvl="0" marL="0" marR="0" rtl="0" algn="l">
              <a:lnSpc>
                <a:spcPct val="150000"/>
              </a:lnSpc>
              <a:spcBef>
                <a:spcPts val="0"/>
              </a:spcBef>
              <a:spcAft>
                <a:spcPts val="0"/>
              </a:spcAft>
              <a:buNone/>
            </a:pPr>
            <a:r>
              <a:rPr lang="en-US" sz="2000">
                <a:solidFill>
                  <a:srgbClr val="000000"/>
                </a:solidFill>
                <a:latin typeface="Nunito Sans Light"/>
                <a:ea typeface="Nunito Sans Light"/>
                <a:cs typeface="Nunito Sans Light"/>
                <a:sym typeface="Nunito Sans Light"/>
              </a:rPr>
              <a:t>	Printf(“Not eligible”)</a:t>
            </a:r>
            <a:endParaRPr/>
          </a:p>
          <a:p>
            <a:pPr indent="0" lvl="0" marL="0" marR="0" rtl="0" algn="l">
              <a:lnSpc>
                <a:spcPct val="150000"/>
              </a:lnSpc>
              <a:spcBef>
                <a:spcPts val="0"/>
              </a:spcBef>
              <a:spcAft>
                <a:spcPts val="0"/>
              </a:spcAft>
              <a:buNone/>
            </a:pPr>
            <a:r>
              <a:rPr lang="en-US" sz="2000">
                <a:solidFill>
                  <a:srgbClr val="000000"/>
                </a:solidFill>
                <a:latin typeface="Nunito Sans Light"/>
                <a:ea typeface="Nunito Sans Light"/>
                <a:cs typeface="Nunito Sans Light"/>
                <a:sym typeface="Nunito Sans Light"/>
              </a:rPr>
              <a:t>}</a:t>
            </a:r>
            <a:endParaRPr/>
          </a:p>
          <a:p>
            <a:pPr indent="0" lvl="0" marL="0" marR="0" rtl="0" algn="l">
              <a:lnSpc>
                <a:spcPct val="150000"/>
              </a:lnSpc>
              <a:spcBef>
                <a:spcPts val="0"/>
              </a:spcBef>
              <a:spcAft>
                <a:spcPts val="0"/>
              </a:spcAft>
              <a:buNone/>
            </a:pPr>
            <a:r>
              <a:t/>
            </a:r>
            <a:endParaRPr sz="2000">
              <a:solidFill>
                <a:srgbClr val="000000"/>
              </a:solidFill>
              <a:latin typeface="Nunito Sans Light"/>
              <a:ea typeface="Nunito Sans Light"/>
              <a:cs typeface="Nunito Sans Light"/>
              <a:sym typeface="Nunito Sans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4"/>
          <p:cNvSpPr txBox="1"/>
          <p:nvPr/>
        </p:nvSpPr>
        <p:spPr>
          <a:xfrm>
            <a:off x="526224" y="769163"/>
            <a:ext cx="11285500"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if – else statement</a:t>
            </a:r>
            <a:endParaRPr/>
          </a:p>
        </p:txBody>
      </p:sp>
      <p:sp>
        <p:nvSpPr>
          <p:cNvPr id="228" name="Google Shape;228;p14"/>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14"/>
          <p:cNvSpPr txBox="1"/>
          <p:nvPr/>
        </p:nvSpPr>
        <p:spPr>
          <a:xfrm>
            <a:off x="558069" y="1818042"/>
            <a:ext cx="11104481"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Nunito Sans SemiBold"/>
                <a:ea typeface="Nunito Sans SemiBold"/>
                <a:cs typeface="Nunito Sans SemiBold"/>
                <a:sym typeface="Nunito Sans SemiBold"/>
              </a:rPr>
              <a:t>Syntax:</a:t>
            </a:r>
            <a:endParaRPr/>
          </a:p>
        </p:txBody>
      </p:sp>
      <p:sp>
        <p:nvSpPr>
          <p:cNvPr id="230" name="Google Shape;230;p14"/>
          <p:cNvSpPr txBox="1"/>
          <p:nvPr/>
        </p:nvSpPr>
        <p:spPr>
          <a:xfrm>
            <a:off x="1371600" y="2492276"/>
            <a:ext cx="5654112"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if(condition){  </a:t>
            </a:r>
            <a:endParaRPr/>
          </a:p>
          <a:p>
            <a:pPr indent="0" lvl="0" marL="0" marR="0" rtl="0" algn="l">
              <a:spcBef>
                <a:spcPts val="0"/>
              </a:spcBef>
              <a:spcAft>
                <a:spcPts val="0"/>
              </a:spcAft>
              <a:buNone/>
            </a:pPr>
            <a:r>
              <a:t/>
            </a:r>
            <a:endParaRPr sz="2000">
              <a:solidFill>
                <a:schemeClr val="dk1"/>
              </a:solidFill>
              <a:latin typeface="Nunito Sans Light"/>
              <a:ea typeface="Nunito Sans Light"/>
              <a:cs typeface="Nunito Sans Light"/>
              <a:sym typeface="Nunito Sans Light"/>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//code to be executed if condition is true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else{  </a:t>
            </a:r>
            <a:endParaRPr/>
          </a:p>
          <a:p>
            <a:pPr indent="0" lvl="0" marL="0" marR="0" rtl="0" algn="l">
              <a:spcBef>
                <a:spcPts val="0"/>
              </a:spcBef>
              <a:spcAft>
                <a:spcPts val="0"/>
              </a:spcAft>
              <a:buNone/>
            </a:pPr>
            <a:r>
              <a:t/>
            </a:r>
            <a:endParaRPr sz="2000">
              <a:solidFill>
                <a:schemeClr val="dk1"/>
              </a:solidFill>
              <a:latin typeface="Nunito Sans Light"/>
              <a:ea typeface="Nunito Sans Light"/>
              <a:cs typeface="Nunito Sans Light"/>
              <a:sym typeface="Nunito Sans Light"/>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//code to be executed if condition is false</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5"/>
          <p:cNvSpPr/>
          <p:nvPr/>
        </p:nvSpPr>
        <p:spPr>
          <a:xfrm>
            <a:off x="-4916" y="5943600"/>
            <a:ext cx="12201832"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a:t>
            </a:r>
            <a:endParaRPr/>
          </a:p>
        </p:txBody>
      </p:sp>
      <p:sp>
        <p:nvSpPr>
          <p:cNvPr id="237" name="Google Shape;237;p15"/>
          <p:cNvSpPr/>
          <p:nvPr/>
        </p:nvSpPr>
        <p:spPr>
          <a:xfrm>
            <a:off x="4916" y="64008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a:t>
            </a:r>
            <a:endParaRPr/>
          </a:p>
        </p:txBody>
      </p:sp>
      <p:sp>
        <p:nvSpPr>
          <p:cNvPr id="238" name="Google Shape;238;p15"/>
          <p:cNvSpPr/>
          <p:nvPr/>
        </p:nvSpPr>
        <p:spPr>
          <a:xfrm>
            <a:off x="0" y="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500">
                <a:solidFill>
                  <a:schemeClr val="lt1"/>
                </a:solidFill>
                <a:latin typeface="Courier New"/>
                <a:ea typeface="Courier New"/>
                <a:cs typeface="Courier New"/>
                <a:sym typeface="Courier New"/>
              </a:rPr>
              <a:t>Code</a:t>
            </a:r>
            <a:endParaRPr/>
          </a:p>
        </p:txBody>
      </p:sp>
      <p:sp>
        <p:nvSpPr>
          <p:cNvPr id="239" name="Google Shape;239;p15"/>
          <p:cNvSpPr/>
          <p:nvPr/>
        </p:nvSpPr>
        <p:spPr>
          <a:xfrm>
            <a:off x="0" y="4572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#include&lt;stdio.h&gt;</a:t>
            </a:r>
            <a:endParaRPr/>
          </a:p>
        </p:txBody>
      </p:sp>
      <p:sp>
        <p:nvSpPr>
          <p:cNvPr id="240" name="Google Shape;240;p15"/>
          <p:cNvSpPr/>
          <p:nvPr/>
        </p:nvSpPr>
        <p:spPr>
          <a:xfrm>
            <a:off x="0" y="9144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int main()</a:t>
            </a:r>
            <a:endParaRPr/>
          </a:p>
        </p:txBody>
      </p:sp>
      <p:sp>
        <p:nvSpPr>
          <p:cNvPr id="241" name="Google Shape;241;p15"/>
          <p:cNvSpPr/>
          <p:nvPr/>
        </p:nvSpPr>
        <p:spPr>
          <a:xfrm>
            <a:off x="0" y="13716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a:t>
            </a:r>
            <a:endParaRPr/>
          </a:p>
        </p:txBody>
      </p:sp>
      <p:sp>
        <p:nvSpPr>
          <p:cNvPr id="242" name="Google Shape;242;p15"/>
          <p:cNvSpPr/>
          <p:nvPr/>
        </p:nvSpPr>
        <p:spPr>
          <a:xfrm>
            <a:off x="0" y="18288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int age, weight;</a:t>
            </a:r>
            <a:endParaRPr/>
          </a:p>
        </p:txBody>
      </p:sp>
      <p:sp>
        <p:nvSpPr>
          <p:cNvPr id="243" name="Google Shape;243;p15"/>
          <p:cNvSpPr/>
          <p:nvPr/>
        </p:nvSpPr>
        <p:spPr>
          <a:xfrm>
            <a:off x="0" y="22860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scanf(“%d”, &amp;age);</a:t>
            </a:r>
            <a:endParaRPr/>
          </a:p>
        </p:txBody>
      </p:sp>
      <p:sp>
        <p:nvSpPr>
          <p:cNvPr id="244" name="Google Shape;244;p15"/>
          <p:cNvSpPr/>
          <p:nvPr/>
        </p:nvSpPr>
        <p:spPr>
          <a:xfrm>
            <a:off x="0" y="27432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scanf(“%d”, &amp;weight);</a:t>
            </a:r>
            <a:endParaRPr/>
          </a:p>
        </p:txBody>
      </p:sp>
      <p:sp>
        <p:nvSpPr>
          <p:cNvPr id="245" name="Google Shape;245;p15"/>
          <p:cNvSpPr/>
          <p:nvPr/>
        </p:nvSpPr>
        <p:spPr>
          <a:xfrm>
            <a:off x="0" y="32004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    if</a:t>
            </a:r>
            <a:r>
              <a:rPr b="0" i="0" lang="en-US" sz="2000" u="none" cap="none" strike="noStrike">
                <a:solidFill>
                  <a:schemeClr val="lt1"/>
                </a:solidFill>
                <a:latin typeface="Courier New"/>
                <a:ea typeface="Courier New"/>
                <a:cs typeface="Courier New"/>
                <a:sym typeface="Courier New"/>
              </a:rPr>
              <a:t>(( age &gt; 18) &amp;&amp; (weight &gt; 50))</a:t>
            </a:r>
            <a:endParaRPr/>
          </a:p>
        </p:txBody>
      </p:sp>
      <p:sp>
        <p:nvSpPr>
          <p:cNvPr id="246" name="Google Shape;246;p15"/>
          <p:cNvSpPr/>
          <p:nvPr/>
        </p:nvSpPr>
        <p:spPr>
          <a:xfrm>
            <a:off x="0" y="36576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a:t>
            </a:r>
            <a:endParaRPr/>
          </a:p>
        </p:txBody>
      </p:sp>
      <p:sp>
        <p:nvSpPr>
          <p:cNvPr id="247" name="Google Shape;247;p15"/>
          <p:cNvSpPr/>
          <p:nvPr/>
        </p:nvSpPr>
        <p:spPr>
          <a:xfrm>
            <a:off x="0" y="41148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printf(“Eligible to donate blood”);</a:t>
            </a:r>
            <a:endParaRPr/>
          </a:p>
        </p:txBody>
      </p:sp>
      <p:sp>
        <p:nvSpPr>
          <p:cNvPr id="248" name="Google Shape;248;p15"/>
          <p:cNvSpPr/>
          <p:nvPr/>
        </p:nvSpPr>
        <p:spPr>
          <a:xfrm>
            <a:off x="0" y="45720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a:t>
            </a:r>
            <a:endParaRPr/>
          </a:p>
        </p:txBody>
      </p:sp>
      <p:sp>
        <p:nvSpPr>
          <p:cNvPr id="249" name="Google Shape;249;p15"/>
          <p:cNvSpPr/>
          <p:nvPr/>
        </p:nvSpPr>
        <p:spPr>
          <a:xfrm>
            <a:off x="0" y="50292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else</a:t>
            </a:r>
            <a:r>
              <a:rPr b="0" i="0" lang="en-US" sz="2000" u="none" cap="none" strike="noStrike">
                <a:solidFill>
                  <a:schemeClr val="lt1"/>
                </a:solidFill>
                <a:latin typeface="Courier New"/>
                <a:ea typeface="Courier New"/>
                <a:cs typeface="Courier New"/>
                <a:sym typeface="Courier New"/>
              </a:rPr>
              <a:t>{</a:t>
            </a:r>
            <a:endParaRPr/>
          </a:p>
        </p:txBody>
      </p:sp>
      <p:sp>
        <p:nvSpPr>
          <p:cNvPr id="250" name="Google Shape;250;p15"/>
          <p:cNvSpPr/>
          <p:nvPr/>
        </p:nvSpPr>
        <p:spPr>
          <a:xfrm>
            <a:off x="4916" y="5486400"/>
            <a:ext cx="12187084"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printf(“Not eligible”);</a:t>
            </a:r>
            <a:endParaRPr/>
          </a:p>
        </p:txBody>
      </p:sp>
      <p:sp>
        <p:nvSpPr>
          <p:cNvPr id="251" name="Google Shape;251;p15"/>
          <p:cNvSpPr txBox="1"/>
          <p:nvPr/>
        </p:nvSpPr>
        <p:spPr>
          <a:xfrm>
            <a:off x="14748" y="399015"/>
            <a:ext cx="516633" cy="651716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3</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4</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5</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6</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7</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8</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9</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10</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11</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12</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13</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6"/>
          <p:cNvSpPr txBox="1"/>
          <p:nvPr/>
        </p:nvSpPr>
        <p:spPr>
          <a:xfrm>
            <a:off x="526224" y="769163"/>
            <a:ext cx="11285500"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Who is taller?</a:t>
            </a:r>
            <a:endParaRPr/>
          </a:p>
        </p:txBody>
      </p:sp>
      <p:sp>
        <p:nvSpPr>
          <p:cNvPr id="258" name="Google Shape;258;p16"/>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9" name="Google Shape;259;p16"/>
          <p:cNvSpPr txBox="1"/>
          <p:nvPr/>
        </p:nvSpPr>
        <p:spPr>
          <a:xfrm>
            <a:off x="598714" y="1553993"/>
            <a:ext cx="6411686" cy="240065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500">
              <a:solidFill>
                <a:schemeClr val="dk1"/>
              </a:solidFill>
              <a:latin typeface="Nunito Sans"/>
              <a:ea typeface="Nunito Sans"/>
              <a:cs typeface="Nunito Sans"/>
              <a:sym typeface="Nunito Sans"/>
            </a:endParaRPr>
          </a:p>
          <a:p>
            <a:pPr indent="-457200" lvl="0" marL="457200" marR="0" rtl="0" algn="l">
              <a:lnSpc>
                <a:spcPct val="150000"/>
              </a:lnSpc>
              <a:spcBef>
                <a:spcPts val="0"/>
              </a:spcBef>
              <a:spcAft>
                <a:spcPts val="0"/>
              </a:spcAft>
              <a:buClr>
                <a:schemeClr val="dk1"/>
              </a:buClr>
              <a:buSzPts val="2500"/>
              <a:buFont typeface="Arial"/>
              <a:buChar char="•"/>
            </a:pPr>
            <a:r>
              <a:rPr lang="en-US" sz="2500">
                <a:solidFill>
                  <a:schemeClr val="dk1"/>
                </a:solidFill>
                <a:latin typeface="Nunito Sans"/>
                <a:ea typeface="Nunito Sans"/>
                <a:cs typeface="Nunito Sans"/>
                <a:sym typeface="Nunito Sans"/>
              </a:rPr>
              <a:t>How will you find it?</a:t>
            </a:r>
            <a:endParaRPr/>
          </a:p>
          <a:p>
            <a:pPr indent="-457200" lvl="0" marL="457200" marR="0" rtl="0" algn="l">
              <a:lnSpc>
                <a:spcPct val="150000"/>
              </a:lnSpc>
              <a:spcBef>
                <a:spcPts val="0"/>
              </a:spcBef>
              <a:spcAft>
                <a:spcPts val="0"/>
              </a:spcAft>
              <a:buClr>
                <a:schemeClr val="dk1"/>
              </a:buClr>
              <a:buSzPts val="2500"/>
              <a:buFont typeface="Arial"/>
              <a:buChar char="•"/>
            </a:pPr>
            <a:r>
              <a:rPr lang="en-US" sz="2500">
                <a:solidFill>
                  <a:schemeClr val="dk1"/>
                </a:solidFill>
                <a:latin typeface="Nunito Sans"/>
                <a:ea typeface="Nunito Sans"/>
                <a:cs typeface="Nunito Sans"/>
                <a:sym typeface="Nunito Sans"/>
              </a:rPr>
              <a:t>By comparing</a:t>
            </a:r>
            <a:endParaRPr/>
          </a:p>
          <a:p>
            <a:pPr indent="-457200" lvl="0" marL="457200" marR="0" rtl="0" algn="l">
              <a:lnSpc>
                <a:spcPct val="150000"/>
              </a:lnSpc>
              <a:spcBef>
                <a:spcPts val="0"/>
              </a:spcBef>
              <a:spcAft>
                <a:spcPts val="0"/>
              </a:spcAft>
              <a:buClr>
                <a:schemeClr val="dk1"/>
              </a:buClr>
              <a:buSzPts val="2500"/>
              <a:buFont typeface="Arial"/>
              <a:buChar char="•"/>
            </a:pPr>
            <a:r>
              <a:rPr lang="en-US" sz="2500">
                <a:solidFill>
                  <a:schemeClr val="dk1"/>
                </a:solidFill>
                <a:latin typeface="Nunito Sans"/>
                <a:ea typeface="Nunito Sans"/>
                <a:cs typeface="Nunito Sans"/>
                <a:sym typeface="Nunito Sans"/>
              </a:rPr>
              <a:t>How to do that in programming?</a:t>
            </a:r>
            <a:endParaRPr/>
          </a:p>
        </p:txBody>
      </p:sp>
      <p:pic>
        <p:nvPicPr>
          <p:cNvPr descr="Image result for 10 school students standing" id="260" name="Google Shape;260;p16"/>
          <p:cNvPicPr preferRelativeResize="0"/>
          <p:nvPr/>
        </p:nvPicPr>
        <p:blipFill rotWithShape="1">
          <a:blip r:embed="rId3">
            <a:alphaModFix/>
          </a:blip>
          <a:srcRect b="0" l="0" r="0" t="0"/>
          <a:stretch/>
        </p:blipFill>
        <p:spPr>
          <a:xfrm>
            <a:off x="6181725" y="1447800"/>
            <a:ext cx="5400675" cy="36004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7"/>
          <p:cNvSpPr txBox="1"/>
          <p:nvPr/>
        </p:nvSpPr>
        <p:spPr>
          <a:xfrm>
            <a:off x="529883" y="609600"/>
            <a:ext cx="11052517"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Nunito Sans"/>
                <a:ea typeface="Nunito Sans"/>
                <a:cs typeface="Nunito Sans"/>
                <a:sym typeface="Nunito Sans"/>
              </a:rPr>
              <a:t>Demo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8"/>
          <p:cNvSpPr txBox="1"/>
          <p:nvPr/>
        </p:nvSpPr>
        <p:spPr>
          <a:xfrm>
            <a:off x="526224" y="769163"/>
            <a:ext cx="11285500"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Cascaded(if else-if)</a:t>
            </a:r>
            <a:endParaRPr/>
          </a:p>
        </p:txBody>
      </p:sp>
      <p:sp>
        <p:nvSpPr>
          <p:cNvPr id="273" name="Google Shape;273;p18"/>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Google Shape;274;p18"/>
          <p:cNvSpPr txBox="1"/>
          <p:nvPr/>
        </p:nvSpPr>
        <p:spPr>
          <a:xfrm>
            <a:off x="558069" y="1818042"/>
            <a:ext cx="11104481"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Nunito Sans SemiBold"/>
                <a:ea typeface="Nunito Sans SemiBold"/>
                <a:cs typeface="Nunito Sans SemiBold"/>
                <a:sym typeface="Nunito Sans SemiBold"/>
              </a:rPr>
              <a:t>Syntax:</a:t>
            </a:r>
            <a:endParaRPr/>
          </a:p>
        </p:txBody>
      </p:sp>
      <p:sp>
        <p:nvSpPr>
          <p:cNvPr id="275" name="Google Shape;275;p18"/>
          <p:cNvSpPr txBox="1"/>
          <p:nvPr/>
        </p:nvSpPr>
        <p:spPr>
          <a:xfrm>
            <a:off x="1371600" y="2380595"/>
            <a:ext cx="7571303"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if(condition1)</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//code to be executed if condition1 is true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}else if(condition2)</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//code to be executed if condition2 is true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else if(condition3){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//code to be executed if condition3 is true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else{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//code to be executed if all the conditions are false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9"/>
          <p:cNvSpPr txBox="1"/>
          <p:nvPr/>
        </p:nvSpPr>
        <p:spPr>
          <a:xfrm>
            <a:off x="526224" y="769163"/>
            <a:ext cx="11285500"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Decision Making in PUBG </a:t>
            </a:r>
            <a:endParaRPr/>
          </a:p>
        </p:txBody>
      </p:sp>
      <p:sp>
        <p:nvSpPr>
          <p:cNvPr id="282" name="Google Shape;282;p19"/>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3" name="Google Shape;283;p19"/>
          <p:cNvSpPr txBox="1"/>
          <p:nvPr/>
        </p:nvSpPr>
        <p:spPr>
          <a:xfrm>
            <a:off x="507926" y="1752600"/>
            <a:ext cx="11684074" cy="5155257"/>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lang="en-US" sz="2000">
                <a:solidFill>
                  <a:srgbClr val="000000"/>
                </a:solidFill>
                <a:latin typeface="Calibri"/>
                <a:ea typeface="Calibri"/>
                <a:cs typeface="Calibri"/>
                <a:sym typeface="Calibri"/>
              </a:rPr>
              <a:t>PUBG players are not going to get a Chicken Dinner anytime soon without the ability to aim at targets and take them down with relative ease. So to aim the target they must use scope. It can take hundreds of rounds before you become more comfortable with all the weapons on offer and start landing your shots, but we’re here to help speed that process up.</a:t>
            </a:r>
            <a:endParaRPr/>
          </a:p>
          <a:p>
            <a:pPr indent="0" lvl="0" marL="0" marR="0" rtl="0" algn="l">
              <a:lnSpc>
                <a:spcPct val="90000"/>
              </a:lnSpc>
              <a:spcBef>
                <a:spcPts val="1000"/>
              </a:spcBef>
              <a:spcAft>
                <a:spcPts val="0"/>
              </a:spcAft>
              <a:buNone/>
            </a:pPr>
            <a:r>
              <a:rPr b="1" lang="en-US" sz="2000">
                <a:solidFill>
                  <a:srgbClr val="000000"/>
                </a:solidFill>
                <a:latin typeface="Calibri"/>
                <a:ea typeface="Calibri"/>
                <a:cs typeface="Calibri"/>
                <a:sym typeface="Calibri"/>
              </a:rPr>
              <a:t>Conditions:</a:t>
            </a:r>
            <a:endParaRPr/>
          </a:p>
          <a:p>
            <a:pPr indent="-228600" lvl="0" marL="228600" marR="0" rtl="0" algn="l">
              <a:lnSpc>
                <a:spcPct val="90000"/>
              </a:lnSpc>
              <a:spcBef>
                <a:spcPts val="1000"/>
              </a:spcBef>
              <a:spcAft>
                <a:spcPts val="0"/>
              </a:spcAft>
              <a:buClr>
                <a:srgbClr val="000000"/>
              </a:buClr>
              <a:buSzPts val="2000"/>
              <a:buFont typeface="Arial"/>
              <a:buChar char="•"/>
            </a:pPr>
            <a:r>
              <a:rPr lang="en-US" sz="2000">
                <a:solidFill>
                  <a:srgbClr val="000000"/>
                </a:solidFill>
                <a:latin typeface="Calibri"/>
                <a:ea typeface="Calibri"/>
                <a:cs typeface="Calibri"/>
                <a:sym typeface="Calibri"/>
              </a:rPr>
              <a:t>If you have 8x scope, Use snipper gun.</a:t>
            </a:r>
            <a:endParaRPr/>
          </a:p>
          <a:p>
            <a:pPr indent="-228600" lvl="0" marL="228600" marR="0" rtl="0" algn="l">
              <a:lnSpc>
                <a:spcPct val="90000"/>
              </a:lnSpc>
              <a:spcBef>
                <a:spcPts val="1000"/>
              </a:spcBef>
              <a:spcAft>
                <a:spcPts val="0"/>
              </a:spcAft>
              <a:buClr>
                <a:srgbClr val="000000"/>
              </a:buClr>
              <a:buSzPts val="2000"/>
              <a:buFont typeface="Arial"/>
              <a:buChar char="•"/>
            </a:pPr>
            <a:r>
              <a:rPr lang="en-US" sz="2000">
                <a:solidFill>
                  <a:srgbClr val="000000"/>
                </a:solidFill>
                <a:latin typeface="Calibri"/>
                <a:ea typeface="Calibri"/>
                <a:cs typeface="Calibri"/>
                <a:sym typeface="Calibri"/>
              </a:rPr>
              <a:t>If you have 6X scope, Use AUG A3, GROZA, QBZ, M16A4, M416 .</a:t>
            </a:r>
            <a:endParaRPr/>
          </a:p>
          <a:p>
            <a:pPr indent="-228600" lvl="0" marL="228600" marR="0" rtl="0" algn="l">
              <a:lnSpc>
                <a:spcPct val="90000"/>
              </a:lnSpc>
              <a:spcBef>
                <a:spcPts val="1000"/>
              </a:spcBef>
              <a:spcAft>
                <a:spcPts val="0"/>
              </a:spcAft>
              <a:buClr>
                <a:srgbClr val="000000"/>
              </a:buClr>
              <a:buSzPts val="2000"/>
              <a:buFont typeface="Arial"/>
              <a:buChar char="•"/>
            </a:pPr>
            <a:r>
              <a:rPr lang="en-US" sz="2000">
                <a:solidFill>
                  <a:srgbClr val="000000"/>
                </a:solidFill>
                <a:latin typeface="Calibri"/>
                <a:ea typeface="Calibri"/>
                <a:cs typeface="Calibri"/>
                <a:sym typeface="Calibri"/>
              </a:rPr>
              <a:t>If you have 4x Scope, Use UMP9, AKM, SCAR-L, Cross Bow .</a:t>
            </a:r>
            <a:endParaRPr/>
          </a:p>
          <a:p>
            <a:pPr indent="-228600" lvl="0" marL="228600" marR="0" rtl="0" algn="l">
              <a:lnSpc>
                <a:spcPct val="90000"/>
              </a:lnSpc>
              <a:spcBef>
                <a:spcPts val="1000"/>
              </a:spcBef>
              <a:spcAft>
                <a:spcPts val="0"/>
              </a:spcAft>
              <a:buClr>
                <a:srgbClr val="000000"/>
              </a:buClr>
              <a:buSzPts val="2000"/>
              <a:buFont typeface="Arial"/>
              <a:buChar char="•"/>
            </a:pPr>
            <a:r>
              <a:rPr lang="en-US" sz="2000">
                <a:solidFill>
                  <a:srgbClr val="000000"/>
                </a:solidFill>
                <a:latin typeface="Calibri"/>
                <a:ea typeface="Calibri"/>
                <a:cs typeface="Calibri"/>
                <a:sym typeface="Calibri"/>
              </a:rPr>
              <a:t>If you have 2x Scope, almost all guns.</a:t>
            </a:r>
            <a:endParaRPr/>
          </a:p>
          <a:p>
            <a:pPr indent="-228600" lvl="0" marL="228600" marR="0" rtl="0" algn="l">
              <a:lnSpc>
                <a:spcPct val="90000"/>
              </a:lnSpc>
              <a:spcBef>
                <a:spcPts val="1000"/>
              </a:spcBef>
              <a:spcAft>
                <a:spcPts val="0"/>
              </a:spcAft>
              <a:buClr>
                <a:srgbClr val="000000"/>
              </a:buClr>
              <a:buSzPts val="2000"/>
              <a:buFont typeface="Arial"/>
              <a:buChar char="•"/>
            </a:pPr>
            <a:r>
              <a:rPr lang="en-US" sz="2000">
                <a:solidFill>
                  <a:srgbClr val="000000"/>
                </a:solidFill>
                <a:latin typeface="Calibri"/>
                <a:ea typeface="Calibri"/>
                <a:cs typeface="Calibri"/>
                <a:sym typeface="Calibri"/>
              </a:rPr>
              <a:t>If you don’t have scope, find one.</a:t>
            </a:r>
            <a:endParaRPr/>
          </a:p>
          <a:p>
            <a:pPr indent="-228600" lvl="0" marL="228600" marR="0" rtl="0" algn="l">
              <a:lnSpc>
                <a:spcPct val="90000"/>
              </a:lnSpc>
              <a:spcBef>
                <a:spcPts val="1000"/>
              </a:spcBef>
              <a:spcAft>
                <a:spcPts val="0"/>
              </a:spcAft>
              <a:buNone/>
            </a:pPr>
            <a:r>
              <a:t/>
            </a:r>
            <a:endParaRPr sz="2000">
              <a:solidFill>
                <a:srgbClr val="000000"/>
              </a:solidFill>
              <a:latin typeface="Calibri"/>
              <a:ea typeface="Calibri"/>
              <a:cs typeface="Calibri"/>
              <a:sym typeface="Calibri"/>
            </a:endParaRPr>
          </a:p>
          <a:p>
            <a:pPr indent="0" lvl="0" marL="0" marR="0" rtl="0" algn="l">
              <a:lnSpc>
                <a:spcPct val="90000"/>
              </a:lnSpc>
              <a:spcBef>
                <a:spcPts val="1000"/>
              </a:spcBef>
              <a:spcAft>
                <a:spcPts val="0"/>
              </a:spcAft>
              <a:buNone/>
            </a:pPr>
            <a:r>
              <a:rPr lang="en-US" sz="2000">
                <a:solidFill>
                  <a:srgbClr val="000000"/>
                </a:solidFill>
                <a:latin typeface="Calibri"/>
                <a:ea typeface="Calibri"/>
                <a:cs typeface="Calibri"/>
                <a:sym typeface="Calibri"/>
              </a:rPr>
              <a:t>Now Let’s help them by writing a program which helps them</a:t>
            </a:r>
            <a:endParaRPr/>
          </a:p>
          <a:p>
            <a:pPr indent="0" lvl="0" marL="0" marR="0" rtl="0" algn="l">
              <a:lnSpc>
                <a:spcPct val="90000"/>
              </a:lnSpc>
              <a:spcBef>
                <a:spcPts val="1000"/>
              </a:spcBef>
              <a:spcAft>
                <a:spcPts val="0"/>
              </a:spcAft>
              <a:buNone/>
            </a:pPr>
            <a:r>
              <a:rPr lang="en-US" sz="2000">
                <a:solidFill>
                  <a:srgbClr val="000000"/>
                </a:solidFill>
                <a:latin typeface="Calibri"/>
                <a:ea typeface="Calibri"/>
                <a:cs typeface="Calibri"/>
                <a:sym typeface="Calibri"/>
              </a:rPr>
              <a:t>to select the gun based on the scope .</a:t>
            </a:r>
            <a:endParaRPr/>
          </a:p>
          <a:p>
            <a:pPr indent="0" lvl="0" marL="0" marR="0" rtl="0" algn="l">
              <a:spcBef>
                <a:spcPts val="0"/>
              </a:spcBef>
              <a:spcAft>
                <a:spcPts val="0"/>
              </a:spcAft>
              <a:buNone/>
            </a:pPr>
            <a:r>
              <a:t/>
            </a:r>
            <a:endParaRPr sz="2000">
              <a:solidFill>
                <a:schemeClr val="dk1"/>
              </a:solidFill>
              <a:latin typeface="Nunito Sans SemiBold"/>
              <a:ea typeface="Nunito Sans SemiBold"/>
              <a:cs typeface="Nunito Sans SemiBold"/>
              <a:sym typeface="Nunito Sans SemiBold"/>
            </a:endParaRPr>
          </a:p>
        </p:txBody>
      </p:sp>
      <p:pic>
        <p:nvPicPr>
          <p:cNvPr id="284" name="Google Shape;284;p19"/>
          <p:cNvPicPr preferRelativeResize="0"/>
          <p:nvPr/>
        </p:nvPicPr>
        <p:blipFill rotWithShape="1">
          <a:blip r:embed="rId3">
            <a:alphaModFix/>
          </a:blip>
          <a:srcRect b="0" l="0" r="0" t="0"/>
          <a:stretch/>
        </p:blipFill>
        <p:spPr>
          <a:xfrm>
            <a:off x="8763000" y="2778089"/>
            <a:ext cx="2921074" cy="1365285"/>
          </a:xfrm>
          <a:prstGeom prst="rect">
            <a:avLst/>
          </a:prstGeom>
          <a:noFill/>
          <a:ln>
            <a:noFill/>
          </a:ln>
        </p:spPr>
      </p:pic>
      <p:pic>
        <p:nvPicPr>
          <p:cNvPr id="285" name="Google Shape;285;p19"/>
          <p:cNvPicPr preferRelativeResize="0"/>
          <p:nvPr/>
        </p:nvPicPr>
        <p:blipFill rotWithShape="1">
          <a:blip r:embed="rId4">
            <a:alphaModFix/>
          </a:blip>
          <a:srcRect b="0" l="0" r="0" t="0"/>
          <a:stretch/>
        </p:blipFill>
        <p:spPr>
          <a:xfrm>
            <a:off x="8763000" y="4290202"/>
            <a:ext cx="2920974" cy="15009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nvSpPr>
        <p:spPr>
          <a:xfrm>
            <a:off x="526224" y="769163"/>
            <a:ext cx="11136326"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Decision Making / Branching</a:t>
            </a:r>
            <a:endParaRPr/>
          </a:p>
        </p:txBody>
      </p:sp>
      <p:sp>
        <p:nvSpPr>
          <p:cNvPr id="106" name="Google Shape;106;p2"/>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Image result for decision making" id="107" name="Google Shape;107;p2"/>
          <p:cNvPicPr preferRelativeResize="0"/>
          <p:nvPr/>
        </p:nvPicPr>
        <p:blipFill rotWithShape="1">
          <a:blip r:embed="rId3">
            <a:alphaModFix/>
          </a:blip>
          <a:srcRect b="0" l="0" r="0" t="0"/>
          <a:stretch/>
        </p:blipFill>
        <p:spPr>
          <a:xfrm>
            <a:off x="838200" y="1600200"/>
            <a:ext cx="5191125" cy="5015311"/>
          </a:xfrm>
          <a:prstGeom prst="rect">
            <a:avLst/>
          </a:prstGeom>
          <a:noFill/>
          <a:ln>
            <a:noFill/>
          </a:ln>
        </p:spPr>
      </p:pic>
      <p:pic>
        <p:nvPicPr>
          <p:cNvPr descr="Related image" id="108" name="Google Shape;108;p2"/>
          <p:cNvPicPr preferRelativeResize="0"/>
          <p:nvPr/>
        </p:nvPicPr>
        <p:blipFill rotWithShape="1">
          <a:blip r:embed="rId4">
            <a:alphaModFix/>
          </a:blip>
          <a:srcRect b="0" l="0" r="0" t="0"/>
          <a:stretch/>
        </p:blipFill>
        <p:spPr>
          <a:xfrm>
            <a:off x="6553200" y="2667000"/>
            <a:ext cx="5283200" cy="2971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0"/>
          <p:cNvSpPr txBox="1"/>
          <p:nvPr/>
        </p:nvSpPr>
        <p:spPr>
          <a:xfrm>
            <a:off x="526224" y="769163"/>
            <a:ext cx="11285500"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Pseudocode</a:t>
            </a:r>
            <a:endParaRPr b="1" sz="4500">
              <a:solidFill>
                <a:schemeClr val="dk1"/>
              </a:solidFill>
              <a:latin typeface="Nunito Sans"/>
              <a:ea typeface="Nunito Sans"/>
              <a:cs typeface="Nunito Sans"/>
              <a:sym typeface="Nunito Sans"/>
            </a:endParaRPr>
          </a:p>
        </p:txBody>
      </p:sp>
      <p:sp>
        <p:nvSpPr>
          <p:cNvPr id="292" name="Google Shape;292;p20"/>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3" name="Google Shape;293;p20"/>
          <p:cNvSpPr txBox="1"/>
          <p:nvPr/>
        </p:nvSpPr>
        <p:spPr>
          <a:xfrm>
            <a:off x="533400" y="1703249"/>
            <a:ext cx="8011886"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if(scope == 8)</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 	Print(“Use Snipper”);</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else if(scope == 6)</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   	Print(“Use AUG A3 / GROZA / QBZ / M16A4 / M416 “);</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else if(scope == 4)</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   	Print(“Use UMP9 / AKM / SCAR-L / Cross Bow );</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a:t>
            </a:r>
            <a:endParaRPr/>
          </a:p>
        </p:txBody>
      </p:sp>
      <p:sp>
        <p:nvSpPr>
          <p:cNvPr id="294" name="Google Shape;294;p20"/>
          <p:cNvSpPr txBox="1"/>
          <p:nvPr/>
        </p:nvSpPr>
        <p:spPr>
          <a:xfrm>
            <a:off x="7924800" y="1676400"/>
            <a:ext cx="5715000" cy="30162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else if(scope == 2)</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   	Print(“Almost all guns”);</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else</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   	Print(“Find one”);</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a:t>
            </a:r>
            <a:endParaRPr sz="2000">
              <a:solidFill>
                <a:schemeClr val="dk1"/>
              </a:solidFill>
              <a:latin typeface="Nunito Sans"/>
              <a:ea typeface="Nunito Sans"/>
              <a:cs typeface="Nunito Sans"/>
              <a:sym typeface="Nunito Sans"/>
            </a:endParaRPr>
          </a:p>
          <a:p>
            <a:pPr indent="0" lvl="0" marL="0" marR="0" rtl="0" algn="l">
              <a:lnSpc>
                <a:spcPct val="150000"/>
              </a:lnSpc>
              <a:spcBef>
                <a:spcPts val="0"/>
              </a:spcBef>
              <a:spcAft>
                <a:spcPts val="0"/>
              </a:spcAft>
              <a:buNone/>
            </a:pPr>
            <a:r>
              <a:t/>
            </a:r>
            <a:endParaRPr sz="2000">
              <a:solidFill>
                <a:schemeClr val="dk1"/>
              </a:solidFill>
              <a:latin typeface="Nunito Sans"/>
              <a:ea typeface="Nunito Sans"/>
              <a:cs typeface="Nunito Sans"/>
              <a:sym typeface="Nuni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1"/>
          <p:cNvSpPr/>
          <p:nvPr/>
        </p:nvSpPr>
        <p:spPr>
          <a:xfrm>
            <a:off x="-4916" y="5943600"/>
            <a:ext cx="12201832"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endParaRPr b="0" i="0" sz="2000" u="none" cap="none" strike="noStrike">
              <a:solidFill>
                <a:schemeClr val="lt1"/>
              </a:solidFill>
              <a:latin typeface="Courier New"/>
              <a:ea typeface="Courier New"/>
              <a:cs typeface="Courier New"/>
              <a:sym typeface="Courier New"/>
            </a:endParaRPr>
          </a:p>
        </p:txBody>
      </p:sp>
      <p:sp>
        <p:nvSpPr>
          <p:cNvPr id="301" name="Google Shape;301;p21"/>
          <p:cNvSpPr/>
          <p:nvPr/>
        </p:nvSpPr>
        <p:spPr>
          <a:xfrm>
            <a:off x="4916" y="64008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endParaRPr b="0" i="0" sz="2000" u="none" cap="none" strike="noStrike">
              <a:solidFill>
                <a:schemeClr val="lt1"/>
              </a:solidFill>
              <a:latin typeface="Courier New"/>
              <a:ea typeface="Courier New"/>
              <a:cs typeface="Courier New"/>
              <a:sym typeface="Courier New"/>
            </a:endParaRPr>
          </a:p>
        </p:txBody>
      </p:sp>
      <p:sp>
        <p:nvSpPr>
          <p:cNvPr id="302" name="Google Shape;302;p21"/>
          <p:cNvSpPr/>
          <p:nvPr/>
        </p:nvSpPr>
        <p:spPr>
          <a:xfrm>
            <a:off x="0" y="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500">
                <a:solidFill>
                  <a:schemeClr val="lt1"/>
                </a:solidFill>
                <a:latin typeface="Courier New"/>
                <a:ea typeface="Courier New"/>
                <a:cs typeface="Courier New"/>
                <a:sym typeface="Courier New"/>
              </a:rPr>
              <a:t>Code</a:t>
            </a:r>
            <a:endParaRPr/>
          </a:p>
        </p:txBody>
      </p:sp>
      <p:sp>
        <p:nvSpPr>
          <p:cNvPr id="303" name="Google Shape;303;p21"/>
          <p:cNvSpPr/>
          <p:nvPr/>
        </p:nvSpPr>
        <p:spPr>
          <a:xfrm>
            <a:off x="0" y="4572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#include&lt;stdio.h&gt;</a:t>
            </a:r>
            <a:endParaRPr/>
          </a:p>
        </p:txBody>
      </p:sp>
      <p:sp>
        <p:nvSpPr>
          <p:cNvPr id="304" name="Google Shape;304;p21"/>
          <p:cNvSpPr/>
          <p:nvPr/>
        </p:nvSpPr>
        <p:spPr>
          <a:xfrm>
            <a:off x="0" y="9144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int main()</a:t>
            </a:r>
            <a:endParaRPr/>
          </a:p>
        </p:txBody>
      </p:sp>
      <p:sp>
        <p:nvSpPr>
          <p:cNvPr id="305" name="Google Shape;305;p21"/>
          <p:cNvSpPr/>
          <p:nvPr/>
        </p:nvSpPr>
        <p:spPr>
          <a:xfrm>
            <a:off x="0" y="13716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a:t>
            </a:r>
            <a:endParaRPr/>
          </a:p>
        </p:txBody>
      </p:sp>
      <p:sp>
        <p:nvSpPr>
          <p:cNvPr id="306" name="Google Shape;306;p21"/>
          <p:cNvSpPr/>
          <p:nvPr/>
        </p:nvSpPr>
        <p:spPr>
          <a:xfrm>
            <a:off x="0" y="18288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int scope;</a:t>
            </a:r>
            <a:endParaRPr/>
          </a:p>
        </p:txBody>
      </p:sp>
      <p:sp>
        <p:nvSpPr>
          <p:cNvPr id="307" name="Google Shape;307;p21"/>
          <p:cNvSpPr/>
          <p:nvPr/>
        </p:nvSpPr>
        <p:spPr>
          <a:xfrm>
            <a:off x="0" y="22860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scanf(“%d”, &amp;scope);</a:t>
            </a:r>
            <a:endParaRPr/>
          </a:p>
        </p:txBody>
      </p:sp>
      <p:sp>
        <p:nvSpPr>
          <p:cNvPr id="308" name="Google Shape;308;p21"/>
          <p:cNvSpPr/>
          <p:nvPr/>
        </p:nvSpPr>
        <p:spPr>
          <a:xfrm>
            <a:off x="0" y="27432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if</a:t>
            </a:r>
            <a:r>
              <a:rPr b="0" i="0" lang="en-US" sz="2000" u="none" cap="none" strike="noStrike">
                <a:solidFill>
                  <a:schemeClr val="lt1"/>
                </a:solidFill>
                <a:latin typeface="Courier New"/>
                <a:ea typeface="Courier New"/>
                <a:cs typeface="Courier New"/>
                <a:sym typeface="Courier New"/>
              </a:rPr>
              <a:t>(scope == 8)</a:t>
            </a:r>
            <a:endParaRPr/>
          </a:p>
        </p:txBody>
      </p:sp>
      <p:sp>
        <p:nvSpPr>
          <p:cNvPr id="309" name="Google Shape;309;p21"/>
          <p:cNvSpPr/>
          <p:nvPr/>
        </p:nvSpPr>
        <p:spPr>
          <a:xfrm>
            <a:off x="0" y="32004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a:t>
            </a:r>
            <a:endParaRPr/>
          </a:p>
        </p:txBody>
      </p:sp>
      <p:sp>
        <p:nvSpPr>
          <p:cNvPr id="310" name="Google Shape;310;p21"/>
          <p:cNvSpPr/>
          <p:nvPr/>
        </p:nvSpPr>
        <p:spPr>
          <a:xfrm>
            <a:off x="0" y="36576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	 printf(“Use Snipper”);</a:t>
            </a:r>
            <a:endParaRPr/>
          </a:p>
        </p:txBody>
      </p:sp>
      <p:sp>
        <p:nvSpPr>
          <p:cNvPr id="311" name="Google Shape;311;p21"/>
          <p:cNvSpPr/>
          <p:nvPr/>
        </p:nvSpPr>
        <p:spPr>
          <a:xfrm>
            <a:off x="0" y="41148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a:t>
            </a:r>
            <a:endParaRPr/>
          </a:p>
        </p:txBody>
      </p:sp>
      <p:sp>
        <p:nvSpPr>
          <p:cNvPr id="312" name="Google Shape;312;p21"/>
          <p:cNvSpPr/>
          <p:nvPr/>
        </p:nvSpPr>
        <p:spPr>
          <a:xfrm>
            <a:off x="0" y="45720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else if</a:t>
            </a:r>
            <a:r>
              <a:rPr b="0" i="0" lang="en-US" sz="2000" u="none" cap="none" strike="noStrike">
                <a:solidFill>
                  <a:schemeClr val="lt1"/>
                </a:solidFill>
                <a:latin typeface="Courier New"/>
                <a:ea typeface="Courier New"/>
                <a:cs typeface="Courier New"/>
                <a:sym typeface="Courier New"/>
              </a:rPr>
              <a:t>(scope == 6){</a:t>
            </a:r>
            <a:endParaRPr/>
          </a:p>
        </p:txBody>
      </p:sp>
      <p:sp>
        <p:nvSpPr>
          <p:cNvPr id="313" name="Google Shape;313;p21"/>
          <p:cNvSpPr/>
          <p:nvPr/>
        </p:nvSpPr>
        <p:spPr>
          <a:xfrm>
            <a:off x="0" y="50292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printf(“Use AUG A3 / GROZA /  QBZ / M16A4 / M416 </a:t>
            </a:r>
            <a:r>
              <a:rPr b="0" i="0" lang="en-US" sz="2000" u="none" cap="none" strike="noStrike">
                <a:solidFill>
                  <a:schemeClr val="lt1"/>
                </a:solidFill>
                <a:latin typeface="Calibri"/>
                <a:ea typeface="Calibri"/>
                <a:cs typeface="Calibri"/>
                <a:sym typeface="Calibri"/>
              </a:rPr>
              <a:t>“);</a:t>
            </a:r>
            <a:endParaRPr b="0" i="0" sz="2000" u="none" cap="none" strike="noStrike">
              <a:solidFill>
                <a:schemeClr val="lt1"/>
              </a:solidFill>
              <a:latin typeface="Courier New"/>
              <a:ea typeface="Courier New"/>
              <a:cs typeface="Courier New"/>
              <a:sym typeface="Courier New"/>
            </a:endParaRPr>
          </a:p>
        </p:txBody>
      </p:sp>
      <p:sp>
        <p:nvSpPr>
          <p:cNvPr id="314" name="Google Shape;314;p21"/>
          <p:cNvSpPr/>
          <p:nvPr/>
        </p:nvSpPr>
        <p:spPr>
          <a:xfrm>
            <a:off x="4916" y="5486400"/>
            <a:ext cx="12187084"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a:t>
            </a:r>
            <a:endParaRPr/>
          </a:p>
        </p:txBody>
      </p:sp>
      <p:sp>
        <p:nvSpPr>
          <p:cNvPr id="315" name="Google Shape;315;p21"/>
          <p:cNvSpPr txBox="1"/>
          <p:nvPr/>
        </p:nvSpPr>
        <p:spPr>
          <a:xfrm>
            <a:off x="14748" y="399015"/>
            <a:ext cx="516633" cy="651716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3</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4</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5</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6</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7</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8</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9</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10</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11</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12</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13</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14</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2"/>
          <p:cNvSpPr/>
          <p:nvPr/>
        </p:nvSpPr>
        <p:spPr>
          <a:xfrm>
            <a:off x="-4916" y="5943600"/>
            <a:ext cx="12201832"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endParaRPr b="0" i="0" sz="2000" u="none" cap="none" strike="noStrike">
              <a:solidFill>
                <a:schemeClr val="lt1"/>
              </a:solidFill>
              <a:latin typeface="Courier New"/>
              <a:ea typeface="Courier New"/>
              <a:cs typeface="Courier New"/>
              <a:sym typeface="Courier New"/>
            </a:endParaRPr>
          </a:p>
        </p:txBody>
      </p:sp>
      <p:sp>
        <p:nvSpPr>
          <p:cNvPr id="322" name="Google Shape;322;p22"/>
          <p:cNvSpPr/>
          <p:nvPr/>
        </p:nvSpPr>
        <p:spPr>
          <a:xfrm>
            <a:off x="4916" y="64008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endParaRPr b="0" i="0" sz="2000" u="none" cap="none" strike="noStrike">
              <a:solidFill>
                <a:schemeClr val="lt1"/>
              </a:solidFill>
              <a:latin typeface="Courier New"/>
              <a:ea typeface="Courier New"/>
              <a:cs typeface="Courier New"/>
              <a:sym typeface="Courier New"/>
            </a:endParaRPr>
          </a:p>
        </p:txBody>
      </p:sp>
      <p:sp>
        <p:nvSpPr>
          <p:cNvPr id="323" name="Google Shape;323;p22"/>
          <p:cNvSpPr/>
          <p:nvPr/>
        </p:nvSpPr>
        <p:spPr>
          <a:xfrm>
            <a:off x="0" y="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500">
                <a:solidFill>
                  <a:schemeClr val="lt1"/>
                </a:solidFill>
                <a:latin typeface="Courier New"/>
                <a:ea typeface="Courier New"/>
                <a:cs typeface="Courier New"/>
                <a:sym typeface="Courier New"/>
              </a:rPr>
              <a:t>Code</a:t>
            </a:r>
            <a:endParaRPr/>
          </a:p>
        </p:txBody>
      </p:sp>
      <p:sp>
        <p:nvSpPr>
          <p:cNvPr id="324" name="Google Shape;324;p22"/>
          <p:cNvSpPr/>
          <p:nvPr/>
        </p:nvSpPr>
        <p:spPr>
          <a:xfrm>
            <a:off x="0" y="4572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else if</a:t>
            </a:r>
            <a:r>
              <a:rPr b="0" i="0" lang="en-US" sz="2000" u="none" cap="none" strike="noStrike">
                <a:solidFill>
                  <a:schemeClr val="lt1"/>
                </a:solidFill>
                <a:latin typeface="Courier New"/>
                <a:ea typeface="Courier New"/>
                <a:cs typeface="Courier New"/>
                <a:sym typeface="Courier New"/>
              </a:rPr>
              <a:t>(scope == 4)</a:t>
            </a:r>
            <a:endParaRPr/>
          </a:p>
        </p:txBody>
      </p:sp>
      <p:sp>
        <p:nvSpPr>
          <p:cNvPr id="325" name="Google Shape;325;p22"/>
          <p:cNvSpPr/>
          <p:nvPr/>
        </p:nvSpPr>
        <p:spPr>
          <a:xfrm>
            <a:off x="0" y="9144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a:t>
            </a:r>
            <a:endParaRPr/>
          </a:p>
        </p:txBody>
      </p:sp>
      <p:sp>
        <p:nvSpPr>
          <p:cNvPr id="326" name="Google Shape;326;p22"/>
          <p:cNvSpPr/>
          <p:nvPr/>
        </p:nvSpPr>
        <p:spPr>
          <a:xfrm>
            <a:off x="0" y="13716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printf(“Use UMP9 / AKM / SCAR-L  / Cross Bow ”);</a:t>
            </a:r>
            <a:endParaRPr/>
          </a:p>
        </p:txBody>
      </p:sp>
      <p:sp>
        <p:nvSpPr>
          <p:cNvPr id="327" name="Google Shape;327;p22"/>
          <p:cNvSpPr/>
          <p:nvPr/>
        </p:nvSpPr>
        <p:spPr>
          <a:xfrm>
            <a:off x="0" y="18288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a:t>
            </a:r>
            <a:endParaRPr/>
          </a:p>
        </p:txBody>
      </p:sp>
      <p:sp>
        <p:nvSpPr>
          <p:cNvPr id="328" name="Google Shape;328;p22"/>
          <p:cNvSpPr/>
          <p:nvPr/>
        </p:nvSpPr>
        <p:spPr>
          <a:xfrm>
            <a:off x="0" y="22860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    else if</a:t>
            </a:r>
            <a:r>
              <a:rPr b="0" i="0" lang="en-US" sz="2000" u="none" cap="none" strike="noStrike">
                <a:solidFill>
                  <a:schemeClr val="lt1"/>
                </a:solidFill>
                <a:latin typeface="Courier New"/>
                <a:ea typeface="Courier New"/>
                <a:cs typeface="Courier New"/>
                <a:sym typeface="Courier New"/>
              </a:rPr>
              <a:t>(scope == 2)(</a:t>
            </a:r>
            <a:endParaRPr/>
          </a:p>
        </p:txBody>
      </p:sp>
      <p:sp>
        <p:nvSpPr>
          <p:cNvPr id="329" name="Google Shape;329;p22"/>
          <p:cNvSpPr/>
          <p:nvPr/>
        </p:nvSpPr>
        <p:spPr>
          <a:xfrm>
            <a:off x="0" y="27432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printf(“Almost all guns”);</a:t>
            </a:r>
            <a:endParaRPr/>
          </a:p>
        </p:txBody>
      </p:sp>
      <p:sp>
        <p:nvSpPr>
          <p:cNvPr id="330" name="Google Shape;330;p22"/>
          <p:cNvSpPr/>
          <p:nvPr/>
        </p:nvSpPr>
        <p:spPr>
          <a:xfrm>
            <a:off x="0" y="32004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a:t>
            </a:r>
            <a:endParaRPr/>
          </a:p>
        </p:txBody>
      </p:sp>
      <p:sp>
        <p:nvSpPr>
          <p:cNvPr id="331" name="Google Shape;331;p22"/>
          <p:cNvSpPr/>
          <p:nvPr/>
        </p:nvSpPr>
        <p:spPr>
          <a:xfrm>
            <a:off x="0" y="36576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else</a:t>
            </a:r>
            <a:r>
              <a:rPr b="0" i="0" lang="en-US" sz="2000" u="none" cap="none" strike="noStrike">
                <a:solidFill>
                  <a:schemeClr val="lt1"/>
                </a:solidFill>
                <a:latin typeface="Courier New"/>
                <a:ea typeface="Courier New"/>
                <a:cs typeface="Courier New"/>
                <a:sym typeface="Courier New"/>
              </a:rPr>
              <a:t>{</a:t>
            </a:r>
            <a:endParaRPr/>
          </a:p>
        </p:txBody>
      </p:sp>
      <p:sp>
        <p:nvSpPr>
          <p:cNvPr id="332" name="Google Shape;332;p22"/>
          <p:cNvSpPr/>
          <p:nvPr/>
        </p:nvSpPr>
        <p:spPr>
          <a:xfrm>
            <a:off x="0" y="41148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	 printf(“Find one”);</a:t>
            </a:r>
            <a:endParaRPr/>
          </a:p>
        </p:txBody>
      </p:sp>
      <p:sp>
        <p:nvSpPr>
          <p:cNvPr id="333" name="Google Shape;333;p22"/>
          <p:cNvSpPr/>
          <p:nvPr/>
        </p:nvSpPr>
        <p:spPr>
          <a:xfrm>
            <a:off x="0" y="45720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a:t>
            </a:r>
            <a:endParaRPr/>
          </a:p>
        </p:txBody>
      </p:sp>
      <p:sp>
        <p:nvSpPr>
          <p:cNvPr id="334" name="Google Shape;334;p22"/>
          <p:cNvSpPr/>
          <p:nvPr/>
        </p:nvSpPr>
        <p:spPr>
          <a:xfrm>
            <a:off x="0" y="50292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a:t>
            </a:r>
            <a:endParaRPr/>
          </a:p>
        </p:txBody>
      </p:sp>
      <p:sp>
        <p:nvSpPr>
          <p:cNvPr id="335" name="Google Shape;335;p22"/>
          <p:cNvSpPr/>
          <p:nvPr/>
        </p:nvSpPr>
        <p:spPr>
          <a:xfrm>
            <a:off x="4916" y="5486400"/>
            <a:ext cx="12187084"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endParaRPr b="0" i="0" sz="2000" u="none" cap="none" strike="noStrike">
              <a:solidFill>
                <a:schemeClr val="lt1"/>
              </a:solidFill>
              <a:latin typeface="Courier New"/>
              <a:ea typeface="Courier New"/>
              <a:cs typeface="Courier New"/>
              <a:sym typeface="Courier New"/>
            </a:endParaRPr>
          </a:p>
        </p:txBody>
      </p:sp>
      <p:sp>
        <p:nvSpPr>
          <p:cNvPr id="336" name="Google Shape;336;p22"/>
          <p:cNvSpPr txBox="1"/>
          <p:nvPr/>
        </p:nvSpPr>
        <p:spPr>
          <a:xfrm>
            <a:off x="14748" y="399015"/>
            <a:ext cx="516633" cy="651716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15</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16</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17</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18</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19</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20</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21</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22</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23</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24</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25</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26</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27</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14</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nvSpPr>
        <p:spPr>
          <a:xfrm>
            <a:off x="526224" y="769163"/>
            <a:ext cx="11285500"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Nested if</a:t>
            </a:r>
            <a:endParaRPr/>
          </a:p>
        </p:txBody>
      </p:sp>
      <p:sp>
        <p:nvSpPr>
          <p:cNvPr id="343" name="Google Shape;343;p23"/>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4" name="Google Shape;344;p23"/>
          <p:cNvSpPr txBox="1"/>
          <p:nvPr/>
        </p:nvSpPr>
        <p:spPr>
          <a:xfrm>
            <a:off x="558069" y="1818042"/>
            <a:ext cx="11104481"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Nunito Sans SemiBold"/>
                <a:ea typeface="Nunito Sans SemiBold"/>
                <a:cs typeface="Nunito Sans SemiBold"/>
                <a:sym typeface="Nunito Sans SemiBold"/>
              </a:rPr>
              <a:t>Syntax:</a:t>
            </a:r>
            <a:endParaRPr/>
          </a:p>
        </p:txBody>
      </p:sp>
      <p:sp>
        <p:nvSpPr>
          <p:cNvPr id="345" name="Google Shape;345;p23"/>
          <p:cNvSpPr txBox="1"/>
          <p:nvPr/>
        </p:nvSpPr>
        <p:spPr>
          <a:xfrm>
            <a:off x="1371600" y="2380595"/>
            <a:ext cx="5570756"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if (condition1)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 code to be executed if condition1 is true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if (condition2)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 code to be executed if condition2 is true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4"/>
          <p:cNvSpPr txBox="1"/>
          <p:nvPr/>
        </p:nvSpPr>
        <p:spPr>
          <a:xfrm>
            <a:off x="526224" y="769163"/>
            <a:ext cx="11285500"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Bunjee Jumping</a:t>
            </a:r>
            <a:endParaRPr/>
          </a:p>
        </p:txBody>
      </p:sp>
      <p:sp>
        <p:nvSpPr>
          <p:cNvPr id="352" name="Google Shape;352;p24"/>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3" name="Google Shape;353;p24"/>
          <p:cNvSpPr txBox="1"/>
          <p:nvPr/>
        </p:nvSpPr>
        <p:spPr>
          <a:xfrm>
            <a:off x="558069" y="1752600"/>
            <a:ext cx="11104481"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Have you tried or seen Bunjee Jumping ? It’s a weird experience, Isn’t it?.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But if someone is very eager to try bunjee jumping, they must satisfy few conditions</a:t>
            </a:r>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conditions:</a:t>
            </a:r>
            <a:endParaRPr/>
          </a:p>
          <a:p>
            <a:pPr indent="-457200" lvl="0" marL="457200" marR="0" rtl="0" algn="l">
              <a:spcBef>
                <a:spcPts val="0"/>
              </a:spcBef>
              <a:spcAft>
                <a:spcPts val="0"/>
              </a:spcAft>
              <a:buClr>
                <a:schemeClr val="dk1"/>
              </a:buClr>
              <a:buSzPts val="2000"/>
              <a:buFont typeface="Calibri"/>
              <a:buAutoNum type="arabicParenR"/>
            </a:pPr>
            <a:r>
              <a:rPr lang="en-US" sz="2000">
                <a:solidFill>
                  <a:schemeClr val="dk1"/>
                </a:solidFill>
                <a:latin typeface="Calibri"/>
                <a:ea typeface="Calibri"/>
                <a:cs typeface="Calibri"/>
                <a:sym typeface="Calibri"/>
              </a:rPr>
              <a:t>Minimum Weight must be 40 kgs</a:t>
            </a:r>
            <a:endParaRPr sz="20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000"/>
              <a:buFont typeface="Calibri"/>
              <a:buAutoNum type="arabicParenR"/>
            </a:pPr>
            <a:r>
              <a:rPr lang="en-US" sz="2000">
                <a:solidFill>
                  <a:schemeClr val="dk1"/>
                </a:solidFill>
                <a:latin typeface="Calibri"/>
                <a:ea typeface="Calibri"/>
                <a:cs typeface="Calibri"/>
                <a:sym typeface="Calibri"/>
              </a:rPr>
              <a:t>Maximum Weight must be 110 kgs[If</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Weight is greater than maximum, extra</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ropes will be added]</a:t>
            </a:r>
            <a:endParaRPr/>
          </a:p>
          <a:p>
            <a:pPr indent="-457200" lvl="0" marL="457200" marR="0" rtl="0" algn="l">
              <a:spcBef>
                <a:spcPts val="0"/>
              </a:spcBef>
              <a:spcAft>
                <a:spcPts val="0"/>
              </a:spcAft>
              <a:buNone/>
            </a:pPr>
            <a:r>
              <a:rPr lang="en-US" sz="2000">
                <a:solidFill>
                  <a:schemeClr val="dk1"/>
                </a:solidFill>
                <a:latin typeface="Calibri"/>
                <a:ea typeface="Calibri"/>
                <a:cs typeface="Calibri"/>
                <a:sym typeface="Calibri"/>
              </a:rPr>
              <a:t>3)    Minimum age required is 12 years.</a:t>
            </a:r>
            <a:endParaRPr/>
          </a:p>
          <a:p>
            <a:pPr indent="0" lvl="0" marL="0" marR="0" rtl="0" algn="l">
              <a:spcBef>
                <a:spcPts val="0"/>
              </a:spcBef>
              <a:spcAft>
                <a:spcPts val="0"/>
              </a:spcAft>
              <a:buNone/>
            </a:pPr>
            <a:r>
              <a:t/>
            </a:r>
            <a:endParaRPr sz="2000">
              <a:solidFill>
                <a:schemeClr val="dk1"/>
              </a:solidFill>
              <a:latin typeface="Nunito Sans SemiBold"/>
              <a:ea typeface="Nunito Sans SemiBold"/>
              <a:cs typeface="Nunito Sans SemiBold"/>
              <a:sym typeface="Nunito Sans SemiBold"/>
            </a:endParaRPr>
          </a:p>
        </p:txBody>
      </p:sp>
      <p:pic>
        <p:nvPicPr>
          <p:cNvPr id="354" name="Google Shape;354;p24"/>
          <p:cNvPicPr preferRelativeResize="0"/>
          <p:nvPr/>
        </p:nvPicPr>
        <p:blipFill rotWithShape="1">
          <a:blip r:embed="rId3">
            <a:alphaModFix/>
          </a:blip>
          <a:srcRect b="0" l="0" r="0" t="0"/>
          <a:stretch/>
        </p:blipFill>
        <p:spPr>
          <a:xfrm>
            <a:off x="6858000" y="2895600"/>
            <a:ext cx="4526472" cy="2546141"/>
          </a:xfrm>
          <a:prstGeom prst="rect">
            <a:avLst/>
          </a:prstGeom>
          <a:noFill/>
          <a:ln>
            <a:noFill/>
          </a:ln>
        </p:spPr>
      </p:pic>
      <p:sp>
        <p:nvSpPr>
          <p:cNvPr id="355" name="Google Shape;355;p24"/>
          <p:cNvSpPr txBox="1"/>
          <p:nvPr/>
        </p:nvSpPr>
        <p:spPr>
          <a:xfrm>
            <a:off x="533400" y="4800600"/>
            <a:ext cx="6047233"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So if any person satisfying these criteria, Can enjoy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bunjee jumping.</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Now we are going to write a program  to check whether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the particular person is satisfying these criterias or not.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5"/>
          <p:cNvSpPr txBox="1"/>
          <p:nvPr/>
        </p:nvSpPr>
        <p:spPr>
          <a:xfrm>
            <a:off x="526224" y="769163"/>
            <a:ext cx="11285500"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Pseudocode</a:t>
            </a:r>
            <a:endParaRPr b="1" sz="4500">
              <a:solidFill>
                <a:schemeClr val="dk1"/>
              </a:solidFill>
              <a:latin typeface="Nunito Sans"/>
              <a:ea typeface="Nunito Sans"/>
              <a:cs typeface="Nunito Sans"/>
              <a:sym typeface="Nunito Sans"/>
            </a:endParaRPr>
          </a:p>
        </p:txBody>
      </p:sp>
      <p:sp>
        <p:nvSpPr>
          <p:cNvPr id="362" name="Google Shape;362;p25"/>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3" name="Google Shape;363;p25"/>
          <p:cNvSpPr txBox="1"/>
          <p:nvPr/>
        </p:nvSpPr>
        <p:spPr>
          <a:xfrm>
            <a:off x="533400" y="1703249"/>
            <a:ext cx="8011886" cy="476027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If(age &gt;= 12)</a:t>
            </a:r>
            <a:endParaRPr/>
          </a:p>
          <a:p>
            <a:pPr indent="0" lvl="0" marL="0" marR="0" rtl="0" algn="l">
              <a:spcBef>
                <a:spcPts val="1000"/>
              </a:spcBef>
              <a:spcAft>
                <a:spcPts val="0"/>
              </a:spcAft>
              <a:buNone/>
            </a:pPr>
            <a:r>
              <a:rPr lang="en-US" sz="2000">
                <a:solidFill>
                  <a:schemeClr val="dk1"/>
                </a:solidFill>
                <a:latin typeface="Nunito Sans"/>
                <a:ea typeface="Nunito Sans"/>
                <a:cs typeface="Nunito Sans"/>
                <a:sym typeface="Nunito Sans"/>
              </a:rPr>
              <a:t>{</a:t>
            </a:r>
            <a:endParaRPr/>
          </a:p>
          <a:p>
            <a:pPr indent="0" lvl="0" marL="0" marR="0" rtl="0" algn="l">
              <a:spcBef>
                <a:spcPts val="1000"/>
              </a:spcBef>
              <a:spcAft>
                <a:spcPts val="0"/>
              </a:spcAft>
              <a:buNone/>
            </a:pPr>
            <a:r>
              <a:rPr lang="en-US" sz="2000">
                <a:solidFill>
                  <a:schemeClr val="dk1"/>
                </a:solidFill>
                <a:latin typeface="Nunito Sans"/>
                <a:ea typeface="Nunito Sans"/>
                <a:cs typeface="Nunito Sans"/>
                <a:sym typeface="Nunito Sans"/>
              </a:rPr>
              <a:t>    If(weight &gt;= 40)</a:t>
            </a:r>
            <a:endParaRPr/>
          </a:p>
          <a:p>
            <a:pPr indent="0" lvl="0" marL="0" marR="0" rtl="0" algn="l">
              <a:spcBef>
                <a:spcPts val="1000"/>
              </a:spcBef>
              <a:spcAft>
                <a:spcPts val="0"/>
              </a:spcAft>
              <a:buNone/>
            </a:pPr>
            <a:r>
              <a:rPr lang="en-US" sz="2000">
                <a:solidFill>
                  <a:schemeClr val="dk1"/>
                </a:solidFill>
                <a:latin typeface="Nunito Sans"/>
                <a:ea typeface="Nunito Sans"/>
                <a:cs typeface="Nunito Sans"/>
                <a:sym typeface="Nunito Sans"/>
              </a:rPr>
              <a:t>    {</a:t>
            </a:r>
            <a:endParaRPr/>
          </a:p>
          <a:p>
            <a:pPr indent="0" lvl="0" marL="0" marR="0" rtl="0" algn="l">
              <a:spcBef>
                <a:spcPts val="1000"/>
              </a:spcBef>
              <a:spcAft>
                <a:spcPts val="0"/>
              </a:spcAft>
              <a:buNone/>
            </a:pPr>
            <a:r>
              <a:rPr lang="en-US" sz="2000">
                <a:solidFill>
                  <a:schemeClr val="dk1"/>
                </a:solidFill>
                <a:latin typeface="Nunito Sans"/>
                <a:ea typeface="Nunito Sans"/>
                <a:cs typeface="Nunito Sans"/>
                <a:sym typeface="Nunito Sans"/>
              </a:rPr>
              <a:t>        If(weight &lt;= 110){</a:t>
            </a:r>
            <a:endParaRPr/>
          </a:p>
          <a:p>
            <a:pPr indent="0" lvl="0" marL="0" marR="0" rtl="0" algn="l">
              <a:spcBef>
                <a:spcPts val="1000"/>
              </a:spcBef>
              <a:spcAft>
                <a:spcPts val="0"/>
              </a:spcAft>
              <a:buNone/>
            </a:pPr>
            <a:r>
              <a:rPr lang="en-US" sz="2000">
                <a:solidFill>
                  <a:schemeClr val="dk1"/>
                </a:solidFill>
                <a:latin typeface="Nunito Sans"/>
                <a:ea typeface="Nunito Sans"/>
                <a:cs typeface="Nunito Sans"/>
                <a:sym typeface="Nunito Sans"/>
              </a:rPr>
              <a:t>            Print(“He can Jump”);</a:t>
            </a:r>
            <a:endParaRPr/>
          </a:p>
          <a:p>
            <a:pPr indent="0" lvl="0" marL="0" marR="0" rtl="0" algn="l">
              <a:spcBef>
                <a:spcPts val="1000"/>
              </a:spcBef>
              <a:spcAft>
                <a:spcPts val="0"/>
              </a:spcAft>
              <a:buNone/>
            </a:pPr>
            <a:r>
              <a:rPr lang="en-US" sz="2000">
                <a:solidFill>
                  <a:schemeClr val="dk1"/>
                </a:solidFill>
                <a:latin typeface="Nunito Sans"/>
                <a:ea typeface="Nunito Sans"/>
                <a:cs typeface="Nunito Sans"/>
                <a:sym typeface="Nunito Sans"/>
              </a:rPr>
              <a:t>         }</a:t>
            </a:r>
            <a:endParaRPr/>
          </a:p>
          <a:p>
            <a:pPr indent="0" lvl="0" marL="0" marR="0" rtl="0" algn="l">
              <a:spcBef>
                <a:spcPts val="1000"/>
              </a:spcBef>
              <a:spcAft>
                <a:spcPts val="0"/>
              </a:spcAft>
              <a:buNone/>
            </a:pPr>
            <a:r>
              <a:rPr lang="en-US" sz="2000">
                <a:solidFill>
                  <a:schemeClr val="dk1"/>
                </a:solidFill>
                <a:latin typeface="Nunito Sans"/>
                <a:ea typeface="Nunito Sans"/>
                <a:cs typeface="Nunito Sans"/>
                <a:sym typeface="Nunito Sans"/>
              </a:rPr>
              <a:t>         Else{</a:t>
            </a:r>
            <a:endParaRPr/>
          </a:p>
          <a:p>
            <a:pPr indent="0" lvl="0" marL="0" marR="0" rtl="0" algn="l">
              <a:spcBef>
                <a:spcPts val="1000"/>
              </a:spcBef>
              <a:spcAft>
                <a:spcPts val="0"/>
              </a:spcAft>
              <a:buNone/>
            </a:pPr>
            <a:r>
              <a:rPr lang="en-US" sz="2000">
                <a:solidFill>
                  <a:schemeClr val="dk1"/>
                </a:solidFill>
                <a:latin typeface="Nunito Sans"/>
                <a:ea typeface="Nunito Sans"/>
                <a:cs typeface="Nunito Sans"/>
                <a:sym typeface="Nunito Sans"/>
              </a:rPr>
              <a:t>             Print(“Extra ropes will be added”);</a:t>
            </a:r>
            <a:endParaRPr/>
          </a:p>
          <a:p>
            <a:pPr indent="0" lvl="0" marL="0" marR="0" rtl="0" algn="l">
              <a:spcBef>
                <a:spcPts val="1000"/>
              </a:spcBef>
              <a:spcAft>
                <a:spcPts val="0"/>
              </a:spcAft>
              <a:buNone/>
            </a:pPr>
            <a:r>
              <a:rPr lang="en-US" sz="2000">
                <a:solidFill>
                  <a:schemeClr val="dk1"/>
                </a:solidFill>
                <a:latin typeface="Nunito Sans"/>
                <a:ea typeface="Nunito Sans"/>
                <a:cs typeface="Nunito Sans"/>
                <a:sym typeface="Nunito Sans"/>
              </a:rPr>
              <a:t>         }</a:t>
            </a:r>
            <a:endParaRPr/>
          </a:p>
          <a:p>
            <a:pPr indent="0" lvl="0" marL="0" marR="0" rtl="0" algn="l">
              <a:spcBef>
                <a:spcPts val="1000"/>
              </a:spcBef>
              <a:spcAft>
                <a:spcPts val="0"/>
              </a:spcAft>
              <a:buNone/>
            </a:pPr>
            <a:r>
              <a:rPr lang="en-US" sz="2000">
                <a:solidFill>
                  <a:schemeClr val="dk1"/>
                </a:solidFill>
                <a:latin typeface="Nunito Sans"/>
                <a:ea typeface="Nunito Sans"/>
                <a:cs typeface="Nunito Sans"/>
                <a:sym typeface="Nunito Sans"/>
              </a:rPr>
              <a:t>    }</a:t>
            </a:r>
            <a:endParaRPr sz="2000">
              <a:solidFill>
                <a:schemeClr val="dk1"/>
              </a:solidFill>
              <a:latin typeface="Nunito Sans"/>
              <a:ea typeface="Nunito Sans"/>
              <a:cs typeface="Nunito Sans"/>
              <a:sym typeface="Nunito Sans"/>
            </a:endParaRPr>
          </a:p>
        </p:txBody>
      </p:sp>
      <p:sp>
        <p:nvSpPr>
          <p:cNvPr id="364" name="Google Shape;364;p25"/>
          <p:cNvSpPr txBox="1"/>
          <p:nvPr/>
        </p:nvSpPr>
        <p:spPr>
          <a:xfrm>
            <a:off x="7010400" y="1709678"/>
            <a:ext cx="571500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     Else</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     {</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         Print(“He can’t Jump”);</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      }</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Else</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    Print(“He can’t Jump”);</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a:t>
            </a:r>
            <a:endParaRPr sz="2000">
              <a:solidFill>
                <a:schemeClr val="dk1"/>
              </a:solidFill>
              <a:latin typeface="Nunito Sans"/>
              <a:ea typeface="Nunito Sans"/>
              <a:cs typeface="Nunito Sans"/>
              <a:sym typeface="Nunito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6"/>
          <p:cNvSpPr/>
          <p:nvPr/>
        </p:nvSpPr>
        <p:spPr>
          <a:xfrm>
            <a:off x="-4916" y="5943600"/>
            <a:ext cx="12201832"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printf(“Extra ropes will be added”); </a:t>
            </a:r>
            <a:endParaRPr/>
          </a:p>
        </p:txBody>
      </p:sp>
      <p:sp>
        <p:nvSpPr>
          <p:cNvPr id="371" name="Google Shape;371;p26"/>
          <p:cNvSpPr/>
          <p:nvPr/>
        </p:nvSpPr>
        <p:spPr>
          <a:xfrm>
            <a:off x="4916" y="64008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a:t>
            </a:r>
            <a:endParaRPr/>
          </a:p>
        </p:txBody>
      </p:sp>
      <p:sp>
        <p:nvSpPr>
          <p:cNvPr id="372" name="Google Shape;372;p26"/>
          <p:cNvSpPr/>
          <p:nvPr/>
        </p:nvSpPr>
        <p:spPr>
          <a:xfrm>
            <a:off x="0" y="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500">
                <a:solidFill>
                  <a:schemeClr val="lt1"/>
                </a:solidFill>
                <a:latin typeface="Courier New"/>
                <a:ea typeface="Courier New"/>
                <a:cs typeface="Courier New"/>
                <a:sym typeface="Courier New"/>
              </a:rPr>
              <a:t>Code</a:t>
            </a:r>
            <a:endParaRPr/>
          </a:p>
        </p:txBody>
      </p:sp>
      <p:sp>
        <p:nvSpPr>
          <p:cNvPr id="373" name="Google Shape;373;p26"/>
          <p:cNvSpPr/>
          <p:nvPr/>
        </p:nvSpPr>
        <p:spPr>
          <a:xfrm>
            <a:off x="0" y="4572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#include&lt;stdio.h&gt;</a:t>
            </a:r>
            <a:endParaRPr/>
          </a:p>
        </p:txBody>
      </p:sp>
      <p:sp>
        <p:nvSpPr>
          <p:cNvPr id="374" name="Google Shape;374;p26"/>
          <p:cNvSpPr/>
          <p:nvPr/>
        </p:nvSpPr>
        <p:spPr>
          <a:xfrm>
            <a:off x="0" y="9144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int main()</a:t>
            </a:r>
            <a:endParaRPr/>
          </a:p>
        </p:txBody>
      </p:sp>
      <p:sp>
        <p:nvSpPr>
          <p:cNvPr id="375" name="Google Shape;375;p26"/>
          <p:cNvSpPr/>
          <p:nvPr/>
        </p:nvSpPr>
        <p:spPr>
          <a:xfrm>
            <a:off x="0" y="13716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a:t>
            </a:r>
            <a:endParaRPr/>
          </a:p>
        </p:txBody>
      </p:sp>
      <p:sp>
        <p:nvSpPr>
          <p:cNvPr id="376" name="Google Shape;376;p26"/>
          <p:cNvSpPr/>
          <p:nvPr/>
        </p:nvSpPr>
        <p:spPr>
          <a:xfrm>
            <a:off x="0" y="18288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int age, weight;</a:t>
            </a:r>
            <a:endParaRPr/>
          </a:p>
        </p:txBody>
      </p:sp>
      <p:sp>
        <p:nvSpPr>
          <p:cNvPr id="377" name="Google Shape;377;p26"/>
          <p:cNvSpPr/>
          <p:nvPr/>
        </p:nvSpPr>
        <p:spPr>
          <a:xfrm>
            <a:off x="0" y="22860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scanf(“%d”, &amp;age);</a:t>
            </a:r>
            <a:endParaRPr/>
          </a:p>
        </p:txBody>
      </p:sp>
      <p:sp>
        <p:nvSpPr>
          <p:cNvPr id="378" name="Google Shape;378;p26"/>
          <p:cNvSpPr/>
          <p:nvPr/>
        </p:nvSpPr>
        <p:spPr>
          <a:xfrm>
            <a:off x="0" y="27432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scanf(“%d”, &amp;weight);</a:t>
            </a:r>
            <a:endParaRPr/>
          </a:p>
        </p:txBody>
      </p:sp>
      <p:sp>
        <p:nvSpPr>
          <p:cNvPr id="379" name="Google Shape;379;p26"/>
          <p:cNvSpPr/>
          <p:nvPr/>
        </p:nvSpPr>
        <p:spPr>
          <a:xfrm>
            <a:off x="0" y="32004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if</a:t>
            </a:r>
            <a:r>
              <a:rPr b="0" i="0" lang="en-US" sz="2000" u="none" cap="none" strike="noStrike">
                <a:solidFill>
                  <a:schemeClr val="lt1"/>
                </a:solidFill>
                <a:latin typeface="Courier New"/>
                <a:ea typeface="Courier New"/>
                <a:cs typeface="Courier New"/>
                <a:sym typeface="Courier New"/>
              </a:rPr>
              <a:t>(age &gt;= 12){</a:t>
            </a:r>
            <a:endParaRPr/>
          </a:p>
        </p:txBody>
      </p:sp>
      <p:sp>
        <p:nvSpPr>
          <p:cNvPr id="380" name="Google Shape;380;p26"/>
          <p:cNvSpPr/>
          <p:nvPr/>
        </p:nvSpPr>
        <p:spPr>
          <a:xfrm>
            <a:off x="0" y="36576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if</a:t>
            </a:r>
            <a:r>
              <a:rPr b="0" i="0" lang="en-US" sz="2000" u="none" cap="none" strike="noStrike">
                <a:solidFill>
                  <a:schemeClr val="lt1"/>
                </a:solidFill>
                <a:latin typeface="Courier New"/>
                <a:ea typeface="Courier New"/>
                <a:cs typeface="Courier New"/>
                <a:sym typeface="Courier New"/>
              </a:rPr>
              <a:t>(weight &gt;= 40){</a:t>
            </a:r>
            <a:endParaRPr/>
          </a:p>
        </p:txBody>
      </p:sp>
      <p:sp>
        <p:nvSpPr>
          <p:cNvPr id="381" name="Google Shape;381;p26"/>
          <p:cNvSpPr/>
          <p:nvPr/>
        </p:nvSpPr>
        <p:spPr>
          <a:xfrm>
            <a:off x="0" y="41148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if</a:t>
            </a:r>
            <a:r>
              <a:rPr b="0" i="0" lang="en-US" sz="2000" u="none" cap="none" strike="noStrike">
                <a:solidFill>
                  <a:schemeClr val="lt1"/>
                </a:solidFill>
                <a:latin typeface="Courier New"/>
                <a:ea typeface="Courier New"/>
                <a:cs typeface="Courier New"/>
                <a:sym typeface="Courier New"/>
              </a:rPr>
              <a:t>(weight &lt;= 110){</a:t>
            </a:r>
            <a:endParaRPr/>
          </a:p>
        </p:txBody>
      </p:sp>
      <p:sp>
        <p:nvSpPr>
          <p:cNvPr id="382" name="Google Shape;382;p26"/>
          <p:cNvSpPr/>
          <p:nvPr/>
        </p:nvSpPr>
        <p:spPr>
          <a:xfrm>
            <a:off x="0" y="45720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printf(“He can Jump”);</a:t>
            </a:r>
            <a:endParaRPr/>
          </a:p>
        </p:txBody>
      </p:sp>
      <p:sp>
        <p:nvSpPr>
          <p:cNvPr id="383" name="Google Shape;383;p26"/>
          <p:cNvSpPr/>
          <p:nvPr/>
        </p:nvSpPr>
        <p:spPr>
          <a:xfrm>
            <a:off x="0" y="50292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a:t>
            </a:r>
            <a:endParaRPr/>
          </a:p>
        </p:txBody>
      </p:sp>
      <p:sp>
        <p:nvSpPr>
          <p:cNvPr id="384" name="Google Shape;384;p26"/>
          <p:cNvSpPr/>
          <p:nvPr/>
        </p:nvSpPr>
        <p:spPr>
          <a:xfrm>
            <a:off x="4916" y="5486400"/>
            <a:ext cx="12187084"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else</a:t>
            </a:r>
            <a:r>
              <a:rPr b="0" i="0" lang="en-US" sz="2000" u="none" cap="none" strike="noStrike">
                <a:solidFill>
                  <a:schemeClr val="lt1"/>
                </a:solidFill>
                <a:latin typeface="Courier New"/>
                <a:ea typeface="Courier New"/>
                <a:cs typeface="Courier New"/>
                <a:sym typeface="Courier New"/>
              </a:rPr>
              <a:t>{</a:t>
            </a:r>
            <a:endParaRPr/>
          </a:p>
        </p:txBody>
      </p:sp>
      <p:sp>
        <p:nvSpPr>
          <p:cNvPr id="385" name="Google Shape;385;p26"/>
          <p:cNvSpPr txBox="1"/>
          <p:nvPr/>
        </p:nvSpPr>
        <p:spPr>
          <a:xfrm>
            <a:off x="14748" y="399015"/>
            <a:ext cx="516633" cy="651716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3</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4</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5</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6</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7</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8</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9</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10</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11</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12</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13</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14</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7"/>
          <p:cNvSpPr/>
          <p:nvPr/>
        </p:nvSpPr>
        <p:spPr>
          <a:xfrm>
            <a:off x="-4916" y="5943600"/>
            <a:ext cx="12201832"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t/>
            </a:r>
            <a:endParaRPr b="0" i="0" sz="2000" u="none" cap="none" strike="noStrike">
              <a:solidFill>
                <a:schemeClr val="lt1"/>
              </a:solidFill>
              <a:latin typeface="Courier New"/>
              <a:ea typeface="Courier New"/>
              <a:cs typeface="Courier New"/>
              <a:sym typeface="Courier New"/>
            </a:endParaRPr>
          </a:p>
        </p:txBody>
      </p:sp>
      <p:sp>
        <p:nvSpPr>
          <p:cNvPr id="392" name="Google Shape;392;p27"/>
          <p:cNvSpPr/>
          <p:nvPr/>
        </p:nvSpPr>
        <p:spPr>
          <a:xfrm>
            <a:off x="4916" y="64008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endParaRPr b="0" i="0" sz="2000" u="none" cap="none" strike="noStrike">
              <a:solidFill>
                <a:schemeClr val="lt1"/>
              </a:solidFill>
              <a:latin typeface="Courier New"/>
              <a:ea typeface="Courier New"/>
              <a:cs typeface="Courier New"/>
              <a:sym typeface="Courier New"/>
            </a:endParaRPr>
          </a:p>
        </p:txBody>
      </p:sp>
      <p:sp>
        <p:nvSpPr>
          <p:cNvPr id="393" name="Google Shape;393;p27"/>
          <p:cNvSpPr/>
          <p:nvPr/>
        </p:nvSpPr>
        <p:spPr>
          <a:xfrm>
            <a:off x="0" y="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500">
                <a:solidFill>
                  <a:schemeClr val="lt1"/>
                </a:solidFill>
                <a:latin typeface="Courier New"/>
                <a:ea typeface="Courier New"/>
                <a:cs typeface="Courier New"/>
                <a:sym typeface="Courier New"/>
              </a:rPr>
              <a:t>Code</a:t>
            </a:r>
            <a:endParaRPr/>
          </a:p>
        </p:txBody>
      </p:sp>
      <p:sp>
        <p:nvSpPr>
          <p:cNvPr id="394" name="Google Shape;394;p27"/>
          <p:cNvSpPr/>
          <p:nvPr/>
        </p:nvSpPr>
        <p:spPr>
          <a:xfrm>
            <a:off x="0" y="4572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        }</a:t>
            </a:r>
            <a:endParaRPr/>
          </a:p>
        </p:txBody>
      </p:sp>
      <p:sp>
        <p:nvSpPr>
          <p:cNvPr id="395" name="Google Shape;395;p27"/>
          <p:cNvSpPr/>
          <p:nvPr/>
        </p:nvSpPr>
        <p:spPr>
          <a:xfrm>
            <a:off x="0" y="9144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else</a:t>
            </a:r>
            <a:r>
              <a:rPr b="0" i="0" lang="en-US" sz="2000" u="none" cap="none" strike="noStrike">
                <a:solidFill>
                  <a:schemeClr val="lt1"/>
                </a:solidFill>
                <a:latin typeface="Courier New"/>
                <a:ea typeface="Courier New"/>
                <a:cs typeface="Courier New"/>
                <a:sym typeface="Courier New"/>
              </a:rPr>
              <a:t>{</a:t>
            </a:r>
            <a:endParaRPr/>
          </a:p>
        </p:txBody>
      </p:sp>
      <p:sp>
        <p:nvSpPr>
          <p:cNvPr id="396" name="Google Shape;396;p27"/>
          <p:cNvSpPr/>
          <p:nvPr/>
        </p:nvSpPr>
        <p:spPr>
          <a:xfrm>
            <a:off x="76200" y="13716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printf(“He can’t Jump”);</a:t>
            </a:r>
            <a:endParaRPr/>
          </a:p>
        </p:txBody>
      </p:sp>
      <p:sp>
        <p:nvSpPr>
          <p:cNvPr id="397" name="Google Shape;397;p27"/>
          <p:cNvSpPr/>
          <p:nvPr/>
        </p:nvSpPr>
        <p:spPr>
          <a:xfrm>
            <a:off x="0" y="18288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a:t>
            </a:r>
            <a:endParaRPr/>
          </a:p>
        </p:txBody>
      </p:sp>
      <p:sp>
        <p:nvSpPr>
          <p:cNvPr id="398" name="Google Shape;398;p27"/>
          <p:cNvSpPr/>
          <p:nvPr/>
        </p:nvSpPr>
        <p:spPr>
          <a:xfrm>
            <a:off x="0" y="22860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a:t>
            </a:r>
            <a:endParaRPr/>
          </a:p>
        </p:txBody>
      </p:sp>
      <p:sp>
        <p:nvSpPr>
          <p:cNvPr id="399" name="Google Shape;399;p27"/>
          <p:cNvSpPr/>
          <p:nvPr/>
        </p:nvSpPr>
        <p:spPr>
          <a:xfrm>
            <a:off x="0" y="27432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else</a:t>
            </a:r>
            <a:r>
              <a:rPr b="0" i="0" lang="en-US" sz="2000" u="none" cap="none" strike="noStrike">
                <a:solidFill>
                  <a:schemeClr val="lt1"/>
                </a:solidFill>
                <a:latin typeface="Courier New"/>
                <a:ea typeface="Courier New"/>
                <a:cs typeface="Courier New"/>
                <a:sym typeface="Courier New"/>
              </a:rPr>
              <a:t>{</a:t>
            </a:r>
            <a:endParaRPr/>
          </a:p>
        </p:txBody>
      </p:sp>
      <p:sp>
        <p:nvSpPr>
          <p:cNvPr id="400" name="Google Shape;400;p27"/>
          <p:cNvSpPr/>
          <p:nvPr/>
        </p:nvSpPr>
        <p:spPr>
          <a:xfrm>
            <a:off x="0" y="32004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printf(“He can’t Jump”);</a:t>
            </a:r>
            <a:endParaRPr/>
          </a:p>
        </p:txBody>
      </p:sp>
      <p:sp>
        <p:nvSpPr>
          <p:cNvPr id="401" name="Google Shape;401;p27"/>
          <p:cNvSpPr/>
          <p:nvPr/>
        </p:nvSpPr>
        <p:spPr>
          <a:xfrm>
            <a:off x="0" y="36576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a:t>
            </a:r>
            <a:endParaRPr/>
          </a:p>
        </p:txBody>
      </p:sp>
      <p:sp>
        <p:nvSpPr>
          <p:cNvPr id="402" name="Google Shape;402;p27"/>
          <p:cNvSpPr/>
          <p:nvPr/>
        </p:nvSpPr>
        <p:spPr>
          <a:xfrm>
            <a:off x="0" y="41148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return</a:t>
            </a:r>
            <a:r>
              <a:rPr b="0" i="0" lang="en-US" sz="2000" u="none" cap="none" strike="noStrike">
                <a:solidFill>
                  <a:schemeClr val="lt1"/>
                </a:solidFill>
                <a:latin typeface="Courier New"/>
                <a:ea typeface="Courier New"/>
                <a:cs typeface="Courier New"/>
                <a:sym typeface="Courier New"/>
              </a:rPr>
              <a:t> 0;</a:t>
            </a:r>
            <a:endParaRPr/>
          </a:p>
        </p:txBody>
      </p:sp>
      <p:sp>
        <p:nvSpPr>
          <p:cNvPr id="403" name="Google Shape;403;p27"/>
          <p:cNvSpPr/>
          <p:nvPr/>
        </p:nvSpPr>
        <p:spPr>
          <a:xfrm>
            <a:off x="0" y="45720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a:t>
            </a:r>
            <a:endParaRPr/>
          </a:p>
        </p:txBody>
      </p:sp>
      <p:sp>
        <p:nvSpPr>
          <p:cNvPr id="404" name="Google Shape;404;p27"/>
          <p:cNvSpPr/>
          <p:nvPr/>
        </p:nvSpPr>
        <p:spPr>
          <a:xfrm>
            <a:off x="0" y="50292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a:t>
            </a:r>
            <a:endParaRPr/>
          </a:p>
        </p:txBody>
      </p:sp>
      <p:sp>
        <p:nvSpPr>
          <p:cNvPr id="405" name="Google Shape;405;p27"/>
          <p:cNvSpPr/>
          <p:nvPr/>
        </p:nvSpPr>
        <p:spPr>
          <a:xfrm>
            <a:off x="4916" y="5486400"/>
            <a:ext cx="12187084"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        </a:t>
            </a:r>
            <a:endParaRPr/>
          </a:p>
        </p:txBody>
      </p:sp>
      <p:sp>
        <p:nvSpPr>
          <p:cNvPr id="406" name="Google Shape;406;p27"/>
          <p:cNvSpPr txBox="1"/>
          <p:nvPr/>
        </p:nvSpPr>
        <p:spPr>
          <a:xfrm>
            <a:off x="14748" y="399015"/>
            <a:ext cx="516633" cy="651716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15</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16</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17</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18</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19</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20</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21</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22</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23</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24</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25</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26</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27</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28</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8"/>
          <p:cNvSpPr txBox="1"/>
          <p:nvPr/>
        </p:nvSpPr>
        <p:spPr>
          <a:xfrm>
            <a:off x="526224" y="769163"/>
            <a:ext cx="12427776"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Switch Case </a:t>
            </a:r>
            <a:r>
              <a:rPr b="1" lang="en-US" sz="4000">
                <a:solidFill>
                  <a:schemeClr val="dk1"/>
                </a:solidFill>
                <a:latin typeface="Nunito Sans"/>
                <a:ea typeface="Nunito Sans"/>
                <a:cs typeface="Nunito Sans"/>
                <a:sym typeface="Nunito Sans"/>
              </a:rPr>
              <a:t>(Multiple Branching Statement)</a:t>
            </a:r>
            <a:endParaRPr/>
          </a:p>
        </p:txBody>
      </p:sp>
      <p:sp>
        <p:nvSpPr>
          <p:cNvPr id="413" name="Google Shape;413;p28"/>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4" name="Google Shape;414;p28"/>
          <p:cNvSpPr txBox="1"/>
          <p:nvPr/>
        </p:nvSpPr>
        <p:spPr>
          <a:xfrm>
            <a:off x="630319" y="1539419"/>
            <a:ext cx="11104481" cy="417037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Nunito Sans SemiBold"/>
                <a:ea typeface="Nunito Sans SemiBold"/>
                <a:cs typeface="Nunito Sans SemiBold"/>
                <a:sym typeface="Nunito Sans SemiBold"/>
              </a:rPr>
              <a:t>Syntax:</a:t>
            </a:r>
            <a:endParaRPr/>
          </a:p>
          <a:p>
            <a:pPr indent="0" lvl="0" marL="0" marR="0" rtl="0" algn="l">
              <a:spcBef>
                <a:spcPts val="0"/>
              </a:spcBef>
              <a:spcAft>
                <a:spcPts val="0"/>
              </a:spcAft>
              <a:buNone/>
            </a:pPr>
            <a:r>
              <a:t/>
            </a:r>
            <a:endParaRPr sz="2000">
              <a:solidFill>
                <a:schemeClr val="dk1"/>
              </a:solidFill>
              <a:latin typeface="Nunito Sans SemiBold"/>
              <a:ea typeface="Nunito Sans SemiBold"/>
              <a:cs typeface="Nunito Sans SemiBold"/>
              <a:sym typeface="Nunito Sans SemiBold"/>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switch(expression){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case 1: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//code to be executed;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break;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case 2: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//code to be executed;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break;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default: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code to be executed if all cases are not matched;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9"/>
          <p:cNvSpPr txBox="1"/>
          <p:nvPr/>
        </p:nvSpPr>
        <p:spPr>
          <a:xfrm>
            <a:off x="526224" y="769163"/>
            <a:ext cx="11285500"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PUBG </a:t>
            </a:r>
            <a:endParaRPr/>
          </a:p>
        </p:txBody>
      </p:sp>
      <p:sp>
        <p:nvSpPr>
          <p:cNvPr id="421" name="Google Shape;421;p29"/>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2" name="Google Shape;422;p29"/>
          <p:cNvSpPr txBox="1"/>
          <p:nvPr/>
        </p:nvSpPr>
        <p:spPr>
          <a:xfrm>
            <a:off x="558069" y="1524000"/>
            <a:ext cx="11104481"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Do you know how many maps are there in PUBG ?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514350" lvl="0" marL="514350" marR="0" rtl="0" algn="l">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Erangel [Forest]</a:t>
            </a:r>
            <a:endParaRPr/>
          </a:p>
          <a:p>
            <a:pPr indent="-514350" lvl="0" marL="514350" marR="0" rtl="0" algn="l">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Miramar[Desert]</a:t>
            </a:r>
            <a:endParaRPr/>
          </a:p>
          <a:p>
            <a:pPr indent="-514350" lvl="0" marL="514350" marR="0" rtl="0" algn="l">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Sanhok[Rain Forest]</a:t>
            </a:r>
            <a:endParaRPr/>
          </a:p>
          <a:p>
            <a:pPr indent="-514350" lvl="0" marL="514350" marR="0" rtl="0" algn="l">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Vikendi[Snow Forest]</a:t>
            </a:r>
            <a:endParaRPr/>
          </a:p>
          <a:p>
            <a:pPr indent="-387350" lvl="0" marL="514350" marR="0" rtl="0" algn="l">
              <a:spcBef>
                <a:spcPts val="0"/>
              </a:spcBef>
              <a:spcAft>
                <a:spcPts val="0"/>
              </a:spcAft>
              <a:buClr>
                <a:schemeClr val="dk1"/>
              </a:buClr>
              <a:buSzPts val="2000"/>
              <a:buFont typeface="Calibri"/>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When user enters the corresponding number of maps [1, 2, 3, 4].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It must get into that map, show a Welcome message and</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displays the type of that map [Forest, Desert, Rain Forest, Snow Forest].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Use Switch Case.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Switch case is a multiple-branching statement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Nunito Sans SemiBold"/>
              <a:ea typeface="Nunito Sans SemiBold"/>
              <a:cs typeface="Nunito Sans SemiBold"/>
              <a:sym typeface="Nunito Sans SemiBold"/>
            </a:endParaRPr>
          </a:p>
        </p:txBody>
      </p:sp>
      <p:pic>
        <p:nvPicPr>
          <p:cNvPr id="423" name="Google Shape;423;p29"/>
          <p:cNvPicPr preferRelativeResize="0"/>
          <p:nvPr/>
        </p:nvPicPr>
        <p:blipFill rotWithShape="1">
          <a:blip r:embed="rId3">
            <a:alphaModFix/>
          </a:blip>
          <a:srcRect b="0" l="0" r="0" t="0"/>
          <a:stretch/>
        </p:blipFill>
        <p:spPr>
          <a:xfrm>
            <a:off x="8566031" y="817428"/>
            <a:ext cx="2658374" cy="1495335"/>
          </a:xfrm>
          <a:prstGeom prst="rect">
            <a:avLst/>
          </a:prstGeom>
          <a:noFill/>
          <a:ln>
            <a:noFill/>
          </a:ln>
        </p:spPr>
      </p:pic>
      <p:pic>
        <p:nvPicPr>
          <p:cNvPr id="424" name="Google Shape;424;p29"/>
          <p:cNvPicPr preferRelativeResize="0"/>
          <p:nvPr/>
        </p:nvPicPr>
        <p:blipFill rotWithShape="1">
          <a:blip r:embed="rId4">
            <a:alphaModFix/>
          </a:blip>
          <a:srcRect b="0" l="0" r="0" t="0"/>
          <a:stretch/>
        </p:blipFill>
        <p:spPr>
          <a:xfrm>
            <a:off x="8566031" y="2446696"/>
            <a:ext cx="2658374" cy="1562137"/>
          </a:xfrm>
          <a:prstGeom prst="rect">
            <a:avLst/>
          </a:prstGeom>
          <a:noFill/>
          <a:ln>
            <a:noFill/>
          </a:ln>
        </p:spPr>
      </p:pic>
      <p:pic>
        <p:nvPicPr>
          <p:cNvPr id="425" name="Google Shape;425;p29"/>
          <p:cNvPicPr preferRelativeResize="0"/>
          <p:nvPr/>
        </p:nvPicPr>
        <p:blipFill rotWithShape="1">
          <a:blip r:embed="rId5">
            <a:alphaModFix/>
          </a:blip>
          <a:srcRect b="0" l="0" r="0" t="0"/>
          <a:stretch/>
        </p:blipFill>
        <p:spPr>
          <a:xfrm>
            <a:off x="8566031" y="4142766"/>
            <a:ext cx="2658374" cy="18008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nvSpPr>
        <p:spPr>
          <a:xfrm>
            <a:off x="526224" y="769163"/>
            <a:ext cx="11136326"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Where we are using Decision Making?</a:t>
            </a:r>
            <a:endParaRPr/>
          </a:p>
        </p:txBody>
      </p:sp>
      <p:sp>
        <p:nvSpPr>
          <p:cNvPr id="115" name="Google Shape;115;p3"/>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6" name="Google Shape;116;p3"/>
          <p:cNvPicPr preferRelativeResize="0"/>
          <p:nvPr/>
        </p:nvPicPr>
        <p:blipFill rotWithShape="1">
          <a:blip r:embed="rId3">
            <a:alphaModFix/>
          </a:blip>
          <a:srcRect b="0" l="0" r="0" t="0"/>
          <a:stretch/>
        </p:blipFill>
        <p:spPr>
          <a:xfrm>
            <a:off x="838200" y="1905000"/>
            <a:ext cx="3124365" cy="3028365"/>
          </a:xfrm>
          <a:prstGeom prst="rect">
            <a:avLst/>
          </a:prstGeom>
          <a:noFill/>
          <a:ln>
            <a:noFill/>
          </a:ln>
        </p:spPr>
      </p:pic>
      <p:pic>
        <p:nvPicPr>
          <p:cNvPr id="117" name="Google Shape;117;p3"/>
          <p:cNvPicPr preferRelativeResize="0"/>
          <p:nvPr/>
        </p:nvPicPr>
        <p:blipFill rotWithShape="1">
          <a:blip r:embed="rId4">
            <a:alphaModFix/>
          </a:blip>
          <a:srcRect b="0" l="0" r="0" t="0"/>
          <a:stretch/>
        </p:blipFill>
        <p:spPr>
          <a:xfrm>
            <a:off x="4343400" y="3505200"/>
            <a:ext cx="3308910" cy="2157409"/>
          </a:xfrm>
          <a:prstGeom prst="rect">
            <a:avLst/>
          </a:prstGeom>
          <a:noFill/>
          <a:ln>
            <a:noFill/>
          </a:ln>
        </p:spPr>
      </p:pic>
      <p:pic>
        <p:nvPicPr>
          <p:cNvPr id="118" name="Google Shape;118;p3"/>
          <p:cNvPicPr preferRelativeResize="0"/>
          <p:nvPr/>
        </p:nvPicPr>
        <p:blipFill rotWithShape="1">
          <a:blip r:embed="rId5">
            <a:alphaModFix/>
          </a:blip>
          <a:srcRect b="0" l="0" r="0" t="0"/>
          <a:stretch/>
        </p:blipFill>
        <p:spPr>
          <a:xfrm>
            <a:off x="8077200" y="1981200"/>
            <a:ext cx="3169492" cy="28197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0"/>
          <p:cNvSpPr txBox="1"/>
          <p:nvPr/>
        </p:nvSpPr>
        <p:spPr>
          <a:xfrm>
            <a:off x="526224" y="769163"/>
            <a:ext cx="11285500"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Pseudocode</a:t>
            </a:r>
            <a:endParaRPr b="1" sz="4500">
              <a:solidFill>
                <a:schemeClr val="dk1"/>
              </a:solidFill>
              <a:latin typeface="Nunito Sans"/>
              <a:ea typeface="Nunito Sans"/>
              <a:cs typeface="Nunito Sans"/>
              <a:sym typeface="Nunito Sans"/>
            </a:endParaRPr>
          </a:p>
        </p:txBody>
      </p:sp>
      <p:sp>
        <p:nvSpPr>
          <p:cNvPr id="432" name="Google Shape;432;p30"/>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3" name="Google Shape;433;p30"/>
          <p:cNvSpPr txBox="1"/>
          <p:nvPr/>
        </p:nvSpPr>
        <p:spPr>
          <a:xfrm>
            <a:off x="914400" y="1276975"/>
            <a:ext cx="10751376" cy="5324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Switch(number)</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   case 1: </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                Print(“Welcome to Erangel Map. You are Inside a Forest”);</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                break;</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   case 2: </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                Print(“Welcome to Miramar Map. You are Inside a Desert”);</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                break;</a:t>
            </a:r>
            <a:endParaRPr sz="2000">
              <a:solidFill>
                <a:schemeClr val="dk1"/>
              </a:solidFill>
              <a:latin typeface="Nunito Sans"/>
              <a:ea typeface="Nunito Sans"/>
              <a:cs typeface="Nunito Sans"/>
              <a:sym typeface="Nunito Sans"/>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   case 3: </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                Print(“Welcome to Sanhok Map. You are Inside a Rain Forest”);</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                break;</a:t>
            </a:r>
            <a:endParaRPr sz="2000">
              <a:solidFill>
                <a:schemeClr val="dk1"/>
              </a:solidFill>
              <a:latin typeface="Nunito Sans"/>
              <a:ea typeface="Nunito Sans"/>
              <a:cs typeface="Nunito Sans"/>
              <a:sym typeface="Nunito Sans"/>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   case 4: </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                Print(“Welcome to Vikendi Map. You are Inside a Snow Forest”); </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                break;</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   Default: </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              Print(“Invalid Input”);</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a:t>
            </a:r>
            <a:endParaRPr sz="2000">
              <a:solidFill>
                <a:schemeClr val="dk1"/>
              </a:solidFill>
              <a:latin typeface="Nunito Sans"/>
              <a:ea typeface="Nunito Sans"/>
              <a:cs typeface="Nunito Sans"/>
              <a:sym typeface="Nunito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1"/>
          <p:cNvSpPr/>
          <p:nvPr/>
        </p:nvSpPr>
        <p:spPr>
          <a:xfrm>
            <a:off x="-4916" y="5943600"/>
            <a:ext cx="12201832"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a:t>
            </a:r>
            <a:endParaRPr/>
          </a:p>
        </p:txBody>
      </p:sp>
      <p:sp>
        <p:nvSpPr>
          <p:cNvPr id="440" name="Google Shape;440;p31"/>
          <p:cNvSpPr/>
          <p:nvPr/>
        </p:nvSpPr>
        <p:spPr>
          <a:xfrm>
            <a:off x="4916" y="64008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endParaRPr b="0" i="0" sz="2000" u="none" cap="none" strike="noStrike">
              <a:solidFill>
                <a:schemeClr val="lt1"/>
              </a:solidFill>
              <a:latin typeface="Courier New"/>
              <a:ea typeface="Courier New"/>
              <a:cs typeface="Courier New"/>
              <a:sym typeface="Courier New"/>
            </a:endParaRPr>
          </a:p>
        </p:txBody>
      </p:sp>
      <p:sp>
        <p:nvSpPr>
          <p:cNvPr id="441" name="Google Shape;441;p31"/>
          <p:cNvSpPr/>
          <p:nvPr/>
        </p:nvSpPr>
        <p:spPr>
          <a:xfrm>
            <a:off x="0" y="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500">
                <a:solidFill>
                  <a:schemeClr val="lt1"/>
                </a:solidFill>
                <a:latin typeface="Courier New"/>
                <a:ea typeface="Courier New"/>
                <a:cs typeface="Courier New"/>
                <a:sym typeface="Courier New"/>
              </a:rPr>
              <a:t>Code</a:t>
            </a:r>
            <a:endParaRPr/>
          </a:p>
        </p:txBody>
      </p:sp>
      <p:sp>
        <p:nvSpPr>
          <p:cNvPr id="442" name="Google Shape;442;p31"/>
          <p:cNvSpPr/>
          <p:nvPr/>
        </p:nvSpPr>
        <p:spPr>
          <a:xfrm>
            <a:off x="0" y="4572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#include&lt;stdio.h&gt;</a:t>
            </a:r>
            <a:endParaRPr/>
          </a:p>
        </p:txBody>
      </p:sp>
      <p:sp>
        <p:nvSpPr>
          <p:cNvPr id="443" name="Google Shape;443;p31"/>
          <p:cNvSpPr/>
          <p:nvPr/>
        </p:nvSpPr>
        <p:spPr>
          <a:xfrm>
            <a:off x="0" y="9144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int main()</a:t>
            </a:r>
            <a:endParaRPr/>
          </a:p>
        </p:txBody>
      </p:sp>
      <p:sp>
        <p:nvSpPr>
          <p:cNvPr id="444" name="Google Shape;444;p31"/>
          <p:cNvSpPr/>
          <p:nvPr/>
        </p:nvSpPr>
        <p:spPr>
          <a:xfrm>
            <a:off x="0" y="13716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a:t>
            </a:r>
            <a:endParaRPr/>
          </a:p>
        </p:txBody>
      </p:sp>
      <p:sp>
        <p:nvSpPr>
          <p:cNvPr id="445" name="Google Shape;445;p31"/>
          <p:cNvSpPr/>
          <p:nvPr/>
        </p:nvSpPr>
        <p:spPr>
          <a:xfrm>
            <a:off x="0" y="18288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int number;</a:t>
            </a:r>
            <a:endParaRPr/>
          </a:p>
        </p:txBody>
      </p:sp>
      <p:sp>
        <p:nvSpPr>
          <p:cNvPr id="446" name="Google Shape;446;p31"/>
          <p:cNvSpPr/>
          <p:nvPr/>
        </p:nvSpPr>
        <p:spPr>
          <a:xfrm>
            <a:off x="0" y="22860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scanf(“%d”, &amp;number);2</a:t>
            </a:r>
            <a:endParaRPr/>
          </a:p>
        </p:txBody>
      </p:sp>
      <p:sp>
        <p:nvSpPr>
          <p:cNvPr id="447" name="Google Shape;447;p31"/>
          <p:cNvSpPr/>
          <p:nvPr/>
        </p:nvSpPr>
        <p:spPr>
          <a:xfrm>
            <a:off x="0" y="27432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switch</a:t>
            </a:r>
            <a:r>
              <a:rPr b="0" i="0" lang="en-US" sz="2000" u="none" cap="none" strike="noStrike">
                <a:solidFill>
                  <a:schemeClr val="lt1"/>
                </a:solidFill>
                <a:latin typeface="Courier New"/>
                <a:ea typeface="Courier New"/>
                <a:cs typeface="Courier New"/>
                <a:sym typeface="Courier New"/>
              </a:rPr>
              <a:t>(number){</a:t>
            </a:r>
            <a:endParaRPr/>
          </a:p>
        </p:txBody>
      </p:sp>
      <p:sp>
        <p:nvSpPr>
          <p:cNvPr id="448" name="Google Shape;448;p31"/>
          <p:cNvSpPr/>
          <p:nvPr/>
        </p:nvSpPr>
        <p:spPr>
          <a:xfrm>
            <a:off x="0" y="32004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    case </a:t>
            </a:r>
            <a:r>
              <a:rPr b="0" i="0" lang="en-US" sz="2000" u="none" cap="none" strike="noStrike">
                <a:solidFill>
                  <a:schemeClr val="lt1"/>
                </a:solidFill>
                <a:latin typeface="Courier New"/>
                <a:ea typeface="Courier New"/>
                <a:cs typeface="Courier New"/>
                <a:sym typeface="Courier New"/>
              </a:rPr>
              <a:t>1:</a:t>
            </a:r>
            <a:endParaRPr/>
          </a:p>
        </p:txBody>
      </p:sp>
      <p:sp>
        <p:nvSpPr>
          <p:cNvPr id="449" name="Google Shape;449;p31"/>
          <p:cNvSpPr/>
          <p:nvPr/>
        </p:nvSpPr>
        <p:spPr>
          <a:xfrm>
            <a:off x="0" y="36576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printf(“Welcome to Erangel Map. You are Inside a Forest”);</a:t>
            </a:r>
            <a:endParaRPr b="0" i="0" sz="2000" u="none" cap="none" strike="noStrike">
              <a:solidFill>
                <a:schemeClr val="lt1"/>
              </a:solidFill>
              <a:latin typeface="Courier New"/>
              <a:ea typeface="Courier New"/>
              <a:cs typeface="Courier New"/>
              <a:sym typeface="Courier New"/>
            </a:endParaRPr>
          </a:p>
        </p:txBody>
      </p:sp>
      <p:sp>
        <p:nvSpPr>
          <p:cNvPr id="450" name="Google Shape;450;p31"/>
          <p:cNvSpPr/>
          <p:nvPr/>
        </p:nvSpPr>
        <p:spPr>
          <a:xfrm>
            <a:off x="0" y="41148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   break;</a:t>
            </a:r>
            <a:endParaRPr b="0" i="0" sz="2000" u="none" cap="none" strike="noStrike">
              <a:solidFill>
                <a:schemeClr val="lt1"/>
              </a:solidFill>
              <a:latin typeface="Courier New"/>
              <a:ea typeface="Courier New"/>
              <a:cs typeface="Courier New"/>
              <a:sym typeface="Courier New"/>
            </a:endParaRPr>
          </a:p>
        </p:txBody>
      </p:sp>
      <p:sp>
        <p:nvSpPr>
          <p:cNvPr id="451" name="Google Shape;451;p31"/>
          <p:cNvSpPr/>
          <p:nvPr/>
        </p:nvSpPr>
        <p:spPr>
          <a:xfrm>
            <a:off x="0" y="45720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    case </a:t>
            </a:r>
            <a:r>
              <a:rPr b="0" i="0" lang="en-US" sz="2000" u="none" cap="none" strike="noStrike">
                <a:solidFill>
                  <a:schemeClr val="lt1"/>
                </a:solidFill>
                <a:latin typeface="Courier New"/>
                <a:ea typeface="Courier New"/>
                <a:cs typeface="Courier New"/>
                <a:sym typeface="Courier New"/>
              </a:rPr>
              <a:t>2:</a:t>
            </a:r>
            <a:endParaRPr/>
          </a:p>
        </p:txBody>
      </p:sp>
      <p:sp>
        <p:nvSpPr>
          <p:cNvPr id="452" name="Google Shape;452;p31"/>
          <p:cNvSpPr/>
          <p:nvPr/>
        </p:nvSpPr>
        <p:spPr>
          <a:xfrm>
            <a:off x="0" y="50292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printf(“Welcome to Miramar Map. You are Inside a Desert”);</a:t>
            </a:r>
            <a:endParaRPr b="0" i="0" sz="2000" u="none" cap="none" strike="noStrike">
              <a:solidFill>
                <a:schemeClr val="lt1"/>
              </a:solidFill>
              <a:latin typeface="Courier New"/>
              <a:ea typeface="Courier New"/>
              <a:cs typeface="Courier New"/>
              <a:sym typeface="Courier New"/>
            </a:endParaRPr>
          </a:p>
        </p:txBody>
      </p:sp>
      <p:sp>
        <p:nvSpPr>
          <p:cNvPr id="453" name="Google Shape;453;p31"/>
          <p:cNvSpPr/>
          <p:nvPr/>
        </p:nvSpPr>
        <p:spPr>
          <a:xfrm>
            <a:off x="4916" y="5486400"/>
            <a:ext cx="12187084"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   break;</a:t>
            </a:r>
            <a:endParaRPr b="0" i="0" sz="2000" u="none" cap="none" strike="noStrike">
              <a:solidFill>
                <a:schemeClr val="lt1"/>
              </a:solidFill>
              <a:latin typeface="Courier New"/>
              <a:ea typeface="Courier New"/>
              <a:cs typeface="Courier New"/>
              <a:sym typeface="Courier New"/>
            </a:endParaRPr>
          </a:p>
        </p:txBody>
      </p:sp>
      <p:sp>
        <p:nvSpPr>
          <p:cNvPr id="454" name="Google Shape;454;p31"/>
          <p:cNvSpPr txBox="1"/>
          <p:nvPr/>
        </p:nvSpPr>
        <p:spPr>
          <a:xfrm>
            <a:off x="14748" y="399015"/>
            <a:ext cx="516633" cy="651716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3</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4</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5</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6</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7</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8</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9</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10</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11</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12</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13</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14</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2"/>
          <p:cNvSpPr/>
          <p:nvPr/>
        </p:nvSpPr>
        <p:spPr>
          <a:xfrm>
            <a:off x="-4916" y="5943600"/>
            <a:ext cx="12201832"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a:t>
            </a:r>
            <a:endParaRPr/>
          </a:p>
        </p:txBody>
      </p:sp>
      <p:sp>
        <p:nvSpPr>
          <p:cNvPr id="461" name="Google Shape;461;p32"/>
          <p:cNvSpPr/>
          <p:nvPr/>
        </p:nvSpPr>
        <p:spPr>
          <a:xfrm>
            <a:off x="4916" y="64008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endParaRPr b="0" i="0" sz="2000" u="none" cap="none" strike="noStrike">
              <a:solidFill>
                <a:schemeClr val="lt1"/>
              </a:solidFill>
              <a:latin typeface="Courier New"/>
              <a:ea typeface="Courier New"/>
              <a:cs typeface="Courier New"/>
              <a:sym typeface="Courier New"/>
            </a:endParaRPr>
          </a:p>
        </p:txBody>
      </p:sp>
      <p:sp>
        <p:nvSpPr>
          <p:cNvPr id="462" name="Google Shape;462;p32"/>
          <p:cNvSpPr/>
          <p:nvPr/>
        </p:nvSpPr>
        <p:spPr>
          <a:xfrm>
            <a:off x="0" y="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500">
                <a:solidFill>
                  <a:schemeClr val="lt1"/>
                </a:solidFill>
                <a:latin typeface="Courier New"/>
                <a:ea typeface="Courier New"/>
                <a:cs typeface="Courier New"/>
                <a:sym typeface="Courier New"/>
              </a:rPr>
              <a:t>Code</a:t>
            </a:r>
            <a:endParaRPr/>
          </a:p>
        </p:txBody>
      </p:sp>
      <p:sp>
        <p:nvSpPr>
          <p:cNvPr id="463" name="Google Shape;463;p32"/>
          <p:cNvSpPr/>
          <p:nvPr/>
        </p:nvSpPr>
        <p:spPr>
          <a:xfrm>
            <a:off x="0" y="4572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1800" u="none" cap="none" strike="noStrike">
                <a:solidFill>
                  <a:srgbClr val="7030A0"/>
                </a:solidFill>
                <a:latin typeface="Courier New"/>
                <a:ea typeface="Courier New"/>
                <a:cs typeface="Courier New"/>
                <a:sym typeface="Courier New"/>
              </a:rPr>
              <a:t>           </a:t>
            </a:r>
            <a:r>
              <a:rPr b="0" i="0" lang="en-US" sz="1800" u="none" cap="none" strike="noStrike">
                <a:solidFill>
                  <a:srgbClr val="F05136"/>
                </a:solidFill>
                <a:latin typeface="Courier New"/>
                <a:ea typeface="Courier New"/>
                <a:cs typeface="Courier New"/>
                <a:sym typeface="Courier New"/>
              </a:rPr>
              <a:t>case</a:t>
            </a:r>
            <a:r>
              <a:rPr b="0" i="0" lang="en-US" sz="1800" u="none" cap="none" strike="noStrike">
                <a:solidFill>
                  <a:schemeClr val="lt1"/>
                </a:solidFill>
                <a:latin typeface="Courier New"/>
                <a:ea typeface="Courier New"/>
                <a:cs typeface="Courier New"/>
                <a:sym typeface="Courier New"/>
              </a:rPr>
              <a:t> 3:</a:t>
            </a:r>
            <a:endParaRPr/>
          </a:p>
        </p:txBody>
      </p:sp>
      <p:sp>
        <p:nvSpPr>
          <p:cNvPr id="464" name="Google Shape;464;p32"/>
          <p:cNvSpPr/>
          <p:nvPr/>
        </p:nvSpPr>
        <p:spPr>
          <a:xfrm>
            <a:off x="0" y="9144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1800" u="none" cap="none" strike="noStrike">
                <a:solidFill>
                  <a:schemeClr val="lt1"/>
                </a:solidFill>
                <a:latin typeface="Courier New"/>
                <a:ea typeface="Courier New"/>
                <a:cs typeface="Courier New"/>
                <a:sym typeface="Courier New"/>
              </a:rPr>
              <a:t>                 printf(“Welcome to Sanhok Map. You are Inside a Rain Forest”);</a:t>
            </a:r>
            <a:endParaRPr b="0" i="0" sz="1800" u="none" cap="none" strike="noStrike">
              <a:solidFill>
                <a:schemeClr val="lt1"/>
              </a:solidFill>
              <a:latin typeface="Courier New"/>
              <a:ea typeface="Courier New"/>
              <a:cs typeface="Courier New"/>
              <a:sym typeface="Courier New"/>
            </a:endParaRPr>
          </a:p>
        </p:txBody>
      </p:sp>
      <p:sp>
        <p:nvSpPr>
          <p:cNvPr id="465" name="Google Shape;465;p32"/>
          <p:cNvSpPr/>
          <p:nvPr/>
        </p:nvSpPr>
        <p:spPr>
          <a:xfrm>
            <a:off x="0" y="13716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F05136"/>
                </a:solidFill>
                <a:latin typeface="Courier New"/>
                <a:ea typeface="Courier New"/>
                <a:cs typeface="Courier New"/>
                <a:sym typeface="Courier New"/>
              </a:rPr>
              <a:t>break;</a:t>
            </a:r>
            <a:endParaRPr/>
          </a:p>
        </p:txBody>
      </p:sp>
      <p:sp>
        <p:nvSpPr>
          <p:cNvPr id="466" name="Google Shape;466;p32"/>
          <p:cNvSpPr/>
          <p:nvPr/>
        </p:nvSpPr>
        <p:spPr>
          <a:xfrm>
            <a:off x="0" y="18288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1800" u="none" cap="none" strike="noStrike">
                <a:solidFill>
                  <a:schemeClr val="lt1"/>
                </a:solidFill>
                <a:latin typeface="Courier New"/>
                <a:ea typeface="Courier New"/>
                <a:cs typeface="Courier New"/>
                <a:sym typeface="Courier New"/>
              </a:rPr>
              <a:t>           </a:t>
            </a:r>
            <a:r>
              <a:rPr b="0" i="0" lang="en-US" sz="1800" u="none" cap="none" strike="noStrike">
                <a:solidFill>
                  <a:srgbClr val="F05136"/>
                </a:solidFill>
                <a:latin typeface="Courier New"/>
                <a:ea typeface="Courier New"/>
                <a:cs typeface="Courier New"/>
                <a:sym typeface="Courier New"/>
              </a:rPr>
              <a:t>case</a:t>
            </a:r>
            <a:r>
              <a:rPr b="0" i="0" lang="en-US" sz="1800" u="none" cap="none" strike="noStrike">
                <a:solidFill>
                  <a:schemeClr val="lt1"/>
                </a:solidFill>
                <a:latin typeface="Courier New"/>
                <a:ea typeface="Courier New"/>
                <a:cs typeface="Courier New"/>
                <a:sym typeface="Courier New"/>
              </a:rPr>
              <a:t> 4:</a:t>
            </a:r>
            <a:endParaRPr/>
          </a:p>
        </p:txBody>
      </p:sp>
      <p:sp>
        <p:nvSpPr>
          <p:cNvPr id="467" name="Google Shape;467;p32"/>
          <p:cNvSpPr/>
          <p:nvPr/>
        </p:nvSpPr>
        <p:spPr>
          <a:xfrm>
            <a:off x="0" y="22860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rgbClr val="7030A0"/>
                </a:solidFill>
                <a:latin typeface="Courier New"/>
                <a:ea typeface="Courier New"/>
                <a:cs typeface="Courier New"/>
                <a:sym typeface="Courier New"/>
              </a:rPr>
              <a:t>  </a:t>
            </a:r>
            <a:r>
              <a:rPr lang="en-US" sz="1800">
                <a:solidFill>
                  <a:srgbClr val="F05136"/>
                </a:solidFill>
                <a:latin typeface="Courier New"/>
                <a:ea typeface="Courier New"/>
                <a:cs typeface="Courier New"/>
                <a:sym typeface="Courier New"/>
              </a:rPr>
              <a:t>    </a:t>
            </a:r>
            <a:r>
              <a:rPr lang="en-US" sz="1800">
                <a:solidFill>
                  <a:schemeClr val="lt1"/>
                </a:solidFill>
                <a:latin typeface="Courier New"/>
                <a:ea typeface="Courier New"/>
                <a:cs typeface="Courier New"/>
                <a:sym typeface="Courier New"/>
              </a:rPr>
              <a:t>              printf(“Welcome to Vikendi Map. You are Inside a Snow Forest”);</a:t>
            </a:r>
            <a:endParaRPr sz="1800">
              <a:solidFill>
                <a:schemeClr val="lt1"/>
              </a:solidFill>
              <a:latin typeface="Courier New"/>
              <a:ea typeface="Courier New"/>
              <a:cs typeface="Courier New"/>
              <a:sym typeface="Courier New"/>
            </a:endParaRPr>
          </a:p>
        </p:txBody>
      </p:sp>
      <p:sp>
        <p:nvSpPr>
          <p:cNvPr id="468" name="Google Shape;468;p32"/>
          <p:cNvSpPr/>
          <p:nvPr/>
        </p:nvSpPr>
        <p:spPr>
          <a:xfrm>
            <a:off x="0" y="27432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         break;</a:t>
            </a:r>
            <a:endParaRPr b="0" i="0" sz="2000" u="none" cap="none" strike="noStrike">
              <a:solidFill>
                <a:schemeClr val="lt1"/>
              </a:solidFill>
              <a:latin typeface="Courier New"/>
              <a:ea typeface="Courier New"/>
              <a:cs typeface="Courier New"/>
              <a:sym typeface="Courier New"/>
            </a:endParaRPr>
          </a:p>
        </p:txBody>
      </p:sp>
      <p:sp>
        <p:nvSpPr>
          <p:cNvPr id="469" name="Google Shape;469;p32"/>
          <p:cNvSpPr/>
          <p:nvPr/>
        </p:nvSpPr>
        <p:spPr>
          <a:xfrm>
            <a:off x="0" y="32004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a:t>
            </a:r>
            <a:endParaRPr/>
          </a:p>
        </p:txBody>
      </p:sp>
      <p:sp>
        <p:nvSpPr>
          <p:cNvPr id="470" name="Google Shape;470;p32"/>
          <p:cNvSpPr/>
          <p:nvPr/>
        </p:nvSpPr>
        <p:spPr>
          <a:xfrm>
            <a:off x="0" y="36576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return</a:t>
            </a:r>
            <a:r>
              <a:rPr b="0" i="0" lang="en-US" sz="2000" u="none" cap="none" strike="noStrike">
                <a:solidFill>
                  <a:schemeClr val="lt1"/>
                </a:solidFill>
                <a:latin typeface="Courier New"/>
                <a:ea typeface="Courier New"/>
                <a:cs typeface="Courier New"/>
                <a:sym typeface="Courier New"/>
              </a:rPr>
              <a:t> 0;   	</a:t>
            </a:r>
            <a:endParaRPr/>
          </a:p>
        </p:txBody>
      </p:sp>
      <p:sp>
        <p:nvSpPr>
          <p:cNvPr id="471" name="Google Shape;471;p32"/>
          <p:cNvSpPr/>
          <p:nvPr/>
        </p:nvSpPr>
        <p:spPr>
          <a:xfrm>
            <a:off x="0" y="41148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a:t>
            </a:r>
            <a:endParaRPr/>
          </a:p>
        </p:txBody>
      </p:sp>
      <p:sp>
        <p:nvSpPr>
          <p:cNvPr id="472" name="Google Shape;472;p32"/>
          <p:cNvSpPr/>
          <p:nvPr/>
        </p:nvSpPr>
        <p:spPr>
          <a:xfrm>
            <a:off x="0" y="45720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    </a:t>
            </a:r>
            <a:endParaRPr b="0" i="0" sz="2000" u="none" cap="none" strike="noStrike">
              <a:solidFill>
                <a:schemeClr val="lt1"/>
              </a:solidFill>
              <a:latin typeface="Courier New"/>
              <a:ea typeface="Courier New"/>
              <a:cs typeface="Courier New"/>
              <a:sym typeface="Courier New"/>
            </a:endParaRPr>
          </a:p>
        </p:txBody>
      </p:sp>
      <p:sp>
        <p:nvSpPr>
          <p:cNvPr id="473" name="Google Shape;473;p32"/>
          <p:cNvSpPr/>
          <p:nvPr/>
        </p:nvSpPr>
        <p:spPr>
          <a:xfrm>
            <a:off x="0" y="50292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a:t>
            </a:r>
            <a:endParaRPr/>
          </a:p>
        </p:txBody>
      </p:sp>
      <p:sp>
        <p:nvSpPr>
          <p:cNvPr id="474" name="Google Shape;474;p32"/>
          <p:cNvSpPr/>
          <p:nvPr/>
        </p:nvSpPr>
        <p:spPr>
          <a:xfrm>
            <a:off x="4916" y="5486400"/>
            <a:ext cx="12187084"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   </a:t>
            </a:r>
            <a:endParaRPr b="0" i="0" sz="2000" u="none" cap="none" strike="noStrike">
              <a:solidFill>
                <a:schemeClr val="lt1"/>
              </a:solidFill>
              <a:latin typeface="Courier New"/>
              <a:ea typeface="Courier New"/>
              <a:cs typeface="Courier New"/>
              <a:sym typeface="Courier New"/>
            </a:endParaRPr>
          </a:p>
        </p:txBody>
      </p:sp>
      <p:sp>
        <p:nvSpPr>
          <p:cNvPr id="475" name="Google Shape;475;p32"/>
          <p:cNvSpPr txBox="1"/>
          <p:nvPr/>
        </p:nvSpPr>
        <p:spPr>
          <a:xfrm>
            <a:off x="14748" y="399015"/>
            <a:ext cx="516633" cy="651716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15</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16</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17</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18</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19</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20</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21</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22</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23</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24</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25</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26</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27</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28</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3"/>
          <p:cNvSpPr txBox="1"/>
          <p:nvPr/>
        </p:nvSpPr>
        <p:spPr>
          <a:xfrm>
            <a:off x="526224" y="769163"/>
            <a:ext cx="12427776"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Switch Case </a:t>
            </a:r>
            <a:r>
              <a:rPr b="1" lang="en-US" sz="4000">
                <a:solidFill>
                  <a:schemeClr val="dk1"/>
                </a:solidFill>
                <a:latin typeface="Nunito Sans"/>
                <a:ea typeface="Nunito Sans"/>
                <a:cs typeface="Nunito Sans"/>
                <a:sym typeface="Nunito Sans"/>
              </a:rPr>
              <a:t>(Fall through)</a:t>
            </a:r>
            <a:endParaRPr/>
          </a:p>
        </p:txBody>
      </p:sp>
      <p:sp>
        <p:nvSpPr>
          <p:cNvPr id="482" name="Google Shape;482;p33"/>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83" name="Google Shape;483;p33"/>
          <p:cNvPicPr preferRelativeResize="0"/>
          <p:nvPr/>
        </p:nvPicPr>
        <p:blipFill rotWithShape="1">
          <a:blip r:embed="rId3">
            <a:alphaModFix/>
          </a:blip>
          <a:srcRect b="0" l="0" r="0" t="0"/>
          <a:stretch/>
        </p:blipFill>
        <p:spPr>
          <a:xfrm>
            <a:off x="9674352" y="6099048"/>
            <a:ext cx="1993392" cy="430628"/>
          </a:xfrm>
          <a:prstGeom prst="rect">
            <a:avLst/>
          </a:prstGeom>
          <a:noFill/>
          <a:ln>
            <a:noFill/>
          </a:ln>
        </p:spPr>
      </p:pic>
      <p:sp>
        <p:nvSpPr>
          <p:cNvPr id="484" name="Google Shape;484;p33"/>
          <p:cNvSpPr txBox="1"/>
          <p:nvPr/>
        </p:nvSpPr>
        <p:spPr>
          <a:xfrm>
            <a:off x="630319" y="1708934"/>
            <a:ext cx="11104481" cy="47859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Nunito Sans SemiBold"/>
                <a:ea typeface="Nunito Sans SemiBold"/>
                <a:cs typeface="Nunito Sans SemiBold"/>
                <a:sym typeface="Nunito Sans SemiBold"/>
              </a:rPr>
              <a:t>Syntax:</a:t>
            </a:r>
            <a:endParaRPr/>
          </a:p>
          <a:p>
            <a:pPr indent="0" lvl="0" marL="0" marR="0" rtl="0" algn="l">
              <a:spcBef>
                <a:spcPts val="0"/>
              </a:spcBef>
              <a:spcAft>
                <a:spcPts val="0"/>
              </a:spcAft>
              <a:buNone/>
            </a:pPr>
            <a:r>
              <a:t/>
            </a:r>
            <a:endParaRPr sz="2000">
              <a:solidFill>
                <a:schemeClr val="dk1"/>
              </a:solidFill>
              <a:latin typeface="Nunito Sans SemiBold"/>
              <a:ea typeface="Nunito Sans SemiBold"/>
              <a:cs typeface="Nunito Sans SemiBold"/>
              <a:sym typeface="Nunito Sans SemiBold"/>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switch(expression){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case 1: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case 2: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case 3: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 Code to be executed</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break</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case 4:</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case 5:</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case 6:</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 Code to be executed</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break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4"/>
          <p:cNvSpPr txBox="1"/>
          <p:nvPr/>
        </p:nvSpPr>
        <p:spPr>
          <a:xfrm>
            <a:off x="526224" y="769163"/>
            <a:ext cx="11285500"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PUBG </a:t>
            </a:r>
            <a:endParaRPr/>
          </a:p>
        </p:txBody>
      </p:sp>
      <p:sp>
        <p:nvSpPr>
          <p:cNvPr id="491" name="Google Shape;491;p34"/>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2" name="Google Shape;492;p34"/>
          <p:cNvSpPr txBox="1"/>
          <p:nvPr/>
        </p:nvSpPr>
        <p:spPr>
          <a:xfrm>
            <a:off x="558069" y="1524000"/>
            <a:ext cx="11104481"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After selecting the map in PUBG, the next steps are common in all the maps. Let’s take a look at the steps.</a:t>
            </a:r>
            <a:endParaRPr/>
          </a:p>
          <a:p>
            <a:pPr indent="-514350" lvl="0" marL="51435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Selecting an area to drop out.</a:t>
            </a:r>
            <a:endParaRPr/>
          </a:p>
          <a:p>
            <a:pPr indent="-514350" lvl="0" marL="51435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Looting weapons and equipments.</a:t>
            </a:r>
            <a:endParaRPr/>
          </a:p>
          <a:p>
            <a:pPr indent="-514350" lvl="0" marL="51435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Stay out of blue circle.</a:t>
            </a:r>
            <a:endParaRPr/>
          </a:p>
          <a:p>
            <a:pPr indent="-514350" lvl="0" marL="51435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Kill your enemies.</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So, for all the four maps, we are going to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display these instructions. </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So How will you do that ? </a:t>
            </a:r>
            <a:endParaRPr/>
          </a:p>
        </p:txBody>
      </p:sp>
      <p:pic>
        <p:nvPicPr>
          <p:cNvPr id="493" name="Google Shape;493;p34"/>
          <p:cNvPicPr preferRelativeResize="0"/>
          <p:nvPr/>
        </p:nvPicPr>
        <p:blipFill rotWithShape="1">
          <a:blip r:embed="rId3">
            <a:alphaModFix/>
          </a:blip>
          <a:srcRect b="0" l="0" r="0" t="0"/>
          <a:stretch/>
        </p:blipFill>
        <p:spPr>
          <a:xfrm>
            <a:off x="6858000" y="2743200"/>
            <a:ext cx="4876800" cy="2438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5"/>
          <p:cNvSpPr txBox="1"/>
          <p:nvPr/>
        </p:nvSpPr>
        <p:spPr>
          <a:xfrm>
            <a:off x="526224" y="769163"/>
            <a:ext cx="11285500"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Pseudocode</a:t>
            </a:r>
            <a:endParaRPr b="1" sz="4500">
              <a:solidFill>
                <a:schemeClr val="dk1"/>
              </a:solidFill>
              <a:latin typeface="Nunito Sans"/>
              <a:ea typeface="Nunito Sans"/>
              <a:cs typeface="Nunito Sans"/>
              <a:sym typeface="Nunito Sans"/>
            </a:endParaRPr>
          </a:p>
        </p:txBody>
      </p:sp>
      <p:sp>
        <p:nvSpPr>
          <p:cNvPr id="500" name="Google Shape;500;p35"/>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1" name="Google Shape;501;p35"/>
          <p:cNvSpPr txBox="1"/>
          <p:nvPr/>
        </p:nvSpPr>
        <p:spPr>
          <a:xfrm>
            <a:off x="914400" y="1782901"/>
            <a:ext cx="10972800" cy="3477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Switch(number)</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	case 1:</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   	case 2: </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   	case 3: </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  	case 4: </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                        Print(“1.Selecting an area to drop out. \n2.Looting weapons and                               	          equipments.\n3.Stay out of blue circle.\n4.Kill your enemies.”);</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	          break;</a:t>
            </a:r>
            <a:endParaRPr/>
          </a:p>
          <a:p>
            <a:pPr indent="0" lvl="0" marL="0" marR="0" rtl="0" algn="l">
              <a:spcBef>
                <a:spcPts val="0"/>
              </a:spcBef>
              <a:spcAft>
                <a:spcPts val="0"/>
              </a:spcAft>
              <a:buNone/>
            </a:pPr>
            <a:r>
              <a:rPr lang="en-US" sz="2000">
                <a:solidFill>
                  <a:schemeClr val="dk1"/>
                </a:solidFill>
                <a:latin typeface="Nunito Sans"/>
                <a:ea typeface="Nunito Sans"/>
                <a:cs typeface="Nunito Sans"/>
                <a:sym typeface="Nunito Sans"/>
              </a:rPr>
              <a:t>}</a:t>
            </a:r>
            <a:endParaRPr sz="2000">
              <a:solidFill>
                <a:schemeClr val="dk1"/>
              </a:solidFill>
              <a:latin typeface="Nunito Sans"/>
              <a:ea typeface="Nunito Sans"/>
              <a:cs typeface="Nunito Sans"/>
              <a:sym typeface="Nunito Sans"/>
            </a:endParaRPr>
          </a:p>
          <a:p>
            <a:pPr indent="0" lvl="0" marL="0" marR="0" rtl="0" algn="l">
              <a:spcBef>
                <a:spcPts val="0"/>
              </a:spcBef>
              <a:spcAft>
                <a:spcPts val="0"/>
              </a:spcAft>
              <a:buNone/>
            </a:pPr>
            <a:r>
              <a:t/>
            </a:r>
            <a:endParaRPr sz="2000">
              <a:solidFill>
                <a:schemeClr val="dk1"/>
              </a:solidFill>
              <a:latin typeface="Nunito Sans"/>
              <a:ea typeface="Nunito Sans"/>
              <a:cs typeface="Nunito Sans"/>
              <a:sym typeface="Nunito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6"/>
          <p:cNvSpPr/>
          <p:nvPr/>
        </p:nvSpPr>
        <p:spPr>
          <a:xfrm>
            <a:off x="-4916" y="5943600"/>
            <a:ext cx="12201832"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\n3.Stay out of blue circle.</a:t>
            </a:r>
            <a:endParaRPr b="0" i="0" sz="2000" u="none" cap="none" strike="noStrike">
              <a:solidFill>
                <a:schemeClr val="lt1"/>
              </a:solidFill>
              <a:latin typeface="Courier New"/>
              <a:ea typeface="Courier New"/>
              <a:cs typeface="Courier New"/>
              <a:sym typeface="Courier New"/>
            </a:endParaRPr>
          </a:p>
        </p:txBody>
      </p:sp>
      <p:sp>
        <p:nvSpPr>
          <p:cNvPr id="508" name="Google Shape;508;p36"/>
          <p:cNvSpPr/>
          <p:nvPr/>
        </p:nvSpPr>
        <p:spPr>
          <a:xfrm>
            <a:off x="4916" y="64008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endParaRPr/>
          </a:p>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\n4.Kill your enemies.”);</a:t>
            </a:r>
            <a:endParaRPr b="0" i="0" sz="2000" u="none" cap="none" strike="noStrike">
              <a:solidFill>
                <a:schemeClr val="lt1"/>
              </a:solidFill>
              <a:latin typeface="Courier New"/>
              <a:ea typeface="Courier New"/>
              <a:cs typeface="Courier New"/>
              <a:sym typeface="Courier New"/>
            </a:endParaRPr>
          </a:p>
          <a:p>
            <a:pPr indent="0" lvl="1" marL="457200" marR="0" rtl="0" algn="l">
              <a:spcBef>
                <a:spcPts val="0"/>
              </a:spcBef>
              <a:spcAft>
                <a:spcPts val="0"/>
              </a:spcAft>
              <a:buNone/>
            </a:pPr>
            <a:r>
              <a:t/>
            </a:r>
            <a:endParaRPr b="0" i="0" sz="2000" u="none" cap="none" strike="noStrike">
              <a:solidFill>
                <a:schemeClr val="lt1"/>
              </a:solidFill>
              <a:latin typeface="Courier New"/>
              <a:ea typeface="Courier New"/>
              <a:cs typeface="Courier New"/>
              <a:sym typeface="Courier New"/>
            </a:endParaRPr>
          </a:p>
        </p:txBody>
      </p:sp>
      <p:sp>
        <p:nvSpPr>
          <p:cNvPr id="509" name="Google Shape;509;p36"/>
          <p:cNvSpPr/>
          <p:nvPr/>
        </p:nvSpPr>
        <p:spPr>
          <a:xfrm>
            <a:off x="0" y="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500">
                <a:solidFill>
                  <a:schemeClr val="lt1"/>
                </a:solidFill>
                <a:latin typeface="Courier New"/>
                <a:ea typeface="Courier New"/>
                <a:cs typeface="Courier New"/>
                <a:sym typeface="Courier New"/>
              </a:rPr>
              <a:t>Code</a:t>
            </a:r>
            <a:endParaRPr/>
          </a:p>
        </p:txBody>
      </p:sp>
      <p:sp>
        <p:nvSpPr>
          <p:cNvPr id="510" name="Google Shape;510;p36"/>
          <p:cNvSpPr/>
          <p:nvPr/>
        </p:nvSpPr>
        <p:spPr>
          <a:xfrm>
            <a:off x="0" y="4572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#include&lt;stdio.h&gt;</a:t>
            </a:r>
            <a:endParaRPr/>
          </a:p>
        </p:txBody>
      </p:sp>
      <p:sp>
        <p:nvSpPr>
          <p:cNvPr id="511" name="Google Shape;511;p36"/>
          <p:cNvSpPr/>
          <p:nvPr/>
        </p:nvSpPr>
        <p:spPr>
          <a:xfrm>
            <a:off x="0" y="9144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int main()</a:t>
            </a:r>
            <a:endParaRPr/>
          </a:p>
        </p:txBody>
      </p:sp>
      <p:sp>
        <p:nvSpPr>
          <p:cNvPr id="512" name="Google Shape;512;p36"/>
          <p:cNvSpPr/>
          <p:nvPr/>
        </p:nvSpPr>
        <p:spPr>
          <a:xfrm>
            <a:off x="0" y="13716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a:t>
            </a:r>
            <a:endParaRPr/>
          </a:p>
        </p:txBody>
      </p:sp>
      <p:sp>
        <p:nvSpPr>
          <p:cNvPr id="513" name="Google Shape;513;p36"/>
          <p:cNvSpPr/>
          <p:nvPr/>
        </p:nvSpPr>
        <p:spPr>
          <a:xfrm>
            <a:off x="0" y="18288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int number;</a:t>
            </a:r>
            <a:endParaRPr/>
          </a:p>
        </p:txBody>
      </p:sp>
      <p:sp>
        <p:nvSpPr>
          <p:cNvPr id="514" name="Google Shape;514;p36"/>
          <p:cNvSpPr/>
          <p:nvPr/>
        </p:nvSpPr>
        <p:spPr>
          <a:xfrm>
            <a:off x="0" y="22860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scanf(“%d”, &amp;number);</a:t>
            </a:r>
            <a:endParaRPr/>
          </a:p>
        </p:txBody>
      </p:sp>
      <p:sp>
        <p:nvSpPr>
          <p:cNvPr id="515" name="Google Shape;515;p36"/>
          <p:cNvSpPr/>
          <p:nvPr/>
        </p:nvSpPr>
        <p:spPr>
          <a:xfrm>
            <a:off x="0" y="27432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switch</a:t>
            </a:r>
            <a:r>
              <a:rPr b="0" i="0" lang="en-US" sz="2000" u="none" cap="none" strike="noStrike">
                <a:solidFill>
                  <a:schemeClr val="lt1"/>
                </a:solidFill>
                <a:latin typeface="Courier New"/>
                <a:ea typeface="Courier New"/>
                <a:cs typeface="Courier New"/>
                <a:sym typeface="Courier New"/>
              </a:rPr>
              <a:t>(number){</a:t>
            </a:r>
            <a:endParaRPr/>
          </a:p>
        </p:txBody>
      </p:sp>
      <p:sp>
        <p:nvSpPr>
          <p:cNvPr id="516" name="Google Shape;516;p36"/>
          <p:cNvSpPr/>
          <p:nvPr/>
        </p:nvSpPr>
        <p:spPr>
          <a:xfrm>
            <a:off x="0" y="32004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    case </a:t>
            </a:r>
            <a:r>
              <a:rPr b="0" i="0" lang="en-US" sz="2000" u="none" cap="none" strike="noStrike">
                <a:solidFill>
                  <a:schemeClr val="lt1"/>
                </a:solidFill>
                <a:latin typeface="Courier New"/>
                <a:ea typeface="Courier New"/>
                <a:cs typeface="Courier New"/>
                <a:sym typeface="Courier New"/>
              </a:rPr>
              <a:t>1:</a:t>
            </a:r>
            <a:endParaRPr/>
          </a:p>
        </p:txBody>
      </p:sp>
      <p:sp>
        <p:nvSpPr>
          <p:cNvPr id="517" name="Google Shape;517;p36"/>
          <p:cNvSpPr/>
          <p:nvPr/>
        </p:nvSpPr>
        <p:spPr>
          <a:xfrm>
            <a:off x="0" y="36576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case</a:t>
            </a:r>
            <a:r>
              <a:rPr b="0" i="0" lang="en-US" sz="2000" u="none" cap="none" strike="noStrike">
                <a:solidFill>
                  <a:schemeClr val="lt1"/>
                </a:solidFill>
                <a:latin typeface="Courier New"/>
                <a:ea typeface="Courier New"/>
                <a:cs typeface="Courier New"/>
                <a:sym typeface="Courier New"/>
              </a:rPr>
              <a:t> 2:</a:t>
            </a:r>
            <a:endParaRPr/>
          </a:p>
        </p:txBody>
      </p:sp>
      <p:sp>
        <p:nvSpPr>
          <p:cNvPr id="518" name="Google Shape;518;p36"/>
          <p:cNvSpPr/>
          <p:nvPr/>
        </p:nvSpPr>
        <p:spPr>
          <a:xfrm>
            <a:off x="0" y="41148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case</a:t>
            </a:r>
            <a:r>
              <a:rPr b="0" i="0" lang="en-US" sz="2000" u="none" cap="none" strike="noStrike">
                <a:solidFill>
                  <a:schemeClr val="lt1"/>
                </a:solidFill>
                <a:latin typeface="Courier New"/>
                <a:ea typeface="Courier New"/>
                <a:cs typeface="Courier New"/>
                <a:sym typeface="Courier New"/>
              </a:rPr>
              <a:t> 3:</a:t>
            </a:r>
            <a:endParaRPr/>
          </a:p>
        </p:txBody>
      </p:sp>
      <p:sp>
        <p:nvSpPr>
          <p:cNvPr id="519" name="Google Shape;519;p36"/>
          <p:cNvSpPr/>
          <p:nvPr/>
        </p:nvSpPr>
        <p:spPr>
          <a:xfrm>
            <a:off x="0" y="45720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    case </a:t>
            </a:r>
            <a:r>
              <a:rPr b="0" i="0" lang="en-US" sz="2000" u="none" cap="none" strike="noStrike">
                <a:solidFill>
                  <a:schemeClr val="lt1"/>
                </a:solidFill>
                <a:latin typeface="Courier New"/>
                <a:ea typeface="Courier New"/>
                <a:cs typeface="Courier New"/>
                <a:sym typeface="Courier New"/>
              </a:rPr>
              <a:t>4:</a:t>
            </a:r>
            <a:endParaRPr/>
          </a:p>
        </p:txBody>
      </p:sp>
      <p:sp>
        <p:nvSpPr>
          <p:cNvPr id="520" name="Google Shape;520;p36"/>
          <p:cNvSpPr/>
          <p:nvPr/>
        </p:nvSpPr>
        <p:spPr>
          <a:xfrm>
            <a:off x="0" y="50292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printf(“1.Selecting an area to drop out. </a:t>
            </a:r>
            <a:endParaRPr b="0" i="0" sz="2000" u="none" cap="none" strike="noStrike">
              <a:solidFill>
                <a:schemeClr val="lt1"/>
              </a:solidFill>
              <a:latin typeface="Courier New"/>
              <a:ea typeface="Courier New"/>
              <a:cs typeface="Courier New"/>
              <a:sym typeface="Courier New"/>
            </a:endParaRPr>
          </a:p>
        </p:txBody>
      </p:sp>
      <p:sp>
        <p:nvSpPr>
          <p:cNvPr id="521" name="Google Shape;521;p36"/>
          <p:cNvSpPr/>
          <p:nvPr/>
        </p:nvSpPr>
        <p:spPr>
          <a:xfrm>
            <a:off x="4916" y="5486400"/>
            <a:ext cx="12187084"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\n2.Looting weapons and equipments.</a:t>
            </a:r>
            <a:endParaRPr b="0" i="0" sz="2000" u="none" cap="none" strike="noStrike">
              <a:solidFill>
                <a:schemeClr val="lt1"/>
              </a:solidFill>
              <a:latin typeface="Courier New"/>
              <a:ea typeface="Courier New"/>
              <a:cs typeface="Courier New"/>
              <a:sym typeface="Courier New"/>
            </a:endParaRPr>
          </a:p>
        </p:txBody>
      </p:sp>
      <p:sp>
        <p:nvSpPr>
          <p:cNvPr id="522" name="Google Shape;522;p36"/>
          <p:cNvSpPr txBox="1"/>
          <p:nvPr/>
        </p:nvSpPr>
        <p:spPr>
          <a:xfrm>
            <a:off x="14748" y="399015"/>
            <a:ext cx="516633" cy="651716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3</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4</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5</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6</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7</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8</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9</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10</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11</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12</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13</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14</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37"/>
          <p:cNvSpPr/>
          <p:nvPr/>
        </p:nvSpPr>
        <p:spPr>
          <a:xfrm>
            <a:off x="-4916" y="5943600"/>
            <a:ext cx="12201832"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a:t>
            </a:r>
            <a:endParaRPr b="0" i="0" sz="2000" u="none" cap="none" strike="noStrike">
              <a:solidFill>
                <a:schemeClr val="lt1"/>
              </a:solidFill>
              <a:latin typeface="Courier New"/>
              <a:ea typeface="Courier New"/>
              <a:cs typeface="Courier New"/>
              <a:sym typeface="Courier New"/>
            </a:endParaRPr>
          </a:p>
        </p:txBody>
      </p:sp>
      <p:sp>
        <p:nvSpPr>
          <p:cNvPr id="529" name="Google Shape;529;p37"/>
          <p:cNvSpPr/>
          <p:nvPr/>
        </p:nvSpPr>
        <p:spPr>
          <a:xfrm>
            <a:off x="4916" y="64008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endParaRPr/>
          </a:p>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endParaRPr b="0" i="0" sz="2000" u="none" cap="none" strike="noStrike">
              <a:solidFill>
                <a:schemeClr val="lt1"/>
              </a:solidFill>
              <a:latin typeface="Courier New"/>
              <a:ea typeface="Courier New"/>
              <a:cs typeface="Courier New"/>
              <a:sym typeface="Courier New"/>
            </a:endParaRPr>
          </a:p>
          <a:p>
            <a:pPr indent="0" lvl="1" marL="457200" marR="0" rtl="0" algn="l">
              <a:spcBef>
                <a:spcPts val="0"/>
              </a:spcBef>
              <a:spcAft>
                <a:spcPts val="0"/>
              </a:spcAft>
              <a:buNone/>
            </a:pPr>
            <a:r>
              <a:t/>
            </a:r>
            <a:endParaRPr b="0" i="0" sz="2000" u="none" cap="none" strike="noStrike">
              <a:solidFill>
                <a:schemeClr val="lt1"/>
              </a:solidFill>
              <a:latin typeface="Courier New"/>
              <a:ea typeface="Courier New"/>
              <a:cs typeface="Courier New"/>
              <a:sym typeface="Courier New"/>
            </a:endParaRPr>
          </a:p>
        </p:txBody>
      </p:sp>
      <p:sp>
        <p:nvSpPr>
          <p:cNvPr id="530" name="Google Shape;530;p37"/>
          <p:cNvSpPr/>
          <p:nvPr/>
        </p:nvSpPr>
        <p:spPr>
          <a:xfrm>
            <a:off x="0" y="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500">
                <a:solidFill>
                  <a:schemeClr val="lt1"/>
                </a:solidFill>
                <a:latin typeface="Courier New"/>
                <a:ea typeface="Courier New"/>
                <a:cs typeface="Courier New"/>
                <a:sym typeface="Courier New"/>
              </a:rPr>
              <a:t>Code</a:t>
            </a:r>
            <a:endParaRPr/>
          </a:p>
        </p:txBody>
      </p:sp>
      <p:sp>
        <p:nvSpPr>
          <p:cNvPr id="531" name="Google Shape;531;p37"/>
          <p:cNvSpPr/>
          <p:nvPr/>
        </p:nvSpPr>
        <p:spPr>
          <a:xfrm>
            <a:off x="0" y="4572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break;</a:t>
            </a:r>
            <a:endParaRPr/>
          </a:p>
        </p:txBody>
      </p:sp>
      <p:sp>
        <p:nvSpPr>
          <p:cNvPr id="532" name="Google Shape;532;p37"/>
          <p:cNvSpPr/>
          <p:nvPr/>
        </p:nvSpPr>
        <p:spPr>
          <a:xfrm>
            <a:off x="0" y="9144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a:t>
            </a:r>
            <a:endParaRPr/>
          </a:p>
        </p:txBody>
      </p:sp>
      <p:sp>
        <p:nvSpPr>
          <p:cNvPr id="533" name="Google Shape;533;p37"/>
          <p:cNvSpPr/>
          <p:nvPr/>
        </p:nvSpPr>
        <p:spPr>
          <a:xfrm>
            <a:off x="0" y="13716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return 0;</a:t>
            </a:r>
            <a:endParaRPr/>
          </a:p>
        </p:txBody>
      </p:sp>
      <p:sp>
        <p:nvSpPr>
          <p:cNvPr id="534" name="Google Shape;534;p37"/>
          <p:cNvSpPr/>
          <p:nvPr/>
        </p:nvSpPr>
        <p:spPr>
          <a:xfrm>
            <a:off x="0" y="18288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a:t>
            </a:r>
            <a:endParaRPr/>
          </a:p>
        </p:txBody>
      </p:sp>
      <p:sp>
        <p:nvSpPr>
          <p:cNvPr id="535" name="Google Shape;535;p37"/>
          <p:cNvSpPr/>
          <p:nvPr/>
        </p:nvSpPr>
        <p:spPr>
          <a:xfrm>
            <a:off x="0" y="22860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t/>
            </a:r>
            <a:endParaRPr b="0" i="0" sz="2000" u="none" cap="none" strike="noStrike">
              <a:solidFill>
                <a:schemeClr val="lt1"/>
              </a:solidFill>
              <a:latin typeface="Courier New"/>
              <a:ea typeface="Courier New"/>
              <a:cs typeface="Courier New"/>
              <a:sym typeface="Courier New"/>
            </a:endParaRPr>
          </a:p>
        </p:txBody>
      </p:sp>
      <p:sp>
        <p:nvSpPr>
          <p:cNvPr id="536" name="Google Shape;536;p37"/>
          <p:cNvSpPr/>
          <p:nvPr/>
        </p:nvSpPr>
        <p:spPr>
          <a:xfrm>
            <a:off x="0" y="27432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endParaRPr b="0" i="0" sz="2000" u="none" cap="none" strike="noStrike">
              <a:solidFill>
                <a:schemeClr val="lt1"/>
              </a:solidFill>
              <a:latin typeface="Courier New"/>
              <a:ea typeface="Courier New"/>
              <a:cs typeface="Courier New"/>
              <a:sym typeface="Courier New"/>
            </a:endParaRPr>
          </a:p>
        </p:txBody>
      </p:sp>
      <p:sp>
        <p:nvSpPr>
          <p:cNvPr id="537" name="Google Shape;537;p37"/>
          <p:cNvSpPr/>
          <p:nvPr/>
        </p:nvSpPr>
        <p:spPr>
          <a:xfrm>
            <a:off x="0" y="32004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t/>
            </a:r>
            <a:endParaRPr b="0" i="0" sz="2000" u="none" cap="none" strike="noStrike">
              <a:solidFill>
                <a:schemeClr val="lt1"/>
              </a:solidFill>
              <a:latin typeface="Courier New"/>
              <a:ea typeface="Courier New"/>
              <a:cs typeface="Courier New"/>
              <a:sym typeface="Courier New"/>
            </a:endParaRPr>
          </a:p>
        </p:txBody>
      </p:sp>
      <p:sp>
        <p:nvSpPr>
          <p:cNvPr id="538" name="Google Shape;538;p37"/>
          <p:cNvSpPr/>
          <p:nvPr/>
        </p:nvSpPr>
        <p:spPr>
          <a:xfrm>
            <a:off x="0" y="36576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a:t>
            </a:r>
            <a:endParaRPr/>
          </a:p>
        </p:txBody>
      </p:sp>
      <p:sp>
        <p:nvSpPr>
          <p:cNvPr id="539" name="Google Shape;539;p37"/>
          <p:cNvSpPr/>
          <p:nvPr/>
        </p:nvSpPr>
        <p:spPr>
          <a:xfrm>
            <a:off x="0" y="41148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t/>
            </a:r>
            <a:endParaRPr b="0" i="0" sz="2000" u="none" cap="none" strike="noStrike">
              <a:solidFill>
                <a:schemeClr val="lt1"/>
              </a:solidFill>
              <a:latin typeface="Courier New"/>
              <a:ea typeface="Courier New"/>
              <a:cs typeface="Courier New"/>
              <a:sym typeface="Courier New"/>
            </a:endParaRPr>
          </a:p>
        </p:txBody>
      </p:sp>
      <p:sp>
        <p:nvSpPr>
          <p:cNvPr id="540" name="Google Shape;540;p37"/>
          <p:cNvSpPr/>
          <p:nvPr/>
        </p:nvSpPr>
        <p:spPr>
          <a:xfrm>
            <a:off x="0" y="4572000"/>
            <a:ext cx="12192000"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r>
              <a:rPr b="0" i="0" lang="en-US" sz="2000" u="none" cap="none" strike="noStrike">
                <a:solidFill>
                  <a:srgbClr val="F05136"/>
                </a:solidFill>
                <a:latin typeface="Courier New"/>
                <a:ea typeface="Courier New"/>
                <a:cs typeface="Courier New"/>
                <a:sym typeface="Courier New"/>
              </a:rPr>
              <a:t>    </a:t>
            </a:r>
            <a:endParaRPr b="0" i="0" sz="2000" u="none" cap="none" strike="noStrike">
              <a:solidFill>
                <a:schemeClr val="lt1"/>
              </a:solidFill>
              <a:latin typeface="Courier New"/>
              <a:ea typeface="Courier New"/>
              <a:cs typeface="Courier New"/>
              <a:sym typeface="Courier New"/>
            </a:endParaRPr>
          </a:p>
        </p:txBody>
      </p:sp>
      <p:sp>
        <p:nvSpPr>
          <p:cNvPr id="541" name="Google Shape;541;p37"/>
          <p:cNvSpPr/>
          <p:nvPr/>
        </p:nvSpPr>
        <p:spPr>
          <a:xfrm>
            <a:off x="0" y="5029200"/>
            <a:ext cx="12192000" cy="457200"/>
          </a:xfrm>
          <a:prstGeom prst="rect">
            <a:avLst/>
          </a:prstGeom>
          <a:solidFill>
            <a:srgbClr val="3D3D3D"/>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lt1"/>
                </a:solidFill>
                <a:latin typeface="Courier New"/>
                <a:ea typeface="Courier New"/>
                <a:cs typeface="Courier New"/>
                <a:sym typeface="Courier New"/>
              </a:rPr>
              <a:t>      	</a:t>
            </a:r>
            <a:endParaRPr/>
          </a:p>
        </p:txBody>
      </p:sp>
      <p:sp>
        <p:nvSpPr>
          <p:cNvPr id="542" name="Google Shape;542;p37"/>
          <p:cNvSpPr/>
          <p:nvPr/>
        </p:nvSpPr>
        <p:spPr>
          <a:xfrm>
            <a:off x="4916" y="5486400"/>
            <a:ext cx="12187084" cy="457200"/>
          </a:xfrm>
          <a:prstGeom prst="rect">
            <a:avLst/>
          </a:prstGeom>
          <a:solidFill>
            <a:srgbClr val="303030"/>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rgbClr val="7030A0"/>
                </a:solidFill>
                <a:latin typeface="Courier New"/>
                <a:ea typeface="Courier New"/>
                <a:cs typeface="Courier New"/>
                <a:sym typeface="Courier New"/>
              </a:rPr>
              <a:t>                        </a:t>
            </a:r>
            <a:endParaRPr b="0" i="0" sz="2000" u="none" cap="none" strike="noStrike">
              <a:solidFill>
                <a:schemeClr val="lt1"/>
              </a:solidFill>
              <a:latin typeface="Courier New"/>
              <a:ea typeface="Courier New"/>
              <a:cs typeface="Courier New"/>
              <a:sym typeface="Courier New"/>
            </a:endParaRPr>
          </a:p>
        </p:txBody>
      </p:sp>
      <p:sp>
        <p:nvSpPr>
          <p:cNvPr id="543" name="Google Shape;543;p37"/>
          <p:cNvSpPr txBox="1"/>
          <p:nvPr/>
        </p:nvSpPr>
        <p:spPr>
          <a:xfrm>
            <a:off x="14748" y="399015"/>
            <a:ext cx="516633" cy="651716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15</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16</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17</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18</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19</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20</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21</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22</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23</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24</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25</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26</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27</a:t>
            </a:r>
            <a:endParaRPr/>
          </a:p>
          <a:p>
            <a:pPr indent="0" lvl="0" marL="0" marR="0" rtl="0" algn="l">
              <a:lnSpc>
                <a:spcPct val="150000"/>
              </a:lnSpc>
              <a:spcBef>
                <a:spcPts val="0"/>
              </a:spcBef>
              <a:spcAft>
                <a:spcPts val="0"/>
              </a:spcAft>
              <a:buNone/>
            </a:pPr>
            <a:r>
              <a:rPr b="1" lang="en-US" sz="2000">
                <a:solidFill>
                  <a:srgbClr val="FFFF00"/>
                </a:solidFill>
                <a:latin typeface="Courier New"/>
                <a:ea typeface="Courier New"/>
                <a:cs typeface="Courier New"/>
                <a:sym typeface="Courier New"/>
              </a:rPr>
              <a:t>28</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pic>
        <p:nvPicPr>
          <p:cNvPr id="549" name="Google Shape;549;p38"/>
          <p:cNvPicPr preferRelativeResize="0"/>
          <p:nvPr/>
        </p:nvPicPr>
        <p:blipFill rotWithShape="1">
          <a:blip r:embed="rId3">
            <a:alphaModFix/>
          </a:blip>
          <a:srcRect b="848" l="1110" r="0" t="0"/>
          <a:stretch/>
        </p:blipFill>
        <p:spPr>
          <a:xfrm rot="355158">
            <a:off x="-214550" y="3101269"/>
            <a:ext cx="4219796" cy="3942674"/>
          </a:xfrm>
          <a:custGeom>
            <a:rect b="b" l="l" r="r" t="t"/>
            <a:pathLst>
              <a:path extrusionOk="0" h="3942674" w="4219796">
                <a:moveTo>
                  <a:pt x="0" y="0"/>
                </a:moveTo>
                <a:lnTo>
                  <a:pt x="4219796" y="0"/>
                </a:lnTo>
                <a:lnTo>
                  <a:pt x="4219796" y="3547546"/>
                </a:lnTo>
                <a:lnTo>
                  <a:pt x="408778" y="3942674"/>
                </a:lnTo>
                <a:close/>
              </a:path>
            </a:pathLst>
          </a:custGeom>
          <a:noFill/>
          <a:ln>
            <a:noFill/>
          </a:ln>
        </p:spPr>
      </p:pic>
      <p:sp>
        <p:nvSpPr>
          <p:cNvPr id="550" name="Google Shape;550;p38"/>
          <p:cNvSpPr/>
          <p:nvPr/>
        </p:nvSpPr>
        <p:spPr>
          <a:xfrm>
            <a:off x="0" y="2438400"/>
            <a:ext cx="12192000"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000">
                <a:solidFill>
                  <a:srgbClr val="F05136"/>
                </a:solidFill>
                <a:latin typeface="Nunito Sans"/>
                <a:ea typeface="Nunito Sans"/>
                <a:cs typeface="Nunito Sans"/>
                <a:sym typeface="Nunito Sans"/>
              </a:rPr>
              <a:t>THANK YOU</a:t>
            </a:r>
            <a:endParaRPr b="1" sz="8000">
              <a:solidFill>
                <a:srgbClr val="F05136"/>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nvSpPr>
        <p:spPr>
          <a:xfrm>
            <a:off x="526224" y="769163"/>
            <a:ext cx="11136326"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Where we are using Decision Making</a:t>
            </a:r>
            <a:endParaRPr/>
          </a:p>
        </p:txBody>
      </p:sp>
      <p:sp>
        <p:nvSpPr>
          <p:cNvPr id="125" name="Google Shape;125;p4"/>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6" name="Google Shape;126;p4"/>
          <p:cNvPicPr preferRelativeResize="0"/>
          <p:nvPr/>
        </p:nvPicPr>
        <p:blipFill rotWithShape="1">
          <a:blip r:embed="rId3">
            <a:alphaModFix/>
          </a:blip>
          <a:srcRect b="0" l="0" r="0" t="0"/>
          <a:stretch/>
        </p:blipFill>
        <p:spPr>
          <a:xfrm>
            <a:off x="7198743" y="1951286"/>
            <a:ext cx="4101796" cy="2886183"/>
          </a:xfrm>
          <a:prstGeom prst="rect">
            <a:avLst/>
          </a:prstGeom>
          <a:noFill/>
          <a:ln>
            <a:noFill/>
          </a:ln>
        </p:spPr>
      </p:pic>
      <p:pic>
        <p:nvPicPr>
          <p:cNvPr id="127" name="Google Shape;127;p4"/>
          <p:cNvPicPr preferRelativeResize="0"/>
          <p:nvPr/>
        </p:nvPicPr>
        <p:blipFill rotWithShape="1">
          <a:blip r:embed="rId4">
            <a:alphaModFix/>
          </a:blip>
          <a:srcRect b="0" l="0" r="0" t="0"/>
          <a:stretch/>
        </p:blipFill>
        <p:spPr>
          <a:xfrm>
            <a:off x="228600" y="2819400"/>
            <a:ext cx="5891854" cy="19385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nvSpPr>
        <p:spPr>
          <a:xfrm>
            <a:off x="526224" y="769163"/>
            <a:ext cx="11136326"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Conditions</a:t>
            </a:r>
            <a:endParaRPr/>
          </a:p>
        </p:txBody>
      </p:sp>
      <p:sp>
        <p:nvSpPr>
          <p:cNvPr id="134" name="Google Shape;134;p5"/>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5"/>
          <p:cNvSpPr txBox="1"/>
          <p:nvPr/>
        </p:nvSpPr>
        <p:spPr>
          <a:xfrm>
            <a:off x="1905000" y="1524000"/>
            <a:ext cx="737253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Nunito Sans Light"/>
                <a:ea typeface="Nunito Sans Light"/>
                <a:cs typeface="Nunito Sans Light"/>
                <a:sym typeface="Nunito Sans Light"/>
              </a:rPr>
              <a:t>Conditions are formed by relational operators.</a:t>
            </a:r>
            <a:endParaRPr/>
          </a:p>
        </p:txBody>
      </p:sp>
      <p:pic>
        <p:nvPicPr>
          <p:cNvPr id="136" name="Google Shape;136;p5"/>
          <p:cNvPicPr preferRelativeResize="0"/>
          <p:nvPr/>
        </p:nvPicPr>
        <p:blipFill rotWithShape="1">
          <a:blip r:embed="rId3">
            <a:alphaModFix/>
          </a:blip>
          <a:srcRect b="0" l="0" r="0" t="0"/>
          <a:stretch/>
        </p:blipFill>
        <p:spPr>
          <a:xfrm>
            <a:off x="1981200" y="2209800"/>
            <a:ext cx="7812427" cy="4461609"/>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nvSpPr>
        <p:spPr>
          <a:xfrm>
            <a:off x="526224" y="769163"/>
            <a:ext cx="11136326"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Types  </a:t>
            </a:r>
            <a:endParaRPr/>
          </a:p>
        </p:txBody>
      </p:sp>
      <p:sp>
        <p:nvSpPr>
          <p:cNvPr id="143" name="Google Shape;143;p6"/>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p6"/>
          <p:cNvSpPr txBox="1"/>
          <p:nvPr/>
        </p:nvSpPr>
        <p:spPr>
          <a:xfrm>
            <a:off x="3657600" y="1166843"/>
            <a:ext cx="6248400" cy="4524315"/>
          </a:xfrm>
          <a:prstGeom prst="rect">
            <a:avLst/>
          </a:prstGeom>
          <a:noFill/>
          <a:ln>
            <a:noFill/>
          </a:ln>
        </p:spPr>
        <p:txBody>
          <a:bodyPr anchorCtr="0" anchor="t" bIns="45700" lIns="91425" spcFirstLastPara="1" rIns="91425" wrap="square" tIns="45700">
            <a:spAutoFit/>
          </a:bodyPr>
          <a:lstStyle/>
          <a:p>
            <a:pPr indent="-742950" lvl="0" marL="742950" marR="0" rtl="0" algn="l">
              <a:lnSpc>
                <a:spcPct val="200000"/>
              </a:lnSpc>
              <a:spcBef>
                <a:spcPts val="0"/>
              </a:spcBef>
              <a:spcAft>
                <a:spcPts val="0"/>
              </a:spcAft>
              <a:buClr>
                <a:schemeClr val="dk1"/>
              </a:buClr>
              <a:buSzPts val="3600"/>
              <a:buFont typeface="Calibri"/>
              <a:buAutoNum type="arabicPeriod"/>
            </a:pPr>
            <a:r>
              <a:rPr lang="en-US" sz="3600">
                <a:solidFill>
                  <a:schemeClr val="dk1"/>
                </a:solidFill>
                <a:latin typeface="Calibri"/>
                <a:ea typeface="Calibri"/>
                <a:cs typeface="Calibri"/>
                <a:sym typeface="Calibri"/>
              </a:rPr>
              <a:t>if – else</a:t>
            </a:r>
            <a:endParaRPr/>
          </a:p>
          <a:p>
            <a:pPr indent="-742950" lvl="0" marL="742950" marR="0" rtl="0" algn="l">
              <a:lnSpc>
                <a:spcPct val="200000"/>
              </a:lnSpc>
              <a:spcBef>
                <a:spcPts val="0"/>
              </a:spcBef>
              <a:spcAft>
                <a:spcPts val="0"/>
              </a:spcAft>
              <a:buClr>
                <a:schemeClr val="dk1"/>
              </a:buClr>
              <a:buSzPts val="3600"/>
              <a:buFont typeface="Calibri"/>
              <a:buAutoNum type="arabicPeriod"/>
            </a:pPr>
            <a:r>
              <a:rPr lang="en-US" sz="3600">
                <a:solidFill>
                  <a:schemeClr val="dk1"/>
                </a:solidFill>
                <a:latin typeface="Calibri"/>
                <a:ea typeface="Calibri"/>
                <a:cs typeface="Calibri"/>
                <a:sym typeface="Calibri"/>
              </a:rPr>
              <a:t>Cascaded(if  else - if) </a:t>
            </a:r>
            <a:endParaRPr/>
          </a:p>
          <a:p>
            <a:pPr indent="-742950" lvl="0" marL="742950" marR="0" rtl="0" algn="l">
              <a:lnSpc>
                <a:spcPct val="200000"/>
              </a:lnSpc>
              <a:spcBef>
                <a:spcPts val="0"/>
              </a:spcBef>
              <a:spcAft>
                <a:spcPts val="0"/>
              </a:spcAft>
              <a:buClr>
                <a:schemeClr val="dk1"/>
              </a:buClr>
              <a:buSzPts val="3600"/>
              <a:buFont typeface="Calibri"/>
              <a:buAutoNum type="arabicPeriod"/>
            </a:pPr>
            <a:r>
              <a:rPr lang="en-US" sz="3600">
                <a:solidFill>
                  <a:schemeClr val="dk1"/>
                </a:solidFill>
                <a:latin typeface="Calibri"/>
                <a:ea typeface="Calibri"/>
                <a:cs typeface="Calibri"/>
                <a:sym typeface="Calibri"/>
              </a:rPr>
              <a:t>Nested if</a:t>
            </a:r>
            <a:endParaRPr/>
          </a:p>
          <a:p>
            <a:pPr indent="-742950" lvl="0" marL="742950" marR="0" rtl="0" algn="l">
              <a:lnSpc>
                <a:spcPct val="200000"/>
              </a:lnSpc>
              <a:spcBef>
                <a:spcPts val="0"/>
              </a:spcBef>
              <a:spcAft>
                <a:spcPts val="0"/>
              </a:spcAft>
              <a:buClr>
                <a:schemeClr val="dk1"/>
              </a:buClr>
              <a:buSzPts val="3600"/>
              <a:buFont typeface="Calibri"/>
              <a:buAutoNum type="arabicPeriod"/>
            </a:pPr>
            <a:r>
              <a:rPr lang="en-US" sz="3600">
                <a:solidFill>
                  <a:schemeClr val="dk1"/>
                </a:solidFill>
                <a:latin typeface="Calibri"/>
                <a:ea typeface="Calibri"/>
                <a:cs typeface="Calibri"/>
                <a:sym typeface="Calibri"/>
              </a:rPr>
              <a:t>Switch case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txBox="1"/>
          <p:nvPr/>
        </p:nvSpPr>
        <p:spPr>
          <a:xfrm>
            <a:off x="526224" y="769163"/>
            <a:ext cx="11285500"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Who is taller?</a:t>
            </a:r>
            <a:endParaRPr/>
          </a:p>
        </p:txBody>
      </p:sp>
      <p:sp>
        <p:nvSpPr>
          <p:cNvPr id="151" name="Google Shape;151;p7"/>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Image result for tall and short images" id="152" name="Google Shape;152;p7"/>
          <p:cNvPicPr preferRelativeResize="0"/>
          <p:nvPr/>
        </p:nvPicPr>
        <p:blipFill rotWithShape="1">
          <a:blip r:embed="rId3">
            <a:alphaModFix/>
          </a:blip>
          <a:srcRect b="0" l="0" r="0" t="0"/>
          <a:stretch/>
        </p:blipFill>
        <p:spPr>
          <a:xfrm>
            <a:off x="7734300" y="1600200"/>
            <a:ext cx="3086100" cy="4286250"/>
          </a:xfrm>
          <a:prstGeom prst="rect">
            <a:avLst/>
          </a:prstGeom>
          <a:noFill/>
          <a:ln>
            <a:noFill/>
          </a:ln>
        </p:spPr>
      </p:pic>
      <p:sp>
        <p:nvSpPr>
          <p:cNvPr id="153" name="Google Shape;153;p7"/>
          <p:cNvSpPr txBox="1"/>
          <p:nvPr/>
        </p:nvSpPr>
        <p:spPr>
          <a:xfrm>
            <a:off x="598714" y="1553993"/>
            <a:ext cx="6411686" cy="297773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500">
              <a:solidFill>
                <a:schemeClr val="dk1"/>
              </a:solidFill>
              <a:latin typeface="Nunito Sans"/>
              <a:ea typeface="Nunito Sans"/>
              <a:cs typeface="Nunito Sans"/>
              <a:sym typeface="Nunito Sans"/>
            </a:endParaRPr>
          </a:p>
          <a:p>
            <a:pPr indent="-457200" lvl="0" marL="457200" marR="0" rtl="0" algn="l">
              <a:lnSpc>
                <a:spcPct val="150000"/>
              </a:lnSpc>
              <a:spcBef>
                <a:spcPts val="0"/>
              </a:spcBef>
              <a:spcAft>
                <a:spcPts val="0"/>
              </a:spcAft>
              <a:buClr>
                <a:schemeClr val="dk1"/>
              </a:buClr>
              <a:buSzPts val="2500"/>
              <a:buFont typeface="Arial"/>
              <a:buChar char="•"/>
            </a:pPr>
            <a:r>
              <a:rPr lang="en-US" sz="2500">
                <a:solidFill>
                  <a:schemeClr val="dk1"/>
                </a:solidFill>
                <a:latin typeface="Nunito Sans"/>
                <a:ea typeface="Nunito Sans"/>
                <a:cs typeface="Nunito Sans"/>
                <a:sym typeface="Nunito Sans"/>
              </a:rPr>
              <a:t>How will you find it?</a:t>
            </a:r>
            <a:endParaRPr/>
          </a:p>
          <a:p>
            <a:pPr indent="-457200" lvl="0" marL="457200" marR="0" rtl="0" algn="l">
              <a:lnSpc>
                <a:spcPct val="150000"/>
              </a:lnSpc>
              <a:spcBef>
                <a:spcPts val="0"/>
              </a:spcBef>
              <a:spcAft>
                <a:spcPts val="0"/>
              </a:spcAft>
              <a:buClr>
                <a:schemeClr val="dk1"/>
              </a:buClr>
              <a:buSzPts val="2500"/>
              <a:buFont typeface="Arial"/>
              <a:buChar char="•"/>
            </a:pPr>
            <a:r>
              <a:rPr lang="en-US" sz="2500">
                <a:solidFill>
                  <a:schemeClr val="dk1"/>
                </a:solidFill>
                <a:latin typeface="Nunito Sans"/>
                <a:ea typeface="Nunito Sans"/>
                <a:cs typeface="Nunito Sans"/>
                <a:sym typeface="Nunito Sans"/>
              </a:rPr>
              <a:t>By comparing</a:t>
            </a:r>
            <a:endParaRPr/>
          </a:p>
          <a:p>
            <a:pPr indent="-457200" lvl="0" marL="457200" marR="0" rtl="0" algn="l">
              <a:lnSpc>
                <a:spcPct val="150000"/>
              </a:lnSpc>
              <a:spcBef>
                <a:spcPts val="0"/>
              </a:spcBef>
              <a:spcAft>
                <a:spcPts val="0"/>
              </a:spcAft>
              <a:buClr>
                <a:schemeClr val="dk1"/>
              </a:buClr>
              <a:buSzPts val="2500"/>
              <a:buFont typeface="Arial"/>
              <a:buChar char="•"/>
            </a:pPr>
            <a:r>
              <a:rPr lang="en-US" sz="2500">
                <a:solidFill>
                  <a:schemeClr val="dk1"/>
                </a:solidFill>
                <a:latin typeface="Nunito Sans"/>
                <a:ea typeface="Nunito Sans"/>
                <a:cs typeface="Nunito Sans"/>
                <a:sym typeface="Nunito Sans"/>
              </a:rPr>
              <a:t>How to do that in programming?</a:t>
            </a:r>
            <a:endParaRPr/>
          </a:p>
          <a:p>
            <a:pPr indent="-457200" lvl="0" marL="457200" marR="0" rtl="0" algn="l">
              <a:lnSpc>
                <a:spcPct val="150000"/>
              </a:lnSpc>
              <a:spcBef>
                <a:spcPts val="0"/>
              </a:spcBef>
              <a:spcAft>
                <a:spcPts val="0"/>
              </a:spcAft>
              <a:buClr>
                <a:schemeClr val="dk1"/>
              </a:buClr>
              <a:buSzPts val="2500"/>
              <a:buFont typeface="Arial"/>
              <a:buChar char="•"/>
            </a:pPr>
            <a:r>
              <a:rPr lang="en-US" sz="2500">
                <a:solidFill>
                  <a:schemeClr val="dk1"/>
                </a:solidFill>
                <a:latin typeface="Nunito Sans"/>
                <a:ea typeface="Nunito Sans"/>
                <a:cs typeface="Nunito Sans"/>
                <a:sym typeface="Nunito Sans"/>
              </a:rPr>
              <a:t>Using relational operators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nvSpPr>
        <p:spPr>
          <a:xfrm>
            <a:off x="526224" y="769163"/>
            <a:ext cx="11285500"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Pseudocode</a:t>
            </a:r>
            <a:endParaRPr b="1" sz="4500">
              <a:solidFill>
                <a:schemeClr val="dk1"/>
              </a:solidFill>
              <a:latin typeface="Nunito Sans"/>
              <a:ea typeface="Nunito Sans"/>
              <a:cs typeface="Nunito Sans"/>
              <a:sym typeface="Nunito Sans"/>
            </a:endParaRPr>
          </a:p>
        </p:txBody>
      </p:sp>
      <p:sp>
        <p:nvSpPr>
          <p:cNvPr id="160" name="Google Shape;160;p8"/>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8"/>
          <p:cNvSpPr txBox="1"/>
          <p:nvPr/>
        </p:nvSpPr>
        <p:spPr>
          <a:xfrm>
            <a:off x="533400" y="2567114"/>
            <a:ext cx="8011886" cy="332398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000">
                <a:solidFill>
                  <a:srgbClr val="000000"/>
                </a:solidFill>
                <a:latin typeface="Nunito Sans Light"/>
                <a:ea typeface="Nunito Sans Light"/>
                <a:cs typeface="Nunito Sans Light"/>
                <a:sym typeface="Nunito Sans Light"/>
              </a:rPr>
              <a:t>If(height of person 1 &gt; height of person 2){</a:t>
            </a:r>
            <a:endParaRPr/>
          </a:p>
          <a:p>
            <a:pPr indent="0" lvl="0" marL="0" marR="0" rtl="0" algn="l">
              <a:lnSpc>
                <a:spcPct val="150000"/>
              </a:lnSpc>
              <a:spcBef>
                <a:spcPts val="0"/>
              </a:spcBef>
              <a:spcAft>
                <a:spcPts val="0"/>
              </a:spcAft>
              <a:buNone/>
            </a:pPr>
            <a:r>
              <a:rPr lang="en-US" sz="2000">
                <a:solidFill>
                  <a:srgbClr val="000000"/>
                </a:solidFill>
                <a:latin typeface="Nunito Sans Light"/>
                <a:ea typeface="Nunito Sans Light"/>
                <a:cs typeface="Nunito Sans Light"/>
                <a:sym typeface="Nunito Sans Light"/>
              </a:rPr>
              <a:t>	Print(“Person 1 is taller”)</a:t>
            </a:r>
            <a:endParaRPr/>
          </a:p>
          <a:p>
            <a:pPr indent="0" lvl="0" marL="0" marR="0" rtl="0" algn="l">
              <a:lnSpc>
                <a:spcPct val="150000"/>
              </a:lnSpc>
              <a:spcBef>
                <a:spcPts val="0"/>
              </a:spcBef>
              <a:spcAft>
                <a:spcPts val="0"/>
              </a:spcAft>
              <a:buNone/>
            </a:pPr>
            <a:r>
              <a:rPr lang="en-US" sz="2000">
                <a:solidFill>
                  <a:srgbClr val="000000"/>
                </a:solidFill>
                <a:latin typeface="Nunito Sans Light"/>
                <a:ea typeface="Nunito Sans Light"/>
                <a:cs typeface="Nunito Sans Light"/>
                <a:sym typeface="Nunito Sans Light"/>
              </a:rPr>
              <a:t>}</a:t>
            </a:r>
            <a:endParaRPr/>
          </a:p>
          <a:p>
            <a:pPr indent="0" lvl="0" marL="0" marR="0" rtl="0" algn="l">
              <a:lnSpc>
                <a:spcPct val="150000"/>
              </a:lnSpc>
              <a:spcBef>
                <a:spcPts val="0"/>
              </a:spcBef>
              <a:spcAft>
                <a:spcPts val="0"/>
              </a:spcAft>
              <a:buNone/>
            </a:pPr>
            <a:r>
              <a:rPr lang="en-US" sz="2000">
                <a:solidFill>
                  <a:srgbClr val="000000"/>
                </a:solidFill>
                <a:latin typeface="Nunito Sans Light"/>
                <a:ea typeface="Nunito Sans Light"/>
                <a:cs typeface="Nunito Sans Light"/>
                <a:sym typeface="Nunito Sans Light"/>
              </a:rPr>
              <a:t>Else{</a:t>
            </a:r>
            <a:endParaRPr/>
          </a:p>
          <a:p>
            <a:pPr indent="0" lvl="0" marL="0" marR="0" rtl="0" algn="l">
              <a:lnSpc>
                <a:spcPct val="150000"/>
              </a:lnSpc>
              <a:spcBef>
                <a:spcPts val="0"/>
              </a:spcBef>
              <a:spcAft>
                <a:spcPts val="0"/>
              </a:spcAft>
              <a:buNone/>
            </a:pPr>
            <a:r>
              <a:rPr lang="en-US" sz="2000">
                <a:solidFill>
                  <a:srgbClr val="000000"/>
                </a:solidFill>
                <a:latin typeface="Nunito Sans Light"/>
                <a:ea typeface="Nunito Sans Light"/>
                <a:cs typeface="Nunito Sans Light"/>
                <a:sym typeface="Nunito Sans Light"/>
              </a:rPr>
              <a:t>	Printf(“Person 2 is taller”)</a:t>
            </a:r>
            <a:endParaRPr/>
          </a:p>
          <a:p>
            <a:pPr indent="0" lvl="0" marL="0" marR="0" rtl="0" algn="l">
              <a:lnSpc>
                <a:spcPct val="150000"/>
              </a:lnSpc>
              <a:spcBef>
                <a:spcPts val="0"/>
              </a:spcBef>
              <a:spcAft>
                <a:spcPts val="0"/>
              </a:spcAft>
              <a:buNone/>
            </a:pPr>
            <a:r>
              <a:rPr lang="en-US" sz="2000">
                <a:solidFill>
                  <a:srgbClr val="000000"/>
                </a:solidFill>
                <a:latin typeface="Nunito Sans Light"/>
                <a:ea typeface="Nunito Sans Light"/>
                <a:cs typeface="Nunito Sans Light"/>
                <a:sym typeface="Nunito Sans Light"/>
              </a:rPr>
              <a:t>}</a:t>
            </a:r>
            <a:endParaRPr/>
          </a:p>
          <a:p>
            <a:pPr indent="0" lvl="0" marL="0" marR="0" rtl="0" algn="l">
              <a:lnSpc>
                <a:spcPct val="150000"/>
              </a:lnSpc>
              <a:spcBef>
                <a:spcPts val="0"/>
              </a:spcBef>
              <a:spcAft>
                <a:spcPts val="0"/>
              </a:spcAft>
              <a:buNone/>
            </a:pPr>
            <a:r>
              <a:t/>
            </a:r>
            <a:endParaRPr sz="2000">
              <a:solidFill>
                <a:srgbClr val="000000"/>
              </a:solidFill>
              <a:latin typeface="Nunito Sans Light"/>
              <a:ea typeface="Nunito Sans Light"/>
              <a:cs typeface="Nunito Sans Light"/>
              <a:sym typeface="Nunito Sans Light"/>
            </a:endParaRPr>
          </a:p>
        </p:txBody>
      </p:sp>
      <p:sp>
        <p:nvSpPr>
          <p:cNvPr id="162" name="Google Shape;162;p8"/>
          <p:cNvSpPr txBox="1"/>
          <p:nvPr/>
        </p:nvSpPr>
        <p:spPr>
          <a:xfrm>
            <a:off x="6466114" y="2547878"/>
            <a:ext cx="8011886" cy="332398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000">
                <a:solidFill>
                  <a:srgbClr val="000000"/>
                </a:solidFill>
                <a:latin typeface="Nunito Sans Light"/>
                <a:ea typeface="Nunito Sans Light"/>
                <a:cs typeface="Nunito Sans Light"/>
                <a:sym typeface="Nunito Sans Light"/>
              </a:rPr>
              <a:t>If(height of person 1 &lt; height of person 2){</a:t>
            </a:r>
            <a:endParaRPr/>
          </a:p>
          <a:p>
            <a:pPr indent="0" lvl="0" marL="0" marR="0" rtl="0" algn="l">
              <a:lnSpc>
                <a:spcPct val="150000"/>
              </a:lnSpc>
              <a:spcBef>
                <a:spcPts val="0"/>
              </a:spcBef>
              <a:spcAft>
                <a:spcPts val="0"/>
              </a:spcAft>
              <a:buNone/>
            </a:pPr>
            <a:r>
              <a:rPr lang="en-US" sz="2000">
                <a:solidFill>
                  <a:srgbClr val="000000"/>
                </a:solidFill>
                <a:latin typeface="Nunito Sans Light"/>
                <a:ea typeface="Nunito Sans Light"/>
                <a:cs typeface="Nunito Sans Light"/>
                <a:sym typeface="Nunito Sans Light"/>
              </a:rPr>
              <a:t>	Print(“Person 2 is taller”)</a:t>
            </a:r>
            <a:endParaRPr/>
          </a:p>
          <a:p>
            <a:pPr indent="0" lvl="0" marL="0" marR="0" rtl="0" algn="l">
              <a:lnSpc>
                <a:spcPct val="150000"/>
              </a:lnSpc>
              <a:spcBef>
                <a:spcPts val="0"/>
              </a:spcBef>
              <a:spcAft>
                <a:spcPts val="0"/>
              </a:spcAft>
              <a:buNone/>
            </a:pPr>
            <a:r>
              <a:rPr lang="en-US" sz="2000">
                <a:solidFill>
                  <a:srgbClr val="000000"/>
                </a:solidFill>
                <a:latin typeface="Nunito Sans Light"/>
                <a:ea typeface="Nunito Sans Light"/>
                <a:cs typeface="Nunito Sans Light"/>
                <a:sym typeface="Nunito Sans Light"/>
              </a:rPr>
              <a:t>}</a:t>
            </a:r>
            <a:endParaRPr/>
          </a:p>
          <a:p>
            <a:pPr indent="0" lvl="0" marL="0" marR="0" rtl="0" algn="l">
              <a:lnSpc>
                <a:spcPct val="150000"/>
              </a:lnSpc>
              <a:spcBef>
                <a:spcPts val="0"/>
              </a:spcBef>
              <a:spcAft>
                <a:spcPts val="0"/>
              </a:spcAft>
              <a:buNone/>
            </a:pPr>
            <a:r>
              <a:rPr lang="en-US" sz="2000">
                <a:solidFill>
                  <a:srgbClr val="000000"/>
                </a:solidFill>
                <a:latin typeface="Nunito Sans Light"/>
                <a:ea typeface="Nunito Sans Light"/>
                <a:cs typeface="Nunito Sans Light"/>
                <a:sym typeface="Nunito Sans Light"/>
              </a:rPr>
              <a:t>Else{</a:t>
            </a:r>
            <a:endParaRPr/>
          </a:p>
          <a:p>
            <a:pPr indent="0" lvl="0" marL="0" marR="0" rtl="0" algn="l">
              <a:lnSpc>
                <a:spcPct val="150000"/>
              </a:lnSpc>
              <a:spcBef>
                <a:spcPts val="0"/>
              </a:spcBef>
              <a:spcAft>
                <a:spcPts val="0"/>
              </a:spcAft>
              <a:buNone/>
            </a:pPr>
            <a:r>
              <a:rPr lang="en-US" sz="2000">
                <a:solidFill>
                  <a:srgbClr val="000000"/>
                </a:solidFill>
                <a:latin typeface="Nunito Sans Light"/>
                <a:ea typeface="Nunito Sans Light"/>
                <a:cs typeface="Nunito Sans Light"/>
                <a:sym typeface="Nunito Sans Light"/>
              </a:rPr>
              <a:t>	Printf(“Person 1 is taller”)</a:t>
            </a:r>
            <a:endParaRPr/>
          </a:p>
          <a:p>
            <a:pPr indent="0" lvl="0" marL="0" marR="0" rtl="0" algn="l">
              <a:lnSpc>
                <a:spcPct val="150000"/>
              </a:lnSpc>
              <a:spcBef>
                <a:spcPts val="0"/>
              </a:spcBef>
              <a:spcAft>
                <a:spcPts val="0"/>
              </a:spcAft>
              <a:buNone/>
            </a:pPr>
            <a:r>
              <a:rPr lang="en-US" sz="2000">
                <a:solidFill>
                  <a:srgbClr val="000000"/>
                </a:solidFill>
                <a:latin typeface="Nunito Sans Light"/>
                <a:ea typeface="Nunito Sans Light"/>
                <a:cs typeface="Nunito Sans Light"/>
                <a:sym typeface="Nunito Sans Light"/>
              </a:rPr>
              <a:t>}</a:t>
            </a:r>
            <a:endParaRPr/>
          </a:p>
          <a:p>
            <a:pPr indent="0" lvl="0" marL="0" marR="0" rtl="0" algn="l">
              <a:lnSpc>
                <a:spcPct val="150000"/>
              </a:lnSpc>
              <a:spcBef>
                <a:spcPts val="0"/>
              </a:spcBef>
              <a:spcAft>
                <a:spcPts val="0"/>
              </a:spcAft>
              <a:buNone/>
            </a:pPr>
            <a:r>
              <a:t/>
            </a:r>
            <a:endParaRPr sz="2000">
              <a:solidFill>
                <a:srgbClr val="000000"/>
              </a:solidFill>
              <a:latin typeface="Nunito Sans Light"/>
              <a:ea typeface="Nunito Sans Light"/>
              <a:cs typeface="Nunito Sans Light"/>
              <a:sym typeface="Nunito Sans Light"/>
            </a:endParaRPr>
          </a:p>
        </p:txBody>
      </p:sp>
      <p:sp>
        <p:nvSpPr>
          <p:cNvPr id="163" name="Google Shape;163;p8"/>
          <p:cNvSpPr txBox="1"/>
          <p:nvPr/>
        </p:nvSpPr>
        <p:spPr>
          <a:xfrm>
            <a:off x="2362200" y="1841213"/>
            <a:ext cx="43152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Nunito Sans SemiBold"/>
                <a:ea typeface="Nunito Sans SemiBold"/>
                <a:cs typeface="Nunito Sans SemiBold"/>
                <a:sym typeface="Nunito Sans SemiBold"/>
              </a:rPr>
              <a:t>&gt;</a:t>
            </a:r>
            <a:endParaRPr/>
          </a:p>
        </p:txBody>
      </p:sp>
      <p:sp>
        <p:nvSpPr>
          <p:cNvPr id="164" name="Google Shape;164;p8"/>
          <p:cNvSpPr txBox="1"/>
          <p:nvPr/>
        </p:nvSpPr>
        <p:spPr>
          <a:xfrm>
            <a:off x="8255272" y="1841213"/>
            <a:ext cx="43152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Nunito Sans SemiBold"/>
                <a:ea typeface="Nunito Sans SemiBold"/>
                <a:cs typeface="Nunito Sans SemiBold"/>
                <a:sym typeface="Nunito Sans SemiBold"/>
              </a:rPr>
              <a:t>&lt;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txBox="1"/>
          <p:nvPr/>
        </p:nvSpPr>
        <p:spPr>
          <a:xfrm>
            <a:off x="526224" y="769163"/>
            <a:ext cx="11285500"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if – else statement</a:t>
            </a:r>
            <a:endParaRPr/>
          </a:p>
        </p:txBody>
      </p:sp>
      <p:sp>
        <p:nvSpPr>
          <p:cNvPr id="171" name="Google Shape;171;p9"/>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9"/>
          <p:cNvSpPr txBox="1"/>
          <p:nvPr/>
        </p:nvSpPr>
        <p:spPr>
          <a:xfrm>
            <a:off x="558069" y="1818042"/>
            <a:ext cx="11104481"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Nunito Sans SemiBold"/>
                <a:ea typeface="Nunito Sans SemiBold"/>
                <a:cs typeface="Nunito Sans SemiBold"/>
                <a:sym typeface="Nunito Sans SemiBold"/>
              </a:rPr>
              <a:t>Syntax:</a:t>
            </a:r>
            <a:endParaRPr/>
          </a:p>
        </p:txBody>
      </p:sp>
      <p:sp>
        <p:nvSpPr>
          <p:cNvPr id="173" name="Google Shape;173;p9"/>
          <p:cNvSpPr txBox="1"/>
          <p:nvPr/>
        </p:nvSpPr>
        <p:spPr>
          <a:xfrm>
            <a:off x="1371600" y="2492276"/>
            <a:ext cx="5654112"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if(condition){  </a:t>
            </a:r>
            <a:endParaRPr/>
          </a:p>
          <a:p>
            <a:pPr indent="0" lvl="0" marL="0" marR="0" rtl="0" algn="l">
              <a:spcBef>
                <a:spcPts val="0"/>
              </a:spcBef>
              <a:spcAft>
                <a:spcPts val="0"/>
              </a:spcAft>
              <a:buNone/>
            </a:pPr>
            <a:r>
              <a:t/>
            </a:r>
            <a:endParaRPr sz="2000">
              <a:solidFill>
                <a:schemeClr val="dk1"/>
              </a:solidFill>
              <a:latin typeface="Nunito Sans Light"/>
              <a:ea typeface="Nunito Sans Light"/>
              <a:cs typeface="Nunito Sans Light"/>
              <a:sym typeface="Nunito Sans Light"/>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//code to be executed if condition is true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else{  </a:t>
            </a:r>
            <a:endParaRPr/>
          </a:p>
          <a:p>
            <a:pPr indent="0" lvl="0" marL="0" marR="0" rtl="0" algn="l">
              <a:spcBef>
                <a:spcPts val="0"/>
              </a:spcBef>
              <a:spcAft>
                <a:spcPts val="0"/>
              </a:spcAft>
              <a:buNone/>
            </a:pPr>
            <a:r>
              <a:t/>
            </a:r>
            <a:endParaRPr sz="2000">
              <a:solidFill>
                <a:schemeClr val="dk1"/>
              </a:solidFill>
              <a:latin typeface="Nunito Sans Light"/>
              <a:ea typeface="Nunito Sans Light"/>
              <a:cs typeface="Nunito Sans Light"/>
              <a:sym typeface="Nunito Sans Light"/>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//code to be executed if condition is false</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  </a:t>
            </a:r>
            <a:endParaRPr/>
          </a:p>
          <a:p>
            <a:pPr indent="0" lvl="0" marL="0" marR="0" rtl="0" algn="l">
              <a:spcBef>
                <a:spcPts val="0"/>
              </a:spcBef>
              <a:spcAft>
                <a:spcPts val="0"/>
              </a:spcAft>
              <a:buNone/>
            </a:pPr>
            <a:r>
              <a:rPr lang="en-US" sz="2000">
                <a:solidFill>
                  <a:schemeClr val="dk1"/>
                </a:solidFill>
                <a:latin typeface="Nunito Sans Light"/>
                <a:ea typeface="Nunito Sans Light"/>
                <a:cs typeface="Nunito Sans Light"/>
                <a:sym typeface="Nunito Sans Light"/>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FACE-45</dc:creator>
</cp:coreProperties>
</file>