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12192000"/>
  <p:notesSz cx="6858000" cy="9144000"/>
  <p:embeddedFontLst>
    <p:embeddedFont>
      <p:font typeface="Nunito Sans Light"/>
      <p:regular r:id="rId31"/>
      <p:bold r:id="rId32"/>
      <p:italic r:id="rId33"/>
      <p:boldItalic r:id="rId34"/>
    </p:embeddedFont>
    <p:embeddedFont>
      <p:font typeface="Nunito Sans SemiBold"/>
      <p:regular r:id="rId35"/>
      <p:bold r:id="rId36"/>
      <p:italic r:id="rId37"/>
      <p:boldItalic r:id="rId38"/>
    </p:embeddedFont>
    <p:embeddedFont>
      <p:font typeface="Nuni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gD5pIxqNCYrC3BlRCz22kk/kiR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FDE729-CECF-46B8-8815-0A119ABD0759}">
  <a:tblStyle styleId="{17FDE729-CECF-46B8-8815-0A119ABD075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-bold.fntdata"/><Relationship Id="rId20" Type="http://schemas.openxmlformats.org/officeDocument/2006/relationships/slide" Target="slides/slide14.xml"/><Relationship Id="rId42" Type="http://schemas.openxmlformats.org/officeDocument/2006/relationships/font" Target="fonts/NunitoSans-boldItalic.fntdata"/><Relationship Id="rId41" Type="http://schemas.openxmlformats.org/officeDocument/2006/relationships/font" Target="fonts/Nunito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ansLight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SansLight-italic.fntdata"/><Relationship Id="rId10" Type="http://schemas.openxmlformats.org/officeDocument/2006/relationships/slide" Target="slides/slide4.xml"/><Relationship Id="rId32" Type="http://schemas.openxmlformats.org/officeDocument/2006/relationships/font" Target="fonts/NunitoSansLight-bold.fntdata"/><Relationship Id="rId13" Type="http://schemas.openxmlformats.org/officeDocument/2006/relationships/slide" Target="slides/slide7.xml"/><Relationship Id="rId35" Type="http://schemas.openxmlformats.org/officeDocument/2006/relationships/font" Target="fonts/NunitoSansSemiBold-regular.fntdata"/><Relationship Id="rId12" Type="http://schemas.openxmlformats.org/officeDocument/2006/relationships/slide" Target="slides/slide6.xml"/><Relationship Id="rId34" Type="http://schemas.openxmlformats.org/officeDocument/2006/relationships/font" Target="fonts/NunitoSans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NunitoSansSemiBold-italic.fntdata"/><Relationship Id="rId14" Type="http://schemas.openxmlformats.org/officeDocument/2006/relationships/slide" Target="slides/slide8.xml"/><Relationship Id="rId36" Type="http://schemas.openxmlformats.org/officeDocument/2006/relationships/font" Target="fonts/NunitoSansSemiBold-bold.fntdata"/><Relationship Id="rId17" Type="http://schemas.openxmlformats.org/officeDocument/2006/relationships/slide" Target="slides/slide11.xml"/><Relationship Id="rId39" Type="http://schemas.openxmlformats.org/officeDocument/2006/relationships/font" Target="fonts/NunitoSans-regular.fntdata"/><Relationship Id="rId16" Type="http://schemas.openxmlformats.org/officeDocument/2006/relationships/slide" Target="slides/slide10.xml"/><Relationship Id="rId38" Type="http://schemas.openxmlformats.org/officeDocument/2006/relationships/font" Target="fonts/NunitoSansSemi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</a:t>
            </a:r>
            <a:r>
              <a:rPr b="1" baseline="30000" lang="en-US"/>
              <a:t>st</a:t>
            </a:r>
            <a:r>
              <a:rPr b="1" lang="en-US"/>
              <a:t> slide (Mandatory)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83" name="Google Shape;18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90" name="Google Shape;19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1" name="Google Shape;21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9" name="Google Shape;21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7" name="Google Shape;22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Light"/>
              <a:buNone/>
            </a:pPr>
            <a:r>
              <a:rPr lang="en-US" sz="1800">
                <a:latin typeface="Nunito Sans Light"/>
                <a:ea typeface="Nunito Sans Light"/>
                <a:cs typeface="Nunito Sans Light"/>
                <a:sym typeface="Nunito Sans Light"/>
              </a:rPr>
              <a:t>Why \n is given within double quotes?</a:t>
            </a:r>
            <a:endParaRPr sz="1800"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Otherwise machine would think \n as a variable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SemiBold"/>
              <a:buNone/>
            </a:pPr>
            <a:r>
              <a:rPr lang="en-US" sz="1800">
                <a:latin typeface="Nunito Sans SemiBold"/>
                <a:ea typeface="Nunito Sans SemiBold"/>
                <a:cs typeface="Nunito Sans SemiBold"/>
                <a:sym typeface="Nunito Sans SemiBold"/>
              </a:rPr>
              <a:t>Can you write in one line?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FF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8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"abcd\ndefh"</a:t>
            </a:r>
            <a:endParaRPr sz="1800"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5" name="Google Shape;23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5" name="Google Shape;24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55" name="Google Shape;25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279" name="Google Shape;27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03" name="Google Shape;30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27" name="Google Shape;32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51" name="Google Shape;35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375" name="Google Shape;37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Thank you slide</a:t>
            </a:r>
            <a:endParaRPr/>
          </a:p>
        </p:txBody>
      </p:sp>
      <p:sp>
        <p:nvSpPr>
          <p:cNvPr id="399" name="Google Shape;399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39" name="Google Shape;13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51" name="Google Shape;15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  <p:sp>
        <p:nvSpPr>
          <p:cNvPr id="173" name="Google Shape;17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				   32 Keywords</a:t>
            </a:r>
            <a:endParaRPr/>
          </a:p>
        </p:txBody>
      </p:sp>
      <p:graphicFrame>
        <p:nvGraphicFramePr>
          <p:cNvPr id="186" name="Google Shape;186;p10"/>
          <p:cNvGraphicFramePr/>
          <p:nvPr/>
        </p:nvGraphicFramePr>
        <p:xfrm>
          <a:off x="2095500" y="1524000"/>
          <a:ext cx="3000000" cy="3000000"/>
        </p:xfrm>
        <a:graphic>
          <a:graphicData uri="http://schemas.openxmlformats.org/drawingml/2006/table">
            <a:tbl>
              <a:tblPr bandCol="1" bandRow="1" firstCol="1" firstRow="1" lastCol="1">
                <a:noFill/>
                <a:tableStyleId>{17FDE729-CECF-46B8-8815-0A119ABD0759}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5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auto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break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case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char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const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continue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default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do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double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else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enum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extern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float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for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goto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if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int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long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register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return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short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signed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sizeof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static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struct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switch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typedef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union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unsigned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void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volatile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lt1"/>
                          </a:solidFill>
                        </a:rPr>
                        <a:t>while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Input and Output</a:t>
            </a: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4952992" y="2143116"/>
            <a:ext cx="1785950" cy="92869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Input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309786" y="4071942"/>
            <a:ext cx="2214578" cy="92869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 time</a:t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7024694" y="4071942"/>
            <a:ext cx="2214578" cy="928694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 time</a:t>
            </a:r>
            <a:endParaRPr/>
          </a:p>
        </p:txBody>
      </p:sp>
      <p:cxnSp>
        <p:nvCxnSpPr>
          <p:cNvPr id="197" name="Google Shape;197;p11"/>
          <p:cNvCxnSpPr>
            <a:stCxn id="194" idx="2"/>
            <a:endCxn id="195" idx="0"/>
          </p:cNvCxnSpPr>
          <p:nvPr/>
        </p:nvCxnSpPr>
        <p:spPr>
          <a:xfrm flipH="1">
            <a:off x="3417167" y="3071810"/>
            <a:ext cx="2428800" cy="1000200"/>
          </a:xfrm>
          <a:prstGeom prst="straightConnector1">
            <a:avLst/>
          </a:prstGeom>
          <a:noFill/>
          <a:ln cap="flat" cmpd="sng" w="12700">
            <a:solidFill>
              <a:srgbClr val="63242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8" name="Google Shape;198;p11"/>
          <p:cNvCxnSpPr>
            <a:stCxn id="194" idx="2"/>
            <a:endCxn id="196" idx="0"/>
          </p:cNvCxnSpPr>
          <p:nvPr/>
        </p:nvCxnSpPr>
        <p:spPr>
          <a:xfrm>
            <a:off x="5845967" y="3071810"/>
            <a:ext cx="2286000" cy="1000200"/>
          </a:xfrm>
          <a:prstGeom prst="straightConnector1">
            <a:avLst/>
          </a:prstGeom>
          <a:noFill/>
          <a:ln cap="flat" cmpd="sng" w="12700">
            <a:solidFill>
              <a:srgbClr val="953734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/>
        </p:nvSpPr>
        <p:spPr>
          <a:xfrm>
            <a:off x="2952728" y="2143116"/>
            <a:ext cx="4500594" cy="785818"/>
          </a:xfrm>
          <a:prstGeom prst="rect">
            <a:avLst/>
          </a:prstGeom>
          <a:noFill/>
          <a:ln cap="flat" cmpd="sng" w="19050">
            <a:solidFill>
              <a:srgbClr val="6324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Scanf(“%d”, &amp;a);</a:t>
            </a:r>
            <a:endParaRPr/>
          </a:p>
        </p:txBody>
      </p:sp>
      <p:sp>
        <p:nvSpPr>
          <p:cNvPr id="204" name="Google Shape;204;p12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Syntax</a:t>
            </a:r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4667240" y="1857364"/>
            <a:ext cx="1500198" cy="1285884"/>
          </a:xfrm>
          <a:prstGeom prst="rect">
            <a:avLst/>
          </a:prstGeom>
          <a:noFill/>
          <a:ln cap="flat" cmpd="sng" w="25400">
            <a:solidFill>
              <a:srgbClr val="F051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2881290" y="3420951"/>
            <a:ext cx="5429288" cy="1738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Format Specifier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????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Format Specifiers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1066800" y="2036326"/>
            <a:ext cx="9967216" cy="2610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format the input.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during input and output.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way to tell the compiler what type of data is in a variable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taking  input  using scanf() or printing  output using printf()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Format Specifiers</a:t>
            </a:r>
            <a:endParaRPr b="1" sz="4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952464" y="1637822"/>
            <a:ext cx="11572956" cy="43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- %d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	scanf(“%d”, &amp;a);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Float - %f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   scanf(“%f”, &amp;a);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char - %c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	scanf(“%c”, &amp;a);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string - %s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	scanf(“%s”, &amp;a);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Printing the Output</a:t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952464" y="1928802"/>
            <a:ext cx="11572956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printf(“Hello”);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printf(“%d”, 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printf(“The value of a is:%d”, a);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Positioning cursor</a:t>
            </a:r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558069" y="2189946"/>
            <a:ext cx="5385531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Positioning cursor to next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Print “\n”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Pronounced as “Backslash n”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Why \n is given within double quotes?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6654069" y="2209800"/>
            <a:ext cx="538553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Program to print “abcd” in first line and “defh” in second line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Nunito Sans Light"/>
                <a:ea typeface="Nunito Sans Light"/>
                <a:cs typeface="Nunito Sans Light"/>
                <a:sym typeface="Nunito Sans Light"/>
              </a:rPr>
              <a:t>	Print "abcd"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Nunito Sans Light"/>
                <a:ea typeface="Nunito Sans Light"/>
                <a:cs typeface="Nunito Sans Light"/>
                <a:sym typeface="Nunito Sans Light"/>
              </a:rPr>
              <a:t>	Print "\n"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Nunito Sans Light"/>
                <a:ea typeface="Nunito Sans Light"/>
                <a:cs typeface="Nunito Sans Light"/>
                <a:sym typeface="Nunito Sans Light"/>
              </a:rPr>
              <a:t>	Print "defh“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Can you write in one line?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241" name="Google Shape;241;p16"/>
          <p:cNvCxnSpPr/>
          <p:nvPr/>
        </p:nvCxnSpPr>
        <p:spPr>
          <a:xfrm>
            <a:off x="6019800" y="1828800"/>
            <a:ext cx="0" cy="3657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Positioning cursor</a:t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558069" y="2189946"/>
            <a:ext cx="5385531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Positioning cursor with spaces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Print “\t”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Pronounced as “Backslash tab”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6654069" y="2209800"/>
            <a:ext cx="5385531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Program to print “abcd” with tab  space “defh”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Nunito Sans Light"/>
                <a:ea typeface="Nunito Sans Light"/>
                <a:cs typeface="Nunito Sans Light"/>
                <a:sym typeface="Nunito Sans Light"/>
              </a:rPr>
              <a:t>	Print "abcd"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Nunito Sans Light"/>
                <a:ea typeface="Nunito Sans Light"/>
                <a:cs typeface="Nunito Sans Light"/>
                <a:sym typeface="Nunito Sans Light"/>
              </a:rPr>
              <a:t>	Print "\t"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Nunito Sans Light"/>
                <a:ea typeface="Nunito Sans Light"/>
                <a:cs typeface="Nunito Sans Light"/>
                <a:sym typeface="Nunito Sans Light"/>
              </a:rPr>
              <a:t>	Print "defh“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cxnSp>
        <p:nvCxnSpPr>
          <p:cNvPr id="251" name="Google Shape;251;p17"/>
          <p:cNvCxnSpPr/>
          <p:nvPr/>
        </p:nvCxnSpPr>
        <p:spPr>
          <a:xfrm>
            <a:off x="6019800" y="1828800"/>
            <a:ext cx="0" cy="36576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 is the output?</a:t>
            </a: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#include &lt;stdio.h&gt;</a:t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int main() {</a:t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	   printf(“%%”);	</a:t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return 0;</a:t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18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74" name="Google Shape;274;p18"/>
          <p:cNvSpPr txBox="1"/>
          <p:nvPr/>
        </p:nvSpPr>
        <p:spPr>
          <a:xfrm>
            <a:off x="8001000" y="1460718"/>
            <a:ext cx="268535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Compile time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pic>
        <p:nvPicPr>
          <p:cNvPr descr="C:\Users\SMART\Documents\Jeeva\Pictures\selected.png" id="275" name="Google Shape;2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400" y="1905000"/>
            <a:ext cx="685800" cy="64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 is the output?</a:t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#include &lt;stdio.h&gt;</a:t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int main() {</a:t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	   int x;	</a:t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char y;</a:t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	   x = -1;</a:t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y = -2;</a:t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printf(“%d,%d”, x, y);</a:t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return 0;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298" name="Google Shape;298;p19"/>
          <p:cNvSpPr txBox="1"/>
          <p:nvPr/>
        </p:nvSpPr>
        <p:spPr>
          <a:xfrm>
            <a:off x="8001000" y="1460718"/>
            <a:ext cx="268535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1,2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-1,-2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Compile time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Garbage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pic>
        <p:nvPicPr>
          <p:cNvPr descr="C:\Users\SMART\Documents\Jeeva\Pictures\selected.png" id="299" name="Google Shape;2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5400" y="2667000"/>
            <a:ext cx="685800" cy="64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1219200" y="1371600"/>
            <a:ext cx="10310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int  a;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8229600" y="2133600"/>
            <a:ext cx="1524000" cy="9906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382000" y="3276600"/>
            <a:ext cx="12763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1000 </a:t>
            </a:r>
            <a:endParaRPr sz="32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8610600" y="2362200"/>
            <a:ext cx="6783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10</a:t>
            </a:r>
            <a:endParaRPr sz="32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8742928" y="1548825"/>
            <a:ext cx="4010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a</a:t>
            </a:r>
            <a:endParaRPr sz="32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29883" y="609600"/>
            <a:ext cx="55661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Variable  Declaration: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529883" y="2514600"/>
            <a:ext cx="55661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Variable  Initialization: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295400" y="3296454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a = 10;</a:t>
            </a:r>
            <a:endParaRPr sz="2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33400" y="4048780"/>
            <a:ext cx="55661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int: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219200" y="4734580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2 bytes</a:t>
            </a:r>
            <a:endParaRPr sz="2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219200" y="5420380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Depends on the compiler</a:t>
            </a:r>
            <a:endParaRPr sz="2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219200" y="610618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Can take both positive &amp; negative  integers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 is the output?</a:t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#include &lt;stdio.h&gt;</a:t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int main() {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	   signed float a;	</a:t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short float b;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	   printf(“Modifiers”);</a:t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return 0;</a:t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8001000" y="1460718"/>
            <a:ext cx="268535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Modifiers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No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Compile time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Garbage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pic>
        <p:nvPicPr>
          <p:cNvPr descr="C:\Users\SMART\Documents\Jeeva\Pictures\selected.png" id="323" name="Google Shape;3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400" y="3429000"/>
            <a:ext cx="685800" cy="64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 is the output?</a:t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#include &lt;stdio.h&gt;</a:t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int main() {</a:t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	   short double a;	</a:t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printf(“Size modifiers”);</a:t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	   return 0;</a:t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346" name="Google Shape;346;p21"/>
          <p:cNvSpPr txBox="1"/>
          <p:nvPr/>
        </p:nvSpPr>
        <p:spPr>
          <a:xfrm>
            <a:off x="8001000" y="1460718"/>
            <a:ext cx="268535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Size modifiers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No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Compile time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Garbage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pic>
        <p:nvPicPr>
          <p:cNvPr descr="C:\Users\SMART\Documents\Jeeva\Pictures\selected.png" id="347" name="Google Shape;3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400" y="3429000"/>
            <a:ext cx="685800" cy="64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 is the output?</a:t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#include &lt;stdio.h&gt;</a:t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int main() {</a:t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	   signed double b;	</a:t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printf(“Sign modifiers”);</a:t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	   return 0;</a:t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370" name="Google Shape;370;p22"/>
          <p:cNvSpPr txBox="1"/>
          <p:nvPr/>
        </p:nvSpPr>
        <p:spPr>
          <a:xfrm>
            <a:off x="8001000" y="1460718"/>
            <a:ext cx="268535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Sign modifiers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No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Compile time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Garbage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pic>
        <p:nvPicPr>
          <p:cNvPr descr="C:\Users\SMART\Documents\Jeeva\Pictures\selected.png" id="371" name="Google Shape;3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400" y="3429000"/>
            <a:ext cx="685800" cy="64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3"/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What is the output?</a:t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#include &lt;stdio.h&gt;</a:t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int main() {</a:t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	   long double b;	</a:t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printf(“Long double is possible”);</a:t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	   return 0;</a:t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23"/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14</a:t>
            </a:r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8001000" y="1460718"/>
            <a:ext cx="33522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Long double is possible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No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Compile time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Garbage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pic>
        <p:nvPicPr>
          <p:cNvPr descr="C:\Users\SMART\Documents\Jeeva\Pictures\selected.png" id="395" name="Google Shape;3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800" y="1947863"/>
            <a:ext cx="685800" cy="64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4"/>
          <p:cNvPicPr preferRelativeResize="0"/>
          <p:nvPr/>
        </p:nvPicPr>
        <p:blipFill rotWithShape="1">
          <a:blip r:embed="rId3">
            <a:alphaModFix/>
          </a:blip>
          <a:srcRect b="848" l="1110" r="0" t="0"/>
          <a:stretch/>
        </p:blipFill>
        <p:spPr>
          <a:xfrm rot="355158">
            <a:off x="-214550" y="3101269"/>
            <a:ext cx="4219796" cy="3942674"/>
          </a:xfrm>
          <a:custGeom>
            <a:rect b="b" l="l" r="r" t="t"/>
            <a:pathLst>
              <a:path extrusionOk="0" h="3942674" w="4219796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02" name="Google Shape;402;p24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05136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b="1" sz="8000">
              <a:solidFill>
                <a:srgbClr val="F051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1219200" y="1371600"/>
            <a:ext cx="13436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float  b;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8229600" y="2133600"/>
            <a:ext cx="2667000" cy="9906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9010689" y="3276600"/>
            <a:ext cx="127631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2000 </a:t>
            </a:r>
            <a:endParaRPr sz="32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458200" y="2362200"/>
            <a:ext cx="224773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10.456000</a:t>
            </a:r>
            <a:endParaRPr sz="32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9372600" y="1548825"/>
            <a:ext cx="4203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b</a:t>
            </a:r>
            <a:endParaRPr sz="32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29883" y="609600"/>
            <a:ext cx="55661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Variable  Declaration: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529883" y="2514600"/>
            <a:ext cx="55661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Variable  Initialization: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1295400" y="3296454"/>
            <a:ext cx="2819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b = 10.456;</a:t>
            </a:r>
            <a:endParaRPr sz="2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533400" y="4048780"/>
            <a:ext cx="55661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float: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219200" y="4734580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4 bytes</a:t>
            </a:r>
            <a:endParaRPr sz="2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219200" y="5420380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Precision 6 decimal places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219200" y="6106180"/>
            <a:ext cx="838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Can take both positive &amp; negative  integers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533400" y="381000"/>
            <a:ext cx="55661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float: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457200" y="1295400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4 bytes</a:t>
            </a:r>
            <a:endParaRPr sz="2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457200" y="2372380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Precision 6 decimal places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457200" y="3286780"/>
            <a:ext cx="838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Can take both positive &amp;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negative  integers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7235483" y="391180"/>
            <a:ext cx="55661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double: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7239000" y="1295400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8 bytes</a:t>
            </a:r>
            <a:endParaRPr sz="2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7239000" y="2372380"/>
            <a:ext cx="4953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Precision 15 decimal places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7315200" y="3313093"/>
            <a:ext cx="8382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Can take both positive &amp;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negative  integers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/>
        </p:nvSpPr>
        <p:spPr>
          <a:xfrm>
            <a:off x="1219200" y="1371600"/>
            <a:ext cx="39693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char  a = </a:t>
            </a:r>
            <a:r>
              <a:rPr lang="en-US" sz="2800">
                <a:solidFill>
                  <a:srgbClr val="FF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‘s’</a:t>
            </a: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 // alphabets</a:t>
            </a:r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529883" y="609600"/>
            <a:ext cx="55661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Variable  Declaration: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533400" y="4048780"/>
            <a:ext cx="55661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char :</a:t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1219200" y="4734580"/>
            <a:ext cx="1828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1 byte</a:t>
            </a:r>
            <a:endParaRPr sz="2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1219200" y="5420380"/>
            <a:ext cx="8763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S,  ?  and 3  -  anything in single quotes  is  stored as an character</a:t>
            </a:r>
            <a:endParaRPr sz="2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219200" y="2067580"/>
            <a:ext cx="48013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char  a = </a:t>
            </a:r>
            <a:r>
              <a:rPr lang="en-US" sz="2800">
                <a:solidFill>
                  <a:srgbClr val="FF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‘?’</a:t>
            </a: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// special symbols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1219200" y="2753380"/>
            <a:ext cx="363913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char  a = </a:t>
            </a:r>
            <a:r>
              <a:rPr lang="en-US" sz="2800">
                <a:solidFill>
                  <a:srgbClr val="FF0000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‘3’ </a:t>
            </a: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// numeric</a:t>
            </a:r>
            <a:endParaRPr sz="2800">
              <a:solidFill>
                <a:srgbClr val="FF0000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874" y="207644"/>
            <a:ext cx="8653340" cy="634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Identifiers</a:t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066800" y="2036326"/>
            <a:ext cx="9919447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given to entities such as variables, functions, structures etc.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 int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float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 void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swap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(int a, int b);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sum, marks, swap - Identifiers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int, float - Keywords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Constants</a:t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1066800" y="2036326"/>
            <a:ext cx="7852534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 assigned to the variables is called constant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 int sum =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float marks =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10.456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– integer constant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10.456 – floating point constant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Number of keywords in C….?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3768863" y="2753380"/>
            <a:ext cx="22509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32 keywords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2826670" y="1885950"/>
            <a:ext cx="22509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34 keywords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4911863" y="3515380"/>
            <a:ext cx="22509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28 keywords</a:t>
            </a: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5978663" y="4353580"/>
            <a:ext cx="22509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22 keywords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FACE-45</dc:creator>
</cp:coreProperties>
</file>