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75" r:id="rId2"/>
    <p:sldId id="295" r:id="rId3"/>
    <p:sldId id="296" r:id="rId4"/>
    <p:sldId id="297" r:id="rId5"/>
    <p:sldId id="298" r:id="rId6"/>
    <p:sldId id="312" r:id="rId7"/>
    <p:sldId id="306" r:id="rId8"/>
    <p:sldId id="307" r:id="rId9"/>
    <p:sldId id="308" r:id="rId10"/>
    <p:sldId id="309" r:id="rId11"/>
    <p:sldId id="310" r:id="rId12"/>
    <p:sldId id="311" r:id="rId13"/>
    <p:sldId id="28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899" autoAdjust="0"/>
  </p:normalViewPr>
  <p:slideViewPr>
    <p:cSldViewPr>
      <p:cViewPr varScale="1">
        <p:scale>
          <a:sx n="53" d="100"/>
          <a:sy n="53" d="100"/>
        </p:scale>
        <p:origin x="97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3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7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7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latin typeface="Nunito Sans" panose="020B0604020202020204" charset="0"/>
              </a:rPr>
              <a:t>No need for ‘&amp;’ (string itself is a pointer)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5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4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unito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752600"/>
            <a:ext cx="546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" panose="020B0604020202020204" charset="0"/>
              </a:rPr>
              <a:t>A string is an array of characters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83280"/>
              </p:ext>
            </p:extLst>
          </p:nvPr>
        </p:nvGraphicFramePr>
        <p:xfrm>
          <a:off x="598714" y="3886200"/>
          <a:ext cx="7750626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771">
                  <a:extLst>
                    <a:ext uri="{9D8B030D-6E8A-4147-A177-3AD203B41FA5}">
                      <a16:colId xmlns:a16="http://schemas.microsoft.com/office/drawing/2014/main" val="1155290956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339849090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196832607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494663932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405478934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84900824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‘S’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‘T’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‘R’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‘I’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‘N’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‘G’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269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Character Pointer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224" y="2057400"/>
            <a:ext cx="5002953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int main()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{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Nunito Sans" panose="020B0604020202020204" charset="0"/>
                <a:cs typeface="Consolas" panose="020B0609020204030204" pitchFamily="49" charset="0"/>
              </a:rPr>
              <a:t>char *ptr = “abc”;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printf(“%s”, ptr);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Nunito Sans" panose="020B060402020202020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11034" y="37338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62200" y="3479800"/>
            <a:ext cx="101600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6967441" y="284874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967441" y="334150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  <p:sp>
        <p:nvSpPr>
          <p:cNvPr id="52" name="TextBox 15"/>
          <p:cNvSpPr txBox="1"/>
          <p:nvPr/>
        </p:nvSpPr>
        <p:spPr>
          <a:xfrm>
            <a:off x="6967441" y="3832570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1002</a:t>
            </a:r>
          </a:p>
        </p:txBody>
      </p:sp>
      <p:sp>
        <p:nvSpPr>
          <p:cNvPr id="53" name="TextBox 15"/>
          <p:cNvSpPr txBox="1"/>
          <p:nvPr/>
        </p:nvSpPr>
        <p:spPr>
          <a:xfrm>
            <a:off x="6967441" y="4323636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57479"/>
              </p:ext>
            </p:extLst>
          </p:nvPr>
        </p:nvGraphicFramePr>
        <p:xfrm>
          <a:off x="6940319" y="2201042"/>
          <a:ext cx="2037174" cy="326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97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3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97585" y="3523350"/>
            <a:ext cx="155702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5180743" y="3356859"/>
            <a:ext cx="1412213" cy="783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IN" sz="2667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0310" y="4241626"/>
            <a:ext cx="2061633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933" dirty="0"/>
              <a:t>3</a:t>
            </a:r>
            <a:r>
              <a:rPr lang="en-IN" sz="2933" dirty="0"/>
              <a:t>000 </a:t>
            </a:r>
            <a:r>
              <a:rPr lang="en-US" altLang="en-IN" sz="2933" dirty="0"/>
              <a:t>- 3001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73756" y="2717811"/>
            <a:ext cx="812800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33" dirty="0"/>
              <a:t>ptr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072876" y="3497477"/>
            <a:ext cx="430203" cy="4903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5490832" y="3523350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44" y="44196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 Box 27"/>
          <p:cNvSpPr txBox="1"/>
          <p:nvPr/>
        </p:nvSpPr>
        <p:spPr>
          <a:xfrm>
            <a:off x="4916556" y="5403839"/>
            <a:ext cx="2540000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ym typeface="+mn-ea"/>
              </a:rPr>
              <a:t>Output:</a:t>
            </a:r>
          </a:p>
          <a:p>
            <a:pPr>
              <a:lnSpc>
                <a:spcPct val="120000"/>
              </a:lnSpc>
            </a:pPr>
            <a:r>
              <a:rPr lang="en-US" sz="3200" b="1" dirty="0" err="1"/>
              <a:t>abc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619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4" grpId="0" animBg="1"/>
      <p:bldP spid="14" grpId="1" animBg="1"/>
      <p:bldP spid="19" grpId="0" animBg="1"/>
      <p:bldP spid="20" grpId="0"/>
      <p:bldP spid="21" grpId="0"/>
      <p:bldP spid="22" grpId="0" animBg="1"/>
      <p:bldP spid="22" grpId="1" animBg="1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Character Pointer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224" y="2057400"/>
            <a:ext cx="50029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int main()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{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Nunito Sans" panose="020B0604020202020204" charset="0"/>
                <a:cs typeface="Consolas" panose="020B0609020204030204" pitchFamily="49" charset="0"/>
              </a:rPr>
              <a:t>char *ptr = “abc”;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ptr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ptr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 + 1;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(“%s”, ptr);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Nunito Sans" panose="020B060402020202020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8544" y="3803168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62200" y="3479800"/>
            <a:ext cx="101600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6967441" y="284874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967441" y="334150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  <p:sp>
        <p:nvSpPr>
          <p:cNvPr id="52" name="TextBox 15"/>
          <p:cNvSpPr txBox="1"/>
          <p:nvPr/>
        </p:nvSpPr>
        <p:spPr>
          <a:xfrm>
            <a:off x="6967441" y="3832570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1002</a:t>
            </a:r>
          </a:p>
        </p:txBody>
      </p:sp>
      <p:sp>
        <p:nvSpPr>
          <p:cNvPr id="53" name="TextBox 15"/>
          <p:cNvSpPr txBox="1"/>
          <p:nvPr/>
        </p:nvSpPr>
        <p:spPr>
          <a:xfrm>
            <a:off x="6967441" y="4323636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50247"/>
              </p:ext>
            </p:extLst>
          </p:nvPr>
        </p:nvGraphicFramePr>
        <p:xfrm>
          <a:off x="6809124" y="2201042"/>
          <a:ext cx="2037174" cy="326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97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3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597585" y="3523350"/>
            <a:ext cx="155702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5180743" y="3356859"/>
            <a:ext cx="1412213" cy="783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IN" sz="2667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0310" y="4241626"/>
            <a:ext cx="2061633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933" dirty="0"/>
              <a:t>3</a:t>
            </a:r>
            <a:r>
              <a:rPr lang="en-IN" sz="2933" dirty="0"/>
              <a:t>000 </a:t>
            </a:r>
            <a:r>
              <a:rPr lang="en-US" altLang="en-IN" sz="2933" dirty="0"/>
              <a:t>- 3001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73756" y="2717811"/>
            <a:ext cx="812800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33" dirty="0"/>
              <a:t>ptr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146032" y="3497477"/>
            <a:ext cx="357047" cy="4903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5490832" y="3523350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44" y="44196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 Box 27"/>
          <p:cNvSpPr txBox="1"/>
          <p:nvPr/>
        </p:nvSpPr>
        <p:spPr>
          <a:xfrm>
            <a:off x="4916556" y="5403839"/>
            <a:ext cx="2540000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ym typeface="+mn-ea"/>
              </a:rPr>
              <a:t>Output:</a:t>
            </a:r>
          </a:p>
          <a:p>
            <a:pPr>
              <a:lnSpc>
                <a:spcPct val="120000"/>
              </a:lnSpc>
            </a:pPr>
            <a:r>
              <a:rPr lang="en-US" sz="3200" b="1" dirty="0" err="1"/>
              <a:t>bc</a:t>
            </a:r>
            <a:endParaRPr lang="en-US" sz="32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8544" y="51054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06330" y="3513028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9329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0" grpId="0"/>
      <p:bldP spid="51" grpId="0"/>
      <p:bldP spid="52" grpId="0"/>
      <p:bldP spid="53" grpId="0"/>
      <p:bldP spid="14" grpId="0" animBg="1"/>
      <p:bldP spid="14" grpId="1" animBg="1"/>
      <p:bldP spid="19" grpId="0" animBg="1"/>
      <p:bldP spid="20" grpId="0"/>
      <p:bldP spid="21" grpId="0"/>
      <p:bldP spid="22" grpId="0" animBg="1"/>
      <p:bldP spid="22" grpId="1" animBg="1"/>
      <p:bldP spid="23" grpId="0"/>
      <p:bldP spid="23" grpId="1"/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Character Pointer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224" y="2057400"/>
            <a:ext cx="50029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int main()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{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Nunito Sans" panose="020B0604020202020204" charset="0"/>
                <a:cs typeface="Consolas" panose="020B0609020204030204" pitchFamily="49" charset="0"/>
              </a:rPr>
              <a:t>char *ptr = “abc”;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ptr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ptr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 - 1;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Nunito Sans" panose="020B0604020202020204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(“%s”, ptr);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Nunito Sans" panose="020B060402020202020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8544" y="3803168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62200" y="3479800"/>
            <a:ext cx="101600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597585" y="3523350"/>
            <a:ext cx="155702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5180743" y="3356859"/>
            <a:ext cx="1412213" cy="783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IN" sz="2667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0310" y="4241626"/>
            <a:ext cx="2061633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933" dirty="0"/>
              <a:t>3</a:t>
            </a:r>
            <a:r>
              <a:rPr lang="en-IN" sz="2933" dirty="0"/>
              <a:t>000 </a:t>
            </a:r>
            <a:r>
              <a:rPr lang="en-US" altLang="en-IN" sz="2933" dirty="0"/>
              <a:t>- 3001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73756" y="2717811"/>
            <a:ext cx="812800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33" dirty="0"/>
              <a:t>ptr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011426" y="3497477"/>
            <a:ext cx="491653" cy="4903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5490832" y="3523350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44" y="44196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544" y="51054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0495" y="3500531"/>
            <a:ext cx="139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999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36820"/>
              </p:ext>
            </p:extLst>
          </p:nvPr>
        </p:nvGraphicFramePr>
        <p:xfrm>
          <a:off x="7168910" y="2033144"/>
          <a:ext cx="2037174" cy="3793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6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2400" dirty="0"/>
                        <a:t>999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GV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2400" dirty="0"/>
                        <a:t>1000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97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6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1001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83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1002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44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1003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Text Box 27"/>
          <p:cNvSpPr txBox="1"/>
          <p:nvPr/>
        </p:nvSpPr>
        <p:spPr>
          <a:xfrm>
            <a:off x="4916556" y="5012357"/>
            <a:ext cx="2540000" cy="212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ym typeface="+mn-ea"/>
              </a:rPr>
              <a:t>Output:</a:t>
            </a:r>
          </a:p>
          <a:p>
            <a:pPr marL="685783" indent="-685783">
              <a:lnSpc>
                <a:spcPct val="120000"/>
              </a:lnSpc>
              <a:buAutoNum type="romanLcParenR"/>
            </a:pPr>
            <a:r>
              <a:rPr lang="en-US" sz="2800" dirty="0">
                <a:sym typeface="+mn-ea"/>
              </a:rPr>
              <a:t>If GV = 0</a:t>
            </a:r>
          </a:p>
          <a:p>
            <a:pPr marL="685783" indent="-685783">
              <a:lnSpc>
                <a:spcPct val="120000"/>
              </a:lnSpc>
              <a:buAutoNum type="romanLcParenR"/>
            </a:pPr>
            <a:r>
              <a:rPr lang="en-US" sz="2800" dirty="0">
                <a:sym typeface="+mn-ea"/>
              </a:rPr>
              <a:t>If GV != 0</a:t>
            </a:r>
          </a:p>
          <a:p>
            <a:pPr>
              <a:lnSpc>
                <a:spcPct val="12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62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14" grpId="0" animBg="1"/>
      <p:bldP spid="14" grpId="1" animBg="1"/>
      <p:bldP spid="19" grpId="0" animBg="1"/>
      <p:bldP spid="20" grpId="0"/>
      <p:bldP spid="21" grpId="0"/>
      <p:bldP spid="22" grpId="0" animBg="1"/>
      <p:bldP spid="22" grpId="1" animBg="1"/>
      <p:bldP spid="23" grpId="0"/>
      <p:bldP spid="23" grpId="1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unito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752600"/>
            <a:ext cx="546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" panose="020B0604020202020204" charset="0"/>
              </a:rPr>
              <a:t>A string is an array of characters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8714" y="3886200"/>
          <a:ext cx="7750626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771">
                  <a:extLst>
                    <a:ext uri="{9D8B030D-6E8A-4147-A177-3AD203B41FA5}">
                      <a16:colId xmlns:a16="http://schemas.microsoft.com/office/drawing/2014/main" val="1155290956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339849090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196832607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494663932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405478934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84900824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‘S’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‘T’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‘R’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‘I’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‘N’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‘G’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26991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67400" y="1752600"/>
            <a:ext cx="620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anose="020B0604020202020204" charset="0"/>
              </a:rPr>
              <a:t>terminated with a null character ’ \0 ’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38"/>
              </p:ext>
            </p:extLst>
          </p:nvPr>
        </p:nvGraphicFramePr>
        <p:xfrm>
          <a:off x="593548" y="3886200"/>
          <a:ext cx="9042397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‘S’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‘T’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‘R’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‘I’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‘N’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‘G’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700" b="1" dirty="0">
                          <a:solidFill>
                            <a:srgbClr val="C00000"/>
                          </a:solidFill>
                          <a:latin typeface="Nunito Sans" panose="020B0604020202020204" charset="0"/>
                          <a:cs typeface="Consolas" pitchFamily="49" charset="0"/>
                        </a:rPr>
                        <a:t>‘\0’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93548" y="244084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Nunito Sans" panose="020B0604020202020204" charset="0"/>
              </a:rPr>
              <a:t>Declare a string as char type 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8000FF"/>
                </a:solidFill>
                <a:highlight>
                  <a:srgbClr val="FFFFFF"/>
                </a:highlight>
                <a:latin typeface="Nunito Sans" panose="020B0604020202020204" charset="0"/>
              </a:rPr>
              <a:t>	</a:t>
            </a:r>
            <a:r>
              <a:rPr lang="en-IN" sz="2800" b="1" dirty="0">
                <a:highlight>
                  <a:srgbClr val="FFFFFF"/>
                </a:highlight>
                <a:latin typeface="Nunito Sans" panose="020B0604020202020204" charset="0"/>
              </a:rPr>
              <a:t>char </a:t>
            </a:r>
            <a:r>
              <a:rPr lang="en-IN" sz="2800" b="1" dirty="0" err="1">
                <a:highlight>
                  <a:srgbClr val="FFFFFF"/>
                </a:highlight>
                <a:latin typeface="Nunito Sans" panose="020B0604020202020204" charset="0"/>
              </a:rPr>
              <a:t>str</a:t>
            </a:r>
            <a:r>
              <a:rPr lang="en-IN" sz="2800" b="1" dirty="0">
                <a:highlight>
                  <a:srgbClr val="FFFFFF"/>
                </a:highlight>
                <a:latin typeface="Nunito Sans" panose="020B0604020202020204" charset="0"/>
              </a:rPr>
              <a:t>[8]</a:t>
            </a:r>
            <a:endParaRPr lang="en-IN" sz="2800" b="1" dirty="0">
              <a:latin typeface="Nunito Sans" panose="020B06040202020202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9480646" y="2362114"/>
            <a:ext cx="2712871" cy="1302825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TextBox 12"/>
          <p:cNvSpPr txBox="1"/>
          <p:nvPr/>
        </p:nvSpPr>
        <p:spPr>
          <a:xfrm>
            <a:off x="9401981" y="2704421"/>
            <a:ext cx="287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Nunito Sans" panose="020B0604020202020204" charset="0"/>
              </a:rPr>
              <a:t>Part of an array but not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635945" y="3877725"/>
            <a:ext cx="13114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2" grpId="0" animBg="1"/>
      <p:bldP spid="1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Strings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600201"/>
            <a:ext cx="11988800" cy="452596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IN" sz="2800" b="1" dirty="0">
                <a:solidFill>
                  <a:schemeClr val="tx1"/>
                </a:solidFill>
                <a:latin typeface="Nunito Sans" panose="020B0604020202020204" charset="0"/>
              </a:rPr>
              <a:t>Initialize strings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char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[] = “FACE"; 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char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[50] = “FACE"; 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char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[] = {‘F', ‘A', ‘C', ‘E'};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char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[5]={‘F', ‘A', ‘C', ‘E'};  </a:t>
            </a:r>
            <a:endParaRPr lang="en-US" sz="28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2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Strings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int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 main()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	char 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[50];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scanf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 ("%s",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printf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 ("%s",</a:t>
            </a:r>
            <a:r>
              <a:rPr lang="en-IN" sz="2800" dirty="0" err="1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	return 0;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FFFFFF"/>
                </a:highlight>
                <a:latin typeface="Nunito Sans" panose="020B0604020202020204" charset="0"/>
                <a:cs typeface="Consolas" pitchFamily="49" charset="0"/>
              </a:rPr>
              <a:t>}</a:t>
            </a:r>
            <a:endParaRPr lang="en-US" sz="2800" dirty="0">
              <a:solidFill>
                <a:schemeClr val="tx1"/>
              </a:solidFill>
              <a:latin typeface="Nunito Sans" panose="020B0604020202020204" charset="0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9600" y="3705537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anose="020B0604020202020204" charset="0"/>
              </a:rPr>
              <a:t>No need for ‘&amp;’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9600" y="458218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anose="020B0604020202020204" charset="0"/>
              </a:rPr>
              <a:t>Why??</a:t>
            </a:r>
          </a:p>
        </p:txBody>
      </p:sp>
    </p:spTree>
    <p:extLst>
      <p:ext uri="{BB962C8B-B14F-4D97-AF65-F5344CB8AC3E}">
        <p14:creationId xmlns:p14="http://schemas.microsoft.com/office/powerpoint/2010/main" val="6898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Strings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int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 main()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{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char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[30];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scanf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(“%s”,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);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printf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(“%s”,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);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return 0;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}</a:t>
            </a:r>
            <a:endParaRPr lang="en-IN" altLang="en-US" sz="28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algn="just"/>
            <a:endParaRPr lang="en-IN" sz="28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27064" y="1997182"/>
            <a:ext cx="1995424" cy="1219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unito Sans" panose="020B0604020202020204" charset="0"/>
              </a:rPr>
              <a:t> Input:</a:t>
            </a:r>
            <a:r>
              <a:rPr lang="en-IN" sz="2800" dirty="0">
                <a:latin typeface="Nunito Sans" panose="020B0604020202020204" charset="0"/>
              </a:rPr>
              <a:t> hello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41288" y="3889013"/>
            <a:ext cx="1981200" cy="12138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IN" sz="2800" dirty="0">
                <a:latin typeface="Nunito Sans" panose="020B0604020202020204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1929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Strings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int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 main()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{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char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[30];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scanf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(“%s”,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);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printf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(“%s”, </a:t>
            </a:r>
            <a:r>
              <a:rPr lang="en-IN" sz="2800" dirty="0" err="1">
                <a:solidFill>
                  <a:schemeClr val="tx1"/>
                </a:solidFill>
                <a:latin typeface="Nunito Sans" panose="020B0604020202020204" charset="0"/>
              </a:rPr>
              <a:t>str</a:t>
            </a:r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);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	return 0;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Nunito Sans" panose="020B0604020202020204" charset="0"/>
              </a:rPr>
              <a:t>}</a:t>
            </a:r>
            <a:endParaRPr lang="en-IN" altLang="en-US" sz="28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algn="just"/>
            <a:endParaRPr lang="en-IN" sz="28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27064" y="1997182"/>
            <a:ext cx="2535936" cy="1219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unito Sans" panose="020B0604020202020204" charset="0"/>
              </a:rPr>
              <a:t> Input:</a:t>
            </a:r>
            <a:r>
              <a:rPr lang="en-IN" sz="2800" dirty="0">
                <a:latin typeface="Nunito Sans" panose="020B0604020202020204" charset="0"/>
              </a:rPr>
              <a:t> </a:t>
            </a:r>
          </a:p>
          <a:p>
            <a:pPr algn="ctr"/>
            <a:r>
              <a:rPr lang="en-IN" sz="2800" dirty="0">
                <a:latin typeface="Nunito Sans" panose="020B0604020202020204" charset="0"/>
              </a:rPr>
              <a:t>hello world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04432" y="3863182"/>
            <a:ext cx="1981200" cy="12138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IN" sz="2800" dirty="0">
                <a:latin typeface="Nunito Sans" panose="020B0604020202020204" charset="0"/>
              </a:rPr>
              <a:t>???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3124200"/>
            <a:ext cx="35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 Sans" panose="020B0604020202020204" charset="0"/>
              </a:rPr>
              <a:t>scanf</a:t>
            </a:r>
            <a:r>
              <a:rPr lang="en-US" sz="2800" dirty="0">
                <a:latin typeface="Nunito Sans" panose="020B0604020202020204" charset="0"/>
              </a:rPr>
              <a:t>(“ %[^\n]s”, </a:t>
            </a:r>
            <a:r>
              <a:rPr lang="en-US" sz="2800" dirty="0" err="1">
                <a:latin typeface="Nunito Sans" panose="020B0604020202020204" charset="0"/>
              </a:rPr>
              <a:t>str</a:t>
            </a:r>
            <a:r>
              <a:rPr lang="en-US" sz="2800" dirty="0">
                <a:latin typeface="Nunito Sans" panose="020B060402020202020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29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Pointers and Character Array</a:t>
            </a:r>
          </a:p>
        </p:txBody>
      </p:sp>
      <p:sp>
        <p:nvSpPr>
          <p:cNvPr id="15" name="Text Box 3"/>
          <p:cNvSpPr txBox="1"/>
          <p:nvPr/>
        </p:nvSpPr>
        <p:spPr>
          <a:xfrm>
            <a:off x="570726" y="2448502"/>
            <a:ext cx="74168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Nunito Sans" panose="020B0604020202020204" charset="0"/>
              </a:rPr>
              <a:t>int</a:t>
            </a:r>
            <a:r>
              <a:rPr lang="en-US" sz="2400" dirty="0">
                <a:latin typeface="Nunito Sans" panose="020B0604020202020204" charset="0"/>
              </a:rPr>
              <a:t> main() {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char </a:t>
            </a:r>
            <a:r>
              <a:rPr lang="en-US" sz="2400" dirty="0" err="1">
                <a:latin typeface="Nunito Sans" panose="020B0604020202020204" charset="0"/>
              </a:rPr>
              <a:t>abcd</a:t>
            </a:r>
            <a:r>
              <a:rPr lang="en-US" sz="2400" dirty="0">
                <a:latin typeface="Nunito Sans" panose="020B0604020202020204" charset="0"/>
              </a:rPr>
              <a:t>[ ]  =  "bro!"; 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</a:t>
            </a:r>
            <a:r>
              <a:rPr lang="en-US" sz="2400" dirty="0" err="1">
                <a:latin typeface="Nunito Sans" panose="020B0604020202020204" charset="0"/>
              </a:rPr>
              <a:t>printf</a:t>
            </a:r>
            <a:r>
              <a:rPr lang="en-US" sz="2400" dirty="0">
                <a:latin typeface="Nunito Sans" panose="020B0604020202020204" charset="0"/>
              </a:rPr>
              <a:t>("%s",</a:t>
            </a:r>
            <a:r>
              <a:rPr lang="en-US" sz="2400" dirty="0" err="1">
                <a:latin typeface="Nunito Sans" panose="020B0604020202020204" charset="0"/>
              </a:rPr>
              <a:t>abcd</a:t>
            </a:r>
            <a:r>
              <a:rPr lang="en-US" sz="2400" dirty="0">
                <a:latin typeface="Nunito Sans" panose="020B0604020202020204" charset="0"/>
              </a:rPr>
              <a:t>); 	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return 0;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} </a:t>
            </a:r>
            <a:endParaRPr lang="en-US" sz="2400" b="1" dirty="0">
              <a:latin typeface="Nunito Sans" panose="020B06040202020202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30198" y="3152704"/>
            <a:ext cx="932202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8197" y="3167390"/>
            <a:ext cx="1592580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3969" y="3381496"/>
            <a:ext cx="406400" cy="21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5034" y="3959989"/>
            <a:ext cx="406400" cy="21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543477" y="3167390"/>
            <a:ext cx="508000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sp>
        <p:nvSpPr>
          <p:cNvPr id="21" name="Text Box 27"/>
          <p:cNvSpPr txBox="1"/>
          <p:nvPr/>
        </p:nvSpPr>
        <p:spPr>
          <a:xfrm>
            <a:off x="3436598" y="5021171"/>
            <a:ext cx="2540000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Nunito Sans" panose="020B0604020202020204" charset="0"/>
                <a:sym typeface="+mn-ea"/>
              </a:rPr>
              <a:t>Output</a:t>
            </a:r>
            <a:r>
              <a:rPr lang="en-US" sz="3200" dirty="0">
                <a:latin typeface="Nunito Sans" panose="020B0604020202020204" charset="0"/>
                <a:sym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Nunito Sans" panose="020B0604020202020204" charset="0"/>
                <a:sym typeface="+mn-ea"/>
              </a:rPr>
              <a:t>bro!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87928"/>
              </p:ext>
            </p:extLst>
          </p:nvPr>
        </p:nvGraphicFramePr>
        <p:xfrm>
          <a:off x="6619196" y="1611766"/>
          <a:ext cx="914400" cy="406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‘b’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‘r’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‘o’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‘!’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‘\0’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233"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14251"/>
              </p:ext>
            </p:extLst>
          </p:nvPr>
        </p:nvGraphicFramePr>
        <p:xfrm>
          <a:off x="8982642" y="1501256"/>
          <a:ext cx="914400" cy="4340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580341" y="22675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341" y="28771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50629" y="339096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341" y="39947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0341" y="45027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03324" y="22066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103324" y="28162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Nunito Sans" panose="020B0604020202020204" charset="0"/>
              </a:rPr>
              <a:t>2001</a:t>
            </a:r>
            <a:endParaRPr lang="en-US" sz="24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03324" y="34258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Nunito Sans" panose="020B0604020202020204" charset="0"/>
              </a:rPr>
              <a:t>2002</a:t>
            </a:r>
            <a:endParaRPr lang="en-US" sz="2400" dirty="0">
              <a:latin typeface="Nunito Sans" panose="020B06040202020202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03324" y="39338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03324" y="444185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1901" y="219843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‘b’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92093" y="38426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‘!’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84685" y="4395519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‘\0’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8000" y="275497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‘r’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25258" y="3272135"/>
            <a:ext cx="48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‘o’</a:t>
            </a:r>
          </a:p>
        </p:txBody>
      </p:sp>
    </p:spTree>
    <p:extLst>
      <p:ext uri="{BB962C8B-B14F-4D97-AF65-F5344CB8AC3E}">
        <p14:creationId xmlns:p14="http://schemas.microsoft.com/office/powerpoint/2010/main" val="37896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9166 0.0027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3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19219 -0.0027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13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0548E-6 2.19653E-6 L 0.19511 2.19653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19219 -0.0027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13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9218 -0.0062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4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Pointers and Character Array</a:t>
            </a:r>
          </a:p>
        </p:txBody>
      </p:sp>
      <p:sp>
        <p:nvSpPr>
          <p:cNvPr id="15" name="Text Box 3"/>
          <p:cNvSpPr txBox="1"/>
          <p:nvPr/>
        </p:nvSpPr>
        <p:spPr>
          <a:xfrm>
            <a:off x="570726" y="2448502"/>
            <a:ext cx="74168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Nunito Sans" panose="020B0604020202020204" charset="0"/>
              </a:rPr>
              <a:t>int</a:t>
            </a:r>
            <a:r>
              <a:rPr lang="en-US" sz="2400" dirty="0">
                <a:latin typeface="Nunito Sans" panose="020B0604020202020204" charset="0"/>
              </a:rPr>
              <a:t> main() {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char </a:t>
            </a:r>
            <a:r>
              <a:rPr lang="en-US" sz="2400" dirty="0" err="1">
                <a:latin typeface="Nunito Sans" panose="020B0604020202020204" charset="0"/>
              </a:rPr>
              <a:t>abcd</a:t>
            </a:r>
            <a:r>
              <a:rPr lang="en-US" sz="2400" dirty="0">
                <a:latin typeface="Nunito Sans" panose="020B0604020202020204" charset="0"/>
              </a:rPr>
              <a:t>[8]  =  "bro!"; 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</a:t>
            </a:r>
            <a:r>
              <a:rPr lang="en-US" sz="2400" dirty="0" err="1">
                <a:latin typeface="Nunito Sans" panose="020B0604020202020204" charset="0"/>
              </a:rPr>
              <a:t>printf</a:t>
            </a:r>
            <a:r>
              <a:rPr lang="en-US" sz="2400" dirty="0">
                <a:latin typeface="Nunito Sans" panose="020B0604020202020204" charset="0"/>
              </a:rPr>
              <a:t>("%s",</a:t>
            </a:r>
            <a:r>
              <a:rPr lang="en-US" sz="2400" dirty="0" err="1">
                <a:latin typeface="Nunito Sans" panose="020B0604020202020204" charset="0"/>
              </a:rPr>
              <a:t>abcd</a:t>
            </a:r>
            <a:r>
              <a:rPr lang="en-US" sz="2400" dirty="0">
                <a:latin typeface="Nunito Sans" panose="020B0604020202020204" charset="0"/>
              </a:rPr>
              <a:t>); 	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    return 0;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} </a:t>
            </a:r>
            <a:endParaRPr lang="en-US" sz="2400" b="1" dirty="0">
              <a:latin typeface="Nunito Sans" panose="020B06040202020202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08478" y="3150750"/>
            <a:ext cx="1006322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8196" y="3167390"/>
            <a:ext cx="1726051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3969" y="3381496"/>
            <a:ext cx="406400" cy="21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5034" y="3959989"/>
            <a:ext cx="406400" cy="21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84248" y="3167390"/>
            <a:ext cx="508000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unito Sans" panose="020B0604020202020204" charset="0"/>
            </a:endParaRPr>
          </a:p>
        </p:txBody>
      </p:sp>
      <p:sp>
        <p:nvSpPr>
          <p:cNvPr id="21" name="Text Box 27"/>
          <p:cNvSpPr txBox="1"/>
          <p:nvPr/>
        </p:nvSpPr>
        <p:spPr>
          <a:xfrm>
            <a:off x="3436598" y="5021171"/>
            <a:ext cx="2540000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Nunito Sans" panose="020B0604020202020204" charset="0"/>
                <a:sym typeface="+mn-ea"/>
              </a:rPr>
              <a:t>Output</a:t>
            </a:r>
            <a:r>
              <a:rPr lang="en-US" sz="3200" dirty="0">
                <a:latin typeface="Nunito Sans" panose="020B0604020202020204" charset="0"/>
                <a:sym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Nunito Sans" panose="020B0604020202020204" charset="0"/>
                <a:sym typeface="+mn-ea"/>
              </a:rPr>
              <a:t>bro!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619196" y="1611766"/>
          <a:ext cx="914400" cy="406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‘b’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‘r’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‘o’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‘!’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‘\0’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233"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580341" y="22675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341" y="28771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0099" y="340646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341" y="39947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0341" y="45027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1004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7969" y="22212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97969" y="28308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97969" y="34404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97969" y="39484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97969" y="44564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1800" y="2205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‘b’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8000" y="3272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‘o’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58000" y="387818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‘!’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98712" y="4397509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‘\0’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8000" y="274116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‘r’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05729"/>
              </p:ext>
            </p:extLst>
          </p:nvPr>
        </p:nvGraphicFramePr>
        <p:xfrm>
          <a:off x="8996846" y="1567911"/>
          <a:ext cx="914400" cy="5315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997969" y="4964432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14116" y="546219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26085" y="5959516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20B0604020202020204" charset="0"/>
              </a:rPr>
              <a:t>2007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98709" y="488970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91289" y="5339465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91289" y="5806407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8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788E-6 -2.08092E-6 L 0.19368 -2.08092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19219 -0.0027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13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72E-6 2.19653E-6 L 0.19055 2.19653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19219 -0.0027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13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9218 -0.006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Character Pointer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224" y="2057400"/>
            <a:ext cx="5002953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int main()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{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Nunito Sans" panose="020B0604020202020204" charset="0"/>
                <a:cs typeface="Consolas" panose="020B0609020204030204" pitchFamily="49" charset="0"/>
              </a:rPr>
              <a:t>char *ptr = “abc”;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printf(“%s”, ptr);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Nunito Sans" panose="020B060402020202020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Nunito Sans" panose="020B060402020202020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11034" y="3733800"/>
            <a:ext cx="487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62200" y="3479800"/>
            <a:ext cx="1016000" cy="508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75625"/>
              </p:ext>
            </p:extLst>
          </p:nvPr>
        </p:nvGraphicFramePr>
        <p:xfrm>
          <a:off x="7627841" y="2281169"/>
          <a:ext cx="3472179" cy="3071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2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61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9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967441" y="284874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967441" y="3341503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  <p:sp>
        <p:nvSpPr>
          <p:cNvPr id="52" name="TextBox 15"/>
          <p:cNvSpPr txBox="1"/>
          <p:nvPr/>
        </p:nvSpPr>
        <p:spPr>
          <a:xfrm>
            <a:off x="6967441" y="3832570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1002</a:t>
            </a:r>
          </a:p>
        </p:txBody>
      </p:sp>
      <p:sp>
        <p:nvSpPr>
          <p:cNvPr id="53" name="TextBox 15"/>
          <p:cNvSpPr txBox="1"/>
          <p:nvPr/>
        </p:nvSpPr>
        <p:spPr>
          <a:xfrm>
            <a:off x="6967441" y="4323636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1003</a:t>
            </a:r>
          </a:p>
        </p:txBody>
      </p:sp>
    </p:spTree>
    <p:extLst>
      <p:ext uri="{BB962C8B-B14F-4D97-AF65-F5344CB8AC3E}">
        <p14:creationId xmlns:p14="http://schemas.microsoft.com/office/powerpoint/2010/main" val="15355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46" grpId="0"/>
      <p:bldP spid="48" grpId="0" animBg="1"/>
      <p:bldP spid="50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699</Words>
  <Application>Microsoft Office PowerPoint</Application>
  <PresentationFormat>Widescreen</PresentationFormat>
  <Paragraphs>266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164</cp:revision>
  <dcterms:created xsi:type="dcterms:W3CDTF">2006-08-16T00:00:00Z</dcterms:created>
  <dcterms:modified xsi:type="dcterms:W3CDTF">2023-05-31T03:35:02Z</dcterms:modified>
</cp:coreProperties>
</file>