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291" r:id="rId2"/>
    <p:sldId id="290" r:id="rId3"/>
    <p:sldId id="302" r:id="rId4"/>
    <p:sldId id="303" r:id="rId5"/>
    <p:sldId id="292" r:id="rId6"/>
    <p:sldId id="293" r:id="rId7"/>
    <p:sldId id="294" r:id="rId8"/>
    <p:sldId id="295" r:id="rId9"/>
    <p:sldId id="304" r:id="rId10"/>
    <p:sldId id="296" r:id="rId11"/>
    <p:sldId id="297" r:id="rId12"/>
    <p:sldId id="298" r:id="rId13"/>
    <p:sldId id="299" r:id="rId14"/>
    <p:sldId id="300" r:id="rId15"/>
    <p:sldId id="301" r:id="rId16"/>
    <p:sldId id="28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ambria" panose="02040503050406030204" pitchFamily="18" charset="0"/>
      <p:regular r:id="rId23"/>
      <p:bold r:id="rId24"/>
      <p:italic r:id="rId25"/>
      <p:boldItalic r:id="rId26"/>
    </p:embeddedFont>
    <p:embeddedFont>
      <p:font typeface="Nunito Sans"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varScale="1">
        <p:scale>
          <a:sx n="53" d="100"/>
          <a:sy n="53" d="100"/>
        </p:scale>
        <p:origin x="976"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i reddy" userId="9ee5723d0cf64798" providerId="LiveId" clId="{2E0459F0-789B-4FC7-8385-2461FFA3BEB3}"/>
    <pc:docChg chg="undo custSel addSld delSld modSld">
      <pc:chgData name="pavani reddy" userId="9ee5723d0cf64798" providerId="LiveId" clId="{2E0459F0-789B-4FC7-8385-2461FFA3BEB3}" dt="2023-06-01T05:50:30.744" v="787" actId="27636"/>
      <pc:docMkLst>
        <pc:docMk/>
      </pc:docMkLst>
      <pc:sldChg chg="del">
        <pc:chgData name="pavani reddy" userId="9ee5723d0cf64798" providerId="LiveId" clId="{2E0459F0-789B-4FC7-8385-2461FFA3BEB3}" dt="2023-05-22T19:44:49.507" v="0" actId="2696"/>
        <pc:sldMkLst>
          <pc:docMk/>
          <pc:sldMk cId="1596884915" sldId="272"/>
        </pc:sldMkLst>
      </pc:sldChg>
      <pc:sldChg chg="delSp mod">
        <pc:chgData name="pavani reddy" userId="9ee5723d0cf64798" providerId="LiveId" clId="{2E0459F0-789B-4FC7-8385-2461FFA3BEB3}" dt="2023-05-22T19:45:31.242" v="13" actId="478"/>
        <pc:sldMkLst>
          <pc:docMk/>
          <pc:sldMk cId="3124136678" sldId="289"/>
        </pc:sldMkLst>
        <pc:picChg chg="del">
          <ac:chgData name="pavani reddy" userId="9ee5723d0cf64798" providerId="LiveId" clId="{2E0459F0-789B-4FC7-8385-2461FFA3BEB3}" dt="2023-05-22T19:45:31.242" v="13" actId="478"/>
          <ac:picMkLst>
            <pc:docMk/>
            <pc:sldMk cId="3124136678" sldId="289"/>
            <ac:picMk id="5" creationId="{00000000-0000-0000-0000-000000000000}"/>
          </ac:picMkLst>
        </pc:picChg>
      </pc:sldChg>
      <pc:sldChg chg="delSp mod">
        <pc:chgData name="pavani reddy" userId="9ee5723d0cf64798" providerId="LiveId" clId="{2E0459F0-789B-4FC7-8385-2461FFA3BEB3}" dt="2023-05-22T19:45:01.269" v="2" actId="478"/>
        <pc:sldMkLst>
          <pc:docMk/>
          <pc:sldMk cId="2312932922" sldId="290"/>
        </pc:sldMkLst>
        <pc:picChg chg="del">
          <ac:chgData name="pavani reddy" userId="9ee5723d0cf64798" providerId="LiveId" clId="{2E0459F0-789B-4FC7-8385-2461FFA3BEB3}" dt="2023-05-22T19:45:01.269" v="2" actId="478"/>
          <ac:picMkLst>
            <pc:docMk/>
            <pc:sldMk cId="2312932922" sldId="290"/>
            <ac:picMk id="6" creationId="{00000000-0000-0000-0000-000000000000}"/>
          </ac:picMkLst>
        </pc:picChg>
      </pc:sldChg>
      <pc:sldChg chg="delSp mod">
        <pc:chgData name="pavani reddy" userId="9ee5723d0cf64798" providerId="LiveId" clId="{2E0459F0-789B-4FC7-8385-2461FFA3BEB3}" dt="2023-05-22T19:44:58.989" v="1" actId="478"/>
        <pc:sldMkLst>
          <pc:docMk/>
          <pc:sldMk cId="1635436802" sldId="291"/>
        </pc:sldMkLst>
        <pc:picChg chg="del">
          <ac:chgData name="pavani reddy" userId="9ee5723d0cf64798" providerId="LiveId" clId="{2E0459F0-789B-4FC7-8385-2461FFA3BEB3}" dt="2023-05-22T19:44:58.989" v="1" actId="478"/>
          <ac:picMkLst>
            <pc:docMk/>
            <pc:sldMk cId="1635436802" sldId="291"/>
            <ac:picMk id="7" creationId="{00000000-0000-0000-0000-000000000000}"/>
          </ac:picMkLst>
        </pc:picChg>
      </pc:sldChg>
      <pc:sldChg chg="delSp mod">
        <pc:chgData name="pavani reddy" userId="9ee5723d0cf64798" providerId="LiveId" clId="{2E0459F0-789B-4FC7-8385-2461FFA3BEB3}" dt="2023-05-22T19:45:03.174" v="3" actId="478"/>
        <pc:sldMkLst>
          <pc:docMk/>
          <pc:sldMk cId="2312932922" sldId="292"/>
        </pc:sldMkLst>
        <pc:picChg chg="del">
          <ac:chgData name="pavani reddy" userId="9ee5723d0cf64798" providerId="LiveId" clId="{2E0459F0-789B-4FC7-8385-2461FFA3BEB3}" dt="2023-05-22T19:45:03.174" v="3" actId="478"/>
          <ac:picMkLst>
            <pc:docMk/>
            <pc:sldMk cId="2312932922" sldId="292"/>
            <ac:picMk id="6" creationId="{00000000-0000-0000-0000-000000000000}"/>
          </ac:picMkLst>
        </pc:picChg>
      </pc:sldChg>
      <pc:sldChg chg="delSp mod">
        <pc:chgData name="pavani reddy" userId="9ee5723d0cf64798" providerId="LiveId" clId="{2E0459F0-789B-4FC7-8385-2461FFA3BEB3}" dt="2023-05-22T19:45:07.418" v="4" actId="478"/>
        <pc:sldMkLst>
          <pc:docMk/>
          <pc:sldMk cId="2312932922" sldId="293"/>
        </pc:sldMkLst>
        <pc:picChg chg="del">
          <ac:chgData name="pavani reddy" userId="9ee5723d0cf64798" providerId="LiveId" clId="{2E0459F0-789B-4FC7-8385-2461FFA3BEB3}" dt="2023-05-22T19:45:07.418" v="4" actId="478"/>
          <ac:picMkLst>
            <pc:docMk/>
            <pc:sldMk cId="2312932922" sldId="293"/>
            <ac:picMk id="6" creationId="{00000000-0000-0000-0000-000000000000}"/>
          </ac:picMkLst>
        </pc:picChg>
      </pc:sldChg>
      <pc:sldChg chg="delSp mod">
        <pc:chgData name="pavani reddy" userId="9ee5723d0cf64798" providerId="LiveId" clId="{2E0459F0-789B-4FC7-8385-2461FFA3BEB3}" dt="2023-05-22T19:45:10.407" v="5" actId="478"/>
        <pc:sldMkLst>
          <pc:docMk/>
          <pc:sldMk cId="2312932922" sldId="294"/>
        </pc:sldMkLst>
        <pc:picChg chg="del">
          <ac:chgData name="pavani reddy" userId="9ee5723d0cf64798" providerId="LiveId" clId="{2E0459F0-789B-4FC7-8385-2461FFA3BEB3}" dt="2023-05-22T19:45:10.407" v="5" actId="478"/>
          <ac:picMkLst>
            <pc:docMk/>
            <pc:sldMk cId="2312932922" sldId="294"/>
            <ac:picMk id="6" creationId="{00000000-0000-0000-0000-000000000000}"/>
          </ac:picMkLst>
        </pc:picChg>
      </pc:sldChg>
      <pc:sldChg chg="delSp mod">
        <pc:chgData name="pavani reddy" userId="9ee5723d0cf64798" providerId="LiveId" clId="{2E0459F0-789B-4FC7-8385-2461FFA3BEB3}" dt="2023-05-22T19:45:12.432" v="6" actId="478"/>
        <pc:sldMkLst>
          <pc:docMk/>
          <pc:sldMk cId="2312932922" sldId="295"/>
        </pc:sldMkLst>
        <pc:picChg chg="del">
          <ac:chgData name="pavani reddy" userId="9ee5723d0cf64798" providerId="LiveId" clId="{2E0459F0-789B-4FC7-8385-2461FFA3BEB3}" dt="2023-05-22T19:45:12.432" v="6" actId="478"/>
          <ac:picMkLst>
            <pc:docMk/>
            <pc:sldMk cId="2312932922" sldId="295"/>
            <ac:picMk id="6" creationId="{00000000-0000-0000-0000-000000000000}"/>
          </ac:picMkLst>
        </pc:picChg>
      </pc:sldChg>
      <pc:sldChg chg="delSp mod">
        <pc:chgData name="pavani reddy" userId="9ee5723d0cf64798" providerId="LiveId" clId="{2E0459F0-789B-4FC7-8385-2461FFA3BEB3}" dt="2023-05-22T19:45:16.245" v="7" actId="478"/>
        <pc:sldMkLst>
          <pc:docMk/>
          <pc:sldMk cId="2312932922" sldId="296"/>
        </pc:sldMkLst>
        <pc:picChg chg="del">
          <ac:chgData name="pavani reddy" userId="9ee5723d0cf64798" providerId="LiveId" clId="{2E0459F0-789B-4FC7-8385-2461FFA3BEB3}" dt="2023-05-22T19:45:16.245" v="7" actId="478"/>
          <ac:picMkLst>
            <pc:docMk/>
            <pc:sldMk cId="2312932922" sldId="296"/>
            <ac:picMk id="6" creationId="{00000000-0000-0000-0000-000000000000}"/>
          </ac:picMkLst>
        </pc:picChg>
      </pc:sldChg>
      <pc:sldChg chg="delSp mod">
        <pc:chgData name="pavani reddy" userId="9ee5723d0cf64798" providerId="LiveId" clId="{2E0459F0-789B-4FC7-8385-2461FFA3BEB3}" dt="2023-05-22T19:45:18.215" v="8" actId="478"/>
        <pc:sldMkLst>
          <pc:docMk/>
          <pc:sldMk cId="1079000702" sldId="297"/>
        </pc:sldMkLst>
        <pc:picChg chg="del">
          <ac:chgData name="pavani reddy" userId="9ee5723d0cf64798" providerId="LiveId" clId="{2E0459F0-789B-4FC7-8385-2461FFA3BEB3}" dt="2023-05-22T19:45:18.215" v="8" actId="478"/>
          <ac:picMkLst>
            <pc:docMk/>
            <pc:sldMk cId="1079000702" sldId="297"/>
            <ac:picMk id="10" creationId="{00000000-0000-0000-0000-000000000000}"/>
          </ac:picMkLst>
        </pc:picChg>
      </pc:sldChg>
      <pc:sldChg chg="delSp mod">
        <pc:chgData name="pavani reddy" userId="9ee5723d0cf64798" providerId="LiveId" clId="{2E0459F0-789B-4FC7-8385-2461FFA3BEB3}" dt="2023-05-22T19:45:21.033" v="9" actId="478"/>
        <pc:sldMkLst>
          <pc:docMk/>
          <pc:sldMk cId="2312932922" sldId="298"/>
        </pc:sldMkLst>
        <pc:picChg chg="del">
          <ac:chgData name="pavani reddy" userId="9ee5723d0cf64798" providerId="LiveId" clId="{2E0459F0-789B-4FC7-8385-2461FFA3BEB3}" dt="2023-05-22T19:45:21.033" v="9" actId="478"/>
          <ac:picMkLst>
            <pc:docMk/>
            <pc:sldMk cId="2312932922" sldId="298"/>
            <ac:picMk id="6" creationId="{00000000-0000-0000-0000-000000000000}"/>
          </ac:picMkLst>
        </pc:picChg>
      </pc:sldChg>
      <pc:sldChg chg="delSp mod">
        <pc:chgData name="pavani reddy" userId="9ee5723d0cf64798" providerId="LiveId" clId="{2E0459F0-789B-4FC7-8385-2461FFA3BEB3}" dt="2023-05-22T19:45:22.814" v="10" actId="478"/>
        <pc:sldMkLst>
          <pc:docMk/>
          <pc:sldMk cId="2312932922" sldId="299"/>
        </pc:sldMkLst>
        <pc:picChg chg="del">
          <ac:chgData name="pavani reddy" userId="9ee5723d0cf64798" providerId="LiveId" clId="{2E0459F0-789B-4FC7-8385-2461FFA3BEB3}" dt="2023-05-22T19:45:22.814" v="10" actId="478"/>
          <ac:picMkLst>
            <pc:docMk/>
            <pc:sldMk cId="2312932922" sldId="299"/>
            <ac:picMk id="6" creationId="{00000000-0000-0000-0000-000000000000}"/>
          </ac:picMkLst>
        </pc:picChg>
      </pc:sldChg>
      <pc:sldChg chg="delSp mod">
        <pc:chgData name="pavani reddy" userId="9ee5723d0cf64798" providerId="LiveId" clId="{2E0459F0-789B-4FC7-8385-2461FFA3BEB3}" dt="2023-05-22T19:45:25.104" v="11" actId="478"/>
        <pc:sldMkLst>
          <pc:docMk/>
          <pc:sldMk cId="2312932922" sldId="300"/>
        </pc:sldMkLst>
        <pc:picChg chg="del">
          <ac:chgData name="pavani reddy" userId="9ee5723d0cf64798" providerId="LiveId" clId="{2E0459F0-789B-4FC7-8385-2461FFA3BEB3}" dt="2023-05-22T19:45:25.104" v="11" actId="478"/>
          <ac:picMkLst>
            <pc:docMk/>
            <pc:sldMk cId="2312932922" sldId="300"/>
            <ac:picMk id="6" creationId="{00000000-0000-0000-0000-000000000000}"/>
          </ac:picMkLst>
        </pc:picChg>
      </pc:sldChg>
      <pc:sldChg chg="delSp mod">
        <pc:chgData name="pavani reddy" userId="9ee5723d0cf64798" providerId="LiveId" clId="{2E0459F0-789B-4FC7-8385-2461FFA3BEB3}" dt="2023-05-22T19:45:28.765" v="12" actId="478"/>
        <pc:sldMkLst>
          <pc:docMk/>
          <pc:sldMk cId="2312932922" sldId="301"/>
        </pc:sldMkLst>
        <pc:picChg chg="del">
          <ac:chgData name="pavani reddy" userId="9ee5723d0cf64798" providerId="LiveId" clId="{2E0459F0-789B-4FC7-8385-2461FFA3BEB3}" dt="2023-05-22T19:45:28.765" v="12" actId="478"/>
          <ac:picMkLst>
            <pc:docMk/>
            <pc:sldMk cId="2312932922" sldId="301"/>
            <ac:picMk id="6" creationId="{00000000-0000-0000-0000-000000000000}"/>
          </ac:picMkLst>
        </pc:picChg>
      </pc:sldChg>
      <pc:sldChg chg="modSp new mod">
        <pc:chgData name="pavani reddy" userId="9ee5723d0cf64798" providerId="LiveId" clId="{2E0459F0-789B-4FC7-8385-2461FFA3BEB3}" dt="2023-06-01T05:43:18.616" v="552" actId="20577"/>
        <pc:sldMkLst>
          <pc:docMk/>
          <pc:sldMk cId="177405047" sldId="302"/>
        </pc:sldMkLst>
        <pc:spChg chg="mod">
          <ac:chgData name="pavani reddy" userId="9ee5723d0cf64798" providerId="LiveId" clId="{2E0459F0-789B-4FC7-8385-2461FFA3BEB3}" dt="2023-06-01T05:40:27.439" v="81" actId="20577"/>
          <ac:spMkLst>
            <pc:docMk/>
            <pc:sldMk cId="177405047" sldId="302"/>
            <ac:spMk id="2" creationId="{6914AF00-F4FB-C915-D3A9-82294C647D95}"/>
          </ac:spMkLst>
        </pc:spChg>
        <pc:spChg chg="mod">
          <ac:chgData name="pavani reddy" userId="9ee5723d0cf64798" providerId="LiveId" clId="{2E0459F0-789B-4FC7-8385-2461FFA3BEB3}" dt="2023-06-01T05:43:18.616" v="552" actId="20577"/>
          <ac:spMkLst>
            <pc:docMk/>
            <pc:sldMk cId="177405047" sldId="302"/>
            <ac:spMk id="3" creationId="{A4E07186-84B2-BA61-1049-87F4FC714C50}"/>
          </ac:spMkLst>
        </pc:spChg>
      </pc:sldChg>
      <pc:sldChg chg="modSp new mod">
        <pc:chgData name="pavani reddy" userId="9ee5723d0cf64798" providerId="LiveId" clId="{2E0459F0-789B-4FC7-8385-2461FFA3BEB3}" dt="2023-06-01T05:44:36.903" v="684" actId="20577"/>
        <pc:sldMkLst>
          <pc:docMk/>
          <pc:sldMk cId="566896091" sldId="303"/>
        </pc:sldMkLst>
        <pc:spChg chg="mod">
          <ac:chgData name="pavani reddy" userId="9ee5723d0cf64798" providerId="LiveId" clId="{2E0459F0-789B-4FC7-8385-2461FFA3BEB3}" dt="2023-06-01T05:43:36.833" v="565" actId="20577"/>
          <ac:spMkLst>
            <pc:docMk/>
            <pc:sldMk cId="566896091" sldId="303"/>
            <ac:spMk id="2" creationId="{BF1DBB4D-D8D5-B5BB-A2F3-4BB4EA7AB9AA}"/>
          </ac:spMkLst>
        </pc:spChg>
        <pc:spChg chg="mod">
          <ac:chgData name="pavani reddy" userId="9ee5723d0cf64798" providerId="LiveId" clId="{2E0459F0-789B-4FC7-8385-2461FFA3BEB3}" dt="2023-06-01T05:44:36.903" v="684" actId="20577"/>
          <ac:spMkLst>
            <pc:docMk/>
            <pc:sldMk cId="566896091" sldId="303"/>
            <ac:spMk id="3" creationId="{5757944E-1CDE-7F58-A605-3AD010728BF2}"/>
          </ac:spMkLst>
        </pc:spChg>
      </pc:sldChg>
      <pc:sldChg chg="modSp new mod">
        <pc:chgData name="pavani reddy" userId="9ee5723d0cf64798" providerId="LiveId" clId="{2E0459F0-789B-4FC7-8385-2461FFA3BEB3}" dt="2023-06-01T05:50:30.744" v="787" actId="27636"/>
        <pc:sldMkLst>
          <pc:docMk/>
          <pc:sldMk cId="2986696957" sldId="304"/>
        </pc:sldMkLst>
        <pc:spChg chg="mod">
          <ac:chgData name="pavani reddy" userId="9ee5723d0cf64798" providerId="LiveId" clId="{2E0459F0-789B-4FC7-8385-2461FFA3BEB3}" dt="2023-06-01T05:48:40.010" v="725" actId="20577"/>
          <ac:spMkLst>
            <pc:docMk/>
            <pc:sldMk cId="2986696957" sldId="304"/>
            <ac:spMk id="2" creationId="{3403EF86-7AA6-58A3-5B42-D5004323EBA4}"/>
          </ac:spMkLst>
        </pc:spChg>
        <pc:spChg chg="mod">
          <ac:chgData name="pavani reddy" userId="9ee5723d0cf64798" providerId="LiveId" clId="{2E0459F0-789B-4FC7-8385-2461FFA3BEB3}" dt="2023-06-01T05:50:30.744" v="787" actId="27636"/>
          <ac:spMkLst>
            <pc:docMk/>
            <pc:sldMk cId="2986696957" sldId="304"/>
            <ac:spMk id="3" creationId="{0F7CA3D4-BA49-FC1C-E2F5-4FCBD4FDD8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313659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a:t>
            </a:r>
            <a:r>
              <a:rPr lang="en-US" b="1" baseline="0" dirty="0"/>
              <a:t> Infinite loop</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a:t>
            </a:r>
            <a:r>
              <a:rPr lang="en-US" b="1" baseline="0" dirty="0"/>
              <a:t> Infinite loop</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Given a problem, how should you proceed ?</a:t>
            </a:r>
          </a:p>
          <a:p>
            <a:r>
              <a:rPr lang="en-IN" sz="1200" dirty="0"/>
              <a:t>Writing first followed by second</a:t>
            </a: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31224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AFC0D69-68C1-4838-9AC4-A4286388BDC4}"/>
              </a:ext>
            </a:extLst>
          </p:cNvPr>
          <p:cNvSpPr txBox="1"/>
          <p:nvPr/>
        </p:nvSpPr>
        <p:spPr>
          <a:xfrm>
            <a:off x="598714" y="1553993"/>
            <a:ext cx="7097486" cy="2977738"/>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Reduce unnecessary calling of function</a:t>
            </a:r>
          </a:p>
          <a:p>
            <a:pPr marL="457200" indent="-457200">
              <a:lnSpc>
                <a:spcPct val="150000"/>
              </a:lnSpc>
              <a:buFont typeface="Arial" panose="020B0604020202020204" pitchFamily="34" charset="0"/>
              <a:buChar char="•"/>
            </a:pPr>
            <a:r>
              <a:rPr lang="en-US" sz="2500" dirty="0">
                <a:latin typeface="Nunito Sans" panose="00000500000000000000" pitchFamily="2" charset="0"/>
              </a:rPr>
              <a:t>To solve problems in easy way</a:t>
            </a:r>
          </a:p>
          <a:p>
            <a:pPr marL="457200" indent="-457200">
              <a:lnSpc>
                <a:spcPct val="150000"/>
              </a:lnSpc>
              <a:buFont typeface="Arial" panose="020B0604020202020204" pitchFamily="34" charset="0"/>
              <a:buChar char="•"/>
            </a:pPr>
            <a:r>
              <a:rPr lang="en-US" sz="2500" dirty="0">
                <a:latin typeface="Nunito Sans" panose="00000500000000000000" pitchFamily="2" charset="0"/>
              </a:rPr>
              <a:t>To reduce the code size (</a:t>
            </a:r>
            <a:r>
              <a:rPr lang="en-US" sz="2500" dirty="0" err="1">
                <a:latin typeface="Nunito Sans" panose="00000500000000000000" pitchFamily="2" charset="0"/>
              </a:rPr>
              <a:t>E.g</a:t>
            </a:r>
            <a:r>
              <a:rPr lang="en-US" sz="2500" dirty="0">
                <a:latin typeface="Nunito Sans" panose="00000500000000000000" pitchFamily="2" charset="0"/>
              </a:rPr>
              <a:t>: Tower of </a:t>
            </a:r>
            <a:r>
              <a:rPr lang="en-US" sz="2500" dirty="0" err="1">
                <a:latin typeface="Nunito Sans" panose="00000500000000000000" pitchFamily="2" charset="0"/>
              </a:rPr>
              <a:t>hanoi</a:t>
            </a:r>
            <a:r>
              <a:rPr lang="en-US" sz="2500" dirty="0">
                <a:latin typeface="Nunito Sans" panose="00000500000000000000" pitchFamily="2" charset="0"/>
              </a:rPr>
              <a:t>)</a:t>
            </a:r>
          </a:p>
          <a:p>
            <a:pPr marL="457200" indent="-457200">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a:extLst>
              <a:ext uri="{FF2B5EF4-FFF2-40B4-BE49-F238E27FC236}">
                <a16:creationId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Recursion</a:t>
            </a:r>
          </a:p>
        </p:txBody>
      </p:sp>
      <p:sp>
        <p:nvSpPr>
          <p:cNvPr id="21" name="Rectangle 20">
            <a:extLst>
              <a:ext uri="{FF2B5EF4-FFF2-40B4-BE49-F238E27FC236}">
                <a16:creationId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lated image"/>
          <p:cNvPicPr>
            <a:picLocks noChangeAspect="1" noChangeArrowheads="1"/>
          </p:cNvPicPr>
          <p:nvPr/>
        </p:nvPicPr>
        <p:blipFill>
          <a:blip r:embed="rId3" cstate="print"/>
          <a:srcRect/>
          <a:stretch>
            <a:fillRect/>
          </a:stretch>
        </p:blipFill>
        <p:spPr bwMode="auto">
          <a:xfrm>
            <a:off x="7620000" y="1524000"/>
            <a:ext cx="4191000" cy="4191000"/>
          </a:xfrm>
          <a:prstGeom prst="rect">
            <a:avLst/>
          </a:prstGeom>
          <a:noFill/>
        </p:spPr>
      </p:pic>
    </p:spTree>
    <p:extLst>
      <p:ext uri="{BB962C8B-B14F-4D97-AF65-F5344CB8AC3E}">
        <p14:creationId xmlns:p14="http://schemas.microsoft.com/office/powerpoint/2010/main" val="163543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Code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5800" y="1501200"/>
            <a:ext cx="5029200" cy="5509200"/>
          </a:xfrm>
          <a:prstGeom prst="rect">
            <a:avLst/>
          </a:prstGeom>
          <a:noFill/>
        </p:spPr>
        <p:txBody>
          <a:bodyPr wrap="square" rtlCol="0">
            <a:spAutoFit/>
          </a:bodyPr>
          <a:lstStyle/>
          <a:p>
            <a:pPr>
              <a:buNone/>
            </a:pPr>
            <a:r>
              <a:rPr lang="en-US" sz="2200" dirty="0">
                <a:highlight>
                  <a:srgbClr val="FFFFFF"/>
                </a:highlight>
                <a:latin typeface="Nunito Sans" pitchFamily="2" charset="0"/>
                <a:cs typeface="Consolas" pitchFamily="49" charset="0"/>
              </a:rPr>
              <a:t>#include&lt;</a:t>
            </a:r>
            <a:r>
              <a:rPr lang="en-US" sz="2200" dirty="0" err="1">
                <a:highlight>
                  <a:srgbClr val="FFFFFF"/>
                </a:highlight>
                <a:latin typeface="Nunito Sans" pitchFamily="2" charset="0"/>
                <a:cs typeface="Consolas" pitchFamily="49" charset="0"/>
              </a:rPr>
              <a:t>stdio.h</a:t>
            </a:r>
            <a:r>
              <a:rPr lang="en-US" sz="2200" dirty="0">
                <a:highlight>
                  <a:srgbClr val="FFFFFF"/>
                </a:highlight>
                <a:latin typeface="Nunito Sans" pitchFamily="2" charset="0"/>
                <a:cs typeface="Consolas" pitchFamily="49" charset="0"/>
              </a:rPr>
              <a:t>&gt;</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main(){</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num;</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scanf</a:t>
            </a:r>
            <a:r>
              <a:rPr lang="en-US" sz="2200" dirty="0">
                <a:highlight>
                  <a:srgbClr val="FFFFFF"/>
                </a:highlight>
                <a:latin typeface="Nunito Sans" pitchFamily="2" charset="0"/>
                <a:cs typeface="Consolas" pitchFamily="49" charset="0"/>
              </a:rPr>
              <a:t>("%d", &amp;num);</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printf</a:t>
            </a:r>
            <a:r>
              <a:rPr lang="en-US" sz="2200" dirty="0">
                <a:highlight>
                  <a:srgbClr val="FFFFFF"/>
                </a:highlight>
                <a:latin typeface="Nunito Sans" pitchFamily="2" charset="0"/>
                <a:cs typeface="Consolas" pitchFamily="49" charset="0"/>
              </a:rPr>
              <a:t>("%d", dc(num));</a:t>
            </a:r>
          </a:p>
          <a:p>
            <a:pPr>
              <a:buNone/>
            </a:pPr>
            <a:r>
              <a:rPr lang="en-US" sz="2200" dirty="0">
                <a:highlight>
                  <a:srgbClr val="FFFFFF"/>
                </a:highlight>
                <a:latin typeface="Nunito Sans" pitchFamily="2" charset="0"/>
                <a:cs typeface="Consolas" pitchFamily="49" charset="0"/>
              </a:rPr>
              <a:t>    return 0;</a:t>
            </a:r>
          </a:p>
          <a:p>
            <a:pPr>
              <a:buNone/>
            </a:pPr>
            <a:r>
              <a:rPr lang="en-US" sz="2200" dirty="0">
                <a:highlight>
                  <a:srgbClr val="FFFFFF"/>
                </a:highlight>
                <a:latin typeface="Nunito Sans" pitchFamily="2" charset="0"/>
                <a:cs typeface="Consolas" pitchFamily="49" charset="0"/>
              </a:rPr>
              <a:t>}</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dc(</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a:t>
            </a:r>
          </a:p>
          <a:p>
            <a:pPr>
              <a:buNone/>
            </a:pPr>
            <a:r>
              <a:rPr lang="en-US" sz="2200" dirty="0">
                <a:highlight>
                  <a:srgbClr val="FFFFFF"/>
                </a:highlight>
                <a:latin typeface="Nunito Sans" pitchFamily="2" charset="0"/>
                <a:cs typeface="Consolas" pitchFamily="49" charset="0"/>
              </a:rPr>
              <a:t>    if(n &lt;= 9){</a:t>
            </a:r>
          </a:p>
          <a:p>
            <a:pPr>
              <a:buNone/>
            </a:pPr>
            <a:r>
              <a:rPr lang="en-US" sz="2200" dirty="0">
                <a:highlight>
                  <a:srgbClr val="FFFFFF"/>
                </a:highlight>
                <a:latin typeface="Nunito Sans" pitchFamily="2" charset="0"/>
                <a:cs typeface="Consolas" pitchFamily="49" charset="0"/>
              </a:rPr>
              <a:t>        return 1;</a:t>
            </a:r>
          </a:p>
          <a:p>
            <a:pPr>
              <a:buNone/>
            </a:pPr>
            <a:r>
              <a:rPr lang="en-US" sz="2200" dirty="0">
                <a:highlight>
                  <a:srgbClr val="FFFFFF"/>
                </a:highlight>
                <a:latin typeface="Nunito Sans" pitchFamily="2" charset="0"/>
                <a:cs typeface="Consolas" pitchFamily="49" charset="0"/>
              </a:rPr>
              <a:t>    }</a:t>
            </a:r>
          </a:p>
          <a:p>
            <a:pPr>
              <a:buNone/>
            </a:pPr>
            <a:r>
              <a:rPr lang="en-US" sz="2200" dirty="0">
                <a:highlight>
                  <a:srgbClr val="FFFFFF"/>
                </a:highlight>
                <a:latin typeface="Nunito Sans" pitchFamily="2" charset="0"/>
                <a:cs typeface="Consolas" pitchFamily="49" charset="0"/>
              </a:rPr>
              <a:t>    else{</a:t>
            </a:r>
          </a:p>
          <a:p>
            <a:pPr>
              <a:buNone/>
            </a:pPr>
            <a:r>
              <a:rPr lang="en-US" sz="2200" dirty="0">
                <a:highlight>
                  <a:srgbClr val="FFFFFF"/>
                </a:highlight>
                <a:latin typeface="Nunito Sans" pitchFamily="2" charset="0"/>
                <a:cs typeface="Consolas" pitchFamily="49" charset="0"/>
              </a:rPr>
              <a:t>        return 1 + dc(n / 10);</a:t>
            </a:r>
          </a:p>
          <a:p>
            <a:pPr>
              <a:buNone/>
            </a:pPr>
            <a:r>
              <a:rPr lang="en-US" sz="2200" dirty="0">
                <a:highlight>
                  <a:srgbClr val="FFFFFF"/>
                </a:highlight>
                <a:latin typeface="Nunito Sans" pitchFamily="2" charset="0"/>
                <a:cs typeface="Consolas" pitchFamily="49" charset="0"/>
              </a:rPr>
              <a:t>    }</a:t>
            </a:r>
          </a:p>
          <a:p>
            <a:pPr>
              <a:buNone/>
            </a:pPr>
            <a:r>
              <a:rPr lang="en-US" sz="2200" dirty="0">
                <a:highlight>
                  <a:srgbClr val="FFFFFF"/>
                </a:highlight>
                <a:latin typeface="Nunito Sans" pitchFamily="2" charset="0"/>
                <a:cs typeface="Consolas" pitchFamily="49" charset="0"/>
              </a:rPr>
              <a:t>}</a:t>
            </a:r>
          </a:p>
          <a:p>
            <a:pPr>
              <a:buNone/>
            </a:pPr>
            <a:endParaRPr lang="en-US" sz="2200" dirty="0">
              <a:highlight>
                <a:srgbClr val="FFFFFF"/>
              </a:highlight>
              <a:latin typeface="Nunito Sans" pitchFamily="2" charset="0"/>
              <a:cs typeface="Consolas" pitchFamily="49" charset="0"/>
            </a:endParaRPr>
          </a:p>
        </p:txBody>
      </p:sp>
      <p:sp>
        <p:nvSpPr>
          <p:cNvPr id="23" name="TextBox 22"/>
          <p:cNvSpPr txBox="1"/>
          <p:nvPr/>
        </p:nvSpPr>
        <p:spPr>
          <a:xfrm>
            <a:off x="5257800" y="1600200"/>
            <a:ext cx="3038973" cy="461665"/>
          </a:xfrm>
          <a:prstGeom prst="rect">
            <a:avLst/>
          </a:prstGeom>
          <a:noFill/>
        </p:spPr>
        <p:txBody>
          <a:bodyPr wrap="none" rtlCol="0">
            <a:spAutoFit/>
          </a:bodyPr>
          <a:lstStyle/>
          <a:p>
            <a:r>
              <a:rPr lang="en-US" sz="2400" b="1" dirty="0"/>
              <a:t>Recursion in backend:</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8714" y="3631061"/>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3" name="TextBox 12">
            <a:extLst>
              <a:ext uri="{FF2B5EF4-FFF2-40B4-BE49-F238E27FC236}">
                <a16:creationId xmlns:a16="http://schemas.microsoft.com/office/drawing/2014/main" id="{0EBCBE43-1DB4-4C4C-9FF2-8EE11427A74B}"/>
              </a:ext>
            </a:extLst>
          </p:cNvPr>
          <p:cNvSpPr txBox="1"/>
          <p:nvPr/>
        </p:nvSpPr>
        <p:spPr>
          <a:xfrm>
            <a:off x="598714" y="4039825"/>
            <a:ext cx="5040086" cy="477054"/>
          </a:xfrm>
          <a:prstGeom prst="rect">
            <a:avLst/>
          </a:prstGeom>
          <a:noFill/>
        </p:spPr>
        <p:txBody>
          <a:bodyPr wrap="square" rtlCol="0">
            <a:spAutoFit/>
          </a:bodyPr>
          <a:lstStyle/>
          <a:p>
            <a:r>
              <a:rPr lang="en-US" sz="2500" dirty="0">
                <a:latin typeface="Nunito Sans" panose="00000500000000000000" pitchFamily="2" charset="0"/>
              </a:rPr>
              <a:t>	        428</a:t>
            </a:r>
          </a:p>
        </p:txBody>
      </p:sp>
      <p:sp>
        <p:nvSpPr>
          <p:cNvPr id="14" name="TextBox 13">
            <a:extLst>
              <a:ext uri="{FF2B5EF4-FFF2-40B4-BE49-F238E27FC236}">
                <a16:creationId xmlns:a16="http://schemas.microsoft.com/office/drawing/2014/main" id="{46523B0F-AEEE-4ACA-B4C4-0A56864A83DD}"/>
              </a:ext>
            </a:extLst>
          </p:cNvPr>
          <p:cNvSpPr txBox="1"/>
          <p:nvPr/>
        </p:nvSpPr>
        <p:spPr>
          <a:xfrm>
            <a:off x="6553200" y="3631061"/>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3200" y="4039825"/>
            <a:ext cx="5040086" cy="1246495"/>
          </a:xfrm>
          <a:prstGeom prst="rect">
            <a:avLst/>
          </a:prstGeom>
          <a:noFill/>
        </p:spPr>
        <p:txBody>
          <a:bodyPr wrap="square" rtlCol="0">
            <a:spAutoFit/>
          </a:bodyPr>
          <a:lstStyle/>
          <a:p>
            <a:r>
              <a:rPr lang="en-US" sz="2500" dirty="0">
                <a:latin typeface="Nunito Sans" panose="00000500000000000000" pitchFamily="2" charset="0"/>
              </a:rPr>
              <a:t>		4</a:t>
            </a:r>
          </a:p>
          <a:p>
            <a:r>
              <a:rPr lang="en-US" sz="2500" dirty="0">
                <a:latin typeface="Nunito Sans" panose="00000500000000000000" pitchFamily="2" charset="0"/>
              </a:rPr>
              <a:t>		2</a:t>
            </a:r>
          </a:p>
          <a:p>
            <a:r>
              <a:rPr lang="en-US" sz="2500" dirty="0">
                <a:latin typeface="Nunito Sans" panose="00000500000000000000" pitchFamily="2" charset="0"/>
              </a:rPr>
              <a:t>		8</a:t>
            </a: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US" sz="2500" b="1" dirty="0">
                <a:latin typeface="Nunito Sans" panose="00000500000000000000" pitchFamily="2" charset="0"/>
              </a:rPr>
              <a:t>Print the digits from left to right using recursion. </a:t>
            </a:r>
          </a:p>
        </p:txBody>
      </p:sp>
    </p:spTree>
    <p:extLst>
      <p:ext uri="{BB962C8B-B14F-4D97-AF65-F5344CB8AC3E}">
        <p14:creationId xmlns:p14="http://schemas.microsoft.com/office/powerpoint/2010/main" val="10790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Equation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p:cNvSpPr/>
          <p:nvPr/>
        </p:nvSpPr>
        <p:spPr>
          <a:xfrm>
            <a:off x="4115522" y="2743200"/>
            <a:ext cx="551727" cy="167430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TextBox 8"/>
          <p:cNvSpPr txBox="1"/>
          <p:nvPr/>
        </p:nvSpPr>
        <p:spPr>
          <a:xfrm>
            <a:off x="4557770" y="2856807"/>
            <a:ext cx="2020670" cy="461665"/>
          </a:xfrm>
          <a:prstGeom prst="rect">
            <a:avLst/>
          </a:prstGeom>
          <a:noFill/>
        </p:spPr>
        <p:txBody>
          <a:bodyPr wrap="square" rtlCol="0">
            <a:spAutoFit/>
          </a:bodyPr>
          <a:lstStyle/>
          <a:p>
            <a:r>
              <a:rPr lang="en-US" sz="2400" dirty="0"/>
              <a:t>print n                                   </a:t>
            </a:r>
          </a:p>
        </p:txBody>
      </p:sp>
      <p:sp>
        <p:nvSpPr>
          <p:cNvPr id="11" name="TextBox 10"/>
          <p:cNvSpPr txBox="1"/>
          <p:nvPr/>
        </p:nvSpPr>
        <p:spPr>
          <a:xfrm>
            <a:off x="4557770" y="3324035"/>
            <a:ext cx="6067829" cy="461665"/>
          </a:xfrm>
          <a:prstGeom prst="rect">
            <a:avLst/>
          </a:prstGeom>
          <a:noFill/>
        </p:spPr>
        <p:txBody>
          <a:bodyPr wrap="square" rtlCol="0">
            <a:spAutoFit/>
          </a:bodyPr>
          <a:lstStyle/>
          <a:p>
            <a:pPr marL="0" lvl="1"/>
            <a:r>
              <a:rPr lang="en-US" sz="2400" dirty="0" err="1"/>
              <a:t>print_digits</a:t>
            </a:r>
            <a:r>
              <a:rPr lang="en-US" sz="2400" dirty="0"/>
              <a:t>(n/10)                                   Otherwise</a:t>
            </a:r>
          </a:p>
        </p:txBody>
      </p:sp>
      <p:sp>
        <p:nvSpPr>
          <p:cNvPr id="12" name="TextBox 11"/>
          <p:cNvSpPr txBox="1"/>
          <p:nvPr/>
        </p:nvSpPr>
        <p:spPr>
          <a:xfrm>
            <a:off x="1828800" y="3324034"/>
            <a:ext cx="3026348" cy="461665"/>
          </a:xfrm>
          <a:prstGeom prst="rect">
            <a:avLst/>
          </a:prstGeom>
          <a:noFill/>
        </p:spPr>
        <p:txBody>
          <a:bodyPr wrap="square" rtlCol="0">
            <a:spAutoFit/>
          </a:bodyPr>
          <a:lstStyle/>
          <a:p>
            <a:r>
              <a:rPr lang="en-US" sz="2400" dirty="0" err="1"/>
              <a:t>print_digits</a:t>
            </a:r>
            <a:r>
              <a:rPr lang="en-US" sz="2400" dirty="0"/>
              <a:t>(n) = </a:t>
            </a:r>
          </a:p>
        </p:txBody>
      </p:sp>
      <p:sp>
        <p:nvSpPr>
          <p:cNvPr id="15" name="TextBox 14"/>
          <p:cNvSpPr txBox="1"/>
          <p:nvPr/>
        </p:nvSpPr>
        <p:spPr>
          <a:xfrm>
            <a:off x="4557770" y="3771850"/>
            <a:ext cx="4689676" cy="461665"/>
          </a:xfrm>
          <a:prstGeom prst="rect">
            <a:avLst/>
          </a:prstGeom>
          <a:noFill/>
        </p:spPr>
        <p:txBody>
          <a:bodyPr wrap="square" rtlCol="0">
            <a:spAutoFit/>
          </a:bodyPr>
          <a:lstStyle/>
          <a:p>
            <a:pPr marL="0" lvl="1"/>
            <a:r>
              <a:rPr lang="en-US" sz="2400" dirty="0"/>
              <a:t>print (n % 10)</a:t>
            </a:r>
          </a:p>
        </p:txBody>
      </p:sp>
      <p:sp>
        <p:nvSpPr>
          <p:cNvPr id="16" name="TextBox 15"/>
          <p:cNvSpPr txBox="1"/>
          <p:nvPr/>
        </p:nvSpPr>
        <p:spPr>
          <a:xfrm>
            <a:off x="9144722" y="2843830"/>
            <a:ext cx="1226813" cy="461665"/>
          </a:xfrm>
          <a:prstGeom prst="rect">
            <a:avLst/>
          </a:prstGeom>
          <a:noFill/>
        </p:spPr>
        <p:txBody>
          <a:bodyPr wrap="square" rtlCol="0">
            <a:spAutoFit/>
          </a:bodyPr>
          <a:lstStyle/>
          <a:p>
            <a:r>
              <a:rPr lang="en-US" sz="2400" dirty="0"/>
              <a:t> n &lt;= 9</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Code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5800" y="1371600"/>
            <a:ext cx="5029200" cy="5170646"/>
          </a:xfrm>
          <a:prstGeom prst="rect">
            <a:avLst/>
          </a:prstGeom>
          <a:noFill/>
        </p:spPr>
        <p:txBody>
          <a:bodyPr wrap="square" rtlCol="0">
            <a:spAutoFit/>
          </a:bodyPr>
          <a:lstStyle/>
          <a:p>
            <a:pPr>
              <a:buNone/>
            </a:pPr>
            <a:r>
              <a:rPr lang="en-US" sz="2200" dirty="0">
                <a:highlight>
                  <a:srgbClr val="FFFFFF"/>
                </a:highlight>
                <a:latin typeface="Nunito Sans" pitchFamily="2" charset="0"/>
                <a:cs typeface="Consolas" pitchFamily="49" charset="0"/>
              </a:rPr>
              <a:t>#include&lt;</a:t>
            </a:r>
            <a:r>
              <a:rPr lang="en-US" sz="2200" dirty="0" err="1">
                <a:highlight>
                  <a:srgbClr val="FFFFFF"/>
                </a:highlight>
                <a:latin typeface="Nunito Sans" pitchFamily="2" charset="0"/>
                <a:cs typeface="Consolas" pitchFamily="49" charset="0"/>
              </a:rPr>
              <a:t>stdio.h</a:t>
            </a:r>
            <a:r>
              <a:rPr lang="en-US" sz="2200" dirty="0">
                <a:highlight>
                  <a:srgbClr val="FFFFFF"/>
                </a:highlight>
                <a:latin typeface="Nunito Sans" pitchFamily="2" charset="0"/>
                <a:cs typeface="Consolas" pitchFamily="49" charset="0"/>
              </a:rPr>
              <a:t>&gt;</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main(){</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num;</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scanf</a:t>
            </a:r>
            <a:r>
              <a:rPr lang="en-US" sz="2200" dirty="0">
                <a:highlight>
                  <a:srgbClr val="FFFFFF"/>
                </a:highlight>
                <a:latin typeface="Nunito Sans" pitchFamily="2" charset="0"/>
                <a:cs typeface="Consolas" pitchFamily="49" charset="0"/>
              </a:rPr>
              <a:t>("%d", &amp;num);</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(num);</a:t>
            </a:r>
          </a:p>
          <a:p>
            <a:pPr>
              <a:buNone/>
            </a:pPr>
            <a:r>
              <a:rPr lang="en-US" sz="2200" dirty="0">
                <a:highlight>
                  <a:srgbClr val="FFFFFF"/>
                </a:highlight>
                <a:latin typeface="Nunito Sans" pitchFamily="2" charset="0"/>
                <a:cs typeface="Consolas" pitchFamily="49" charset="0"/>
              </a:rPr>
              <a:t>    return 0;</a:t>
            </a:r>
          </a:p>
          <a:p>
            <a:pPr>
              <a:buNone/>
            </a:pPr>
            <a:r>
              <a:rPr lang="en-US" sz="2200" dirty="0">
                <a:highlight>
                  <a:srgbClr val="FFFFFF"/>
                </a:highlight>
                <a:latin typeface="Nunito Sans" pitchFamily="2" charset="0"/>
                <a:cs typeface="Consolas" pitchFamily="49" charset="0"/>
              </a:rPr>
              <a:t>}</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a:t>
            </a:r>
          </a:p>
          <a:p>
            <a:pPr>
              <a:buNone/>
            </a:pPr>
            <a:r>
              <a:rPr lang="en-US" sz="2200" dirty="0">
                <a:highlight>
                  <a:srgbClr val="FFFFFF"/>
                </a:highlight>
                <a:latin typeface="Nunito Sans" pitchFamily="2" charset="0"/>
                <a:cs typeface="Consolas" pitchFamily="49" charset="0"/>
              </a:rPr>
              <a:t>    if(n &lt;= 9){</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printf</a:t>
            </a:r>
            <a:r>
              <a:rPr lang="en-US" sz="2200" dirty="0">
                <a:highlight>
                  <a:srgbClr val="FFFFFF"/>
                </a:highlight>
                <a:latin typeface="Nunito Sans" pitchFamily="2" charset="0"/>
                <a:cs typeface="Consolas" pitchFamily="49" charset="0"/>
              </a:rPr>
              <a:t>("%d", n);</a:t>
            </a:r>
          </a:p>
          <a:p>
            <a:pPr>
              <a:buNone/>
            </a:pPr>
            <a:r>
              <a:rPr lang="en-US" sz="2200" dirty="0">
                <a:highlight>
                  <a:srgbClr val="FFFFFF"/>
                </a:highlight>
                <a:latin typeface="Nunito Sans" pitchFamily="2" charset="0"/>
                <a:cs typeface="Consolas" pitchFamily="49" charset="0"/>
              </a:rPr>
              <a:t>    }</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(n / 10);</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printf</a:t>
            </a:r>
            <a:r>
              <a:rPr lang="en-US" sz="2200" dirty="0">
                <a:highlight>
                  <a:srgbClr val="FFFFFF"/>
                </a:highlight>
                <a:latin typeface="Nunito Sans" pitchFamily="2" charset="0"/>
                <a:cs typeface="Consolas" pitchFamily="49" charset="0"/>
              </a:rPr>
              <a:t>("%d\n", n % 10);</a:t>
            </a:r>
          </a:p>
          <a:p>
            <a:pPr>
              <a:buNone/>
            </a:pPr>
            <a:r>
              <a:rPr lang="en-US" sz="2200" dirty="0">
                <a:highlight>
                  <a:srgbClr val="FFFFFF"/>
                </a:highlight>
                <a:latin typeface="Nunito Sans" pitchFamily="2" charset="0"/>
                <a:cs typeface="Consolas" pitchFamily="49" charset="0"/>
              </a:rPr>
              <a:t>}</a:t>
            </a:r>
          </a:p>
        </p:txBody>
      </p:sp>
      <p:sp>
        <p:nvSpPr>
          <p:cNvPr id="23" name="TextBox 22"/>
          <p:cNvSpPr txBox="1"/>
          <p:nvPr/>
        </p:nvSpPr>
        <p:spPr>
          <a:xfrm>
            <a:off x="5257800" y="1600200"/>
            <a:ext cx="3038973" cy="461665"/>
          </a:xfrm>
          <a:prstGeom prst="rect">
            <a:avLst/>
          </a:prstGeom>
          <a:noFill/>
        </p:spPr>
        <p:txBody>
          <a:bodyPr wrap="none" rtlCol="0">
            <a:spAutoFit/>
          </a:bodyPr>
          <a:lstStyle/>
          <a:p>
            <a:r>
              <a:rPr lang="en-US" sz="2400" b="1" dirty="0"/>
              <a:t>Recursion in backend:</a:t>
            </a:r>
          </a:p>
        </p:txBody>
      </p:sp>
      <p:sp>
        <p:nvSpPr>
          <p:cNvPr id="8" name="TextBox 7"/>
          <p:cNvSpPr txBox="1"/>
          <p:nvPr/>
        </p:nvSpPr>
        <p:spPr>
          <a:xfrm>
            <a:off x="5638800" y="3352800"/>
            <a:ext cx="1967205" cy="830997"/>
          </a:xfrm>
          <a:prstGeom prst="rect">
            <a:avLst/>
          </a:prstGeom>
          <a:noFill/>
        </p:spPr>
        <p:txBody>
          <a:bodyPr wrap="none" rtlCol="0">
            <a:spAutoFit/>
          </a:bodyPr>
          <a:lstStyle/>
          <a:p>
            <a:r>
              <a:rPr lang="en-US" sz="2400" b="1" dirty="0"/>
              <a:t>Sample Input:</a:t>
            </a:r>
          </a:p>
          <a:p>
            <a:r>
              <a:rPr lang="en-US" sz="2400" b="1" dirty="0"/>
              <a:t>	</a:t>
            </a:r>
            <a:r>
              <a:rPr lang="en-US" sz="2400" dirty="0"/>
              <a:t>456</a:t>
            </a:r>
          </a:p>
        </p:txBody>
      </p:sp>
      <p:sp>
        <p:nvSpPr>
          <p:cNvPr id="9" name="TextBox 8"/>
          <p:cNvSpPr txBox="1"/>
          <p:nvPr/>
        </p:nvSpPr>
        <p:spPr>
          <a:xfrm>
            <a:off x="5638800" y="4198203"/>
            <a:ext cx="6713697" cy="830997"/>
          </a:xfrm>
          <a:prstGeom prst="rect">
            <a:avLst/>
          </a:prstGeom>
          <a:noFill/>
        </p:spPr>
        <p:txBody>
          <a:bodyPr wrap="none" rtlCol="0">
            <a:spAutoFit/>
          </a:bodyPr>
          <a:lstStyle/>
          <a:p>
            <a:r>
              <a:rPr lang="en-US" sz="2400" b="1" dirty="0"/>
              <a:t>Output:</a:t>
            </a:r>
          </a:p>
          <a:p>
            <a:r>
              <a:rPr lang="en-US" sz="2400" b="1" dirty="0"/>
              <a:t>	</a:t>
            </a:r>
            <a:r>
              <a:rPr lang="en-US" sz="2400" dirty="0"/>
              <a:t>40000000000000000000000000000000000..</a:t>
            </a:r>
          </a:p>
        </p:txBody>
      </p:sp>
      <p:sp>
        <p:nvSpPr>
          <p:cNvPr id="11" name="Rounded Rectangle 10"/>
          <p:cNvSpPr/>
          <p:nvPr/>
        </p:nvSpPr>
        <p:spPr>
          <a:xfrm>
            <a:off x="838200" y="4419600"/>
            <a:ext cx="2590800" cy="1066800"/>
          </a:xfrm>
          <a:prstGeom prst="roundRect">
            <a:avLst/>
          </a:prstGeom>
          <a:noFill/>
          <a:ln>
            <a:solidFill>
              <a:srgbClr val="F81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Code</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5800" y="1371600"/>
            <a:ext cx="5029200" cy="5509200"/>
          </a:xfrm>
          <a:prstGeom prst="rect">
            <a:avLst/>
          </a:prstGeom>
          <a:noFill/>
        </p:spPr>
        <p:txBody>
          <a:bodyPr wrap="square" rtlCol="0">
            <a:spAutoFit/>
          </a:bodyPr>
          <a:lstStyle/>
          <a:p>
            <a:pPr>
              <a:buNone/>
            </a:pPr>
            <a:r>
              <a:rPr lang="en-US" sz="2200" dirty="0">
                <a:highlight>
                  <a:srgbClr val="FFFFFF"/>
                </a:highlight>
                <a:latin typeface="Nunito Sans" pitchFamily="2" charset="0"/>
                <a:cs typeface="Consolas" pitchFamily="49" charset="0"/>
              </a:rPr>
              <a:t>#include&lt;</a:t>
            </a:r>
            <a:r>
              <a:rPr lang="en-US" sz="2200" dirty="0" err="1">
                <a:highlight>
                  <a:srgbClr val="FFFFFF"/>
                </a:highlight>
                <a:latin typeface="Nunito Sans" pitchFamily="2" charset="0"/>
                <a:cs typeface="Consolas" pitchFamily="49" charset="0"/>
              </a:rPr>
              <a:t>stdio.h</a:t>
            </a:r>
            <a:r>
              <a:rPr lang="en-US" sz="2200" dirty="0">
                <a:highlight>
                  <a:srgbClr val="FFFFFF"/>
                </a:highlight>
                <a:latin typeface="Nunito Sans" pitchFamily="2" charset="0"/>
                <a:cs typeface="Consolas" pitchFamily="49" charset="0"/>
              </a:rPr>
              <a:t>&gt;</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main(){</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num;</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scanf</a:t>
            </a:r>
            <a:r>
              <a:rPr lang="en-US" sz="2200" dirty="0">
                <a:highlight>
                  <a:srgbClr val="FFFFFF"/>
                </a:highlight>
                <a:latin typeface="Nunito Sans" pitchFamily="2" charset="0"/>
                <a:cs typeface="Consolas" pitchFamily="49" charset="0"/>
              </a:rPr>
              <a:t>("%d", &amp;num);</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(num);</a:t>
            </a:r>
          </a:p>
          <a:p>
            <a:pPr>
              <a:buNone/>
            </a:pPr>
            <a:r>
              <a:rPr lang="en-US" sz="2200" dirty="0">
                <a:highlight>
                  <a:srgbClr val="FFFFFF"/>
                </a:highlight>
                <a:latin typeface="Nunito Sans" pitchFamily="2" charset="0"/>
                <a:cs typeface="Consolas" pitchFamily="49" charset="0"/>
              </a:rPr>
              <a:t>    return 0;</a:t>
            </a:r>
          </a:p>
          <a:p>
            <a:pPr>
              <a:buNone/>
            </a:pPr>
            <a:r>
              <a:rPr lang="en-US" sz="2200" dirty="0">
                <a:highlight>
                  <a:srgbClr val="FFFFFF"/>
                </a:highlight>
                <a:latin typeface="Nunito Sans" pitchFamily="2" charset="0"/>
                <a:cs typeface="Consolas" pitchFamily="49" charset="0"/>
              </a:rPr>
              <a:t>}</a:t>
            </a:r>
          </a:p>
          <a:p>
            <a:pPr>
              <a:buNone/>
            </a:pP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a:t>
            </a:r>
            <a:r>
              <a:rPr lang="en-US" sz="2200" dirty="0" err="1">
                <a:highlight>
                  <a:srgbClr val="FFFFFF"/>
                </a:highlight>
                <a:latin typeface="Nunito Sans" pitchFamily="2" charset="0"/>
                <a:cs typeface="Consolas" pitchFamily="49" charset="0"/>
              </a:rPr>
              <a:t>int</a:t>
            </a:r>
            <a:r>
              <a:rPr lang="en-US" sz="2200" dirty="0">
                <a:highlight>
                  <a:srgbClr val="FFFFFF"/>
                </a:highlight>
                <a:latin typeface="Nunito Sans" pitchFamily="2" charset="0"/>
                <a:cs typeface="Consolas" pitchFamily="49" charset="0"/>
              </a:rPr>
              <a:t> n){</a:t>
            </a:r>
          </a:p>
          <a:p>
            <a:pPr>
              <a:buNone/>
            </a:pPr>
            <a:r>
              <a:rPr lang="en-US" sz="2200" dirty="0">
                <a:highlight>
                  <a:srgbClr val="FFFFFF"/>
                </a:highlight>
                <a:latin typeface="Nunito Sans" pitchFamily="2" charset="0"/>
                <a:cs typeface="Consolas" pitchFamily="49" charset="0"/>
              </a:rPr>
              <a:t>    if(n &lt;= 9){</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printf</a:t>
            </a:r>
            <a:r>
              <a:rPr lang="en-US" sz="2200" dirty="0">
                <a:highlight>
                  <a:srgbClr val="FFFFFF"/>
                </a:highlight>
                <a:latin typeface="Nunito Sans" pitchFamily="2" charset="0"/>
                <a:cs typeface="Consolas" pitchFamily="49" charset="0"/>
              </a:rPr>
              <a:t>("%d", n);</a:t>
            </a:r>
          </a:p>
          <a:p>
            <a:pPr>
              <a:buNone/>
            </a:pPr>
            <a:r>
              <a:rPr lang="en-US" sz="2200" dirty="0">
                <a:highlight>
                  <a:srgbClr val="FFFFFF"/>
                </a:highlight>
                <a:latin typeface="Nunito Sans" pitchFamily="2" charset="0"/>
                <a:cs typeface="Consolas" pitchFamily="49" charset="0"/>
              </a:rPr>
              <a:t>        </a:t>
            </a:r>
            <a:r>
              <a:rPr lang="en-US" sz="2200" b="1" dirty="0">
                <a:solidFill>
                  <a:srgbClr val="F05136"/>
                </a:solidFill>
                <a:highlight>
                  <a:srgbClr val="FFFFFF"/>
                </a:highlight>
                <a:latin typeface="Nunito Sans" pitchFamily="2" charset="0"/>
                <a:cs typeface="Consolas" pitchFamily="49" charset="0"/>
              </a:rPr>
              <a:t>return;</a:t>
            </a:r>
          </a:p>
          <a:p>
            <a:pPr>
              <a:buNone/>
            </a:pPr>
            <a:r>
              <a:rPr lang="en-US" sz="2200" dirty="0">
                <a:highlight>
                  <a:srgbClr val="FFFFFF"/>
                </a:highlight>
                <a:latin typeface="Nunito Sans" pitchFamily="2" charset="0"/>
                <a:cs typeface="Consolas" pitchFamily="49" charset="0"/>
              </a:rPr>
              <a:t>    }</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print_digits</a:t>
            </a:r>
            <a:r>
              <a:rPr lang="en-US" sz="2200" dirty="0">
                <a:highlight>
                  <a:srgbClr val="FFFFFF"/>
                </a:highlight>
                <a:latin typeface="Nunito Sans" pitchFamily="2" charset="0"/>
                <a:cs typeface="Consolas" pitchFamily="49" charset="0"/>
              </a:rPr>
              <a:t>(n / 10);</a:t>
            </a:r>
          </a:p>
          <a:p>
            <a:pPr>
              <a:buNone/>
            </a:pPr>
            <a:r>
              <a:rPr lang="en-US" sz="2200" dirty="0">
                <a:highlight>
                  <a:srgbClr val="FFFFFF"/>
                </a:highlight>
                <a:latin typeface="Nunito Sans" pitchFamily="2" charset="0"/>
                <a:cs typeface="Consolas" pitchFamily="49" charset="0"/>
              </a:rPr>
              <a:t>    </a:t>
            </a:r>
            <a:r>
              <a:rPr lang="en-US" sz="2200" dirty="0" err="1">
                <a:highlight>
                  <a:srgbClr val="FFFFFF"/>
                </a:highlight>
                <a:latin typeface="Nunito Sans" pitchFamily="2" charset="0"/>
                <a:cs typeface="Consolas" pitchFamily="49" charset="0"/>
              </a:rPr>
              <a:t>printf</a:t>
            </a:r>
            <a:r>
              <a:rPr lang="en-US" sz="2200" dirty="0">
                <a:highlight>
                  <a:srgbClr val="FFFFFF"/>
                </a:highlight>
                <a:latin typeface="Nunito Sans" pitchFamily="2" charset="0"/>
                <a:cs typeface="Consolas" pitchFamily="49" charset="0"/>
              </a:rPr>
              <a:t>("%d\n", n % 10);</a:t>
            </a:r>
          </a:p>
          <a:p>
            <a:pPr>
              <a:buNone/>
            </a:pPr>
            <a:r>
              <a:rPr lang="en-US" sz="2200" dirty="0">
                <a:highlight>
                  <a:srgbClr val="FFFFFF"/>
                </a:highlight>
                <a:latin typeface="Nunito Sans" pitchFamily="2" charset="0"/>
                <a:cs typeface="Consolas" pitchFamily="49" charset="0"/>
              </a:rPr>
              <a:t>}</a:t>
            </a:r>
          </a:p>
        </p:txBody>
      </p:sp>
      <p:sp>
        <p:nvSpPr>
          <p:cNvPr id="23" name="TextBox 22"/>
          <p:cNvSpPr txBox="1"/>
          <p:nvPr/>
        </p:nvSpPr>
        <p:spPr>
          <a:xfrm>
            <a:off x="5257800" y="1600200"/>
            <a:ext cx="3038973" cy="461665"/>
          </a:xfrm>
          <a:prstGeom prst="rect">
            <a:avLst/>
          </a:prstGeom>
          <a:noFill/>
        </p:spPr>
        <p:txBody>
          <a:bodyPr wrap="none" rtlCol="0">
            <a:spAutoFit/>
          </a:bodyPr>
          <a:lstStyle/>
          <a:p>
            <a:r>
              <a:rPr lang="en-US" sz="2400" b="1" dirty="0"/>
              <a:t>Recursion in backend:</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return (Jump statement)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8200" y="1828800"/>
            <a:ext cx="10363200" cy="3416320"/>
          </a:xfrm>
          <a:prstGeom prst="rect">
            <a:avLst/>
          </a:prstGeom>
          <a:noFill/>
        </p:spPr>
        <p:txBody>
          <a:bodyPr wrap="square" rtlCol="0">
            <a:spAutoFit/>
          </a:bodyPr>
          <a:lstStyle/>
          <a:p>
            <a:pPr marL="742950" indent="-742950">
              <a:lnSpc>
                <a:spcPct val="150000"/>
              </a:lnSpc>
            </a:pPr>
            <a:r>
              <a:rPr lang="en-US" sz="3600" dirty="0"/>
              <a:t>To terminate the execution of the function and </a:t>
            </a:r>
          </a:p>
          <a:p>
            <a:pPr marL="742950" indent="-742950">
              <a:lnSpc>
                <a:spcPct val="150000"/>
              </a:lnSpc>
            </a:pPr>
            <a:r>
              <a:rPr lang="en-US" sz="3600" dirty="0"/>
              <a:t>returns the control to the calling function.</a:t>
            </a:r>
            <a:endParaRPr lang="en-US" sz="3600" b="1" dirty="0"/>
          </a:p>
          <a:p>
            <a:pPr marL="742950" indent="-742950">
              <a:lnSpc>
                <a:spcPct val="150000"/>
              </a:lnSpc>
            </a:pPr>
            <a:r>
              <a:rPr lang="en-US" sz="3600" b="1" dirty="0"/>
              <a:t>Syntax:</a:t>
            </a:r>
          </a:p>
          <a:p>
            <a:pPr marL="742950" indent="-742950">
              <a:lnSpc>
                <a:spcPct val="150000"/>
              </a:lnSpc>
            </a:pPr>
            <a:r>
              <a:rPr lang="en-US" sz="3600" b="1" dirty="0"/>
              <a:t>	</a:t>
            </a:r>
            <a:r>
              <a:rPr lang="en-US" sz="3600" dirty="0"/>
              <a:t>return;</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What is Recursion?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2209800"/>
            <a:ext cx="6195927" cy="954107"/>
          </a:xfrm>
          <a:prstGeom prst="rect">
            <a:avLst/>
          </a:prstGeom>
          <a:noFill/>
        </p:spPr>
        <p:txBody>
          <a:bodyPr wrap="none" rtlCol="0">
            <a:spAutoFit/>
          </a:bodyPr>
          <a:lstStyle/>
          <a:p>
            <a:pPr marL="514350" indent="-514350"/>
            <a:r>
              <a:rPr lang="en-US" sz="2800" dirty="0">
                <a:latin typeface="Nunito Sans" pitchFamily="2" charset="0"/>
              </a:rPr>
              <a:t>A function which calls a copy of itself </a:t>
            </a:r>
          </a:p>
          <a:p>
            <a:pPr marL="514350" indent="-514350"/>
            <a:r>
              <a:rPr lang="en-US" sz="2800" dirty="0">
                <a:latin typeface="Nunito Sans" pitchFamily="2" charset="0"/>
              </a:rPr>
              <a:t>again and again</a:t>
            </a:r>
          </a:p>
        </p:txBody>
      </p:sp>
      <p:pic>
        <p:nvPicPr>
          <p:cNvPr id="4098" name="Picture 2" descr="Related image"/>
          <p:cNvPicPr>
            <a:picLocks noChangeAspect="1" noChangeArrowheads="1"/>
          </p:cNvPicPr>
          <p:nvPr/>
        </p:nvPicPr>
        <p:blipFill>
          <a:blip r:embed="rId3"/>
          <a:srcRect/>
          <a:stretch>
            <a:fillRect/>
          </a:stretch>
        </p:blipFill>
        <p:spPr bwMode="auto">
          <a:xfrm>
            <a:off x="7239000" y="1905000"/>
            <a:ext cx="4464905" cy="3522714"/>
          </a:xfrm>
          <a:prstGeom prst="rect">
            <a:avLst/>
          </a:prstGeom>
          <a:noFill/>
        </p:spPr>
      </p:pic>
      <p:graphicFrame>
        <p:nvGraphicFramePr>
          <p:cNvPr id="8" name="Table 7"/>
          <p:cNvGraphicFramePr>
            <a:graphicFrameLocks noGrp="1"/>
          </p:cNvGraphicFramePr>
          <p:nvPr/>
        </p:nvGraphicFramePr>
        <p:xfrm>
          <a:off x="2133600" y="3505200"/>
          <a:ext cx="2286000" cy="281940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000"/>
                    </a:ext>
                  </a:extLst>
                </a:gridCol>
              </a:tblGrid>
              <a:tr h="563880">
                <a:tc>
                  <a:txBody>
                    <a:bodyPr/>
                    <a:lstStyle/>
                    <a:p>
                      <a:endParaRPr lang="en-US" dirty="0"/>
                    </a:p>
                  </a:txBody>
                  <a:tcP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563880">
                <a:tc>
                  <a:txBody>
                    <a:bodyPr/>
                    <a:lstStyle/>
                    <a:p>
                      <a:endParaRPr lang="en-US" dirty="0"/>
                    </a:p>
                  </a:txBody>
                  <a:tcPr/>
                </a:tc>
                <a:extLst>
                  <a:ext uri="{0D108BD9-81ED-4DB2-BD59-A6C34878D82A}">
                    <a16:rowId xmlns:a16="http://schemas.microsoft.com/office/drawing/2014/main" val="10001"/>
                  </a:ext>
                </a:extLst>
              </a:tr>
              <a:tr h="563880">
                <a:tc>
                  <a:txBody>
                    <a:bodyPr/>
                    <a:lstStyle/>
                    <a:p>
                      <a:endParaRPr lang="en-US" dirty="0"/>
                    </a:p>
                  </a:txBody>
                  <a:tcPr/>
                </a:tc>
                <a:extLst>
                  <a:ext uri="{0D108BD9-81ED-4DB2-BD59-A6C34878D82A}">
                    <a16:rowId xmlns:a16="http://schemas.microsoft.com/office/drawing/2014/main" val="10002"/>
                  </a:ext>
                </a:extLst>
              </a:tr>
              <a:tr h="563880">
                <a:tc>
                  <a:txBody>
                    <a:bodyPr/>
                    <a:lstStyle/>
                    <a:p>
                      <a:endParaRPr lang="en-US"/>
                    </a:p>
                  </a:txBody>
                  <a:tcPr/>
                </a:tc>
                <a:extLst>
                  <a:ext uri="{0D108BD9-81ED-4DB2-BD59-A6C34878D82A}">
                    <a16:rowId xmlns:a16="http://schemas.microsoft.com/office/drawing/2014/main" val="10003"/>
                  </a:ext>
                </a:extLst>
              </a:tr>
              <a:tr h="563880">
                <a:tc>
                  <a:txBody>
                    <a:bodyPr/>
                    <a:lstStyle/>
                    <a:p>
                      <a:endParaRPr lang="en-US" dirty="0"/>
                    </a:p>
                  </a:txBody>
                  <a:tcPr/>
                </a:tc>
                <a:extLst>
                  <a:ext uri="{0D108BD9-81ED-4DB2-BD59-A6C34878D82A}">
                    <a16:rowId xmlns:a16="http://schemas.microsoft.com/office/drawing/2014/main" val="10004"/>
                  </a:ext>
                </a:extLst>
              </a:tr>
            </a:tbl>
          </a:graphicData>
        </a:graphic>
      </p:graphicFrame>
      <p:sp>
        <p:nvSpPr>
          <p:cNvPr id="9" name="Rectangle 8"/>
          <p:cNvSpPr/>
          <p:nvPr/>
        </p:nvSpPr>
        <p:spPr>
          <a:xfrm>
            <a:off x="2133600" y="5715000"/>
            <a:ext cx="2286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fun()</a:t>
            </a:r>
          </a:p>
        </p:txBody>
      </p:sp>
      <p:sp>
        <p:nvSpPr>
          <p:cNvPr id="11" name="Rectangle 10"/>
          <p:cNvSpPr/>
          <p:nvPr/>
        </p:nvSpPr>
        <p:spPr>
          <a:xfrm>
            <a:off x="2133600" y="5181600"/>
            <a:ext cx="2286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fun()</a:t>
            </a:r>
          </a:p>
        </p:txBody>
      </p:sp>
      <p:sp>
        <p:nvSpPr>
          <p:cNvPr id="12" name="Rectangle 11"/>
          <p:cNvSpPr/>
          <p:nvPr/>
        </p:nvSpPr>
        <p:spPr>
          <a:xfrm>
            <a:off x="2133600" y="4572000"/>
            <a:ext cx="2286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fun()</a:t>
            </a:r>
          </a:p>
        </p:txBody>
      </p:sp>
      <p:sp>
        <p:nvSpPr>
          <p:cNvPr id="13" name="Rectangle 12"/>
          <p:cNvSpPr/>
          <p:nvPr/>
        </p:nvSpPr>
        <p:spPr>
          <a:xfrm>
            <a:off x="2133600" y="4038600"/>
            <a:ext cx="2286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t>fun()</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AF00-F4FB-C915-D3A9-82294C647D95}"/>
              </a:ext>
            </a:extLst>
          </p:cNvPr>
          <p:cNvSpPr>
            <a:spLocks noGrp="1"/>
          </p:cNvSpPr>
          <p:nvPr>
            <p:ph type="title"/>
          </p:nvPr>
        </p:nvSpPr>
        <p:spPr/>
        <p:txBody>
          <a:bodyPr>
            <a:normAutofit fontScale="90000"/>
          </a:bodyPr>
          <a:lstStyle/>
          <a:p>
            <a:r>
              <a:rPr lang="en-IN" dirty="0"/>
              <a:t>How memory was allocated to different function calls in recursion?</a:t>
            </a:r>
          </a:p>
        </p:txBody>
      </p:sp>
      <p:sp>
        <p:nvSpPr>
          <p:cNvPr id="3" name="Content Placeholder 2">
            <a:extLst>
              <a:ext uri="{FF2B5EF4-FFF2-40B4-BE49-F238E27FC236}">
                <a16:creationId xmlns:a16="http://schemas.microsoft.com/office/drawing/2014/main" id="{A4E07186-84B2-BA61-1049-87F4FC714C50}"/>
              </a:ext>
            </a:extLst>
          </p:cNvPr>
          <p:cNvSpPr>
            <a:spLocks noGrp="1"/>
          </p:cNvSpPr>
          <p:nvPr>
            <p:ph idx="1"/>
          </p:nvPr>
        </p:nvSpPr>
        <p:spPr/>
        <p:txBody>
          <a:bodyPr/>
          <a:lstStyle/>
          <a:p>
            <a:r>
              <a:rPr lang="en-IN" dirty="0"/>
              <a:t>When any function is called from main, the memory is allocated to it on the </a:t>
            </a:r>
            <a:r>
              <a:rPr lang="en-IN" dirty="0" err="1"/>
              <a:t>stack.A</a:t>
            </a:r>
            <a:r>
              <a:rPr lang="en-IN" dirty="0"/>
              <a:t> recursive function calls itself, the memory for a function is allocated on the top of the memory allocation and different copy of the local variable is created for each and every function. Base is reached, function returns value to the function by whom it is called and the memory is deallocated and the process continuous.</a:t>
            </a:r>
          </a:p>
        </p:txBody>
      </p:sp>
    </p:spTree>
    <p:extLst>
      <p:ext uri="{BB962C8B-B14F-4D97-AF65-F5344CB8AC3E}">
        <p14:creationId xmlns:p14="http://schemas.microsoft.com/office/powerpoint/2010/main" val="17740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BB4D-D8D5-B5BB-A2F3-4BB4EA7AB9AA}"/>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5757944E-1CDE-7F58-A605-3AD010728BF2}"/>
              </a:ext>
            </a:extLst>
          </p:cNvPr>
          <p:cNvSpPr>
            <a:spLocks noGrp="1"/>
          </p:cNvSpPr>
          <p:nvPr>
            <p:ph idx="1"/>
          </p:nvPr>
        </p:nvSpPr>
        <p:spPr/>
        <p:txBody>
          <a:bodyPr/>
          <a:lstStyle/>
          <a:p>
            <a:r>
              <a:rPr lang="en-IN" dirty="0"/>
              <a:t>Provide clean and simple code</a:t>
            </a:r>
          </a:p>
          <a:p>
            <a:r>
              <a:rPr lang="en-IN" dirty="0"/>
              <a:t>Iterate using stacks</a:t>
            </a:r>
          </a:p>
          <a:p>
            <a:r>
              <a:rPr lang="en-IN" dirty="0"/>
              <a:t>Reduces unnecessary calling of functions</a:t>
            </a:r>
          </a:p>
          <a:p>
            <a:r>
              <a:rPr lang="en-IN" dirty="0"/>
              <a:t>Reduce the code size</a:t>
            </a:r>
          </a:p>
        </p:txBody>
      </p:sp>
    </p:spTree>
    <p:extLst>
      <p:ext uri="{BB962C8B-B14F-4D97-AF65-F5344CB8AC3E}">
        <p14:creationId xmlns:p14="http://schemas.microsoft.com/office/powerpoint/2010/main" val="56689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Recursion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685800" y="1828800"/>
            <a:ext cx="9829800" cy="3395066"/>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Problem:  finding out the number of layers in an onion.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Simple solution: As each layer is peeled off, layer-count is incremented by 1</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Peeling the top layer reduces the problem to peeling (n-1) layers</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 = 1 +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(n-1)</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                                      = 1 +     1 +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(n-2)   </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                                      = 1 + 1 +      ...     +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(0)</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W.K.T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(0) = 0</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 = 1 + 1 + ...+ 1</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This is recursion - repeatedly applying a procedure.</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p:txBody>
      </p:sp>
      <p:sp>
        <p:nvSpPr>
          <p:cNvPr id="9" name="Rounded Rectangle 8"/>
          <p:cNvSpPr/>
          <p:nvPr/>
        </p:nvSpPr>
        <p:spPr>
          <a:xfrm>
            <a:off x="4495800" y="4038600"/>
            <a:ext cx="3048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02145" y="4495800"/>
            <a:ext cx="3551255"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8991600" y="4038600"/>
            <a:ext cx="1928027" cy="990600"/>
          </a:xfrm>
          <a:prstGeom prst="wedgeRectCallou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sz="2000" dirty="0"/>
              <a:t>Applying the procedure again</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685800" y="1828800"/>
            <a:ext cx="9372600" cy="3395066"/>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Peeling the top layer reduces the problem to peeling (n-1) layers</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 = 1 +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(n-1)</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                                      = 1 +     1 +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(n-2)   </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                                      = 1 + 1 +      ...     +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(0)</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W.K.T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(0) = 0</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 = 1 + 1 + ...+ 1</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Mathematically</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effectLst/>
                <a:uLnTx/>
                <a:uFillTx/>
                <a:latin typeface="+mn-lt"/>
                <a:ea typeface="+mn-ea"/>
                <a:cs typeface="+mn-cs"/>
              </a:rPr>
              <a:t>   </a:t>
            </a: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  = </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p:txBody>
      </p:sp>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Recursion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905000" y="3581400"/>
            <a:ext cx="3276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5" name="Rectangular Callout 14"/>
          <p:cNvSpPr/>
          <p:nvPr/>
        </p:nvSpPr>
        <p:spPr>
          <a:xfrm>
            <a:off x="6400800" y="3886200"/>
            <a:ext cx="1623227" cy="762000"/>
          </a:xfrm>
          <a:prstGeom prst="wedge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Base Condition</a:t>
            </a:r>
          </a:p>
        </p:txBody>
      </p:sp>
      <p:sp>
        <p:nvSpPr>
          <p:cNvPr id="16" name="Rounded Rectangle 15"/>
          <p:cNvSpPr/>
          <p:nvPr/>
        </p:nvSpPr>
        <p:spPr>
          <a:xfrm>
            <a:off x="4038600" y="2286000"/>
            <a:ext cx="3657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7" name="Rectangular Callout 16"/>
          <p:cNvSpPr/>
          <p:nvPr/>
        </p:nvSpPr>
        <p:spPr>
          <a:xfrm>
            <a:off x="8763000" y="2057400"/>
            <a:ext cx="1905000" cy="1219200"/>
          </a:xfrm>
          <a:prstGeom prst="wedgeRect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Problem reduction in each step </a:t>
            </a:r>
          </a:p>
        </p:txBody>
      </p:sp>
      <p:sp>
        <p:nvSpPr>
          <p:cNvPr id="18" name="Left Brace 17"/>
          <p:cNvSpPr/>
          <p:nvPr/>
        </p:nvSpPr>
        <p:spPr>
          <a:xfrm>
            <a:off x="3962400" y="5562600"/>
            <a:ext cx="457200" cy="838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19" name="TextBox 18"/>
          <p:cNvSpPr txBox="1"/>
          <p:nvPr/>
        </p:nvSpPr>
        <p:spPr>
          <a:xfrm>
            <a:off x="4419600" y="5486400"/>
            <a:ext cx="5334000" cy="461665"/>
          </a:xfrm>
          <a:prstGeom prst="rect">
            <a:avLst/>
          </a:prstGeom>
          <a:noFill/>
        </p:spPr>
        <p:txBody>
          <a:bodyPr wrap="square" rtlCol="0">
            <a:spAutoFit/>
          </a:bodyPr>
          <a:lstStyle/>
          <a:p>
            <a:r>
              <a:rPr lang="en-US" sz="2400" dirty="0"/>
              <a:t>0                                                 n = 0</a:t>
            </a:r>
          </a:p>
        </p:txBody>
      </p:sp>
      <p:sp>
        <p:nvSpPr>
          <p:cNvPr id="20" name="TextBox 19"/>
          <p:cNvSpPr txBox="1"/>
          <p:nvPr/>
        </p:nvSpPr>
        <p:spPr>
          <a:xfrm>
            <a:off x="4343400" y="6019800"/>
            <a:ext cx="6553200" cy="461665"/>
          </a:xfrm>
          <a:prstGeom prst="rect">
            <a:avLst/>
          </a:prstGeom>
          <a:noFill/>
        </p:spPr>
        <p:txBody>
          <a:bodyPr wrap="square" rtlCol="0">
            <a:spAutoFit/>
          </a:bodyPr>
          <a:lstStyle/>
          <a:p>
            <a:pPr marL="0" lvl="1"/>
            <a:r>
              <a:rPr lang="en-US" sz="2400" dirty="0"/>
              <a:t>1 +  </a:t>
            </a:r>
            <a:r>
              <a:rPr lang="en-US" sz="2400" dirty="0" err="1"/>
              <a:t>onion_peel_count</a:t>
            </a:r>
            <a:r>
              <a:rPr lang="en-US" sz="2400" dirty="0"/>
              <a:t>(n-1)   Otherwise</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txBox="1">
            <a:spLocks/>
          </p:cNvSpPr>
          <p:nvPr/>
        </p:nvSpPr>
        <p:spPr>
          <a:xfrm>
            <a:off x="685800" y="1828800"/>
            <a:ext cx="8991600" cy="417195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Mathematically </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a:ln>
                  <a:noFill/>
                </a:ln>
                <a:effectLst/>
                <a:uLnTx/>
                <a:uFillTx/>
                <a:latin typeface="+mn-lt"/>
                <a:ea typeface="+mn-ea"/>
                <a:cs typeface="+mn-cs"/>
              </a:rPr>
              <a:t>onion_peel_count</a:t>
            </a:r>
            <a:r>
              <a:rPr kumimoji="0" lang="en-US" sz="2400" b="0" i="0" u="none" strike="noStrike" kern="1200" cap="none" spc="0" normalizeH="0" baseline="0" noProof="0" dirty="0">
                <a:ln>
                  <a:noFill/>
                </a:ln>
                <a:effectLst/>
                <a:uLnTx/>
                <a:uFillTx/>
                <a:latin typeface="+mn-lt"/>
                <a:ea typeface="+mn-ea"/>
                <a:cs typeface="+mn-cs"/>
              </a:rPr>
              <a:t>(n)  =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Our logic notation </a:t>
            </a:r>
          </a:p>
          <a:p>
            <a:pPr marL="457200" marR="0" lvl="1"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One that machine can understand</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mn-lt"/>
              <a:ea typeface="+mn-ea"/>
              <a:cs typeface="+mn-cs"/>
            </a:endParaRPr>
          </a:p>
        </p:txBody>
      </p:sp>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Recursion</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14400" y="1905000"/>
            <a:ext cx="10210800" cy="12680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7" name="Left Brace 26"/>
          <p:cNvSpPr/>
          <p:nvPr/>
        </p:nvSpPr>
        <p:spPr>
          <a:xfrm>
            <a:off x="4267200" y="2057400"/>
            <a:ext cx="457200" cy="9144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endParaRPr lang="en-US"/>
          </a:p>
        </p:txBody>
      </p:sp>
      <p:sp>
        <p:nvSpPr>
          <p:cNvPr id="28" name="TextBox 27"/>
          <p:cNvSpPr txBox="1"/>
          <p:nvPr/>
        </p:nvSpPr>
        <p:spPr>
          <a:xfrm>
            <a:off x="4800600" y="1981200"/>
            <a:ext cx="5334000" cy="461665"/>
          </a:xfrm>
          <a:prstGeom prst="rect">
            <a:avLst/>
          </a:prstGeom>
          <a:noFill/>
        </p:spPr>
        <p:txBody>
          <a:bodyPr wrap="square" rtlCol="0">
            <a:spAutoFit/>
          </a:bodyPr>
          <a:lstStyle/>
          <a:p>
            <a:r>
              <a:rPr lang="en-US" sz="2400" dirty="0"/>
              <a:t>0                                                 n = 0</a:t>
            </a:r>
          </a:p>
        </p:txBody>
      </p:sp>
      <p:sp>
        <p:nvSpPr>
          <p:cNvPr id="29" name="TextBox 28"/>
          <p:cNvSpPr txBox="1"/>
          <p:nvPr/>
        </p:nvSpPr>
        <p:spPr>
          <a:xfrm>
            <a:off x="4724400" y="2514600"/>
            <a:ext cx="6553200" cy="461665"/>
          </a:xfrm>
          <a:prstGeom prst="rect">
            <a:avLst/>
          </a:prstGeom>
          <a:noFill/>
        </p:spPr>
        <p:txBody>
          <a:bodyPr wrap="square" rtlCol="0">
            <a:spAutoFit/>
          </a:bodyPr>
          <a:lstStyle/>
          <a:p>
            <a:pPr marL="0" lvl="1"/>
            <a:r>
              <a:rPr lang="en-US" sz="2400" dirty="0"/>
              <a:t>1 +  </a:t>
            </a:r>
            <a:r>
              <a:rPr lang="en-US" sz="2400" dirty="0" err="1"/>
              <a:t>onion_peel_count</a:t>
            </a:r>
            <a:r>
              <a:rPr lang="en-US" sz="2400" dirty="0"/>
              <a:t>(n-1)   Otherwise</a:t>
            </a:r>
          </a:p>
        </p:txBody>
      </p:sp>
      <p:sp>
        <p:nvSpPr>
          <p:cNvPr id="30" name="Line Callout 2 29"/>
          <p:cNvSpPr/>
          <p:nvPr/>
        </p:nvSpPr>
        <p:spPr>
          <a:xfrm>
            <a:off x="9906000" y="1524000"/>
            <a:ext cx="1112134" cy="496903"/>
          </a:xfrm>
          <a:prstGeom prst="borderCallout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9907929" y="1545258"/>
            <a:ext cx="914400" cy="461665"/>
          </a:xfrm>
          <a:prstGeom prst="rect">
            <a:avLst/>
          </a:prstGeom>
          <a:noFill/>
        </p:spPr>
        <p:txBody>
          <a:bodyPr wrap="square" rtlCol="0">
            <a:spAutoFit/>
          </a:bodyPr>
          <a:lstStyle/>
          <a:p>
            <a:r>
              <a:rPr lang="en-IN" sz="2400" dirty="0"/>
              <a:t>  first</a:t>
            </a:r>
          </a:p>
        </p:txBody>
      </p:sp>
      <p:sp>
        <p:nvSpPr>
          <p:cNvPr id="32" name="TextBox 31"/>
          <p:cNvSpPr txBox="1"/>
          <p:nvPr/>
        </p:nvSpPr>
        <p:spPr>
          <a:xfrm>
            <a:off x="6061673" y="3657600"/>
            <a:ext cx="4987327" cy="3046988"/>
          </a:xfrm>
          <a:prstGeom prst="rect">
            <a:avLst/>
          </a:prstGeom>
          <a:noFill/>
        </p:spPr>
        <p:txBody>
          <a:bodyPr wrap="none" rtlCol="0">
            <a:spAutoFit/>
          </a:bodyPr>
          <a:lstStyle/>
          <a:p>
            <a:r>
              <a:rPr lang="en-US" sz="2400" dirty="0" err="1"/>
              <a:t>int</a:t>
            </a:r>
            <a:r>
              <a:rPr lang="en-US" sz="2400" dirty="0"/>
              <a:t> </a:t>
            </a:r>
            <a:r>
              <a:rPr lang="en-US" sz="2400" dirty="0" err="1"/>
              <a:t>onion_peel_count</a:t>
            </a:r>
            <a:r>
              <a:rPr lang="en-US" sz="2400" dirty="0"/>
              <a:t>(</a:t>
            </a:r>
            <a:r>
              <a:rPr lang="en-US" sz="2400" dirty="0" err="1"/>
              <a:t>int</a:t>
            </a:r>
            <a:r>
              <a:rPr lang="en-US" sz="2400" dirty="0"/>
              <a:t> n) { </a:t>
            </a:r>
          </a:p>
          <a:p>
            <a:r>
              <a:rPr lang="en-US" sz="2400" dirty="0"/>
              <a:t>    if(n == 0) { </a:t>
            </a:r>
          </a:p>
          <a:p>
            <a:r>
              <a:rPr lang="en-US" sz="2400" dirty="0"/>
              <a:t>        return 0; </a:t>
            </a:r>
          </a:p>
          <a:p>
            <a:r>
              <a:rPr lang="en-US" sz="2400" dirty="0"/>
              <a:t>    } </a:t>
            </a:r>
          </a:p>
          <a:p>
            <a:r>
              <a:rPr lang="en-US" sz="2400" dirty="0"/>
              <a:t>    else { </a:t>
            </a:r>
          </a:p>
          <a:p>
            <a:r>
              <a:rPr lang="en-US" sz="2400" dirty="0"/>
              <a:t>        return 1 + </a:t>
            </a:r>
            <a:r>
              <a:rPr lang="en-US" sz="2400" dirty="0" err="1"/>
              <a:t>onion_peel_count</a:t>
            </a:r>
            <a:r>
              <a:rPr lang="en-US" sz="2400" dirty="0"/>
              <a:t>(n-1) </a:t>
            </a:r>
          </a:p>
          <a:p>
            <a:r>
              <a:rPr lang="en-US" sz="2400" dirty="0"/>
              <a:t>    } </a:t>
            </a:r>
          </a:p>
          <a:p>
            <a:r>
              <a:rPr lang="en-US" sz="2400" dirty="0"/>
              <a:t>} </a:t>
            </a:r>
          </a:p>
        </p:txBody>
      </p:sp>
      <p:sp>
        <p:nvSpPr>
          <p:cNvPr id="33" name="Oval 32"/>
          <p:cNvSpPr/>
          <p:nvPr/>
        </p:nvSpPr>
        <p:spPr>
          <a:xfrm>
            <a:off x="5410200" y="2971800"/>
            <a:ext cx="6096000" cy="3886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10853195" y="2743200"/>
            <a:ext cx="1415005" cy="461665"/>
          </a:xfrm>
          <a:prstGeom prst="rect">
            <a:avLst/>
          </a:prstGeom>
          <a:noFill/>
        </p:spPr>
        <p:txBody>
          <a:bodyPr wrap="square" rtlCol="0">
            <a:spAutoFit/>
          </a:bodyPr>
          <a:lstStyle/>
          <a:p>
            <a:r>
              <a:rPr lang="en-IN" sz="2400" dirty="0"/>
              <a:t>  second</a:t>
            </a:r>
          </a:p>
        </p:txBody>
      </p:sp>
      <p:sp>
        <p:nvSpPr>
          <p:cNvPr id="37" name="Line Callout 2 36"/>
          <p:cNvSpPr/>
          <p:nvPr/>
        </p:nvSpPr>
        <p:spPr>
          <a:xfrm>
            <a:off x="10927466" y="2779697"/>
            <a:ext cx="1112134" cy="496903"/>
          </a:xfrm>
          <a:prstGeom prst="borderCallout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ounded Rectangle 37"/>
          <p:cNvSpPr/>
          <p:nvPr/>
        </p:nvSpPr>
        <p:spPr>
          <a:xfrm>
            <a:off x="762000" y="5181600"/>
            <a:ext cx="31242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IN" sz="2000" dirty="0"/>
          </a:p>
          <a:p>
            <a:r>
              <a:rPr lang="en-IN" sz="2000" b="1" dirty="0"/>
              <a:t>How should you proceed ?</a:t>
            </a:r>
          </a:p>
          <a:p>
            <a:pPr algn="ctr"/>
            <a:endParaRPr lang="en-US" sz="2000" dirty="0"/>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500" fill="hold"/>
                                        <p:tgtEl>
                                          <p:spTgt spid="38"/>
                                        </p:tgtEl>
                                        <p:attrNameLst>
                                          <p:attrName>ppt_w</p:attrName>
                                        </p:attrNameLst>
                                      </p:cBhvr>
                                      <p:tavLst>
                                        <p:tav tm="0">
                                          <p:val>
                                            <p:fltVal val="0"/>
                                          </p:val>
                                        </p:tav>
                                        <p:tav tm="100000">
                                          <p:val>
                                            <p:strVal val="#ppt_w"/>
                                          </p:val>
                                        </p:tav>
                                      </p:tavLst>
                                    </p:anim>
                                    <p:anim calcmode="lin" valueType="num">
                                      <p:cBhvr>
                                        <p:cTn id="42" dur="500" fill="hold"/>
                                        <p:tgtEl>
                                          <p:spTgt spid="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1" grpId="0"/>
      <p:bldP spid="32" grpId="0"/>
      <p:bldP spid="33" grpId="0" animBg="1"/>
      <p:bldP spid="34" grpId="0"/>
      <p:bldP spid="37"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Compute output</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p:cNvSpPr/>
          <p:nvPr/>
        </p:nvSpPr>
        <p:spPr>
          <a:xfrm>
            <a:off x="3352800" y="2133600"/>
            <a:ext cx="457200" cy="9906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9" name="TextBox 8"/>
          <p:cNvSpPr txBox="1"/>
          <p:nvPr/>
        </p:nvSpPr>
        <p:spPr>
          <a:xfrm>
            <a:off x="3810000" y="2133600"/>
            <a:ext cx="4800600" cy="461665"/>
          </a:xfrm>
          <a:prstGeom prst="rect">
            <a:avLst/>
          </a:prstGeom>
          <a:noFill/>
        </p:spPr>
        <p:txBody>
          <a:bodyPr wrap="square" rtlCol="0">
            <a:spAutoFit/>
          </a:bodyPr>
          <a:lstStyle/>
          <a:p>
            <a:r>
              <a:rPr lang="en-US" sz="2400" dirty="0"/>
              <a:t>0                                            n == 0</a:t>
            </a:r>
          </a:p>
        </p:txBody>
      </p:sp>
      <p:sp>
        <p:nvSpPr>
          <p:cNvPr id="11" name="TextBox 10"/>
          <p:cNvSpPr txBox="1"/>
          <p:nvPr/>
        </p:nvSpPr>
        <p:spPr>
          <a:xfrm>
            <a:off x="3810000" y="2667000"/>
            <a:ext cx="5029200" cy="461665"/>
          </a:xfrm>
          <a:prstGeom prst="rect">
            <a:avLst/>
          </a:prstGeom>
          <a:noFill/>
        </p:spPr>
        <p:txBody>
          <a:bodyPr wrap="square" rtlCol="0">
            <a:spAutoFit/>
          </a:bodyPr>
          <a:lstStyle/>
          <a:p>
            <a:pPr marL="0" lvl="1"/>
            <a:r>
              <a:rPr lang="en-US" sz="2400" dirty="0"/>
              <a:t>1 + dc(n/10)                        Otherwise</a:t>
            </a:r>
          </a:p>
        </p:txBody>
      </p:sp>
      <p:sp>
        <p:nvSpPr>
          <p:cNvPr id="12" name="TextBox 11"/>
          <p:cNvSpPr txBox="1"/>
          <p:nvPr/>
        </p:nvSpPr>
        <p:spPr>
          <a:xfrm>
            <a:off x="2209800" y="2362200"/>
            <a:ext cx="1295400" cy="461665"/>
          </a:xfrm>
          <a:prstGeom prst="rect">
            <a:avLst/>
          </a:prstGeom>
          <a:noFill/>
        </p:spPr>
        <p:txBody>
          <a:bodyPr wrap="square" rtlCol="0">
            <a:spAutoFit/>
          </a:bodyPr>
          <a:lstStyle/>
          <a:p>
            <a:r>
              <a:rPr lang="en-US" sz="2400" dirty="0"/>
              <a:t>dc(n) = </a:t>
            </a:r>
          </a:p>
        </p:txBody>
      </p:sp>
      <p:graphicFrame>
        <p:nvGraphicFramePr>
          <p:cNvPr id="13" name="Table 12"/>
          <p:cNvGraphicFramePr>
            <a:graphicFrameLocks noGrp="1"/>
          </p:cNvGraphicFramePr>
          <p:nvPr/>
        </p:nvGraphicFramePr>
        <p:xfrm>
          <a:off x="3429000" y="3733800"/>
          <a:ext cx="5105400" cy="2465613"/>
        </p:xfrm>
        <a:graphic>
          <a:graphicData uri="http://schemas.openxmlformats.org/drawingml/2006/table">
            <a:tbl>
              <a:tblPr firstRow="1" bandRow="1">
                <a:tableStyleId>{5940675A-B579-460E-94D1-54222C63F5DA}</a:tableStyleId>
              </a:tblPr>
              <a:tblGrid>
                <a:gridCol w="2018414">
                  <a:extLst>
                    <a:ext uri="{9D8B030D-6E8A-4147-A177-3AD203B41FA5}">
                      <a16:colId xmlns:a16="http://schemas.microsoft.com/office/drawing/2014/main" val="20000"/>
                    </a:ext>
                  </a:extLst>
                </a:gridCol>
                <a:gridCol w="3086986">
                  <a:extLst>
                    <a:ext uri="{9D8B030D-6E8A-4147-A177-3AD203B41FA5}">
                      <a16:colId xmlns:a16="http://schemas.microsoft.com/office/drawing/2014/main" val="20001"/>
                    </a:ext>
                  </a:extLst>
                </a:gridCol>
              </a:tblGrid>
              <a:tr h="914400">
                <a:tc>
                  <a:txBody>
                    <a:bodyPr/>
                    <a:lstStyle/>
                    <a:p>
                      <a:pPr algn="ctr"/>
                      <a:r>
                        <a:rPr lang="en-US" sz="2400" b="1" dirty="0"/>
                        <a:t>n</a:t>
                      </a:r>
                    </a:p>
                  </a:txBody>
                  <a:tcPr/>
                </a:tc>
                <a:tc>
                  <a:txBody>
                    <a:bodyPr/>
                    <a:lstStyle/>
                    <a:p>
                      <a:pPr algn="ctr"/>
                      <a:r>
                        <a:rPr lang="en-US" sz="2400" b="1" dirty="0"/>
                        <a:t>recursive_feeling_1</a:t>
                      </a:r>
                      <a:r>
                        <a:rPr lang="en-US" sz="2400" b="1" baseline="0" dirty="0"/>
                        <a:t> return value</a:t>
                      </a:r>
                      <a:endParaRPr lang="en-US" sz="2400" b="1" dirty="0"/>
                    </a:p>
                  </a:txBody>
                  <a:tcPr/>
                </a:tc>
                <a:extLst>
                  <a:ext uri="{0D108BD9-81ED-4DB2-BD59-A6C34878D82A}">
                    <a16:rowId xmlns:a16="http://schemas.microsoft.com/office/drawing/2014/main" val="10000"/>
                  </a:ext>
                </a:extLst>
              </a:tr>
              <a:tr h="517071">
                <a:tc>
                  <a:txBody>
                    <a:bodyPr/>
                    <a:lstStyle/>
                    <a:p>
                      <a:pPr algn="ctr"/>
                      <a:r>
                        <a:rPr lang="en-US" sz="2400" dirty="0"/>
                        <a:t>98</a:t>
                      </a:r>
                    </a:p>
                  </a:txBody>
                  <a:tcPr/>
                </a:tc>
                <a:tc>
                  <a:txBody>
                    <a:bodyPr/>
                    <a:lstStyle/>
                    <a:p>
                      <a:pPr algn="ctr"/>
                      <a:endParaRPr lang="en-US" sz="2400" dirty="0"/>
                    </a:p>
                  </a:txBody>
                  <a:tcPr/>
                </a:tc>
                <a:extLst>
                  <a:ext uri="{0D108BD9-81ED-4DB2-BD59-A6C34878D82A}">
                    <a16:rowId xmlns:a16="http://schemas.microsoft.com/office/drawing/2014/main" val="10001"/>
                  </a:ext>
                </a:extLst>
              </a:tr>
              <a:tr h="517071">
                <a:tc>
                  <a:txBody>
                    <a:bodyPr/>
                    <a:lstStyle/>
                    <a:p>
                      <a:pPr algn="ctr"/>
                      <a:r>
                        <a:rPr lang="en-US" sz="2400" dirty="0"/>
                        <a:t>784</a:t>
                      </a:r>
                    </a:p>
                  </a:txBody>
                  <a:tcPr/>
                </a:tc>
                <a:tc>
                  <a:txBody>
                    <a:bodyPr/>
                    <a:lstStyle/>
                    <a:p>
                      <a:pPr algn="ctr"/>
                      <a:endParaRPr lang="en-US" sz="2400" dirty="0"/>
                    </a:p>
                  </a:txBody>
                  <a:tcPr/>
                </a:tc>
                <a:extLst>
                  <a:ext uri="{0D108BD9-81ED-4DB2-BD59-A6C34878D82A}">
                    <a16:rowId xmlns:a16="http://schemas.microsoft.com/office/drawing/2014/main" val="10002"/>
                  </a:ext>
                </a:extLst>
              </a:tr>
              <a:tr h="517071">
                <a:tc>
                  <a:txBody>
                    <a:bodyPr/>
                    <a:lstStyle/>
                    <a:p>
                      <a:pPr algn="ctr"/>
                      <a:r>
                        <a:rPr lang="en-US" sz="2400" dirty="0"/>
                        <a:t>47896</a:t>
                      </a:r>
                    </a:p>
                  </a:txBody>
                  <a:tcPr/>
                </a:tc>
                <a:tc>
                  <a:txBody>
                    <a:bodyPr/>
                    <a:lstStyle/>
                    <a:p>
                      <a:pPr algn="ctr"/>
                      <a:endParaRPr lang="en-US" sz="2400" dirty="0"/>
                    </a:p>
                  </a:txBody>
                  <a:tcPr/>
                </a:tc>
                <a:extLst>
                  <a:ext uri="{0D108BD9-81ED-4DB2-BD59-A6C34878D82A}">
                    <a16:rowId xmlns:a16="http://schemas.microsoft.com/office/drawing/2014/main" val="10003"/>
                  </a:ext>
                </a:extLst>
              </a:tr>
            </a:tbl>
          </a:graphicData>
        </a:graphic>
      </p:graphicFrame>
      <p:sp>
        <p:nvSpPr>
          <p:cNvPr id="14" name="TextBox 13"/>
          <p:cNvSpPr txBox="1"/>
          <p:nvPr/>
        </p:nvSpPr>
        <p:spPr>
          <a:xfrm>
            <a:off x="6858000" y="4648200"/>
            <a:ext cx="381000" cy="461665"/>
          </a:xfrm>
          <a:prstGeom prst="rect">
            <a:avLst/>
          </a:prstGeom>
          <a:noFill/>
        </p:spPr>
        <p:txBody>
          <a:bodyPr wrap="square" rtlCol="0">
            <a:spAutoFit/>
          </a:bodyPr>
          <a:lstStyle/>
          <a:p>
            <a:r>
              <a:rPr lang="en-US" sz="2400" dirty="0"/>
              <a:t>2</a:t>
            </a:r>
          </a:p>
        </p:txBody>
      </p:sp>
      <p:sp>
        <p:nvSpPr>
          <p:cNvPr id="15" name="TextBox 14"/>
          <p:cNvSpPr txBox="1"/>
          <p:nvPr/>
        </p:nvSpPr>
        <p:spPr>
          <a:xfrm>
            <a:off x="6858000" y="5177135"/>
            <a:ext cx="609600" cy="461665"/>
          </a:xfrm>
          <a:prstGeom prst="rect">
            <a:avLst/>
          </a:prstGeom>
          <a:noFill/>
        </p:spPr>
        <p:txBody>
          <a:bodyPr wrap="square" rtlCol="0">
            <a:spAutoFit/>
          </a:bodyPr>
          <a:lstStyle/>
          <a:p>
            <a:r>
              <a:rPr lang="en-US" sz="2400" dirty="0"/>
              <a:t>3</a:t>
            </a:r>
          </a:p>
        </p:txBody>
      </p:sp>
      <p:sp>
        <p:nvSpPr>
          <p:cNvPr id="16" name="TextBox 15"/>
          <p:cNvSpPr txBox="1"/>
          <p:nvPr/>
        </p:nvSpPr>
        <p:spPr>
          <a:xfrm>
            <a:off x="6858000" y="5710535"/>
            <a:ext cx="609600" cy="461665"/>
          </a:xfrm>
          <a:prstGeom prst="rect">
            <a:avLst/>
          </a:prstGeom>
          <a:noFill/>
        </p:spPr>
        <p:txBody>
          <a:bodyPr wrap="square" rtlCol="0">
            <a:spAutoFit/>
          </a:bodyPr>
          <a:lstStyle/>
          <a:p>
            <a:r>
              <a:rPr lang="en-US" sz="2400" dirty="0"/>
              <a:t>5</a:t>
            </a:r>
          </a:p>
        </p:txBody>
      </p:sp>
      <p:sp>
        <p:nvSpPr>
          <p:cNvPr id="17" name="Rectangular Callout 16"/>
          <p:cNvSpPr/>
          <p:nvPr/>
        </p:nvSpPr>
        <p:spPr>
          <a:xfrm>
            <a:off x="9753600" y="2438400"/>
            <a:ext cx="1981200" cy="861227"/>
          </a:xfrm>
          <a:prstGeom prst="wedgeRectCallou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400" dirty="0"/>
              <a:t>Intention of the Qn is ??</a:t>
            </a:r>
          </a:p>
        </p:txBody>
      </p:sp>
      <p:sp>
        <p:nvSpPr>
          <p:cNvPr id="18" name="Rectangular Callout 17"/>
          <p:cNvSpPr/>
          <p:nvPr/>
        </p:nvSpPr>
        <p:spPr>
          <a:xfrm>
            <a:off x="9753600" y="3962400"/>
            <a:ext cx="1524000" cy="585908"/>
          </a:xfrm>
          <a:prstGeom prst="wedgeRectCallou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400" dirty="0"/>
              <a:t>Mistake??</a:t>
            </a:r>
          </a:p>
        </p:txBody>
      </p:sp>
      <p:sp>
        <p:nvSpPr>
          <p:cNvPr id="19" name="Oval 18"/>
          <p:cNvSpPr/>
          <p:nvPr/>
        </p:nvSpPr>
        <p:spPr>
          <a:xfrm>
            <a:off x="6781800" y="2133600"/>
            <a:ext cx="1219200" cy="457200"/>
          </a:xfrm>
          <a:prstGeom prst="ellipse">
            <a:avLst/>
          </a:prstGeom>
          <a:noFill/>
          <a:ln>
            <a:solidFill>
              <a:srgbClr val="F81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3733800" y="2209800"/>
            <a:ext cx="536960" cy="331671"/>
          </a:xfrm>
          <a:prstGeom prst="roundRect">
            <a:avLst/>
          </a:prstGeom>
          <a:noFill/>
          <a:ln>
            <a:solidFill>
              <a:srgbClr val="F814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810000" y="2129135"/>
            <a:ext cx="4572000" cy="461665"/>
          </a:xfrm>
          <a:prstGeom prst="rect">
            <a:avLst/>
          </a:prstGeom>
          <a:noFill/>
        </p:spPr>
        <p:txBody>
          <a:bodyPr wrap="square" rtlCol="0">
            <a:spAutoFit/>
          </a:bodyPr>
          <a:lstStyle/>
          <a:p>
            <a:r>
              <a:rPr lang="en-US" sz="2400" dirty="0"/>
              <a:t>1                                            n &lt;= 9</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P spid="17" grpId="0" animBg="1"/>
      <p:bldP spid="18" grpId="0" animBg="1"/>
      <p:bldP spid="19" grpId="0" animBg="1"/>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EF86-7AA6-58A3-5B42-D5004323EBA4}"/>
              </a:ext>
            </a:extLst>
          </p:cNvPr>
          <p:cNvSpPr>
            <a:spLocks noGrp="1"/>
          </p:cNvSpPr>
          <p:nvPr>
            <p:ph type="title"/>
          </p:nvPr>
        </p:nvSpPr>
        <p:spPr/>
        <p:txBody>
          <a:bodyPr/>
          <a:lstStyle/>
          <a:p>
            <a:r>
              <a:rPr lang="en-IN" dirty="0"/>
              <a:t>Print the sum of n numbers</a:t>
            </a:r>
          </a:p>
        </p:txBody>
      </p:sp>
      <p:sp>
        <p:nvSpPr>
          <p:cNvPr id="3" name="Content Placeholder 2">
            <a:extLst>
              <a:ext uri="{FF2B5EF4-FFF2-40B4-BE49-F238E27FC236}">
                <a16:creationId xmlns:a16="http://schemas.microsoft.com/office/drawing/2014/main" id="{0F7CA3D4-BA49-FC1C-E2F5-4FCBD4FDD8AC}"/>
              </a:ext>
            </a:extLst>
          </p:cNvPr>
          <p:cNvSpPr>
            <a:spLocks noGrp="1"/>
          </p:cNvSpPr>
          <p:nvPr>
            <p:ph idx="1"/>
          </p:nvPr>
        </p:nvSpPr>
        <p:spPr/>
        <p:txBody>
          <a:bodyPr>
            <a:normAutofit fontScale="40000" lnSpcReduction="20000"/>
          </a:bodyPr>
          <a:lstStyle/>
          <a:p>
            <a:pPr marL="63500" marR="5008880">
              <a:lnSpc>
                <a:spcPct val="188000"/>
              </a:lnSpc>
            </a:pPr>
            <a:r>
              <a:rPr lang="en-US" sz="5900" dirty="0">
                <a:effectLst/>
                <a:latin typeface="Calibri" panose="020F0502020204030204" pitchFamily="34" charset="0"/>
                <a:ea typeface="Cambria" panose="02040503050406030204" pitchFamily="18" charset="0"/>
                <a:cs typeface="Cambria" panose="02040503050406030204" pitchFamily="18" charset="0"/>
              </a:rPr>
              <a:t>#include&lt;stdio.h&gt;</a:t>
            </a:r>
            <a:r>
              <a:rPr lang="en-US" sz="5900" spc="-235"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int</a:t>
            </a:r>
            <a:r>
              <a:rPr lang="en-US" sz="5900" spc="-5"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sum(int</a:t>
            </a:r>
            <a:r>
              <a:rPr lang="en-US" sz="5900" spc="-10"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n)</a:t>
            </a:r>
            <a:r>
              <a:rPr lang="en-IN" sz="5900" dirty="0">
                <a:latin typeface="Cambria" panose="02040503050406030204" pitchFamily="18"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63500">
              <a:spcBef>
                <a:spcPts val="40"/>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 if(n</a:t>
            </a:r>
            <a:r>
              <a:rPr lang="en-US" sz="5900" spc="-15"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a:t>
            </a:r>
            <a:r>
              <a:rPr lang="en-US" sz="5900" spc="-5"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0)</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63500">
              <a:spcBef>
                <a:spcPts val="40"/>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 return n + sum(n - 1);</a:t>
            </a:r>
            <a:r>
              <a:rPr lang="en-US" sz="5900" spc="-240" dirty="0">
                <a:effectLst/>
                <a:latin typeface="Calibri" panose="020F0502020204030204" pitchFamily="34" charset="0"/>
                <a:ea typeface="Cambria" panose="02040503050406030204" pitchFamily="18" charset="0"/>
                <a:cs typeface="Cambria" panose="02040503050406030204" pitchFamily="18" charset="0"/>
              </a:rPr>
              <a:t> </a:t>
            </a:r>
          </a:p>
          <a:p>
            <a:pPr marL="63500">
              <a:spcBef>
                <a:spcPts val="40"/>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else</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191770">
              <a:spcBef>
                <a:spcPts val="10"/>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return</a:t>
            </a:r>
            <a:r>
              <a:rPr lang="en-US" sz="5900" spc="-15"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0;</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63500">
              <a:spcBef>
                <a:spcPts val="45"/>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 }</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63500">
              <a:spcBef>
                <a:spcPts val="40"/>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 int</a:t>
            </a:r>
            <a:r>
              <a:rPr lang="en-US" sz="5900" spc="-5"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main() {</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63500">
              <a:spcBef>
                <a:spcPts val="40"/>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 int </a:t>
            </a:r>
            <a:r>
              <a:rPr lang="en-US" sz="5900" dirty="0" err="1">
                <a:effectLst/>
                <a:latin typeface="Calibri" panose="020F0502020204030204" pitchFamily="34" charset="0"/>
                <a:ea typeface="Cambria" panose="02040503050406030204" pitchFamily="18" charset="0"/>
                <a:cs typeface="Cambria" panose="02040503050406030204" pitchFamily="18" charset="0"/>
              </a:rPr>
              <a:t>n,result</a:t>
            </a:r>
            <a:r>
              <a:rPr lang="en-US" sz="5900" dirty="0">
                <a:effectLst/>
                <a:latin typeface="Calibri" panose="020F0502020204030204" pitchFamily="34" charset="0"/>
                <a:ea typeface="Cambria" panose="02040503050406030204" pitchFamily="18" charset="0"/>
                <a:cs typeface="Cambria" panose="02040503050406030204" pitchFamily="18" charset="0"/>
              </a:rPr>
              <a:t>;</a:t>
            </a:r>
            <a:r>
              <a:rPr lang="en-US" sz="5900" spc="5" dirty="0">
                <a:effectLst/>
                <a:latin typeface="Calibri" panose="020F0502020204030204" pitchFamily="34" charset="0"/>
                <a:ea typeface="Cambria" panose="02040503050406030204" pitchFamily="18" charset="0"/>
                <a:cs typeface="Cambria" panose="02040503050406030204" pitchFamily="18" charset="0"/>
              </a:rPr>
              <a:t> </a:t>
            </a:r>
          </a:p>
          <a:p>
            <a:pPr marL="63500">
              <a:spcBef>
                <a:spcPts val="40"/>
              </a:spcBef>
              <a:spcAft>
                <a:spcPts val="0"/>
              </a:spcAft>
            </a:pPr>
            <a:r>
              <a:rPr lang="en-US" sz="5900" dirty="0" err="1">
                <a:effectLst/>
                <a:latin typeface="Calibri" panose="020F0502020204030204" pitchFamily="34" charset="0"/>
                <a:ea typeface="Cambria" panose="02040503050406030204" pitchFamily="18" charset="0"/>
                <a:cs typeface="Cambria" panose="02040503050406030204" pitchFamily="18" charset="0"/>
              </a:rPr>
              <a:t>scanf</a:t>
            </a:r>
            <a:r>
              <a:rPr lang="en-US" sz="5900" dirty="0">
                <a:effectLst/>
                <a:latin typeface="Calibri" panose="020F0502020204030204" pitchFamily="34" charset="0"/>
                <a:ea typeface="Cambria" panose="02040503050406030204" pitchFamily="18" charset="0"/>
                <a:cs typeface="Cambria" panose="02040503050406030204" pitchFamily="18" charset="0"/>
              </a:rPr>
              <a:t>("%</a:t>
            </a:r>
            <a:r>
              <a:rPr lang="en-US" sz="5900" dirty="0" err="1">
                <a:effectLst/>
                <a:latin typeface="Calibri" panose="020F0502020204030204" pitchFamily="34" charset="0"/>
                <a:ea typeface="Cambria" panose="02040503050406030204" pitchFamily="18" charset="0"/>
                <a:cs typeface="Cambria" panose="02040503050406030204" pitchFamily="18" charset="0"/>
              </a:rPr>
              <a:t>d",&amp;n</a:t>
            </a:r>
            <a:r>
              <a:rPr lang="en-US" sz="5900" dirty="0">
                <a:effectLst/>
                <a:latin typeface="Calibri" panose="020F0502020204030204" pitchFamily="34" charset="0"/>
                <a:ea typeface="Cambria" panose="02040503050406030204" pitchFamily="18" charset="0"/>
                <a:cs typeface="Cambria" panose="02040503050406030204" pitchFamily="18" charset="0"/>
              </a:rPr>
              <a:t>);</a:t>
            </a:r>
            <a:r>
              <a:rPr lang="en-US" sz="5900" spc="5" dirty="0">
                <a:effectLst/>
                <a:latin typeface="Calibri" panose="020F0502020204030204" pitchFamily="34" charset="0"/>
                <a:ea typeface="Cambria" panose="02040503050406030204" pitchFamily="18" charset="0"/>
                <a:cs typeface="Cambria" panose="02040503050406030204" pitchFamily="18" charset="0"/>
              </a:rPr>
              <a:t> </a:t>
            </a:r>
          </a:p>
          <a:p>
            <a:pPr marL="63500">
              <a:spcBef>
                <a:spcPts val="40"/>
              </a:spcBef>
              <a:spcAft>
                <a:spcPts val="0"/>
              </a:spcAft>
            </a:pPr>
            <a:r>
              <a:rPr lang="en-US" sz="5900" dirty="0">
                <a:effectLst/>
                <a:latin typeface="Calibri" panose="020F0502020204030204" pitchFamily="34" charset="0"/>
                <a:ea typeface="Cambria" panose="02040503050406030204" pitchFamily="18" charset="0"/>
                <a:cs typeface="Cambria" panose="02040503050406030204" pitchFamily="18" charset="0"/>
              </a:rPr>
              <a:t>result=sum(n);</a:t>
            </a:r>
          </a:p>
          <a:p>
            <a:pPr marL="63500">
              <a:spcBef>
                <a:spcPts val="40"/>
              </a:spcBef>
              <a:spcAft>
                <a:spcPts val="0"/>
              </a:spcAft>
            </a:pPr>
            <a:r>
              <a:rPr lang="en-US" sz="5900" spc="-5" dirty="0" err="1">
                <a:effectLst/>
                <a:latin typeface="Calibri" panose="020F0502020204030204" pitchFamily="34" charset="0"/>
                <a:ea typeface="Cambria" panose="02040503050406030204" pitchFamily="18" charset="0"/>
                <a:cs typeface="Cambria" panose="02040503050406030204" pitchFamily="18" charset="0"/>
              </a:rPr>
              <a:t>printf</a:t>
            </a:r>
            <a:r>
              <a:rPr lang="en-US" sz="5900" spc="-5" dirty="0">
                <a:effectLst/>
                <a:latin typeface="Calibri" panose="020F0502020204030204" pitchFamily="34" charset="0"/>
                <a:ea typeface="Cambria" panose="02040503050406030204" pitchFamily="18" charset="0"/>
                <a:cs typeface="Cambria" panose="02040503050406030204" pitchFamily="18" charset="0"/>
              </a:rPr>
              <a:t>("%</a:t>
            </a:r>
            <a:r>
              <a:rPr lang="en-US" sz="5900" spc="-5" dirty="0" err="1">
                <a:effectLst/>
                <a:latin typeface="Calibri" panose="020F0502020204030204" pitchFamily="34" charset="0"/>
                <a:ea typeface="Cambria" panose="02040503050406030204" pitchFamily="18" charset="0"/>
                <a:cs typeface="Cambria" panose="02040503050406030204" pitchFamily="18" charset="0"/>
              </a:rPr>
              <a:t>d",result</a:t>
            </a:r>
            <a:r>
              <a:rPr lang="en-US" sz="5900" spc="-5" dirty="0">
                <a:effectLst/>
                <a:latin typeface="Calibri" panose="020F0502020204030204" pitchFamily="34" charset="0"/>
                <a:ea typeface="Cambria" panose="02040503050406030204" pitchFamily="18" charset="0"/>
                <a:cs typeface="Cambria" panose="02040503050406030204" pitchFamily="18" charset="0"/>
              </a:rPr>
              <a:t>);</a:t>
            </a:r>
          </a:p>
          <a:p>
            <a:pPr marL="63500">
              <a:spcBef>
                <a:spcPts val="40"/>
              </a:spcBef>
              <a:spcAft>
                <a:spcPts val="0"/>
              </a:spcAft>
            </a:pPr>
            <a:r>
              <a:rPr lang="en-US" sz="5900" spc="-235"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return</a:t>
            </a:r>
            <a:r>
              <a:rPr lang="en-US" sz="5900" spc="-10" dirty="0">
                <a:effectLst/>
                <a:latin typeface="Calibri" panose="020F0502020204030204" pitchFamily="34" charset="0"/>
                <a:ea typeface="Cambria" panose="02040503050406030204" pitchFamily="18" charset="0"/>
                <a:cs typeface="Cambria" panose="02040503050406030204" pitchFamily="18" charset="0"/>
              </a:rPr>
              <a:t> </a:t>
            </a:r>
            <a:r>
              <a:rPr lang="en-US" sz="5900" dirty="0">
                <a:effectLst/>
                <a:latin typeface="Calibri" panose="020F0502020204030204" pitchFamily="34" charset="0"/>
                <a:ea typeface="Cambria" panose="02040503050406030204" pitchFamily="18" charset="0"/>
                <a:cs typeface="Cambria" panose="02040503050406030204" pitchFamily="18" charset="0"/>
              </a:rPr>
              <a:t>0;</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63500">
              <a:spcBef>
                <a:spcPts val="15"/>
              </a:spcBef>
            </a:pPr>
            <a:r>
              <a:rPr lang="en-US" sz="5900" dirty="0">
                <a:effectLst/>
                <a:latin typeface="Calibri" panose="020F0502020204030204" pitchFamily="34" charset="0"/>
                <a:ea typeface="Cambria" panose="02040503050406030204" pitchFamily="18" charset="0"/>
                <a:cs typeface="Cambria" panose="02040503050406030204" pitchFamily="18" charset="0"/>
              </a:rPr>
              <a:t>}</a:t>
            </a:r>
            <a:endParaRPr lang="en-IN" sz="5900" dirty="0">
              <a:effectLst/>
              <a:latin typeface="Cambria" panose="02040503050406030204" pitchFamily="18" charset="0"/>
              <a:ea typeface="Cambria" panose="02040503050406030204" pitchFamily="18" charset="0"/>
              <a:cs typeface="Cambria" panose="02040503050406030204" pitchFamily="18" charset="0"/>
            </a:endParaRPr>
          </a:p>
          <a:p>
            <a:pPr marL="63500"/>
            <a:r>
              <a:rPr lang="en-US" sz="1800" dirty="0">
                <a:effectLst/>
                <a:latin typeface="Calibri" panose="020F0502020204030204" pitchFamily="34" charset="0"/>
                <a:ea typeface="Cambria" panose="02040503050406030204" pitchFamily="18" charset="0"/>
                <a:cs typeface="Cambria" panose="02040503050406030204" pitchFamily="18" charset="0"/>
              </a:rPr>
              <a:t>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marL="63500"/>
            <a:r>
              <a:rPr lang="en-US" sz="1800" dirty="0">
                <a:effectLst/>
                <a:latin typeface="Calibri" panose="020F0502020204030204" pitchFamily="34" charset="0"/>
                <a:ea typeface="Cambria" panose="02040503050406030204" pitchFamily="18" charset="0"/>
                <a:cs typeface="Cambria" panose="02040503050406030204" pitchFamily="18" charset="0"/>
              </a:rPr>
              <a:t> </a:t>
            </a: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2986696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1023</Words>
  <Application>Microsoft Office PowerPoint</Application>
  <PresentationFormat>Widescreen</PresentationFormat>
  <Paragraphs>192</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Nunito Sans</vt:lpstr>
      <vt:lpstr>Arial</vt:lpstr>
      <vt:lpstr>Cambria</vt:lpstr>
      <vt:lpstr>Calibri</vt:lpstr>
      <vt:lpstr>Office Theme</vt:lpstr>
      <vt:lpstr>PowerPoint Presentation</vt:lpstr>
      <vt:lpstr>PowerPoint Presentation</vt:lpstr>
      <vt:lpstr>How memory was allocated to different function calls in recursion?</vt:lpstr>
      <vt:lpstr>Advantages</vt:lpstr>
      <vt:lpstr>PowerPoint Presentation</vt:lpstr>
      <vt:lpstr>PowerPoint Presentation</vt:lpstr>
      <vt:lpstr>PowerPoint Presentation</vt:lpstr>
      <vt:lpstr>PowerPoint Presentation</vt:lpstr>
      <vt:lpstr>Print the sum of n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pavani reddy</cp:lastModifiedBy>
  <cp:revision>178</cp:revision>
  <dcterms:created xsi:type="dcterms:W3CDTF">2006-08-16T00:00:00Z</dcterms:created>
  <dcterms:modified xsi:type="dcterms:W3CDTF">2023-06-07T05:15:44Z</dcterms:modified>
</cp:coreProperties>
</file>