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9" r:id="rId4"/>
    <p:sldId id="267" r:id="rId5"/>
    <p:sldId id="270" r:id="rId6"/>
    <p:sldId id="272" r:id="rId7"/>
    <p:sldId id="273" r:id="rId8"/>
    <p:sldId id="274" r:id="rId9"/>
    <p:sldId id="275" r:id="rId10"/>
    <p:sldId id="261" r:id="rId11"/>
    <p:sldId id="268" r:id="rId12"/>
    <p:sldId id="276" r:id="rId13"/>
    <p:sldId id="27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75"/>
    <p:restoredTop sz="94641"/>
  </p:normalViewPr>
  <p:slideViewPr>
    <p:cSldViewPr snapToGrid="0">
      <p:cViewPr>
        <p:scale>
          <a:sx n="130" d="100"/>
          <a:sy n="130" d="100"/>
        </p:scale>
        <p:origin x="744"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59EB7-5AE8-2925-9971-DB349029BEF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95B82DE-5752-7B9A-16CF-23AA018B68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C7E8D5D-CC0A-89B6-9180-901AF4DAAE36}"/>
              </a:ext>
            </a:extLst>
          </p:cNvPr>
          <p:cNvSpPr>
            <a:spLocks noGrp="1"/>
          </p:cNvSpPr>
          <p:nvPr>
            <p:ph type="dt" sz="half" idx="10"/>
          </p:nvPr>
        </p:nvSpPr>
        <p:spPr/>
        <p:txBody>
          <a:bodyPr/>
          <a:lstStyle/>
          <a:p>
            <a:fld id="{E9EA303B-E601-AF47-8CED-214426A93071}" type="datetimeFigureOut">
              <a:rPr lang="en-US" smtClean="0"/>
              <a:t>10/22/25</a:t>
            </a:fld>
            <a:endParaRPr lang="en-US"/>
          </a:p>
        </p:txBody>
      </p:sp>
      <p:sp>
        <p:nvSpPr>
          <p:cNvPr id="5" name="Footer Placeholder 4">
            <a:extLst>
              <a:ext uri="{FF2B5EF4-FFF2-40B4-BE49-F238E27FC236}">
                <a16:creationId xmlns:a16="http://schemas.microsoft.com/office/drawing/2014/main" id="{CBF6880B-9284-EBF6-2074-F6486FBE05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E1D0B-B2F5-D13B-BC93-31970AA02EAF}"/>
              </a:ext>
            </a:extLst>
          </p:cNvPr>
          <p:cNvSpPr>
            <a:spLocks noGrp="1"/>
          </p:cNvSpPr>
          <p:nvPr>
            <p:ph type="sldNum" sz="quarter" idx="12"/>
          </p:nvPr>
        </p:nvSpPr>
        <p:spPr/>
        <p:txBody>
          <a:bodyPr/>
          <a:lstStyle/>
          <a:p>
            <a:fld id="{BBE52324-31F9-384D-8226-5552D2A830D3}" type="slidenum">
              <a:rPr lang="en-US" smtClean="0"/>
              <a:t>‹#›</a:t>
            </a:fld>
            <a:endParaRPr lang="en-US"/>
          </a:p>
        </p:txBody>
      </p:sp>
    </p:spTree>
    <p:extLst>
      <p:ext uri="{BB962C8B-B14F-4D97-AF65-F5344CB8AC3E}">
        <p14:creationId xmlns:p14="http://schemas.microsoft.com/office/powerpoint/2010/main" val="3091031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C3B85-289B-D188-61F0-03294992A57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1A87307-ACE1-5D8B-947E-8538800300C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F5836FA-1C01-CCB7-CC74-D356696E7329}"/>
              </a:ext>
            </a:extLst>
          </p:cNvPr>
          <p:cNvSpPr>
            <a:spLocks noGrp="1"/>
          </p:cNvSpPr>
          <p:nvPr>
            <p:ph type="dt" sz="half" idx="10"/>
          </p:nvPr>
        </p:nvSpPr>
        <p:spPr/>
        <p:txBody>
          <a:bodyPr/>
          <a:lstStyle/>
          <a:p>
            <a:fld id="{E9EA303B-E601-AF47-8CED-214426A93071}" type="datetimeFigureOut">
              <a:rPr lang="en-US" smtClean="0"/>
              <a:t>10/22/25</a:t>
            </a:fld>
            <a:endParaRPr lang="en-US"/>
          </a:p>
        </p:txBody>
      </p:sp>
      <p:sp>
        <p:nvSpPr>
          <p:cNvPr id="5" name="Footer Placeholder 4">
            <a:extLst>
              <a:ext uri="{FF2B5EF4-FFF2-40B4-BE49-F238E27FC236}">
                <a16:creationId xmlns:a16="http://schemas.microsoft.com/office/drawing/2014/main" id="{7A2058C4-A7E0-1D66-2094-7B14608175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09C177-D1B1-B5BE-27F3-F61AAB0468D7}"/>
              </a:ext>
            </a:extLst>
          </p:cNvPr>
          <p:cNvSpPr>
            <a:spLocks noGrp="1"/>
          </p:cNvSpPr>
          <p:nvPr>
            <p:ph type="sldNum" sz="quarter" idx="12"/>
          </p:nvPr>
        </p:nvSpPr>
        <p:spPr/>
        <p:txBody>
          <a:bodyPr/>
          <a:lstStyle/>
          <a:p>
            <a:fld id="{BBE52324-31F9-384D-8226-5552D2A830D3}" type="slidenum">
              <a:rPr lang="en-US" smtClean="0"/>
              <a:t>‹#›</a:t>
            </a:fld>
            <a:endParaRPr lang="en-US"/>
          </a:p>
        </p:txBody>
      </p:sp>
    </p:spTree>
    <p:extLst>
      <p:ext uri="{BB962C8B-B14F-4D97-AF65-F5344CB8AC3E}">
        <p14:creationId xmlns:p14="http://schemas.microsoft.com/office/powerpoint/2010/main" val="805712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88C748-73A4-C0C0-F42A-2916A7E3DDA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1694AF9-383A-0C03-4D6B-A6FF03D8EB0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9D3FB3F-B0A5-65FC-17F0-2ECA81B557E0}"/>
              </a:ext>
            </a:extLst>
          </p:cNvPr>
          <p:cNvSpPr>
            <a:spLocks noGrp="1"/>
          </p:cNvSpPr>
          <p:nvPr>
            <p:ph type="dt" sz="half" idx="10"/>
          </p:nvPr>
        </p:nvSpPr>
        <p:spPr/>
        <p:txBody>
          <a:bodyPr/>
          <a:lstStyle/>
          <a:p>
            <a:fld id="{E9EA303B-E601-AF47-8CED-214426A93071}" type="datetimeFigureOut">
              <a:rPr lang="en-US" smtClean="0"/>
              <a:t>10/22/25</a:t>
            </a:fld>
            <a:endParaRPr lang="en-US"/>
          </a:p>
        </p:txBody>
      </p:sp>
      <p:sp>
        <p:nvSpPr>
          <p:cNvPr id="5" name="Footer Placeholder 4">
            <a:extLst>
              <a:ext uri="{FF2B5EF4-FFF2-40B4-BE49-F238E27FC236}">
                <a16:creationId xmlns:a16="http://schemas.microsoft.com/office/drawing/2014/main" id="{5BCCDB76-C51D-7813-1F70-7513373409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F0C99D-9582-A843-912D-A58B00914731}"/>
              </a:ext>
            </a:extLst>
          </p:cNvPr>
          <p:cNvSpPr>
            <a:spLocks noGrp="1"/>
          </p:cNvSpPr>
          <p:nvPr>
            <p:ph type="sldNum" sz="quarter" idx="12"/>
          </p:nvPr>
        </p:nvSpPr>
        <p:spPr/>
        <p:txBody>
          <a:bodyPr/>
          <a:lstStyle/>
          <a:p>
            <a:fld id="{BBE52324-31F9-384D-8226-5552D2A830D3}" type="slidenum">
              <a:rPr lang="en-US" smtClean="0"/>
              <a:t>‹#›</a:t>
            </a:fld>
            <a:endParaRPr lang="en-US"/>
          </a:p>
        </p:txBody>
      </p:sp>
    </p:spTree>
    <p:extLst>
      <p:ext uri="{BB962C8B-B14F-4D97-AF65-F5344CB8AC3E}">
        <p14:creationId xmlns:p14="http://schemas.microsoft.com/office/powerpoint/2010/main" val="1194310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A6430-B29F-39BD-B2DE-7B3921D4AE7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D0BAC8B-9732-491F-2F87-6B64C12783E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466E19B-F651-47B3-ED2F-BEC84C5E31FA}"/>
              </a:ext>
            </a:extLst>
          </p:cNvPr>
          <p:cNvSpPr>
            <a:spLocks noGrp="1"/>
          </p:cNvSpPr>
          <p:nvPr>
            <p:ph type="dt" sz="half" idx="10"/>
          </p:nvPr>
        </p:nvSpPr>
        <p:spPr/>
        <p:txBody>
          <a:bodyPr/>
          <a:lstStyle/>
          <a:p>
            <a:fld id="{E9EA303B-E601-AF47-8CED-214426A93071}" type="datetimeFigureOut">
              <a:rPr lang="en-US" smtClean="0"/>
              <a:t>10/22/25</a:t>
            </a:fld>
            <a:endParaRPr lang="en-US"/>
          </a:p>
        </p:txBody>
      </p:sp>
      <p:sp>
        <p:nvSpPr>
          <p:cNvPr id="5" name="Footer Placeholder 4">
            <a:extLst>
              <a:ext uri="{FF2B5EF4-FFF2-40B4-BE49-F238E27FC236}">
                <a16:creationId xmlns:a16="http://schemas.microsoft.com/office/drawing/2014/main" id="{0E7DFB5C-5E50-DD2E-36CF-E1F6143793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A6B4FE-078A-0FBC-C2FC-C006C4FB192A}"/>
              </a:ext>
            </a:extLst>
          </p:cNvPr>
          <p:cNvSpPr>
            <a:spLocks noGrp="1"/>
          </p:cNvSpPr>
          <p:nvPr>
            <p:ph type="sldNum" sz="quarter" idx="12"/>
          </p:nvPr>
        </p:nvSpPr>
        <p:spPr/>
        <p:txBody>
          <a:bodyPr/>
          <a:lstStyle/>
          <a:p>
            <a:fld id="{BBE52324-31F9-384D-8226-5552D2A830D3}" type="slidenum">
              <a:rPr lang="en-US" smtClean="0"/>
              <a:t>‹#›</a:t>
            </a:fld>
            <a:endParaRPr lang="en-US"/>
          </a:p>
        </p:txBody>
      </p:sp>
    </p:spTree>
    <p:extLst>
      <p:ext uri="{BB962C8B-B14F-4D97-AF65-F5344CB8AC3E}">
        <p14:creationId xmlns:p14="http://schemas.microsoft.com/office/powerpoint/2010/main" val="3294509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AB0C0-B4C2-18B8-E649-1533F7F64AC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D38AAD6-FDDB-098D-2DC9-D05E07712E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29686A2-C548-E092-3685-9734C46DA6B1}"/>
              </a:ext>
            </a:extLst>
          </p:cNvPr>
          <p:cNvSpPr>
            <a:spLocks noGrp="1"/>
          </p:cNvSpPr>
          <p:nvPr>
            <p:ph type="dt" sz="half" idx="10"/>
          </p:nvPr>
        </p:nvSpPr>
        <p:spPr/>
        <p:txBody>
          <a:bodyPr/>
          <a:lstStyle/>
          <a:p>
            <a:fld id="{E9EA303B-E601-AF47-8CED-214426A93071}" type="datetimeFigureOut">
              <a:rPr lang="en-US" smtClean="0"/>
              <a:t>10/22/25</a:t>
            </a:fld>
            <a:endParaRPr lang="en-US"/>
          </a:p>
        </p:txBody>
      </p:sp>
      <p:sp>
        <p:nvSpPr>
          <p:cNvPr id="5" name="Footer Placeholder 4">
            <a:extLst>
              <a:ext uri="{FF2B5EF4-FFF2-40B4-BE49-F238E27FC236}">
                <a16:creationId xmlns:a16="http://schemas.microsoft.com/office/drawing/2014/main" id="{280078B9-62D6-E4D4-7E4C-529A4AB3B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BD7BE1-68D1-9451-F96B-E303BEC52399}"/>
              </a:ext>
            </a:extLst>
          </p:cNvPr>
          <p:cNvSpPr>
            <a:spLocks noGrp="1"/>
          </p:cNvSpPr>
          <p:nvPr>
            <p:ph type="sldNum" sz="quarter" idx="12"/>
          </p:nvPr>
        </p:nvSpPr>
        <p:spPr/>
        <p:txBody>
          <a:bodyPr/>
          <a:lstStyle/>
          <a:p>
            <a:fld id="{BBE52324-31F9-384D-8226-5552D2A830D3}" type="slidenum">
              <a:rPr lang="en-US" smtClean="0"/>
              <a:t>‹#›</a:t>
            </a:fld>
            <a:endParaRPr lang="en-US"/>
          </a:p>
        </p:txBody>
      </p:sp>
    </p:spTree>
    <p:extLst>
      <p:ext uri="{BB962C8B-B14F-4D97-AF65-F5344CB8AC3E}">
        <p14:creationId xmlns:p14="http://schemas.microsoft.com/office/powerpoint/2010/main" val="2442321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4A42C-907A-BC0A-3010-8FD81D0043C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FF7D690-24BB-0D81-6033-3DCF5634EB0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DE43199-2FE6-9C9A-2822-704C33B215B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53DC4D5-4EF7-D7B6-91CF-CDCB58F31CA6}"/>
              </a:ext>
            </a:extLst>
          </p:cNvPr>
          <p:cNvSpPr>
            <a:spLocks noGrp="1"/>
          </p:cNvSpPr>
          <p:nvPr>
            <p:ph type="dt" sz="half" idx="10"/>
          </p:nvPr>
        </p:nvSpPr>
        <p:spPr/>
        <p:txBody>
          <a:bodyPr/>
          <a:lstStyle/>
          <a:p>
            <a:fld id="{E9EA303B-E601-AF47-8CED-214426A93071}" type="datetimeFigureOut">
              <a:rPr lang="en-US" smtClean="0"/>
              <a:t>10/22/25</a:t>
            </a:fld>
            <a:endParaRPr lang="en-US"/>
          </a:p>
        </p:txBody>
      </p:sp>
      <p:sp>
        <p:nvSpPr>
          <p:cNvPr id="6" name="Footer Placeholder 5">
            <a:extLst>
              <a:ext uri="{FF2B5EF4-FFF2-40B4-BE49-F238E27FC236}">
                <a16:creationId xmlns:a16="http://schemas.microsoft.com/office/drawing/2014/main" id="{A75CB2A9-B339-CDF2-BF78-E90CC5E57F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5DEBC3-0D4F-6417-10D9-91FE84E20C7D}"/>
              </a:ext>
            </a:extLst>
          </p:cNvPr>
          <p:cNvSpPr>
            <a:spLocks noGrp="1"/>
          </p:cNvSpPr>
          <p:nvPr>
            <p:ph type="sldNum" sz="quarter" idx="12"/>
          </p:nvPr>
        </p:nvSpPr>
        <p:spPr/>
        <p:txBody>
          <a:bodyPr/>
          <a:lstStyle/>
          <a:p>
            <a:fld id="{BBE52324-31F9-384D-8226-5552D2A830D3}" type="slidenum">
              <a:rPr lang="en-US" smtClean="0"/>
              <a:t>‹#›</a:t>
            </a:fld>
            <a:endParaRPr lang="en-US"/>
          </a:p>
        </p:txBody>
      </p:sp>
    </p:spTree>
    <p:extLst>
      <p:ext uri="{BB962C8B-B14F-4D97-AF65-F5344CB8AC3E}">
        <p14:creationId xmlns:p14="http://schemas.microsoft.com/office/powerpoint/2010/main" val="1587356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6D3ED-1AB8-460C-6EB2-6F2AFD26223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906B2B4-3166-7972-8AE6-A6DBEF9440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3165E30-1FD8-902F-1AFB-96035DB6C30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82923D1-544F-A071-B0E1-499AF34FDA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ED927CF-1AE3-5AE0-A660-11ABC2E9F26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36C2D3F-CCA7-1578-0302-D2FBCD3C1593}"/>
              </a:ext>
            </a:extLst>
          </p:cNvPr>
          <p:cNvSpPr>
            <a:spLocks noGrp="1"/>
          </p:cNvSpPr>
          <p:nvPr>
            <p:ph type="dt" sz="half" idx="10"/>
          </p:nvPr>
        </p:nvSpPr>
        <p:spPr/>
        <p:txBody>
          <a:bodyPr/>
          <a:lstStyle/>
          <a:p>
            <a:fld id="{E9EA303B-E601-AF47-8CED-214426A93071}" type="datetimeFigureOut">
              <a:rPr lang="en-US" smtClean="0"/>
              <a:t>10/22/25</a:t>
            </a:fld>
            <a:endParaRPr lang="en-US"/>
          </a:p>
        </p:txBody>
      </p:sp>
      <p:sp>
        <p:nvSpPr>
          <p:cNvPr id="8" name="Footer Placeholder 7">
            <a:extLst>
              <a:ext uri="{FF2B5EF4-FFF2-40B4-BE49-F238E27FC236}">
                <a16:creationId xmlns:a16="http://schemas.microsoft.com/office/drawing/2014/main" id="{2CFBCAD1-10AF-0E2A-1198-C95FD88D6F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EB6B70-ECB5-1F7D-3BC2-50E51BA129F7}"/>
              </a:ext>
            </a:extLst>
          </p:cNvPr>
          <p:cNvSpPr>
            <a:spLocks noGrp="1"/>
          </p:cNvSpPr>
          <p:nvPr>
            <p:ph type="sldNum" sz="quarter" idx="12"/>
          </p:nvPr>
        </p:nvSpPr>
        <p:spPr/>
        <p:txBody>
          <a:bodyPr/>
          <a:lstStyle/>
          <a:p>
            <a:fld id="{BBE52324-31F9-384D-8226-5552D2A830D3}" type="slidenum">
              <a:rPr lang="en-US" smtClean="0"/>
              <a:t>‹#›</a:t>
            </a:fld>
            <a:endParaRPr lang="en-US"/>
          </a:p>
        </p:txBody>
      </p:sp>
    </p:spTree>
    <p:extLst>
      <p:ext uri="{BB962C8B-B14F-4D97-AF65-F5344CB8AC3E}">
        <p14:creationId xmlns:p14="http://schemas.microsoft.com/office/powerpoint/2010/main" val="806451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D88B8-C1B6-753B-3C17-21942C2C907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9852AE7-AA69-84D7-36AD-FFC350B5F3B0}"/>
              </a:ext>
            </a:extLst>
          </p:cNvPr>
          <p:cNvSpPr>
            <a:spLocks noGrp="1"/>
          </p:cNvSpPr>
          <p:nvPr>
            <p:ph type="dt" sz="half" idx="10"/>
          </p:nvPr>
        </p:nvSpPr>
        <p:spPr/>
        <p:txBody>
          <a:bodyPr/>
          <a:lstStyle/>
          <a:p>
            <a:fld id="{E9EA303B-E601-AF47-8CED-214426A93071}" type="datetimeFigureOut">
              <a:rPr lang="en-US" smtClean="0"/>
              <a:t>10/22/25</a:t>
            </a:fld>
            <a:endParaRPr lang="en-US"/>
          </a:p>
        </p:txBody>
      </p:sp>
      <p:sp>
        <p:nvSpPr>
          <p:cNvPr id="4" name="Footer Placeholder 3">
            <a:extLst>
              <a:ext uri="{FF2B5EF4-FFF2-40B4-BE49-F238E27FC236}">
                <a16:creationId xmlns:a16="http://schemas.microsoft.com/office/drawing/2014/main" id="{19103E0C-9834-228D-877D-6101EECE39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AA9BEE-0C69-D2DE-78D3-13BD939E00D3}"/>
              </a:ext>
            </a:extLst>
          </p:cNvPr>
          <p:cNvSpPr>
            <a:spLocks noGrp="1"/>
          </p:cNvSpPr>
          <p:nvPr>
            <p:ph type="sldNum" sz="quarter" idx="12"/>
          </p:nvPr>
        </p:nvSpPr>
        <p:spPr/>
        <p:txBody>
          <a:bodyPr/>
          <a:lstStyle/>
          <a:p>
            <a:fld id="{BBE52324-31F9-384D-8226-5552D2A830D3}" type="slidenum">
              <a:rPr lang="en-US" smtClean="0"/>
              <a:t>‹#›</a:t>
            </a:fld>
            <a:endParaRPr lang="en-US"/>
          </a:p>
        </p:txBody>
      </p:sp>
    </p:spTree>
    <p:extLst>
      <p:ext uri="{BB962C8B-B14F-4D97-AF65-F5344CB8AC3E}">
        <p14:creationId xmlns:p14="http://schemas.microsoft.com/office/powerpoint/2010/main" val="3706199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D09926-D70D-7A5B-D432-327FCB610ED0}"/>
              </a:ext>
            </a:extLst>
          </p:cNvPr>
          <p:cNvSpPr>
            <a:spLocks noGrp="1"/>
          </p:cNvSpPr>
          <p:nvPr>
            <p:ph type="dt" sz="half" idx="10"/>
          </p:nvPr>
        </p:nvSpPr>
        <p:spPr/>
        <p:txBody>
          <a:bodyPr/>
          <a:lstStyle/>
          <a:p>
            <a:fld id="{E9EA303B-E601-AF47-8CED-214426A93071}" type="datetimeFigureOut">
              <a:rPr lang="en-US" smtClean="0"/>
              <a:t>10/22/25</a:t>
            </a:fld>
            <a:endParaRPr lang="en-US"/>
          </a:p>
        </p:txBody>
      </p:sp>
      <p:sp>
        <p:nvSpPr>
          <p:cNvPr id="3" name="Footer Placeholder 2">
            <a:extLst>
              <a:ext uri="{FF2B5EF4-FFF2-40B4-BE49-F238E27FC236}">
                <a16:creationId xmlns:a16="http://schemas.microsoft.com/office/drawing/2014/main" id="{C2BC2F7E-58B4-31D1-1D48-9CDEDDC764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4B2EB9-7A08-BC3D-3F69-E205353F8A42}"/>
              </a:ext>
            </a:extLst>
          </p:cNvPr>
          <p:cNvSpPr>
            <a:spLocks noGrp="1"/>
          </p:cNvSpPr>
          <p:nvPr>
            <p:ph type="sldNum" sz="quarter" idx="12"/>
          </p:nvPr>
        </p:nvSpPr>
        <p:spPr/>
        <p:txBody>
          <a:bodyPr/>
          <a:lstStyle/>
          <a:p>
            <a:fld id="{BBE52324-31F9-384D-8226-5552D2A830D3}" type="slidenum">
              <a:rPr lang="en-US" smtClean="0"/>
              <a:t>‹#›</a:t>
            </a:fld>
            <a:endParaRPr lang="en-US"/>
          </a:p>
        </p:txBody>
      </p:sp>
    </p:spTree>
    <p:extLst>
      <p:ext uri="{BB962C8B-B14F-4D97-AF65-F5344CB8AC3E}">
        <p14:creationId xmlns:p14="http://schemas.microsoft.com/office/powerpoint/2010/main" val="3643824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8296F-E1D9-8999-7350-B89F455E5CB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4983005-0233-0F7F-20CF-22EE532663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B88F1E8-2139-14A0-E112-778C0549B8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0FD4AB9-DC44-EB7F-43DB-405684B14E8F}"/>
              </a:ext>
            </a:extLst>
          </p:cNvPr>
          <p:cNvSpPr>
            <a:spLocks noGrp="1"/>
          </p:cNvSpPr>
          <p:nvPr>
            <p:ph type="dt" sz="half" idx="10"/>
          </p:nvPr>
        </p:nvSpPr>
        <p:spPr/>
        <p:txBody>
          <a:bodyPr/>
          <a:lstStyle/>
          <a:p>
            <a:fld id="{E9EA303B-E601-AF47-8CED-214426A93071}" type="datetimeFigureOut">
              <a:rPr lang="en-US" smtClean="0"/>
              <a:t>10/22/25</a:t>
            </a:fld>
            <a:endParaRPr lang="en-US"/>
          </a:p>
        </p:txBody>
      </p:sp>
      <p:sp>
        <p:nvSpPr>
          <p:cNvPr id="6" name="Footer Placeholder 5">
            <a:extLst>
              <a:ext uri="{FF2B5EF4-FFF2-40B4-BE49-F238E27FC236}">
                <a16:creationId xmlns:a16="http://schemas.microsoft.com/office/drawing/2014/main" id="{9DA4233B-FC80-0CFA-8D03-ACAE19C5FC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576098-30B5-EC94-1F9E-5FA820FA8D60}"/>
              </a:ext>
            </a:extLst>
          </p:cNvPr>
          <p:cNvSpPr>
            <a:spLocks noGrp="1"/>
          </p:cNvSpPr>
          <p:nvPr>
            <p:ph type="sldNum" sz="quarter" idx="12"/>
          </p:nvPr>
        </p:nvSpPr>
        <p:spPr/>
        <p:txBody>
          <a:bodyPr/>
          <a:lstStyle/>
          <a:p>
            <a:fld id="{BBE52324-31F9-384D-8226-5552D2A830D3}" type="slidenum">
              <a:rPr lang="en-US" smtClean="0"/>
              <a:t>‹#›</a:t>
            </a:fld>
            <a:endParaRPr lang="en-US"/>
          </a:p>
        </p:txBody>
      </p:sp>
    </p:spTree>
    <p:extLst>
      <p:ext uri="{BB962C8B-B14F-4D97-AF65-F5344CB8AC3E}">
        <p14:creationId xmlns:p14="http://schemas.microsoft.com/office/powerpoint/2010/main" val="1818470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41D07-B894-523F-1614-10E2BC0A14E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5260001-600F-EF6B-E934-88D0D87919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2320DE-D890-FDB8-24B0-FAF4756FED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9047191-835C-44D3-6204-A81A35647504}"/>
              </a:ext>
            </a:extLst>
          </p:cNvPr>
          <p:cNvSpPr>
            <a:spLocks noGrp="1"/>
          </p:cNvSpPr>
          <p:nvPr>
            <p:ph type="dt" sz="half" idx="10"/>
          </p:nvPr>
        </p:nvSpPr>
        <p:spPr/>
        <p:txBody>
          <a:bodyPr/>
          <a:lstStyle/>
          <a:p>
            <a:fld id="{E9EA303B-E601-AF47-8CED-214426A93071}" type="datetimeFigureOut">
              <a:rPr lang="en-US" smtClean="0"/>
              <a:t>10/22/25</a:t>
            </a:fld>
            <a:endParaRPr lang="en-US"/>
          </a:p>
        </p:txBody>
      </p:sp>
      <p:sp>
        <p:nvSpPr>
          <p:cNvPr id="6" name="Footer Placeholder 5">
            <a:extLst>
              <a:ext uri="{FF2B5EF4-FFF2-40B4-BE49-F238E27FC236}">
                <a16:creationId xmlns:a16="http://schemas.microsoft.com/office/drawing/2014/main" id="{69BFE90D-E0CA-8D2B-03B9-B3B93B8F52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BE7C4F-73D9-D481-4133-C5D8253B0534}"/>
              </a:ext>
            </a:extLst>
          </p:cNvPr>
          <p:cNvSpPr>
            <a:spLocks noGrp="1"/>
          </p:cNvSpPr>
          <p:nvPr>
            <p:ph type="sldNum" sz="quarter" idx="12"/>
          </p:nvPr>
        </p:nvSpPr>
        <p:spPr/>
        <p:txBody>
          <a:bodyPr/>
          <a:lstStyle/>
          <a:p>
            <a:fld id="{BBE52324-31F9-384D-8226-5552D2A830D3}" type="slidenum">
              <a:rPr lang="en-US" smtClean="0"/>
              <a:t>‹#›</a:t>
            </a:fld>
            <a:endParaRPr lang="en-US"/>
          </a:p>
        </p:txBody>
      </p:sp>
    </p:spTree>
    <p:extLst>
      <p:ext uri="{BB962C8B-B14F-4D97-AF65-F5344CB8AC3E}">
        <p14:creationId xmlns:p14="http://schemas.microsoft.com/office/powerpoint/2010/main" val="1615206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1B3579-7562-4926-4420-1C03903CD9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0EA12D2-941E-87E8-5B37-0E1107DF84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8EBDCF5-DFE9-AF46-A9D0-7A98EF95EC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A303B-E601-AF47-8CED-214426A93071}" type="datetimeFigureOut">
              <a:rPr lang="en-US" smtClean="0"/>
              <a:t>10/22/25</a:t>
            </a:fld>
            <a:endParaRPr lang="en-US"/>
          </a:p>
        </p:txBody>
      </p:sp>
      <p:sp>
        <p:nvSpPr>
          <p:cNvPr id="5" name="Footer Placeholder 4">
            <a:extLst>
              <a:ext uri="{FF2B5EF4-FFF2-40B4-BE49-F238E27FC236}">
                <a16:creationId xmlns:a16="http://schemas.microsoft.com/office/drawing/2014/main" id="{000764E2-D18E-D9C9-5F00-74F8DEFB92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DD01E8-928E-F9E7-9794-B898D8256E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E52324-31F9-384D-8226-5552D2A830D3}" type="slidenum">
              <a:rPr lang="en-US" smtClean="0"/>
              <a:t>‹#›</a:t>
            </a:fld>
            <a:endParaRPr lang="en-US"/>
          </a:p>
        </p:txBody>
      </p:sp>
    </p:spTree>
    <p:extLst>
      <p:ext uri="{BB962C8B-B14F-4D97-AF65-F5344CB8AC3E}">
        <p14:creationId xmlns:p14="http://schemas.microsoft.com/office/powerpoint/2010/main" val="3910497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D2190-ACC7-A83F-69E3-FBAE0BB28EB2}"/>
              </a:ext>
            </a:extLst>
          </p:cNvPr>
          <p:cNvSpPr>
            <a:spLocks noGrp="1"/>
          </p:cNvSpPr>
          <p:nvPr>
            <p:ph type="ctrTitle"/>
          </p:nvPr>
        </p:nvSpPr>
        <p:spPr/>
        <p:txBody>
          <a:bodyPr>
            <a:normAutofit fontScale="90000"/>
          </a:bodyPr>
          <a:lstStyle/>
          <a:p>
            <a:r>
              <a:rPr lang="en-IN" b="1" dirty="0"/>
              <a:t>Introduction to </a:t>
            </a:r>
            <a:r>
              <a:rPr lang="en-IN" b="1" dirty="0" err="1"/>
              <a:t>LangChain</a:t>
            </a:r>
            <a:r>
              <a:rPr lang="en-IN" b="1" dirty="0"/>
              <a:t>: Building Intelligent AI Applications</a:t>
            </a:r>
            <a:endParaRPr lang="en-US" b="1" dirty="0">
              <a:solidFill>
                <a:schemeClr val="accent2">
                  <a:lumMod val="75000"/>
                </a:schemeClr>
              </a:solidFill>
            </a:endParaRPr>
          </a:p>
        </p:txBody>
      </p:sp>
    </p:spTree>
    <p:extLst>
      <p:ext uri="{BB962C8B-B14F-4D97-AF65-F5344CB8AC3E}">
        <p14:creationId xmlns:p14="http://schemas.microsoft.com/office/powerpoint/2010/main" val="1550375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9B63-B2D4-1C6A-DF10-71F5FB80637E}"/>
              </a:ext>
            </a:extLst>
          </p:cNvPr>
          <p:cNvSpPr>
            <a:spLocks noGrp="1"/>
          </p:cNvSpPr>
          <p:nvPr>
            <p:ph type="title"/>
          </p:nvPr>
        </p:nvSpPr>
        <p:spPr>
          <a:xfrm>
            <a:off x="1201479" y="260259"/>
            <a:ext cx="6166884" cy="1325563"/>
          </a:xfrm>
        </p:spPr>
        <p:txBody>
          <a:bodyPr/>
          <a:lstStyle/>
          <a:p>
            <a:r>
              <a:rPr lang="en-US" b="1" dirty="0"/>
              <a:t>LLM/ RAG </a:t>
            </a:r>
          </a:p>
        </p:txBody>
      </p:sp>
      <p:pic>
        <p:nvPicPr>
          <p:cNvPr id="5" name="Content Placeholder 4">
            <a:extLst>
              <a:ext uri="{FF2B5EF4-FFF2-40B4-BE49-F238E27FC236}">
                <a16:creationId xmlns:a16="http://schemas.microsoft.com/office/drawing/2014/main" id="{8D9747F8-2470-52DA-08A7-8D34573588A4}"/>
              </a:ext>
            </a:extLst>
          </p:cNvPr>
          <p:cNvPicPr>
            <a:picLocks noGrp="1" noChangeAspect="1"/>
          </p:cNvPicPr>
          <p:nvPr>
            <p:ph idx="1"/>
          </p:nvPr>
        </p:nvPicPr>
        <p:blipFill>
          <a:blip r:embed="rId2"/>
          <a:srcRect r="46629"/>
          <a:stretch>
            <a:fillRect/>
          </a:stretch>
        </p:blipFill>
        <p:spPr>
          <a:xfrm>
            <a:off x="2243469" y="1099204"/>
            <a:ext cx="4486940" cy="4351338"/>
          </a:xfrm>
        </p:spPr>
      </p:pic>
      <p:sp>
        <p:nvSpPr>
          <p:cNvPr id="6" name="TextBox 5">
            <a:extLst>
              <a:ext uri="{FF2B5EF4-FFF2-40B4-BE49-F238E27FC236}">
                <a16:creationId xmlns:a16="http://schemas.microsoft.com/office/drawing/2014/main" id="{8E7B2167-F3B1-AD4A-9356-318D2DD2E65E}"/>
              </a:ext>
            </a:extLst>
          </p:cNvPr>
          <p:cNvSpPr txBox="1"/>
          <p:nvPr/>
        </p:nvSpPr>
        <p:spPr>
          <a:xfrm>
            <a:off x="10122243" y="1585822"/>
            <a:ext cx="184731"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182248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48B0F-7155-528C-1339-8AF00D616408}"/>
              </a:ext>
            </a:extLst>
          </p:cNvPr>
          <p:cNvSpPr>
            <a:spLocks noGrp="1"/>
          </p:cNvSpPr>
          <p:nvPr>
            <p:ph type="title"/>
          </p:nvPr>
        </p:nvSpPr>
        <p:spPr>
          <a:xfrm>
            <a:off x="800509" y="-188635"/>
            <a:ext cx="10515600" cy="1325563"/>
          </a:xfrm>
        </p:spPr>
        <p:txBody>
          <a:bodyPr/>
          <a:lstStyle/>
          <a:p>
            <a:r>
              <a:rPr lang="en-US" altLang="en-US" b="1" dirty="0">
                <a:latin typeface="Inter"/>
              </a:rPr>
              <a:t>Prompts - Prompt Templates</a:t>
            </a:r>
            <a:endParaRPr lang="en-US" b="1" dirty="0"/>
          </a:p>
        </p:txBody>
      </p:sp>
      <p:sp>
        <p:nvSpPr>
          <p:cNvPr id="3" name="Rectangle 1">
            <a:extLst>
              <a:ext uri="{FF2B5EF4-FFF2-40B4-BE49-F238E27FC236}">
                <a16:creationId xmlns:a16="http://schemas.microsoft.com/office/drawing/2014/main" id="{A7F200A5-A973-1885-7E0F-45313F984B94}"/>
              </a:ext>
            </a:extLst>
          </p:cNvPr>
          <p:cNvSpPr>
            <a:spLocks noChangeArrowheads="1"/>
          </p:cNvSpPr>
          <p:nvPr/>
        </p:nvSpPr>
        <p:spPr bwMode="auto">
          <a:xfrm>
            <a:off x="875891" y="1193618"/>
            <a:ext cx="8358122"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effectLst/>
                <a:latin typeface="Inter"/>
              </a:rPr>
              <a:t>Pre-defined, parameterized templates for generating prompts to LLMs.</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effectLst/>
                <a:latin typeface="Inter"/>
              </a:rPr>
              <a:t>Helps maintain consistency and structure in prompts.</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effectLst/>
                <a:latin typeface="Inter"/>
              </a:rPr>
              <a:t>Prevents boilerplate string formatting.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p:txBody>
      </p:sp>
      <p:pic>
        <p:nvPicPr>
          <p:cNvPr id="6" name="Picture 5">
            <a:extLst>
              <a:ext uri="{FF2B5EF4-FFF2-40B4-BE49-F238E27FC236}">
                <a16:creationId xmlns:a16="http://schemas.microsoft.com/office/drawing/2014/main" id="{14288DAF-D293-F8A0-FC79-AFAE2C43F32C}"/>
              </a:ext>
            </a:extLst>
          </p:cNvPr>
          <p:cNvPicPr>
            <a:picLocks noChangeAspect="1"/>
          </p:cNvPicPr>
          <p:nvPr/>
        </p:nvPicPr>
        <p:blipFill>
          <a:blip r:embed="rId2"/>
          <a:stretch>
            <a:fillRect/>
          </a:stretch>
        </p:blipFill>
        <p:spPr>
          <a:xfrm>
            <a:off x="1656736" y="2212553"/>
            <a:ext cx="6553200" cy="4456176"/>
          </a:xfrm>
          <a:prstGeom prst="rect">
            <a:avLst/>
          </a:prstGeom>
        </p:spPr>
      </p:pic>
    </p:spTree>
    <p:extLst>
      <p:ext uri="{BB962C8B-B14F-4D97-AF65-F5344CB8AC3E}">
        <p14:creationId xmlns:p14="http://schemas.microsoft.com/office/powerpoint/2010/main" val="3576592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4FCE6F-DF78-806C-0933-C9ABF3798E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CBD413-F267-37F2-93ED-6FCEC5FB8922}"/>
              </a:ext>
            </a:extLst>
          </p:cNvPr>
          <p:cNvSpPr>
            <a:spLocks noGrp="1"/>
          </p:cNvSpPr>
          <p:nvPr>
            <p:ph type="title"/>
          </p:nvPr>
        </p:nvSpPr>
        <p:spPr>
          <a:xfrm>
            <a:off x="598537" y="-277126"/>
            <a:ext cx="10515600" cy="1325563"/>
          </a:xfrm>
        </p:spPr>
        <p:txBody>
          <a:bodyPr/>
          <a:lstStyle/>
          <a:p>
            <a:r>
              <a:rPr lang="en-US" altLang="en-US" b="1" dirty="0">
                <a:latin typeface="Inter"/>
              </a:rPr>
              <a:t>Output Parser</a:t>
            </a:r>
            <a:endParaRPr lang="en-US" b="1" dirty="0"/>
          </a:p>
        </p:txBody>
      </p:sp>
      <p:sp>
        <p:nvSpPr>
          <p:cNvPr id="3" name="Rectangle 1">
            <a:extLst>
              <a:ext uri="{FF2B5EF4-FFF2-40B4-BE49-F238E27FC236}">
                <a16:creationId xmlns:a16="http://schemas.microsoft.com/office/drawing/2014/main" id="{B8346CC6-6064-980D-BAEF-82D1D330F84F}"/>
              </a:ext>
            </a:extLst>
          </p:cNvPr>
          <p:cNvSpPr>
            <a:spLocks noChangeArrowheads="1"/>
          </p:cNvSpPr>
          <p:nvPr/>
        </p:nvSpPr>
        <p:spPr bwMode="auto">
          <a:xfrm>
            <a:off x="258914" y="766732"/>
            <a:ext cx="11362815"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eaLnBrk="0" fontAlgn="base" hangingPunct="0">
              <a:spcBef>
                <a:spcPct val="0"/>
              </a:spcBef>
              <a:spcAft>
                <a:spcPct val="0"/>
              </a:spcAft>
            </a:pPr>
            <a:r>
              <a:rPr lang="en-US" altLang="en-US" sz="2000" dirty="0" err="1">
                <a:latin typeface="Inter"/>
              </a:rPr>
              <a:t>OutputParser</a:t>
            </a:r>
            <a:r>
              <a:rPr lang="en-US" altLang="en-US" sz="2000" dirty="0">
                <a:latin typeface="Inter"/>
              </a:rPr>
              <a:t> in </a:t>
            </a:r>
            <a:r>
              <a:rPr lang="en-US" altLang="en-US" sz="2000" dirty="0" err="1">
                <a:latin typeface="Inter"/>
              </a:rPr>
              <a:t>LangChain</a:t>
            </a:r>
            <a:r>
              <a:rPr lang="en-US" altLang="en-US" sz="2000" dirty="0">
                <a:latin typeface="Inter"/>
              </a:rPr>
              <a:t> is like a translator that turns the model’s messy text into clean, predictable data you can use in code.</a:t>
            </a:r>
          </a:p>
          <a:p>
            <a:pPr lvl="1" eaLnBrk="0" fontAlgn="base" hangingPunct="0">
              <a:spcBef>
                <a:spcPct val="0"/>
              </a:spcBef>
              <a:spcAft>
                <a:spcPct val="0"/>
              </a:spcAft>
            </a:pPr>
            <a:r>
              <a:rPr lang="en-US" altLang="en-US" sz="2000" b="1" dirty="0">
                <a:latin typeface="Inter"/>
              </a:rPr>
              <a:t>What it does</a:t>
            </a:r>
          </a:p>
          <a:p>
            <a:pPr marL="800100" lvl="1" indent="-342900" eaLnBrk="0" fontAlgn="base" hangingPunct="0">
              <a:spcBef>
                <a:spcPct val="0"/>
              </a:spcBef>
              <a:spcAft>
                <a:spcPct val="0"/>
              </a:spcAft>
              <a:buFont typeface="Arial" panose="020B0604020202020204" pitchFamily="34" charset="0"/>
              <a:buChar char="•"/>
            </a:pPr>
            <a:r>
              <a:rPr lang="en-US" altLang="en-US" sz="2000" dirty="0">
                <a:latin typeface="Inter"/>
              </a:rPr>
              <a:t>	It tells the model “please answer in this exact format,” then reads the reply and converts it into Python types like string, list, </a:t>
            </a:r>
            <a:r>
              <a:rPr lang="en-US" altLang="en-US" sz="2000" dirty="0" err="1">
                <a:latin typeface="Inter"/>
              </a:rPr>
              <a:t>dict</a:t>
            </a:r>
            <a:r>
              <a:rPr lang="en-US" altLang="en-US" sz="2000" dirty="0">
                <a:latin typeface="Inter"/>
              </a:rPr>
              <a:t>, or a </a:t>
            </a:r>
            <a:r>
              <a:rPr lang="en-US" altLang="en-US" sz="2000" dirty="0" err="1">
                <a:latin typeface="Inter"/>
              </a:rPr>
              <a:t>Pydantic</a:t>
            </a:r>
            <a:r>
              <a:rPr lang="en-US" altLang="en-US" sz="2000" dirty="0">
                <a:latin typeface="Inter"/>
              </a:rPr>
              <a:t> model.</a:t>
            </a:r>
          </a:p>
          <a:p>
            <a:pPr marL="800100" lvl="1" indent="-342900" eaLnBrk="0" fontAlgn="base" hangingPunct="0">
              <a:spcBef>
                <a:spcPct val="0"/>
              </a:spcBef>
              <a:spcAft>
                <a:spcPct val="0"/>
              </a:spcAft>
              <a:buFont typeface="Arial" panose="020B0604020202020204" pitchFamily="34" charset="0"/>
              <a:buChar char="•"/>
            </a:pPr>
            <a:r>
              <a:rPr lang="en-US" altLang="en-US" sz="2000" dirty="0">
                <a:latin typeface="Inter"/>
              </a:rPr>
              <a:t>	This avoids fragile string parsing and makes your app reliable even when models vary their wording.</a:t>
            </a:r>
          </a:p>
          <a:p>
            <a:pPr lvl="1" eaLnBrk="0" fontAlgn="base" hangingPunct="0">
              <a:spcBef>
                <a:spcPct val="0"/>
              </a:spcBef>
              <a:spcAft>
                <a:spcPct val="0"/>
              </a:spcAft>
            </a:pPr>
            <a:r>
              <a:rPr lang="en-US" altLang="en-US" sz="2000" b="1" dirty="0">
                <a:latin typeface="Inter"/>
              </a:rPr>
              <a:t>When to use it</a:t>
            </a:r>
          </a:p>
          <a:p>
            <a:pPr marL="800100" lvl="1" indent="-342900" eaLnBrk="0" fontAlgn="base" hangingPunct="0">
              <a:spcBef>
                <a:spcPct val="0"/>
              </a:spcBef>
              <a:spcAft>
                <a:spcPct val="0"/>
              </a:spcAft>
              <a:buFont typeface="Arial" panose="020B0604020202020204" pitchFamily="34" charset="0"/>
              <a:buChar char="•"/>
            </a:pPr>
            <a:r>
              <a:rPr lang="en-US" altLang="en-US" sz="2000" dirty="0">
                <a:latin typeface="Inter"/>
              </a:rPr>
              <a:t>	When you need structured output (like JSON or a typed object) but the model returns plain text.</a:t>
            </a:r>
          </a:p>
          <a:p>
            <a:pPr marL="800100" lvl="1" indent="-342900" eaLnBrk="0" fontAlgn="base" hangingPunct="0">
              <a:spcBef>
                <a:spcPct val="0"/>
              </a:spcBef>
              <a:spcAft>
                <a:spcPct val="0"/>
              </a:spcAft>
              <a:buFont typeface="Arial" panose="020B0604020202020204" pitchFamily="34" charset="0"/>
              <a:buChar char="•"/>
            </a:pPr>
            <a:r>
              <a:rPr lang="en-US" altLang="en-US" sz="2000" dirty="0">
                <a:latin typeface="Inter"/>
              </a:rPr>
              <a:t>	When you want to safely consume model output in code (store in DB, render UI, call another tool).</a:t>
            </a:r>
          </a:p>
          <a:p>
            <a:pPr lvl="1" eaLnBrk="0" fontAlgn="base" hangingPunct="0">
              <a:spcBef>
                <a:spcPct val="0"/>
              </a:spcBef>
              <a:spcAft>
                <a:spcPct val="0"/>
              </a:spcAft>
            </a:pPr>
            <a:r>
              <a:rPr lang="en-US" altLang="en-US" sz="2000" dirty="0">
                <a:latin typeface="Inter"/>
              </a:rPr>
              <a:t>	Common types you’ll use</a:t>
            </a:r>
          </a:p>
          <a:p>
            <a:pPr lvl="1" eaLnBrk="0" fontAlgn="base" hangingPunct="0">
              <a:spcBef>
                <a:spcPct val="0"/>
              </a:spcBef>
              <a:spcAft>
                <a:spcPct val="0"/>
              </a:spcAft>
            </a:pPr>
            <a:r>
              <a:rPr lang="en-US" altLang="en-US" sz="2000" dirty="0">
                <a:latin typeface="Inter"/>
              </a:rPr>
              <a:t>		• </a:t>
            </a:r>
            <a:r>
              <a:rPr lang="en-US" altLang="en-US" sz="2000" dirty="0" err="1">
                <a:latin typeface="Inter"/>
              </a:rPr>
              <a:t>StrOutputParser</a:t>
            </a:r>
            <a:r>
              <a:rPr lang="en-US" altLang="en-US" sz="2000" dirty="0">
                <a:latin typeface="Inter"/>
              </a:rPr>
              <a:t>: get plain string from </a:t>
            </a:r>
            <a:r>
              <a:rPr lang="en-US" altLang="en-US" sz="2000" dirty="0" err="1">
                <a:latin typeface="Inter"/>
              </a:rPr>
              <a:t>AIMessage</a:t>
            </a:r>
            <a:r>
              <a:rPr lang="en-US" altLang="en-US" sz="2000" dirty="0">
                <a:latin typeface="Inter"/>
              </a:rPr>
              <a:t>.</a:t>
            </a:r>
          </a:p>
          <a:p>
            <a:pPr lvl="1" eaLnBrk="0" fontAlgn="base" hangingPunct="0">
              <a:spcBef>
                <a:spcPct val="0"/>
              </a:spcBef>
              <a:spcAft>
                <a:spcPct val="0"/>
              </a:spcAft>
            </a:pPr>
            <a:r>
              <a:rPr lang="en-US" altLang="en-US" sz="2000" dirty="0">
                <a:latin typeface="Inter"/>
              </a:rPr>
              <a:t>		• </a:t>
            </a:r>
            <a:r>
              <a:rPr lang="en-US" altLang="en-US" sz="2000" dirty="0" err="1">
                <a:latin typeface="Inter"/>
              </a:rPr>
              <a:t>JSONOutputParser</a:t>
            </a:r>
            <a:r>
              <a:rPr lang="en-US" altLang="en-US" sz="2000" dirty="0">
                <a:latin typeface="Inter"/>
              </a:rPr>
              <a:t>: get a Python </a:t>
            </a:r>
            <a:r>
              <a:rPr lang="en-US" altLang="en-US" sz="2000" dirty="0" err="1">
                <a:latin typeface="Inter"/>
              </a:rPr>
              <a:t>dict</a:t>
            </a:r>
            <a:r>
              <a:rPr lang="en-US" altLang="en-US" sz="2000" dirty="0">
                <a:latin typeface="Inter"/>
              </a:rPr>
              <a:t>/list from JSON text.</a:t>
            </a:r>
          </a:p>
          <a:p>
            <a:pPr lvl="1" eaLnBrk="0" fontAlgn="base" hangingPunct="0">
              <a:spcBef>
                <a:spcPct val="0"/>
              </a:spcBef>
              <a:spcAft>
                <a:spcPct val="0"/>
              </a:spcAft>
            </a:pPr>
            <a:r>
              <a:rPr lang="en-US" altLang="en-US" sz="2000" dirty="0">
                <a:latin typeface="Inter"/>
              </a:rPr>
              <a:t>		• </a:t>
            </a:r>
            <a:r>
              <a:rPr lang="en-US" altLang="en-US" sz="2000" dirty="0" err="1">
                <a:latin typeface="Inter"/>
              </a:rPr>
              <a:t>PydanticOutputParser</a:t>
            </a:r>
            <a:r>
              <a:rPr lang="en-US" altLang="en-US" sz="2000" dirty="0">
                <a:latin typeface="Inter"/>
              </a:rPr>
              <a:t>: validate and return a </a:t>
            </a:r>
            <a:r>
              <a:rPr lang="en-US" altLang="en-US" sz="2000" dirty="0" err="1">
                <a:latin typeface="Inter"/>
              </a:rPr>
              <a:t>Pydantic</a:t>
            </a:r>
            <a:r>
              <a:rPr lang="en-US" altLang="en-US" sz="2000" dirty="0">
                <a:latin typeface="Inter"/>
              </a:rPr>
              <a:t> model (typed fields).</a:t>
            </a:r>
          </a:p>
          <a:p>
            <a:pPr lvl="1" eaLnBrk="0" fontAlgn="base" hangingPunct="0">
              <a:spcBef>
                <a:spcPct val="0"/>
              </a:spcBef>
              <a:spcAft>
                <a:spcPct val="0"/>
              </a:spcAft>
            </a:pPr>
            <a:r>
              <a:rPr lang="en-US" altLang="en-US" sz="2000" dirty="0">
                <a:latin typeface="Inter"/>
              </a:rPr>
              <a:t>		</a:t>
            </a:r>
          </a:p>
          <a:p>
            <a:pPr lvl="1" eaLnBrk="0" fontAlgn="base" hangingPunct="0">
              <a:spcBef>
                <a:spcPct val="0"/>
              </a:spcBef>
              <a:spcAft>
                <a:spcPct val="0"/>
              </a:spcAft>
            </a:pPr>
            <a:r>
              <a:rPr lang="en-US" altLang="en-US" sz="2000" b="1" dirty="0">
                <a:latin typeface="Inter"/>
              </a:rPr>
              <a:t>How it fits in a chain</a:t>
            </a:r>
          </a:p>
          <a:p>
            <a:pPr marL="800100" lvl="1" indent="-342900" eaLnBrk="0" fontAlgn="base" hangingPunct="0">
              <a:spcBef>
                <a:spcPct val="0"/>
              </a:spcBef>
              <a:spcAft>
                <a:spcPct val="0"/>
              </a:spcAft>
              <a:buFont typeface="Arial" panose="020B0604020202020204" pitchFamily="34" charset="0"/>
              <a:buChar char="•"/>
            </a:pPr>
            <a:r>
              <a:rPr lang="en-US" altLang="en-US" sz="2000" dirty="0">
                <a:latin typeface="Inter"/>
              </a:rPr>
              <a:t>	Prompt → Model → </a:t>
            </a:r>
            <a:r>
              <a:rPr lang="en-US" altLang="en-US" sz="2000" dirty="0" err="1">
                <a:latin typeface="Inter"/>
              </a:rPr>
              <a:t>OutputParser</a:t>
            </a:r>
            <a:r>
              <a:rPr lang="en-US" altLang="en-US" sz="2000" dirty="0">
                <a:latin typeface="Inter"/>
              </a:rPr>
              <a:t> → Your app logic.</a:t>
            </a:r>
          </a:p>
          <a:p>
            <a:pPr marL="800100" lvl="1" indent="-342900" eaLnBrk="0" fontAlgn="base" hangingPunct="0">
              <a:spcBef>
                <a:spcPct val="0"/>
              </a:spcBef>
              <a:spcAft>
                <a:spcPct val="0"/>
              </a:spcAft>
              <a:buFont typeface="Arial" panose="020B0604020202020204" pitchFamily="34" charset="0"/>
              <a:buChar char="•"/>
            </a:pPr>
            <a:r>
              <a:rPr lang="en-US" altLang="en-US" sz="2000" dirty="0">
                <a:latin typeface="Inter"/>
              </a:rPr>
              <a:t>	You can “pipe” them so the parser runs automatically after the model.</a:t>
            </a:r>
            <a:endParaRPr kumimoji="0" lang="en-US" altLang="en-US"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306003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0D5CFA-314E-7CFE-88CB-47EC324417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57F3F5-D06C-2718-F5E8-D525B1761A5E}"/>
              </a:ext>
            </a:extLst>
          </p:cNvPr>
          <p:cNvSpPr>
            <a:spLocks noGrp="1"/>
          </p:cNvSpPr>
          <p:nvPr>
            <p:ph type="title"/>
          </p:nvPr>
        </p:nvSpPr>
        <p:spPr>
          <a:xfrm>
            <a:off x="598537" y="-277126"/>
            <a:ext cx="10515600" cy="1325563"/>
          </a:xfrm>
        </p:spPr>
        <p:txBody>
          <a:bodyPr/>
          <a:lstStyle/>
          <a:p>
            <a:r>
              <a:rPr lang="en-US" altLang="en-US" b="1" dirty="0">
                <a:latin typeface="Inter"/>
              </a:rPr>
              <a:t>Output Parser demo</a:t>
            </a:r>
            <a:endParaRPr lang="en-US" b="1" dirty="0"/>
          </a:p>
        </p:txBody>
      </p:sp>
      <p:pic>
        <p:nvPicPr>
          <p:cNvPr id="7" name="Picture 6">
            <a:extLst>
              <a:ext uri="{FF2B5EF4-FFF2-40B4-BE49-F238E27FC236}">
                <a16:creationId xmlns:a16="http://schemas.microsoft.com/office/drawing/2014/main" id="{881C3AC6-0D72-581C-BFF3-F5E37265651D}"/>
              </a:ext>
            </a:extLst>
          </p:cNvPr>
          <p:cNvPicPr>
            <a:picLocks noChangeAspect="1"/>
          </p:cNvPicPr>
          <p:nvPr/>
        </p:nvPicPr>
        <p:blipFill>
          <a:blip r:embed="rId2"/>
          <a:stretch>
            <a:fillRect/>
          </a:stretch>
        </p:blipFill>
        <p:spPr>
          <a:xfrm>
            <a:off x="1933262" y="701762"/>
            <a:ext cx="6945267" cy="5975105"/>
          </a:xfrm>
          <a:prstGeom prst="rect">
            <a:avLst/>
          </a:prstGeom>
        </p:spPr>
      </p:pic>
    </p:spTree>
    <p:extLst>
      <p:ext uri="{BB962C8B-B14F-4D97-AF65-F5344CB8AC3E}">
        <p14:creationId xmlns:p14="http://schemas.microsoft.com/office/powerpoint/2010/main" val="2722452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C526B-447D-6B66-4F06-7AC8DF1EF5E1}"/>
              </a:ext>
            </a:extLst>
          </p:cNvPr>
          <p:cNvSpPr>
            <a:spLocks noGrp="1"/>
          </p:cNvSpPr>
          <p:nvPr>
            <p:ph type="title"/>
          </p:nvPr>
        </p:nvSpPr>
        <p:spPr/>
        <p:txBody>
          <a:bodyPr/>
          <a:lstStyle/>
          <a:p>
            <a:pPr lvl="0" eaLnBrk="0" fontAlgn="base" hangingPunct="0">
              <a:lnSpc>
                <a:spcPct val="100000"/>
              </a:lnSpc>
              <a:spcAft>
                <a:spcPct val="0"/>
              </a:spcAft>
            </a:pPr>
            <a:r>
              <a:rPr lang="en-US" altLang="en-US" b="1" dirty="0">
                <a:latin typeface="Inter"/>
              </a:rPr>
              <a:t>Course Objectives</a:t>
            </a:r>
            <a:endParaRPr lang="en-US" altLang="en-US" b="1" dirty="0"/>
          </a:p>
        </p:txBody>
      </p:sp>
      <p:sp>
        <p:nvSpPr>
          <p:cNvPr id="5" name="Rectangle 2">
            <a:extLst>
              <a:ext uri="{FF2B5EF4-FFF2-40B4-BE49-F238E27FC236}">
                <a16:creationId xmlns:a16="http://schemas.microsoft.com/office/drawing/2014/main" id="{BD2F9E90-24A4-4E16-DEF9-E3D2D2A3A7AF}"/>
              </a:ext>
            </a:extLst>
          </p:cNvPr>
          <p:cNvSpPr>
            <a:spLocks noGrp="1" noChangeArrowheads="1"/>
          </p:cNvSpPr>
          <p:nvPr>
            <p:ph idx="1"/>
          </p:nvPr>
        </p:nvSpPr>
        <p:spPr bwMode="auto">
          <a:xfrm>
            <a:off x="689345" y="1613118"/>
            <a:ext cx="11123428" cy="36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kumimoji="0" lang="en-US" altLang="en-US" sz="2300" b="0" i="0" u="none" strike="noStrike" cap="none" normalizeH="0" baseline="0" dirty="0">
                <a:ln>
                  <a:noFill/>
                </a:ln>
                <a:effectLst/>
                <a:latin typeface="Inter"/>
              </a:rPr>
              <a:t>Understand </a:t>
            </a:r>
            <a:r>
              <a:rPr kumimoji="0" lang="en-US" altLang="en-US" sz="2300" b="0" i="0" u="none" strike="noStrike" cap="none" normalizeH="0" baseline="0" dirty="0" err="1">
                <a:ln>
                  <a:noFill/>
                </a:ln>
                <a:effectLst/>
                <a:latin typeface="Inter"/>
              </a:rPr>
              <a:t>LangChain's</a:t>
            </a:r>
            <a:r>
              <a:rPr kumimoji="0" lang="en-US" altLang="en-US" sz="2300" b="0" i="0" u="none" strike="noStrike" cap="none" normalizeH="0" baseline="0" dirty="0">
                <a:ln>
                  <a:noFill/>
                </a:ln>
                <a:effectLst/>
                <a:latin typeface="Inter"/>
              </a:rPr>
              <a:t> architecture and how it enables AI workflows.</a:t>
            </a:r>
          </a:p>
          <a:p>
            <a:pPr eaLnBrk="0" fontAlgn="base" hangingPunct="0">
              <a:lnSpc>
                <a:spcPct val="150000"/>
              </a:lnSpc>
              <a:spcBef>
                <a:spcPct val="0"/>
              </a:spcBef>
              <a:spcAft>
                <a:spcPct val="0"/>
              </a:spcAft>
            </a:pPr>
            <a:r>
              <a:rPr kumimoji="0" lang="en-US" altLang="en-US" sz="2300" b="0" i="0" u="none" strike="noStrike" cap="none" normalizeH="0" baseline="0" dirty="0">
                <a:ln>
                  <a:noFill/>
                </a:ln>
                <a:effectLst/>
                <a:latin typeface="Inter"/>
              </a:rPr>
              <a:t>Build chains, prompts, memory-based applications and agents.</a:t>
            </a:r>
          </a:p>
          <a:p>
            <a:pPr eaLnBrk="0" fontAlgn="base" hangingPunct="0">
              <a:lnSpc>
                <a:spcPct val="150000"/>
              </a:lnSpc>
              <a:spcBef>
                <a:spcPct val="0"/>
              </a:spcBef>
              <a:spcAft>
                <a:spcPct val="0"/>
              </a:spcAft>
            </a:pPr>
            <a:r>
              <a:rPr kumimoji="0" lang="en-US" altLang="en-US" sz="2300" b="0" i="0" u="none" strike="noStrike" cap="none" normalizeH="0" baseline="0" dirty="0">
                <a:ln>
                  <a:noFill/>
                </a:ln>
                <a:effectLst/>
                <a:latin typeface="Inter"/>
              </a:rPr>
              <a:t>Learn how to integrate external tools and knowledge sources.</a:t>
            </a:r>
          </a:p>
          <a:p>
            <a:pPr eaLnBrk="0" fontAlgn="base" hangingPunct="0">
              <a:lnSpc>
                <a:spcPct val="150000"/>
              </a:lnSpc>
              <a:spcBef>
                <a:spcPct val="0"/>
              </a:spcBef>
              <a:spcAft>
                <a:spcPct val="0"/>
              </a:spcAft>
            </a:pPr>
            <a:r>
              <a:rPr kumimoji="0" lang="en-US" altLang="en-US" sz="2300" b="0" i="0" u="none" strike="noStrike" cap="none" normalizeH="0" baseline="0" dirty="0">
                <a:ln>
                  <a:noFill/>
                </a:ln>
                <a:effectLst/>
                <a:latin typeface="Inter"/>
              </a:rPr>
              <a:t>Explore Retrieval-Augmented Generation (RAG) and implement knowledge-backed applications.</a:t>
            </a:r>
          </a:p>
          <a:p>
            <a:pPr eaLnBrk="0" fontAlgn="base" hangingPunct="0">
              <a:lnSpc>
                <a:spcPct val="150000"/>
              </a:lnSpc>
              <a:spcBef>
                <a:spcPct val="0"/>
              </a:spcBef>
              <a:spcAft>
                <a:spcPct val="0"/>
              </a:spcAft>
            </a:pPr>
            <a:r>
              <a:rPr kumimoji="0" lang="en-US" altLang="en-US" sz="2300" b="0" i="0" u="none" strike="noStrike" cap="none" normalizeH="0" baseline="0" dirty="0">
                <a:ln>
                  <a:noFill/>
                </a:ln>
                <a:effectLst/>
                <a:latin typeface="Inter"/>
              </a:rPr>
              <a:t>Apply best practices for building secure, scalable and robust AI solutions.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3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028361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514690-AF93-C46E-F61A-76E5E6EF67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FAD45A-A1AB-8206-05D9-5BA5CCAEC7E8}"/>
              </a:ext>
            </a:extLst>
          </p:cNvPr>
          <p:cNvSpPr>
            <a:spLocks noGrp="1"/>
          </p:cNvSpPr>
          <p:nvPr>
            <p:ph type="title"/>
          </p:nvPr>
        </p:nvSpPr>
        <p:spPr/>
        <p:txBody>
          <a:bodyPr/>
          <a:lstStyle/>
          <a:p>
            <a:pPr lvl="0" eaLnBrk="0" fontAlgn="base" hangingPunct="0">
              <a:lnSpc>
                <a:spcPct val="100000"/>
              </a:lnSpc>
              <a:spcAft>
                <a:spcPct val="0"/>
              </a:spcAft>
            </a:pPr>
            <a:r>
              <a:rPr lang="en-US" altLang="en-US" b="1" dirty="0">
                <a:latin typeface="Inter"/>
              </a:rPr>
              <a:t>What we will learn today?</a:t>
            </a:r>
          </a:p>
        </p:txBody>
      </p:sp>
      <p:sp>
        <p:nvSpPr>
          <p:cNvPr id="6" name="Rectangle 3">
            <a:extLst>
              <a:ext uri="{FF2B5EF4-FFF2-40B4-BE49-F238E27FC236}">
                <a16:creationId xmlns:a16="http://schemas.microsoft.com/office/drawing/2014/main" id="{FECEEA27-9FF2-D2E8-6B0A-AE6398BA5825}"/>
              </a:ext>
            </a:extLst>
          </p:cNvPr>
          <p:cNvSpPr>
            <a:spLocks noGrp="1" noChangeArrowheads="1"/>
          </p:cNvSpPr>
          <p:nvPr>
            <p:ph idx="1"/>
          </p:nvPr>
        </p:nvSpPr>
        <p:spPr bwMode="auto">
          <a:xfrm>
            <a:off x="593725" y="1819355"/>
            <a:ext cx="5372433"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300" b="0" i="0" u="none" strike="noStrike" cap="none" normalizeH="0" baseline="0" dirty="0">
                <a:ln>
                  <a:noFill/>
                </a:ln>
                <a:effectLst/>
                <a:latin typeface="Inter"/>
              </a:rPr>
              <a:t>Introduction to </a:t>
            </a:r>
            <a:r>
              <a:rPr kumimoji="0" lang="en-US" altLang="en-US" sz="2300" b="0" i="0" u="none" strike="noStrike" cap="none" normalizeH="0" baseline="0" dirty="0" err="1">
                <a:ln>
                  <a:noFill/>
                </a:ln>
                <a:effectLst/>
                <a:latin typeface="Inter"/>
              </a:rPr>
              <a:t>LangChain</a:t>
            </a:r>
            <a:endParaRPr lang="en-US" altLang="en-US" sz="2300" dirty="0">
              <a:latin typeface="Inter"/>
            </a:endParaRPr>
          </a:p>
          <a:p>
            <a:pPr eaLnBrk="0" fontAlgn="base" hangingPunct="0">
              <a:lnSpc>
                <a:spcPct val="100000"/>
              </a:lnSpc>
              <a:spcBef>
                <a:spcPct val="0"/>
              </a:spcBef>
              <a:spcAft>
                <a:spcPct val="0"/>
              </a:spcAft>
            </a:pPr>
            <a:r>
              <a:rPr kumimoji="0" lang="en-US" altLang="en-US" sz="2300" b="0" i="0" u="none" strike="noStrike" cap="none" normalizeH="0" baseline="0" dirty="0">
                <a:ln>
                  <a:noFill/>
                </a:ln>
                <a:effectLst/>
                <a:latin typeface="Inter"/>
              </a:rPr>
              <a:t>Setting up the development environment</a:t>
            </a:r>
          </a:p>
          <a:p>
            <a:pPr eaLnBrk="0" fontAlgn="base" hangingPunct="0">
              <a:lnSpc>
                <a:spcPct val="100000"/>
              </a:lnSpc>
              <a:spcBef>
                <a:spcPct val="0"/>
              </a:spcBef>
              <a:spcAft>
                <a:spcPct val="0"/>
              </a:spcAft>
            </a:pPr>
            <a:r>
              <a:rPr kumimoji="0" lang="en-US" altLang="en-US" sz="2300" b="0" i="0" u="none" strike="noStrike" cap="none" normalizeH="0" baseline="0" dirty="0">
                <a:ln>
                  <a:noFill/>
                </a:ln>
                <a:effectLst/>
                <a:latin typeface="Inter"/>
              </a:rPr>
              <a:t>Chains in </a:t>
            </a:r>
            <a:r>
              <a:rPr kumimoji="0" lang="en-US" altLang="en-US" sz="2300" b="0" i="0" u="none" strike="noStrike" cap="none" normalizeH="0" baseline="0" dirty="0" err="1">
                <a:ln>
                  <a:noFill/>
                </a:ln>
                <a:effectLst/>
                <a:latin typeface="Inter"/>
              </a:rPr>
              <a:t>LangChain</a:t>
            </a:r>
            <a:endParaRPr lang="en-US" altLang="en-US" sz="2300" dirty="0">
              <a:latin typeface="Inter"/>
            </a:endParaRPr>
          </a:p>
          <a:p>
            <a:pPr eaLnBrk="0" fontAlgn="base" hangingPunct="0">
              <a:lnSpc>
                <a:spcPct val="100000"/>
              </a:lnSpc>
              <a:spcBef>
                <a:spcPct val="0"/>
              </a:spcBef>
              <a:spcAft>
                <a:spcPct val="0"/>
              </a:spcAft>
            </a:pPr>
            <a:r>
              <a:rPr kumimoji="0" lang="en-US" altLang="en-US" sz="2300" b="0" i="0" u="none" strike="noStrike" cap="none" normalizeH="0" baseline="0" dirty="0">
                <a:ln>
                  <a:noFill/>
                </a:ln>
                <a:effectLst/>
                <a:latin typeface="Inter"/>
              </a:rPr>
              <a:t>Prompt Templates</a:t>
            </a:r>
          </a:p>
          <a:p>
            <a:pPr eaLnBrk="0" fontAlgn="base" hangingPunct="0">
              <a:lnSpc>
                <a:spcPct val="100000"/>
              </a:lnSpc>
              <a:spcBef>
                <a:spcPct val="0"/>
              </a:spcBef>
              <a:spcAft>
                <a:spcPct val="0"/>
              </a:spcAft>
            </a:pPr>
            <a:r>
              <a:rPr kumimoji="0" lang="en-US" altLang="en-US" sz="2300" b="0" i="0" u="none" strike="noStrike" cap="none" normalizeH="0" baseline="0" dirty="0">
                <a:ln>
                  <a:noFill/>
                </a:ln>
                <a:effectLst/>
                <a:latin typeface="Inter"/>
              </a:rPr>
              <a:t>Hands-on Exercises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3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886596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9B17AE9-BED5-A1D5-CC11-5821D7719BA8}"/>
              </a:ext>
            </a:extLst>
          </p:cNvPr>
          <p:cNvSpPr txBox="1"/>
          <p:nvPr/>
        </p:nvSpPr>
        <p:spPr>
          <a:xfrm>
            <a:off x="212651" y="638352"/>
            <a:ext cx="11843225" cy="5632311"/>
          </a:xfrm>
          <a:prstGeom prst="rect">
            <a:avLst/>
          </a:prstGeom>
          <a:noFill/>
        </p:spPr>
        <p:txBody>
          <a:bodyPr wrap="square" rtlCol="0">
            <a:spAutoFit/>
          </a:bodyPr>
          <a:lstStyle/>
          <a:p>
            <a:pPr eaLnBrk="0" fontAlgn="base" hangingPunct="0">
              <a:spcBef>
                <a:spcPct val="0"/>
              </a:spcBef>
              <a:spcAft>
                <a:spcPct val="0"/>
              </a:spcAft>
            </a:pPr>
            <a:r>
              <a:rPr lang="en-US" sz="2000" dirty="0"/>
              <a:t>What is </a:t>
            </a:r>
            <a:r>
              <a:rPr lang="en-US" sz="2000" dirty="0" err="1"/>
              <a:t>LangChain</a:t>
            </a:r>
            <a:r>
              <a:rPr lang="en-US" sz="2000" dirty="0"/>
              <a:t>? </a:t>
            </a:r>
            <a:endParaRPr lang="en-US" altLang="en-US" sz="2000" dirty="0">
              <a:latin typeface="Arial" panose="020B0604020202020204" pitchFamily="34" charset="0"/>
            </a:endParaRPr>
          </a:p>
          <a:p>
            <a:pPr lvl="1" eaLnBrk="0" fontAlgn="base" hangingPunct="0">
              <a:spcBef>
                <a:spcPct val="0"/>
              </a:spcBef>
              <a:spcAft>
                <a:spcPct val="0"/>
              </a:spcAft>
              <a:buFontTx/>
              <a:buChar char="•"/>
            </a:pPr>
            <a:r>
              <a:rPr lang="en-US" altLang="en-US" sz="2000" dirty="0"/>
              <a:t>An open-source framework for developing applications powered by Large Language Models(LLMs)</a:t>
            </a:r>
          </a:p>
          <a:p>
            <a:pPr lvl="1" eaLnBrk="0" fontAlgn="base" hangingPunct="0">
              <a:spcBef>
                <a:spcPct val="0"/>
              </a:spcBef>
              <a:spcAft>
                <a:spcPct val="0"/>
              </a:spcAft>
              <a:buFontTx/>
              <a:buChar char="•"/>
            </a:pPr>
            <a:r>
              <a:rPr lang="en-US" altLang="en-US" sz="2000" dirty="0"/>
              <a:t>Provides tools, components, and interfaces to simplify the creation of LLM-based applications.</a:t>
            </a:r>
          </a:p>
          <a:p>
            <a:pPr lvl="1" eaLnBrk="0" fontAlgn="base" hangingPunct="0">
              <a:spcBef>
                <a:spcPct val="0"/>
              </a:spcBef>
              <a:spcAft>
                <a:spcPct val="0"/>
              </a:spcAft>
              <a:buFontTx/>
              <a:buChar char="•"/>
            </a:pPr>
            <a:r>
              <a:rPr lang="en-US" altLang="en-US" sz="2000" dirty="0"/>
              <a:t>Enables chaining together different components (LLMs, prompt templates, memory, agents, tools) to build complex workflows.</a:t>
            </a:r>
          </a:p>
          <a:p>
            <a:pPr lvl="1" eaLnBrk="0" fontAlgn="base" hangingPunct="0">
              <a:spcBef>
                <a:spcPct val="0"/>
              </a:spcBef>
              <a:spcAft>
                <a:spcPct val="0"/>
              </a:spcAft>
              <a:buFontTx/>
              <a:buChar char="•"/>
            </a:pPr>
            <a:r>
              <a:rPr lang="en-US" altLang="en-US" sz="2000" dirty="0"/>
              <a:t>Addresses common challenges like managing context, interacting with external data, and orchestrating multi-step reasoning.</a:t>
            </a:r>
            <a:endParaRPr lang="en-US" altLang="en-US" sz="2000" dirty="0">
              <a:latin typeface="Arial" panose="020B0604020202020204" pitchFamily="34" charset="0"/>
            </a:endParaRPr>
          </a:p>
          <a:p>
            <a:endParaRPr lang="en-US" sz="2000" dirty="0"/>
          </a:p>
          <a:p>
            <a:r>
              <a:rPr lang="en-US" sz="2000" dirty="0"/>
              <a:t>Why </a:t>
            </a:r>
            <a:r>
              <a:rPr lang="en-US" sz="2000" dirty="0" err="1"/>
              <a:t>LangChain</a:t>
            </a:r>
            <a:r>
              <a:rPr lang="en-US" sz="2000" dirty="0"/>
              <a:t>?</a:t>
            </a:r>
            <a:endParaRPr lang="en-US" altLang="en-US" sz="4400" dirty="0">
              <a:latin typeface="Arial" panose="020B0604020202020204" pitchFamily="34" charset="0"/>
            </a:endParaRPr>
          </a:p>
          <a:p>
            <a:pPr lvl="0" eaLnBrk="0" fontAlgn="base" hangingPunct="0">
              <a:spcBef>
                <a:spcPct val="0"/>
              </a:spcBef>
              <a:spcAft>
                <a:spcPct val="0"/>
              </a:spcAft>
              <a:buFontTx/>
              <a:buChar char="•"/>
            </a:pPr>
            <a:r>
              <a:rPr lang="en-US" altLang="en-US" sz="2000" b="1" dirty="0">
                <a:latin typeface="Inter"/>
              </a:rPr>
              <a:t>Modularity:</a:t>
            </a:r>
            <a:r>
              <a:rPr lang="en-US" altLang="en-US" sz="2000" dirty="0">
                <a:latin typeface="Inter"/>
              </a:rPr>
              <a:t> Break down complex tasks into smaller, manageable components.</a:t>
            </a:r>
          </a:p>
          <a:p>
            <a:pPr lvl="0" eaLnBrk="0" fontAlgn="base" hangingPunct="0">
              <a:spcBef>
                <a:spcPct val="0"/>
              </a:spcBef>
              <a:spcAft>
                <a:spcPct val="0"/>
              </a:spcAft>
              <a:buFontTx/>
              <a:buChar char="•"/>
            </a:pPr>
            <a:r>
              <a:rPr lang="en-US" altLang="en-US" sz="2000" b="1" dirty="0">
                <a:latin typeface="Inter"/>
              </a:rPr>
              <a:t>Integration:</a:t>
            </a:r>
            <a:r>
              <a:rPr lang="en-US" altLang="en-US" sz="2000" dirty="0">
                <a:latin typeface="Inter"/>
              </a:rPr>
              <a:t> Seamlessly integrate with various LLMs (OpenAI, Hugging Face, Anthropic, etc.) and other data sources/APIs.</a:t>
            </a:r>
          </a:p>
          <a:p>
            <a:pPr lvl="0" eaLnBrk="0" fontAlgn="base" hangingPunct="0">
              <a:spcBef>
                <a:spcPct val="0"/>
              </a:spcBef>
              <a:spcAft>
                <a:spcPct val="0"/>
              </a:spcAft>
              <a:buFontTx/>
              <a:buChar char="•"/>
            </a:pPr>
            <a:r>
              <a:rPr lang="en-US" altLang="en-US" sz="2000" b="1" dirty="0">
                <a:latin typeface="Inter"/>
              </a:rPr>
              <a:t>Abstraction:</a:t>
            </a:r>
            <a:r>
              <a:rPr lang="en-US" altLang="en-US" sz="2000" dirty="0">
                <a:latin typeface="Inter"/>
              </a:rPr>
              <a:t> Simplifies interactions with LLMs and reduces boilerplate code.</a:t>
            </a:r>
          </a:p>
          <a:p>
            <a:pPr lvl="0" eaLnBrk="0" fontAlgn="base" hangingPunct="0">
              <a:spcBef>
                <a:spcPct val="0"/>
              </a:spcBef>
              <a:spcAft>
                <a:spcPct val="0"/>
              </a:spcAft>
              <a:buFontTx/>
              <a:buChar char="•"/>
            </a:pPr>
            <a:r>
              <a:rPr lang="en-US" altLang="en-US" sz="2000" b="1" dirty="0">
                <a:latin typeface="Inter"/>
              </a:rPr>
              <a:t>Complex Workflows:</a:t>
            </a:r>
            <a:r>
              <a:rPr lang="en-US" altLang="en-US" sz="2000" dirty="0">
                <a:latin typeface="Inter"/>
              </a:rPr>
              <a:t> Build applications that require memory, access to external tools, and multi-turn conversations.</a:t>
            </a:r>
          </a:p>
          <a:p>
            <a:pPr lvl="0" eaLnBrk="0" fontAlgn="base" hangingPunct="0">
              <a:spcBef>
                <a:spcPct val="0"/>
              </a:spcBef>
              <a:spcAft>
                <a:spcPct val="0"/>
              </a:spcAft>
              <a:buFontTx/>
              <a:buChar char="•"/>
            </a:pPr>
            <a:r>
              <a:rPr lang="en-US" altLang="en-US" sz="2000" b="1" dirty="0">
                <a:latin typeface="Inter"/>
              </a:rPr>
              <a:t>Rapid Prototyping:</a:t>
            </a:r>
            <a:r>
              <a:rPr lang="en-US" altLang="en-US" sz="2000" dirty="0">
                <a:latin typeface="Inter"/>
              </a:rPr>
              <a:t> Accelerate development of LLM applications.</a:t>
            </a:r>
            <a:endParaRPr lang="en-US" altLang="en-US" sz="4400" dirty="0">
              <a:latin typeface="Arial" panose="020B0604020202020204" pitchFamily="34" charset="0"/>
            </a:endParaRPr>
          </a:p>
          <a:p>
            <a:r>
              <a:rPr lang="en-US" sz="2000" dirty="0" err="1"/>
              <a:t>LangChain</a:t>
            </a:r>
            <a:r>
              <a:rPr lang="en-US" sz="2000" dirty="0"/>
              <a:t> acts as the bridge that connects them, giving AI the ability to reason, remember past information, and take meaningful actions. This is where real intelligence begins to take shape.</a:t>
            </a:r>
          </a:p>
        </p:txBody>
      </p:sp>
      <p:sp>
        <p:nvSpPr>
          <p:cNvPr id="2" name="Title 1">
            <a:extLst>
              <a:ext uri="{FF2B5EF4-FFF2-40B4-BE49-F238E27FC236}">
                <a16:creationId xmlns:a16="http://schemas.microsoft.com/office/drawing/2014/main" id="{4658F09A-106F-45FB-9530-48214CBEA45E}"/>
              </a:ext>
            </a:extLst>
          </p:cNvPr>
          <p:cNvSpPr>
            <a:spLocks noGrp="1"/>
          </p:cNvSpPr>
          <p:nvPr>
            <p:ph type="title"/>
          </p:nvPr>
        </p:nvSpPr>
        <p:spPr>
          <a:xfrm>
            <a:off x="584757" y="-368338"/>
            <a:ext cx="10515600" cy="1325563"/>
          </a:xfrm>
        </p:spPr>
        <p:txBody>
          <a:bodyPr/>
          <a:lstStyle/>
          <a:p>
            <a:pPr lvl="0" eaLnBrk="0" fontAlgn="base" hangingPunct="0">
              <a:lnSpc>
                <a:spcPct val="100000"/>
              </a:lnSpc>
              <a:spcAft>
                <a:spcPct val="0"/>
              </a:spcAft>
            </a:pPr>
            <a:r>
              <a:rPr lang="en-US" altLang="en-US" b="1" dirty="0">
                <a:latin typeface="Inter"/>
              </a:rPr>
              <a:t>1.1 </a:t>
            </a:r>
            <a:r>
              <a:rPr lang="en-US" altLang="en-US" b="1" dirty="0" err="1">
                <a:latin typeface="Inter"/>
              </a:rPr>
              <a:t>LangChain</a:t>
            </a:r>
            <a:endParaRPr lang="en-US" altLang="en-US" b="1" dirty="0">
              <a:latin typeface="Inter"/>
            </a:endParaRPr>
          </a:p>
        </p:txBody>
      </p:sp>
    </p:spTree>
    <p:extLst>
      <p:ext uri="{BB962C8B-B14F-4D97-AF65-F5344CB8AC3E}">
        <p14:creationId xmlns:p14="http://schemas.microsoft.com/office/powerpoint/2010/main" val="3871956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4F71C8-A5DD-D255-C2AF-67BC6C271E5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D540456-87E2-556F-3EF8-54E1CDC96368}"/>
              </a:ext>
            </a:extLst>
          </p:cNvPr>
          <p:cNvSpPr txBox="1"/>
          <p:nvPr/>
        </p:nvSpPr>
        <p:spPr>
          <a:xfrm>
            <a:off x="488875" y="655385"/>
            <a:ext cx="10983432" cy="5324535"/>
          </a:xfrm>
          <a:prstGeom prst="rect">
            <a:avLst/>
          </a:prstGeom>
          <a:noFill/>
        </p:spPr>
        <p:txBody>
          <a:bodyPr wrap="square" rtlCol="0">
            <a:spAutoFit/>
          </a:bodyPr>
          <a:lstStyle/>
          <a:p>
            <a:pPr lvl="0" eaLnBrk="0" fontAlgn="base" hangingPunct="0">
              <a:spcBef>
                <a:spcPct val="0"/>
              </a:spcBef>
              <a:spcAft>
                <a:spcPct val="0"/>
              </a:spcAft>
            </a:pPr>
            <a:r>
              <a:rPr lang="en-US" altLang="en-US" sz="2000" b="1" dirty="0">
                <a:latin typeface="Inter"/>
              </a:rPr>
              <a:t>Overview of main components:</a:t>
            </a:r>
            <a:endParaRPr lang="en-US" altLang="en-US" sz="2000" dirty="0">
              <a:latin typeface="Inter"/>
            </a:endParaRPr>
          </a:p>
          <a:p>
            <a:pPr lvl="1" eaLnBrk="0" fontAlgn="base" hangingPunct="0">
              <a:spcBef>
                <a:spcPct val="0"/>
              </a:spcBef>
              <a:spcAft>
                <a:spcPct val="0"/>
              </a:spcAft>
              <a:buFontTx/>
              <a:buChar char="•"/>
            </a:pPr>
            <a:r>
              <a:rPr lang="en-US" altLang="en-US" sz="2000" b="1" dirty="0">
                <a:latin typeface="Inter"/>
              </a:rPr>
              <a:t>Models:</a:t>
            </a:r>
            <a:r>
              <a:rPr lang="en-US" altLang="en-US" sz="2000" dirty="0">
                <a:latin typeface="Inter"/>
              </a:rPr>
              <a:t> LLMs, Chat Models, Embeddings.</a:t>
            </a:r>
          </a:p>
          <a:p>
            <a:pPr lvl="1" eaLnBrk="0" fontAlgn="base" hangingPunct="0">
              <a:spcBef>
                <a:spcPct val="0"/>
              </a:spcBef>
              <a:spcAft>
                <a:spcPct val="0"/>
              </a:spcAft>
              <a:buFontTx/>
              <a:buChar char="•"/>
            </a:pPr>
            <a:r>
              <a:rPr lang="en-US" altLang="en-US" sz="2000" b="1" dirty="0">
                <a:latin typeface="Inter"/>
              </a:rPr>
              <a:t>Prompts:</a:t>
            </a:r>
            <a:r>
              <a:rPr lang="en-US" altLang="en-US" sz="2000" dirty="0">
                <a:latin typeface="Inter"/>
              </a:rPr>
              <a:t> Prompt Templates, Example Selectors, Output Parsers.</a:t>
            </a:r>
          </a:p>
          <a:p>
            <a:pPr lvl="1" eaLnBrk="0" fontAlgn="base" hangingPunct="0">
              <a:spcBef>
                <a:spcPct val="0"/>
              </a:spcBef>
              <a:spcAft>
                <a:spcPct val="0"/>
              </a:spcAft>
              <a:buFontTx/>
              <a:buChar char="•"/>
            </a:pPr>
            <a:r>
              <a:rPr lang="en-US" altLang="en-US" sz="2000" b="1" dirty="0">
                <a:latin typeface="Inter"/>
              </a:rPr>
              <a:t>Chains:</a:t>
            </a:r>
            <a:r>
              <a:rPr lang="en-US" altLang="en-US" sz="2000" dirty="0">
                <a:latin typeface="Inter"/>
              </a:rPr>
              <a:t> Combining LLMs with other components.</a:t>
            </a:r>
          </a:p>
          <a:p>
            <a:pPr lvl="1" eaLnBrk="0" fontAlgn="base" hangingPunct="0">
              <a:spcBef>
                <a:spcPct val="0"/>
              </a:spcBef>
              <a:spcAft>
                <a:spcPct val="0"/>
              </a:spcAft>
              <a:buFontTx/>
              <a:buChar char="•"/>
            </a:pPr>
            <a:r>
              <a:rPr lang="en-US" altLang="en-US" sz="2000" b="1" dirty="0">
                <a:latin typeface="Inter"/>
              </a:rPr>
              <a:t>Retrieval:</a:t>
            </a:r>
            <a:r>
              <a:rPr lang="en-US" altLang="en-US" sz="2000" dirty="0">
                <a:latin typeface="Inter"/>
              </a:rPr>
              <a:t> Indexing, Retrievers, Document Loaders.</a:t>
            </a:r>
          </a:p>
          <a:p>
            <a:pPr lvl="1" eaLnBrk="0" fontAlgn="base" hangingPunct="0">
              <a:spcBef>
                <a:spcPct val="0"/>
              </a:spcBef>
              <a:spcAft>
                <a:spcPct val="0"/>
              </a:spcAft>
              <a:buFontTx/>
              <a:buChar char="•"/>
            </a:pPr>
            <a:r>
              <a:rPr lang="en-US" altLang="en-US" sz="2000" b="1" dirty="0">
                <a:latin typeface="Inter"/>
              </a:rPr>
              <a:t>Agents:</a:t>
            </a:r>
            <a:r>
              <a:rPr lang="en-US" altLang="en-US" sz="2000" dirty="0">
                <a:latin typeface="Inter"/>
              </a:rPr>
              <a:t> Dynamic decision-making with LLMs and tools.</a:t>
            </a:r>
          </a:p>
          <a:p>
            <a:pPr lvl="1" eaLnBrk="0" fontAlgn="base" hangingPunct="0">
              <a:spcBef>
                <a:spcPct val="0"/>
              </a:spcBef>
              <a:spcAft>
                <a:spcPct val="0"/>
              </a:spcAft>
              <a:buFontTx/>
              <a:buChar char="•"/>
            </a:pPr>
            <a:r>
              <a:rPr lang="en-US" altLang="en-US" sz="2000" b="1" dirty="0">
                <a:latin typeface="Inter"/>
              </a:rPr>
              <a:t>Memory:</a:t>
            </a:r>
            <a:r>
              <a:rPr lang="en-US" altLang="en-US" sz="2000" dirty="0">
                <a:latin typeface="Inter"/>
              </a:rPr>
              <a:t> Persistent state for conversations.</a:t>
            </a:r>
          </a:p>
          <a:p>
            <a:endParaRPr lang="en-US" sz="2000" b="1" dirty="0"/>
          </a:p>
          <a:p>
            <a:r>
              <a:rPr lang="en-US" sz="2000" b="1" dirty="0"/>
              <a:t>Real‑World Applications:</a:t>
            </a:r>
          </a:p>
          <a:p>
            <a:r>
              <a:rPr lang="en-US" sz="2000" dirty="0"/>
              <a:t>You’ll see how </a:t>
            </a:r>
            <a:r>
              <a:rPr lang="en-US" sz="2000" dirty="0" err="1"/>
              <a:t>LangChain</a:t>
            </a:r>
            <a:r>
              <a:rPr lang="en-US" sz="2000" dirty="0"/>
              <a:t> is used to solve real problems — from intelligent customer service and automated writing to data analysis and research tools. Through hands-on examples, you’ll learn how to design and build similar solutions yourself.</a:t>
            </a:r>
          </a:p>
          <a:p>
            <a:endParaRPr lang="en-US" sz="2000" b="1" dirty="0"/>
          </a:p>
          <a:p>
            <a:r>
              <a:rPr lang="en-US" sz="2000" b="1" dirty="0"/>
              <a:t>Foundations – Getting Ready to Build AI</a:t>
            </a:r>
          </a:p>
          <a:p>
            <a:pPr marL="342900" indent="-342900">
              <a:buFont typeface="Arial" panose="020B0604020202020204" pitchFamily="34" charset="0"/>
              <a:buChar char="•"/>
            </a:pPr>
            <a:r>
              <a:rPr lang="en-US" sz="2000" dirty="0"/>
              <a:t>Python: Your AI Control Room Set up Python and all necessary tools for AI development.</a:t>
            </a:r>
          </a:p>
          <a:p>
            <a:pPr marL="342900" indent="-342900">
              <a:buFont typeface="Arial" panose="020B0604020202020204" pitchFamily="34" charset="0"/>
              <a:buChar char="•"/>
            </a:pPr>
            <a:r>
              <a:rPr lang="en-US" sz="2000" dirty="0"/>
              <a:t>Protect Your Keys Safely manage API keys to keep your AI access secure.</a:t>
            </a:r>
          </a:p>
          <a:p>
            <a:pPr marL="342900" indent="-342900">
              <a:buFont typeface="Arial" panose="020B0604020202020204" pitchFamily="34" charset="0"/>
              <a:buChar char="•"/>
            </a:pPr>
            <a:r>
              <a:rPr lang="en-US" sz="2000" dirty="0"/>
              <a:t>Install </a:t>
            </a:r>
            <a:r>
              <a:rPr lang="en-US" sz="2000" dirty="0" err="1"/>
              <a:t>LangChain</a:t>
            </a:r>
            <a:r>
              <a:rPr lang="en-US" sz="2000" dirty="0"/>
              <a:t> Step-by-step setup to get </a:t>
            </a:r>
            <a:r>
              <a:rPr lang="en-US" sz="2000" dirty="0" err="1"/>
              <a:t>LangChain</a:t>
            </a:r>
            <a:r>
              <a:rPr lang="en-US" sz="2000" dirty="0"/>
              <a:t> ready for smart AI projects.</a:t>
            </a:r>
          </a:p>
        </p:txBody>
      </p:sp>
      <p:sp>
        <p:nvSpPr>
          <p:cNvPr id="3" name="Title 1">
            <a:extLst>
              <a:ext uri="{FF2B5EF4-FFF2-40B4-BE49-F238E27FC236}">
                <a16:creationId xmlns:a16="http://schemas.microsoft.com/office/drawing/2014/main" id="{495F1723-0677-75CD-9D87-18AA0FB1310B}"/>
              </a:ext>
            </a:extLst>
          </p:cNvPr>
          <p:cNvSpPr>
            <a:spLocks noGrp="1"/>
          </p:cNvSpPr>
          <p:nvPr>
            <p:ph type="title"/>
          </p:nvPr>
        </p:nvSpPr>
        <p:spPr>
          <a:xfrm>
            <a:off x="584757" y="-368338"/>
            <a:ext cx="10515600" cy="1325563"/>
          </a:xfrm>
        </p:spPr>
        <p:txBody>
          <a:bodyPr/>
          <a:lstStyle/>
          <a:p>
            <a:pPr lvl="0" eaLnBrk="0" fontAlgn="base" hangingPunct="0">
              <a:lnSpc>
                <a:spcPct val="100000"/>
              </a:lnSpc>
              <a:spcAft>
                <a:spcPct val="0"/>
              </a:spcAft>
            </a:pPr>
            <a:r>
              <a:rPr lang="en-US" altLang="en-US" b="1" dirty="0">
                <a:latin typeface="Inter"/>
              </a:rPr>
              <a:t>1.2 </a:t>
            </a:r>
            <a:r>
              <a:rPr lang="en-US" altLang="en-US" b="1" dirty="0" err="1">
                <a:latin typeface="Inter"/>
              </a:rPr>
              <a:t>LangChain’s</a:t>
            </a:r>
            <a:r>
              <a:rPr lang="en-US" altLang="en-US" b="1" dirty="0">
                <a:latin typeface="Inter"/>
              </a:rPr>
              <a:t> Core modules</a:t>
            </a:r>
          </a:p>
        </p:txBody>
      </p:sp>
    </p:spTree>
    <p:extLst>
      <p:ext uri="{BB962C8B-B14F-4D97-AF65-F5344CB8AC3E}">
        <p14:creationId xmlns:p14="http://schemas.microsoft.com/office/powerpoint/2010/main" val="1908485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13BCD2-339A-980C-8E86-34864093F9C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3D62398-6F09-7E87-8251-2B9FBE9CDEC1}"/>
              </a:ext>
            </a:extLst>
          </p:cNvPr>
          <p:cNvSpPr txBox="1"/>
          <p:nvPr/>
        </p:nvSpPr>
        <p:spPr>
          <a:xfrm>
            <a:off x="604284" y="1010491"/>
            <a:ext cx="10983432" cy="3816429"/>
          </a:xfrm>
          <a:prstGeom prst="rect">
            <a:avLst/>
          </a:prstGeom>
          <a:noFill/>
        </p:spPr>
        <p:txBody>
          <a:bodyPr wrap="square" rtlCol="0">
            <a:spAutoFit/>
          </a:bodyPr>
          <a:lstStyle/>
          <a:p>
            <a:r>
              <a:rPr lang="en-US" sz="2200" dirty="0"/>
              <a:t>Beyond Single Prompts: Why Chains Matter</a:t>
            </a:r>
          </a:p>
          <a:p>
            <a:r>
              <a:rPr lang="en-US" sz="2200" dirty="0"/>
              <a:t>Learn how </a:t>
            </a:r>
            <a:r>
              <a:rPr lang="en-US" sz="2200" dirty="0" err="1"/>
              <a:t>LangChain</a:t>
            </a:r>
            <a:r>
              <a:rPr lang="en-US" sz="2200" dirty="0"/>
              <a:t> “chains” connect different steps, so your AI can think through a complete process instead of just one question at a time.</a:t>
            </a:r>
          </a:p>
          <a:p>
            <a:endParaRPr lang="en-US" sz="2200" dirty="0"/>
          </a:p>
          <a:p>
            <a:r>
              <a:rPr lang="en-US" sz="2200" dirty="0"/>
              <a:t>The Flow of Thought: How Chains Work</a:t>
            </a:r>
          </a:p>
          <a:p>
            <a:r>
              <a:rPr lang="en-US" sz="2200" dirty="0"/>
              <a:t>See how chains work step-by-step—taking input, processing it and making decisions across multiple AI calls to solve complex problems.</a:t>
            </a:r>
          </a:p>
          <a:p>
            <a:endParaRPr lang="en-US" sz="2200" dirty="0"/>
          </a:p>
          <a:p>
            <a:r>
              <a:rPr lang="en-US" sz="2200" dirty="0"/>
              <a:t>Create Your First Smart AI</a:t>
            </a:r>
          </a:p>
          <a:p>
            <a:r>
              <a:rPr lang="en-US" sz="2200" dirty="0"/>
              <a:t>Build your first chain with us! Make useful AI apps like a text summarizer that shortens long documents or a Q&amp;A system that understands the full context.</a:t>
            </a:r>
          </a:p>
        </p:txBody>
      </p:sp>
    </p:spTree>
    <p:extLst>
      <p:ext uri="{BB962C8B-B14F-4D97-AF65-F5344CB8AC3E}">
        <p14:creationId xmlns:p14="http://schemas.microsoft.com/office/powerpoint/2010/main" val="3368514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8DDB3-2958-107F-3647-069B369E2DF5}"/>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0FF0E645-05C8-9A17-A59F-FD5B77F3394C}"/>
              </a:ext>
            </a:extLst>
          </p:cNvPr>
          <p:cNvSpPr>
            <a:spLocks noChangeArrowheads="1"/>
          </p:cNvSpPr>
          <p:nvPr/>
        </p:nvSpPr>
        <p:spPr bwMode="auto">
          <a:xfrm>
            <a:off x="354704" y="529992"/>
            <a:ext cx="11344939"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effectLst/>
                <a:latin typeface="Inter"/>
              </a:rPr>
              <a:t>Foundations - Prompt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effectLst/>
                <a:latin typeface="Inter"/>
              </a:rPr>
              <a:t>Precision in Communication: Structure, Variables &amp; Placeholders:</a:t>
            </a:r>
            <a:r>
              <a:rPr kumimoji="0" lang="en-US" altLang="en-US" sz="2200" b="0" i="0" u="none" strike="noStrike" cap="none" normalizeH="0" baseline="0" dirty="0">
                <a:ln>
                  <a:noFill/>
                </a:ln>
                <a:effectLst/>
                <a:latin typeface="Inter"/>
              </a:rPr>
              <a:t> Learn the secret language of effective prompts. Understand how structured templates, dynamic variables, and smart placeholders empower you to consistently guide AI behavior, reducing ambiguity and boosting accuracy.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effectLst/>
                <a:latin typeface="Inter"/>
              </a:rPr>
              <a:t>Navigate the Pitfalls: Avoiding Common Prompt Mistakes:</a:t>
            </a:r>
            <a:r>
              <a:rPr kumimoji="0" lang="en-US" altLang="en-US" sz="2200" b="0" i="0" u="none" strike="noStrike" cap="none" normalizeH="0" baseline="0" dirty="0">
                <a:ln>
                  <a:noFill/>
                </a:ln>
                <a:effectLst/>
                <a:latin typeface="Inter"/>
              </a:rPr>
              <a:t> We'll expose the subtle yet critical errors that lead to vague, unhelpful, or even biased AI responses. Master the art of clarity, conciseness, and contextual framing to unlock the AI's full potential.</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effectLst/>
                <a:latin typeface="Inter"/>
              </a:rPr>
              <a:t>Your Prompt Engineering Workshop:</a:t>
            </a:r>
            <a:r>
              <a:rPr kumimoji="0" lang="en-US" altLang="en-US" sz="2200" b="0" i="0" u="none" strike="noStrike" cap="none" normalizeH="0" baseline="0" dirty="0">
                <a:ln>
                  <a:noFill/>
                </a:ln>
                <a:effectLst/>
                <a:latin typeface="Inter"/>
              </a:rPr>
              <a:t> This isn't just theory! Dive into practical exercises where you'll design and refine prompt templates for diverse tasks – from creative writing to data extraction – becoming an architect of AI's understanding.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292398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4CD56-EB87-DA47-4192-E6F81E0FC9E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2CC6F1DC-A205-FD93-1991-232EFC91C680}"/>
              </a:ext>
            </a:extLst>
          </p:cNvPr>
          <p:cNvSpPr>
            <a:spLocks noChangeArrowheads="1"/>
          </p:cNvSpPr>
          <p:nvPr/>
        </p:nvSpPr>
        <p:spPr bwMode="auto">
          <a:xfrm>
            <a:off x="326226" y="282713"/>
            <a:ext cx="11746169"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effectLst/>
                <a:latin typeface="Inter"/>
              </a:rPr>
              <a:t>Models (LLMs, Chat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effectLst/>
                <a:latin typeface="Inter"/>
              </a:rPr>
              <a:t>Explanation:</a:t>
            </a:r>
            <a:r>
              <a:rPr kumimoji="0" lang="en-US" altLang="en-US" sz="2200" b="0" i="0" u="none" strike="noStrike" cap="none" normalizeH="0" baseline="0" dirty="0">
                <a:ln>
                  <a:noFill/>
                </a:ln>
                <a:effectLst/>
                <a:latin typeface="Inter"/>
              </a:rPr>
              <a:t> </a:t>
            </a:r>
            <a:r>
              <a:rPr kumimoji="0" lang="en-US" altLang="en-US" sz="2200" b="0" i="0" u="none" strike="noStrike" cap="none" normalizeH="0" baseline="0" dirty="0" err="1">
                <a:ln>
                  <a:noFill/>
                </a:ln>
                <a:effectLst/>
                <a:latin typeface="Inter"/>
              </a:rPr>
              <a:t>LangChain</a:t>
            </a:r>
            <a:r>
              <a:rPr kumimoji="0" lang="en-US" altLang="en-US" sz="2200" b="0" i="0" u="none" strike="noStrike" cap="none" normalizeH="0" baseline="0" dirty="0">
                <a:ln>
                  <a:noFill/>
                </a:ln>
                <a:effectLst/>
                <a:latin typeface="Inter"/>
              </a:rPr>
              <a:t> provides a standardized interface for interacting with different Large Language Models.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effectLst/>
                <a:latin typeface="DM Mono" panose="020B0509040201040103" pitchFamily="49" charset="77"/>
              </a:rPr>
              <a:t>LLMs</a:t>
            </a:r>
            <a:r>
              <a:rPr kumimoji="0" lang="en-US" altLang="en-US" sz="2200" b="0" i="0" u="none" strike="noStrike" cap="none" normalizeH="0" baseline="0" dirty="0">
                <a:ln>
                  <a:noFill/>
                </a:ln>
                <a:effectLst/>
                <a:latin typeface="Inter"/>
              </a:rPr>
              <a:t>: For text completion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effectLst/>
                <a:latin typeface="DM Mono" panose="020B0509040201040103" pitchFamily="49" charset="77"/>
              </a:rPr>
              <a:t>Chat Models</a:t>
            </a:r>
            <a:r>
              <a:rPr kumimoji="0" lang="en-US" altLang="en-US" sz="2200" b="0" i="0" u="none" strike="noStrike" cap="none" normalizeH="0" baseline="0" dirty="0">
                <a:ln>
                  <a:noFill/>
                </a:ln>
                <a:effectLst/>
                <a:latin typeface="Inter"/>
              </a:rPr>
              <a:t>: Optimized for conversational interfaces (messages, roles like system, human, AI).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effectLst/>
              <a:latin typeface="Arial" panose="020B0604020202020204" pitchFamily="34" charset="0"/>
            </a:endParaRPr>
          </a:p>
        </p:txBody>
      </p:sp>
      <p:pic>
        <p:nvPicPr>
          <p:cNvPr id="6" name="Picture 5">
            <a:extLst>
              <a:ext uri="{FF2B5EF4-FFF2-40B4-BE49-F238E27FC236}">
                <a16:creationId xmlns:a16="http://schemas.microsoft.com/office/drawing/2014/main" id="{C7A93693-8D80-ACBD-5ED2-012249351780}"/>
              </a:ext>
            </a:extLst>
          </p:cNvPr>
          <p:cNvPicPr>
            <a:picLocks noChangeAspect="1"/>
          </p:cNvPicPr>
          <p:nvPr/>
        </p:nvPicPr>
        <p:blipFill>
          <a:blip r:embed="rId2"/>
          <a:stretch>
            <a:fillRect/>
          </a:stretch>
        </p:blipFill>
        <p:spPr>
          <a:xfrm>
            <a:off x="626076" y="2388967"/>
            <a:ext cx="9974711" cy="3085858"/>
          </a:xfrm>
          <a:prstGeom prst="rect">
            <a:avLst/>
          </a:prstGeom>
        </p:spPr>
      </p:pic>
    </p:spTree>
    <p:extLst>
      <p:ext uri="{BB962C8B-B14F-4D97-AF65-F5344CB8AC3E}">
        <p14:creationId xmlns:p14="http://schemas.microsoft.com/office/powerpoint/2010/main" val="110887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CFFC6F-544E-9A13-2F0F-6F4CA019674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57E65A0A-6F5A-8456-9445-934B51DAAAB6}"/>
              </a:ext>
            </a:extLst>
          </p:cNvPr>
          <p:cNvSpPr>
            <a:spLocks noChangeArrowheads="1"/>
          </p:cNvSpPr>
          <p:nvPr/>
        </p:nvSpPr>
        <p:spPr bwMode="auto">
          <a:xfrm>
            <a:off x="222915" y="115022"/>
            <a:ext cx="11746169"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effectLst/>
                <a:latin typeface="Inter"/>
              </a:rPr>
              <a:t> Embeddings</a:t>
            </a:r>
            <a:endParaRPr kumimoji="0" lang="en-US" altLang="en-US" sz="4800" b="1" i="0" u="none" strike="noStrike" cap="none" normalizeH="0" baseline="0" dirty="0">
              <a:ln>
                <a:noFill/>
              </a:ln>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latin typeface="Inter"/>
              </a:rPr>
              <a:t>Numerical representations of text that capture semantic meaning.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latin typeface="Inter"/>
              </a:rPr>
              <a:t>Used for similarity search, clustering, retrieval-augmented generation (RAG).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err="1">
                <a:latin typeface="Inter"/>
              </a:rPr>
              <a:t>LangChain</a:t>
            </a:r>
            <a:r>
              <a:rPr lang="en-US" altLang="en-US" sz="2400" dirty="0">
                <a:latin typeface="Inter"/>
              </a:rPr>
              <a:t> provides interfaces for various embedding models.</a:t>
            </a:r>
          </a:p>
        </p:txBody>
      </p:sp>
      <p:sp>
        <p:nvSpPr>
          <p:cNvPr id="5" name="TextBox 4">
            <a:extLst>
              <a:ext uri="{FF2B5EF4-FFF2-40B4-BE49-F238E27FC236}">
                <a16:creationId xmlns:a16="http://schemas.microsoft.com/office/drawing/2014/main" id="{D82BE24F-CDCD-BAC1-67A0-C70BC3472081}"/>
              </a:ext>
            </a:extLst>
          </p:cNvPr>
          <p:cNvSpPr txBox="1"/>
          <p:nvPr/>
        </p:nvSpPr>
        <p:spPr>
          <a:xfrm>
            <a:off x="326225" y="5651957"/>
            <a:ext cx="11746169" cy="923330"/>
          </a:xfrm>
          <a:prstGeom prst="rect">
            <a:avLst/>
          </a:prstGeom>
          <a:noFill/>
        </p:spPr>
        <p:txBody>
          <a:bodyPr wrap="square">
            <a:spAutoFit/>
          </a:bodyPr>
          <a:lstStyle/>
          <a:p>
            <a:r>
              <a:rPr lang="en-US" dirty="0"/>
              <a:t>Vector DB Dimensions: </a:t>
            </a:r>
          </a:p>
          <a:p>
            <a:r>
              <a:rPr lang="en-US" dirty="0"/>
              <a:t>Large outputs 3072‑dimensional vectors</a:t>
            </a:r>
            <a:br>
              <a:rPr lang="en-US" dirty="0"/>
            </a:br>
            <a:r>
              <a:rPr lang="en-US" dirty="0"/>
              <a:t>Small outputs 1536‑dimensional vectors. Higher dimensions can capture more nuance but cost more storage and compute</a:t>
            </a:r>
          </a:p>
        </p:txBody>
      </p:sp>
      <p:pic>
        <p:nvPicPr>
          <p:cNvPr id="8" name="Picture 7">
            <a:extLst>
              <a:ext uri="{FF2B5EF4-FFF2-40B4-BE49-F238E27FC236}">
                <a16:creationId xmlns:a16="http://schemas.microsoft.com/office/drawing/2014/main" id="{184F35A8-0E28-E077-30F6-E29F85609FC7}"/>
              </a:ext>
            </a:extLst>
          </p:cNvPr>
          <p:cNvPicPr>
            <a:picLocks noChangeAspect="1"/>
          </p:cNvPicPr>
          <p:nvPr/>
        </p:nvPicPr>
        <p:blipFill>
          <a:blip r:embed="rId2"/>
          <a:stretch>
            <a:fillRect/>
          </a:stretch>
        </p:blipFill>
        <p:spPr>
          <a:xfrm>
            <a:off x="548057" y="1665276"/>
            <a:ext cx="3931345" cy="3978000"/>
          </a:xfrm>
          <a:prstGeom prst="rect">
            <a:avLst/>
          </a:prstGeom>
        </p:spPr>
      </p:pic>
      <p:pic>
        <p:nvPicPr>
          <p:cNvPr id="10" name="Picture 9">
            <a:extLst>
              <a:ext uri="{FF2B5EF4-FFF2-40B4-BE49-F238E27FC236}">
                <a16:creationId xmlns:a16="http://schemas.microsoft.com/office/drawing/2014/main" id="{D6FC825C-6071-9295-9FFD-9B85CA2E1F3D}"/>
              </a:ext>
            </a:extLst>
          </p:cNvPr>
          <p:cNvPicPr>
            <a:picLocks noChangeAspect="1"/>
          </p:cNvPicPr>
          <p:nvPr/>
        </p:nvPicPr>
        <p:blipFill>
          <a:blip r:embed="rId3"/>
          <a:stretch>
            <a:fillRect/>
          </a:stretch>
        </p:blipFill>
        <p:spPr>
          <a:xfrm>
            <a:off x="5345071" y="1665275"/>
            <a:ext cx="3931345" cy="4003025"/>
          </a:xfrm>
          <a:prstGeom prst="rect">
            <a:avLst/>
          </a:prstGeom>
        </p:spPr>
      </p:pic>
    </p:spTree>
    <p:extLst>
      <p:ext uri="{BB962C8B-B14F-4D97-AF65-F5344CB8AC3E}">
        <p14:creationId xmlns:p14="http://schemas.microsoft.com/office/powerpoint/2010/main" val="3863035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943</TotalTime>
  <Words>1015</Words>
  <Application>Microsoft Macintosh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DM Mono</vt:lpstr>
      <vt:lpstr>Inter</vt:lpstr>
      <vt:lpstr>Office Theme</vt:lpstr>
      <vt:lpstr>Introduction to LangChain: Building Intelligent AI Applications</vt:lpstr>
      <vt:lpstr>Course Objectives</vt:lpstr>
      <vt:lpstr>What we will learn today?</vt:lpstr>
      <vt:lpstr>1.1 LangChain</vt:lpstr>
      <vt:lpstr>1.2 LangChain’s Core modules</vt:lpstr>
      <vt:lpstr>PowerPoint Presentation</vt:lpstr>
      <vt:lpstr>PowerPoint Presentation</vt:lpstr>
      <vt:lpstr>PowerPoint Presentation</vt:lpstr>
      <vt:lpstr>PowerPoint Presentation</vt:lpstr>
      <vt:lpstr>LLM/ RAG </vt:lpstr>
      <vt:lpstr>Prompts - Prompt Templates</vt:lpstr>
      <vt:lpstr>Output Parser</vt:lpstr>
      <vt:lpstr>Output Parser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Microsoft Office User</dc:creator>
  <cp:lastModifiedBy>Microsoft Office User</cp:lastModifiedBy>
  <cp:revision>69</cp:revision>
  <dcterms:created xsi:type="dcterms:W3CDTF">2025-10-13T04:54:12Z</dcterms:created>
  <dcterms:modified xsi:type="dcterms:W3CDTF">2025-10-22T13:20:31Z</dcterms:modified>
</cp:coreProperties>
</file>