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72" r:id="rId5"/>
    <p:sldId id="298" r:id="rId6"/>
    <p:sldId id="284" r:id="rId7"/>
    <p:sldId id="299" r:id="rId8"/>
    <p:sldId id="297" r:id="rId9"/>
    <p:sldId id="296" r:id="rId10"/>
    <p:sldId id="287" r:id="rId11"/>
    <p:sldId id="293" r:id="rId12"/>
    <p:sldId id="294" r:id="rId13"/>
    <p:sldId id="288" r:id="rId14"/>
    <p:sldId id="289" r:id="rId15"/>
    <p:sldId id="295"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0"/>
    <p:restoredTop sz="94635"/>
  </p:normalViewPr>
  <p:slideViewPr>
    <p:cSldViewPr snapToGrid="0">
      <p:cViewPr varScale="1">
        <p:scale>
          <a:sx n="120" d="100"/>
          <a:sy n="120"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9EB7-5AE8-2925-9971-DB349029BEF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95B82DE-5752-7B9A-16CF-23AA018B6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C7E8D5D-CC0A-89B6-9180-901AF4DAAE36}"/>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5" name="Footer Placeholder 4">
            <a:extLst>
              <a:ext uri="{FF2B5EF4-FFF2-40B4-BE49-F238E27FC236}">
                <a16:creationId xmlns:a16="http://schemas.microsoft.com/office/drawing/2014/main" id="{CBF6880B-9284-EBF6-2074-F6486FBE0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E1D0B-B2F5-D13B-BC93-31970AA02EAF}"/>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09103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3B85-289B-D188-61F0-03294992A57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A87307-ACE1-5D8B-947E-8538800300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5836FA-1C01-CCB7-CC74-D356696E7329}"/>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5" name="Footer Placeholder 4">
            <a:extLst>
              <a:ext uri="{FF2B5EF4-FFF2-40B4-BE49-F238E27FC236}">
                <a16:creationId xmlns:a16="http://schemas.microsoft.com/office/drawing/2014/main" id="{7A2058C4-A7E0-1D66-2094-7B1460817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9C177-D1B1-B5BE-27F3-F61AAB0468D7}"/>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80571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C748-73A4-C0C0-F42A-2916A7E3DD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694AF9-383A-0C03-4D6B-A6FF03D8EB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D3FB3F-B0A5-65FC-17F0-2ECA81B557E0}"/>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5" name="Footer Placeholder 4">
            <a:extLst>
              <a:ext uri="{FF2B5EF4-FFF2-40B4-BE49-F238E27FC236}">
                <a16:creationId xmlns:a16="http://schemas.microsoft.com/office/drawing/2014/main" id="{5BCCDB76-C51D-7813-1F70-751337340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0C99D-9582-A843-912D-A58B00914731}"/>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19431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6430-B29F-39BD-B2DE-7B3921D4AE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0BAC8B-9732-491F-2F87-6B64C12783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66E19B-F651-47B3-ED2F-BEC84C5E31FA}"/>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5" name="Footer Placeholder 4">
            <a:extLst>
              <a:ext uri="{FF2B5EF4-FFF2-40B4-BE49-F238E27FC236}">
                <a16:creationId xmlns:a16="http://schemas.microsoft.com/office/drawing/2014/main" id="{0E7DFB5C-5E50-DD2E-36CF-E1F614379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6B4FE-078A-0FBC-C2FC-C006C4FB192A}"/>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29450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B0C0-B4C2-18B8-E649-1533F7F64AC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D38AAD6-FDDB-098D-2DC9-D05E07712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29686A2-C548-E092-3685-9734C46DA6B1}"/>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5" name="Footer Placeholder 4">
            <a:extLst>
              <a:ext uri="{FF2B5EF4-FFF2-40B4-BE49-F238E27FC236}">
                <a16:creationId xmlns:a16="http://schemas.microsoft.com/office/drawing/2014/main" id="{280078B9-62D6-E4D4-7E4C-529A4AB3B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D7BE1-68D1-9451-F96B-E303BEC52399}"/>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244232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A42C-907A-BC0A-3010-8FD81D0043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F7D690-24BB-0D81-6033-3DCF5634EB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DE43199-2FE6-9C9A-2822-704C33B215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3DC4D5-4EF7-D7B6-91CF-CDCB58F31CA6}"/>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6" name="Footer Placeholder 5">
            <a:extLst>
              <a:ext uri="{FF2B5EF4-FFF2-40B4-BE49-F238E27FC236}">
                <a16:creationId xmlns:a16="http://schemas.microsoft.com/office/drawing/2014/main" id="{A75CB2A9-B339-CDF2-BF78-E90CC5E57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DEBC3-0D4F-6417-10D9-91FE84E20C7D}"/>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58735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D3ED-1AB8-460C-6EB2-6F2AFD2622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06B2B4-3166-7972-8AE6-A6DBEF944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165E30-1FD8-902F-1AFB-96035DB6C3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82923D1-544F-A071-B0E1-499AF34FD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D927CF-1AE3-5AE0-A660-11ABC2E9F26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36C2D3F-CCA7-1578-0302-D2FBCD3C1593}"/>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8" name="Footer Placeholder 7">
            <a:extLst>
              <a:ext uri="{FF2B5EF4-FFF2-40B4-BE49-F238E27FC236}">
                <a16:creationId xmlns:a16="http://schemas.microsoft.com/office/drawing/2014/main" id="{2CFBCAD1-10AF-0E2A-1198-C95FD88D6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EB6B70-ECB5-1F7D-3BC2-50E51BA129F7}"/>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80645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88B8-C1B6-753B-3C17-21942C2C907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9852AE7-AA69-84D7-36AD-FFC350B5F3B0}"/>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4" name="Footer Placeholder 3">
            <a:extLst>
              <a:ext uri="{FF2B5EF4-FFF2-40B4-BE49-F238E27FC236}">
                <a16:creationId xmlns:a16="http://schemas.microsoft.com/office/drawing/2014/main" id="{19103E0C-9834-228D-877D-6101EECE3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AA9BEE-0C69-D2DE-78D3-13BD939E00D3}"/>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70619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09926-D70D-7A5B-D432-327FCB610ED0}"/>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3" name="Footer Placeholder 2">
            <a:extLst>
              <a:ext uri="{FF2B5EF4-FFF2-40B4-BE49-F238E27FC236}">
                <a16:creationId xmlns:a16="http://schemas.microsoft.com/office/drawing/2014/main" id="{C2BC2F7E-58B4-31D1-1D48-9CDEDDC76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4B2EB9-7A08-BC3D-3F69-E205353F8A42}"/>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64382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296F-E1D9-8999-7350-B89F455E5C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4983005-0233-0F7F-20CF-22EE53266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B88F1E8-2139-14A0-E112-778C0549B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FD4AB9-DC44-EB7F-43DB-405684B14E8F}"/>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6" name="Footer Placeholder 5">
            <a:extLst>
              <a:ext uri="{FF2B5EF4-FFF2-40B4-BE49-F238E27FC236}">
                <a16:creationId xmlns:a16="http://schemas.microsoft.com/office/drawing/2014/main" id="{9DA4233B-FC80-0CFA-8D03-ACAE19C5F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76098-30B5-EC94-1F9E-5FA820FA8D60}"/>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81847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1D07-B894-523F-1614-10E2BC0A14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5260001-600F-EF6B-E934-88D0D8791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2320DE-D890-FDB8-24B0-FAF4756FE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047191-835C-44D3-6204-A81A35647504}"/>
              </a:ext>
            </a:extLst>
          </p:cNvPr>
          <p:cNvSpPr>
            <a:spLocks noGrp="1"/>
          </p:cNvSpPr>
          <p:nvPr>
            <p:ph type="dt" sz="half" idx="10"/>
          </p:nvPr>
        </p:nvSpPr>
        <p:spPr/>
        <p:txBody>
          <a:bodyPr/>
          <a:lstStyle/>
          <a:p>
            <a:fld id="{E9EA303B-E601-AF47-8CED-214426A93071}" type="datetimeFigureOut">
              <a:rPr lang="en-US" smtClean="0"/>
              <a:t>10/24/25</a:t>
            </a:fld>
            <a:endParaRPr lang="en-US"/>
          </a:p>
        </p:txBody>
      </p:sp>
      <p:sp>
        <p:nvSpPr>
          <p:cNvPr id="6" name="Footer Placeholder 5">
            <a:extLst>
              <a:ext uri="{FF2B5EF4-FFF2-40B4-BE49-F238E27FC236}">
                <a16:creationId xmlns:a16="http://schemas.microsoft.com/office/drawing/2014/main" id="{69BFE90D-E0CA-8D2B-03B9-B3B93B8F5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E7C4F-73D9-D481-4133-C5D8253B0534}"/>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61520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1B3579-7562-4926-4420-1C03903CD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EA12D2-941E-87E8-5B37-0E1107DF8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EBDCF5-DFE9-AF46-A9D0-7A98EF95E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A303B-E601-AF47-8CED-214426A93071}" type="datetimeFigureOut">
              <a:rPr lang="en-US" smtClean="0"/>
              <a:t>10/24/25</a:t>
            </a:fld>
            <a:endParaRPr lang="en-US"/>
          </a:p>
        </p:txBody>
      </p:sp>
      <p:sp>
        <p:nvSpPr>
          <p:cNvPr id="5" name="Footer Placeholder 4">
            <a:extLst>
              <a:ext uri="{FF2B5EF4-FFF2-40B4-BE49-F238E27FC236}">
                <a16:creationId xmlns:a16="http://schemas.microsoft.com/office/drawing/2014/main" id="{000764E2-D18E-D9C9-5F00-74F8DEFB9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DD01E8-928E-F9E7-9794-B898D8256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52324-31F9-384D-8226-5552D2A830D3}" type="slidenum">
              <a:rPr lang="en-US" smtClean="0"/>
              <a:t>‹#›</a:t>
            </a:fld>
            <a:endParaRPr lang="en-US"/>
          </a:p>
        </p:txBody>
      </p:sp>
    </p:spTree>
    <p:extLst>
      <p:ext uri="{BB962C8B-B14F-4D97-AF65-F5344CB8AC3E}">
        <p14:creationId xmlns:p14="http://schemas.microsoft.com/office/powerpoint/2010/main" val="3910497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ython.langchain.com/docs/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190-ACC7-A83F-69E3-FBAE0BB28EB2}"/>
              </a:ext>
            </a:extLst>
          </p:cNvPr>
          <p:cNvSpPr>
            <a:spLocks noGrp="1"/>
          </p:cNvSpPr>
          <p:nvPr>
            <p:ph type="ctrTitle"/>
          </p:nvPr>
        </p:nvSpPr>
        <p:spPr/>
        <p:txBody>
          <a:bodyPr>
            <a:normAutofit fontScale="90000"/>
          </a:bodyPr>
          <a:lstStyle/>
          <a:p>
            <a:r>
              <a:rPr lang="en-IN" b="1" dirty="0"/>
              <a:t>Introduction to </a:t>
            </a:r>
            <a:r>
              <a:rPr lang="en-IN" b="1" dirty="0" err="1"/>
              <a:t>LangChain</a:t>
            </a:r>
            <a:r>
              <a:rPr lang="en-IN" b="1" dirty="0"/>
              <a:t> AI Agents for  Building Intelligent AI Applications</a:t>
            </a:r>
            <a:endParaRPr lang="en-US" b="1" dirty="0">
              <a:solidFill>
                <a:schemeClr val="accent2">
                  <a:lumMod val="75000"/>
                </a:schemeClr>
              </a:solidFill>
            </a:endParaRPr>
          </a:p>
        </p:txBody>
      </p:sp>
    </p:spTree>
    <p:extLst>
      <p:ext uri="{BB962C8B-B14F-4D97-AF65-F5344CB8AC3E}">
        <p14:creationId xmlns:p14="http://schemas.microsoft.com/office/powerpoint/2010/main" val="155037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CDB9-54EE-DE80-18F7-8A051C0C3D4D}"/>
              </a:ext>
            </a:extLst>
          </p:cNvPr>
          <p:cNvSpPr>
            <a:spLocks noGrp="1"/>
          </p:cNvSpPr>
          <p:nvPr>
            <p:ph type="title"/>
          </p:nvPr>
        </p:nvSpPr>
        <p:spPr>
          <a:xfrm>
            <a:off x="426720" y="18255"/>
            <a:ext cx="10515600" cy="1325563"/>
          </a:xfrm>
        </p:spPr>
        <p:txBody>
          <a:bodyPr>
            <a:normAutofit/>
          </a:bodyPr>
          <a:lstStyle/>
          <a:p>
            <a:r>
              <a:rPr lang="en-US" altLang="en-US" b="1" dirty="0">
                <a:latin typeface="Inter"/>
              </a:rPr>
              <a:t>A</a:t>
            </a:r>
            <a:r>
              <a:rPr lang="en-US" b="1" dirty="0">
                <a:latin typeface="Inter"/>
              </a:rPr>
              <a:t>rchitecture</a:t>
            </a:r>
            <a:br>
              <a:rPr lang="en-US" b="1" dirty="0">
                <a:latin typeface="Inter"/>
              </a:rPr>
            </a:br>
            <a:r>
              <a:rPr lang="en-US" sz="2000" dirty="0"/>
              <a:t>User Input → Prompt → Agent → Tool Invocation → API Response → Output Parser → Final Response</a:t>
            </a:r>
            <a:br>
              <a:rPr lang="en-US" sz="2000" dirty="0"/>
            </a:br>
            <a:endParaRPr lang="en-US" sz="2000" b="1" dirty="0">
              <a:latin typeface="Inter"/>
            </a:endParaRPr>
          </a:p>
        </p:txBody>
      </p:sp>
      <p:sp>
        <p:nvSpPr>
          <p:cNvPr id="3" name="Content Placeholder 2">
            <a:extLst>
              <a:ext uri="{FF2B5EF4-FFF2-40B4-BE49-F238E27FC236}">
                <a16:creationId xmlns:a16="http://schemas.microsoft.com/office/drawing/2014/main" id="{AD2B6013-97B3-5EDB-676F-557EFF076241}"/>
              </a:ext>
            </a:extLst>
          </p:cNvPr>
          <p:cNvSpPr>
            <a:spLocks noGrp="1"/>
          </p:cNvSpPr>
          <p:nvPr>
            <p:ph idx="1"/>
          </p:nvPr>
        </p:nvSpPr>
        <p:spPr>
          <a:xfrm>
            <a:off x="426720" y="1343818"/>
            <a:ext cx="11338560" cy="4351338"/>
          </a:xfrm>
        </p:spPr>
        <p:txBody>
          <a:bodyPr/>
          <a:lstStyle/>
          <a:p>
            <a:pPr marL="0" indent="0">
              <a:buNone/>
            </a:pPr>
            <a:r>
              <a:rPr lang="en-US" b="1" dirty="0"/>
              <a:t>Key components </a:t>
            </a:r>
          </a:p>
          <a:p>
            <a:r>
              <a:rPr lang="en-IN" b="1" dirty="0"/>
              <a:t>Agent</a:t>
            </a:r>
            <a:r>
              <a:rPr lang="en-IN" dirty="0"/>
              <a:t>: Decides when and how to use tools </a:t>
            </a:r>
          </a:p>
          <a:p>
            <a:r>
              <a:rPr lang="en-IN" b="1" dirty="0"/>
              <a:t>Tool</a:t>
            </a:r>
            <a:r>
              <a:rPr lang="en-IN" dirty="0"/>
              <a:t>: A wrapper around an external API (e.g., weather, news, database).</a:t>
            </a:r>
          </a:p>
          <a:p>
            <a:r>
              <a:rPr lang="en-IN" b="1" dirty="0"/>
              <a:t>Runnable Chain</a:t>
            </a:r>
            <a:r>
              <a:rPr lang="en-IN" dirty="0"/>
              <a:t>: Composes prompt → model → parser.</a:t>
            </a:r>
          </a:p>
          <a:p>
            <a:endParaRPr lang="en-US" dirty="0"/>
          </a:p>
        </p:txBody>
      </p:sp>
    </p:spTree>
    <p:extLst>
      <p:ext uri="{BB962C8B-B14F-4D97-AF65-F5344CB8AC3E}">
        <p14:creationId xmlns:p14="http://schemas.microsoft.com/office/powerpoint/2010/main" val="283095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4EA50E-F543-15C3-C770-B19C32CC15B0}"/>
              </a:ext>
            </a:extLst>
          </p:cNvPr>
          <p:cNvSpPr>
            <a:spLocks noGrp="1" noChangeArrowheads="1"/>
          </p:cNvSpPr>
          <p:nvPr>
            <p:ph idx="1"/>
          </p:nvPr>
        </p:nvSpPr>
        <p:spPr bwMode="auto">
          <a:xfrm>
            <a:off x="202580" y="178178"/>
            <a:ext cx="11517351"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effectLst/>
                <a:latin typeface="Inter"/>
              </a:rPr>
              <a:t>Agents and Decision Making: The LLM as a Controller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
              </a:rPr>
              <a:t>Architectural Role:</a:t>
            </a:r>
            <a:r>
              <a:rPr kumimoji="0" lang="en-US" altLang="en-US" sz="1800" b="0" i="0" u="none" strike="noStrike" cap="none" normalizeH="0" baseline="0" dirty="0">
                <a:ln>
                  <a:noFill/>
                </a:ln>
                <a:effectLst/>
                <a:latin typeface="Inter"/>
              </a:rPr>
              <a:t> Agents elevate LLMs from mere text generators to intelligent controllers. Instead of a fixed sequence (Chain), an Agent uses an LLM to dynamically </a:t>
            </a:r>
            <a:r>
              <a:rPr kumimoji="0" lang="en-US" altLang="en-US" sz="1800" b="0" i="1" u="none" strike="noStrike" cap="none" normalizeH="0" baseline="0" dirty="0">
                <a:ln>
                  <a:noFill/>
                </a:ln>
                <a:effectLst/>
                <a:latin typeface="Inter"/>
              </a:rPr>
              <a:t>decide</a:t>
            </a:r>
            <a:r>
              <a:rPr kumimoji="0" lang="en-US" altLang="en-US" sz="1800" b="0" i="0" u="none" strike="noStrike" cap="none" normalizeH="0" baseline="0" dirty="0">
                <a:ln>
                  <a:noFill/>
                </a:ln>
                <a:effectLst/>
                <a:latin typeface="Inter"/>
              </a:rPr>
              <a:t> what to do next based on the input and available tools. This introduces dynamic routing and problem-solving.</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How Agents Differ from Chains:</a:t>
            </a:r>
            <a:endParaRPr kumimoji="0" lang="en-US" altLang="en-US" sz="1800" b="0" i="0" u="none" strike="noStrike" cap="none" normalizeH="0" baseline="0" dirty="0">
              <a:ln>
                <a:noFill/>
              </a:ln>
              <a:effectLst/>
              <a:latin typeface="Inter"/>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Chains:</a:t>
            </a:r>
            <a:r>
              <a:rPr kumimoji="0" lang="en-US" altLang="en-US" sz="1800" b="0" i="0" u="none" strike="noStrike" cap="none" normalizeH="0" baseline="0" dirty="0">
                <a:ln>
                  <a:noFill/>
                </a:ln>
                <a:effectLst/>
                <a:latin typeface="Inter"/>
              </a:rPr>
              <a:t> Pre-defined, deterministic sequence of steps. "Do A, then B, then C." Good for structured workflows (e.g., RAG: fetch docs, then answer).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Agents:</a:t>
            </a:r>
            <a:r>
              <a:rPr kumimoji="0" lang="en-US" altLang="en-US" sz="1800" b="0" i="0" u="none" strike="noStrike" cap="none" normalizeH="0" baseline="0" dirty="0">
                <a:ln>
                  <a:noFill/>
                </a:ln>
                <a:effectLst/>
                <a:latin typeface="Inter"/>
              </a:rPr>
              <a:t> Dynamic, non-deterministic decision-making. "What is the best next action given the goal and my tools?" Good for open-ended problems, requiring tool selection, observation, and iterative reasoning.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Routing, Tool Selection, and Fallback Logic:</a:t>
            </a:r>
            <a:endParaRPr kumimoji="0" lang="en-US" altLang="en-US" sz="1800" b="0" i="0" u="none" strike="noStrike" cap="none" normalizeH="0" baseline="0" dirty="0">
              <a:ln>
                <a:noFill/>
              </a:ln>
              <a:effectLst/>
              <a:latin typeface="Inter"/>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Architecture:</a:t>
            </a:r>
            <a:endParaRPr kumimoji="0" lang="en-US" altLang="en-US" sz="1800" b="0" i="0" u="none" strike="noStrike" cap="none" normalizeH="0" baseline="0" dirty="0">
              <a:ln>
                <a:noFill/>
              </a:ln>
              <a:effectLst/>
              <a:latin typeface="Inter"/>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DM Mono" panose="020B0509040201040103" pitchFamily="49" charset="77"/>
              </a:rPr>
              <a:t>Agent</a:t>
            </a:r>
            <a:r>
              <a:rPr kumimoji="0" lang="en-US" altLang="en-US" sz="1800" b="1" i="0" u="none" strike="noStrike" cap="none" normalizeH="0" baseline="0" dirty="0">
                <a:ln>
                  <a:noFill/>
                </a:ln>
                <a:effectLst/>
                <a:latin typeface="Inter"/>
              </a:rPr>
              <a:t>:</a:t>
            </a:r>
            <a:r>
              <a:rPr kumimoji="0" lang="en-US" altLang="en-US" sz="1800" b="0" i="0" u="none" strike="noStrike" cap="none" normalizeH="0" baseline="0" dirty="0">
                <a:ln>
                  <a:noFill/>
                </a:ln>
                <a:effectLst/>
                <a:latin typeface="Inter"/>
              </a:rPr>
              <a:t> Comprises an LLM (the "brain"), a set of </a:t>
            </a:r>
            <a:r>
              <a:rPr kumimoji="0" lang="en-US" altLang="en-US" sz="1800" b="0" i="0" u="none" strike="noStrike" cap="none" normalizeH="0" baseline="0" dirty="0">
                <a:ln>
                  <a:noFill/>
                </a:ln>
                <a:effectLst/>
                <a:latin typeface="DM Mono" panose="020B0509040201040103" pitchFamily="49" charset="77"/>
              </a:rPr>
              <a:t>Tools</a:t>
            </a:r>
            <a:r>
              <a:rPr kumimoji="0" lang="en-US" altLang="en-US" sz="1800" b="0" i="0" u="none" strike="noStrike" cap="none" normalizeH="0" baseline="0" dirty="0">
                <a:ln>
                  <a:noFill/>
                </a:ln>
                <a:effectLst/>
                <a:latin typeface="Inter"/>
              </a:rPr>
              <a:t> (the "actions"), and a </a:t>
            </a:r>
            <a:r>
              <a:rPr kumimoji="0" lang="en-US" altLang="en-US" sz="1800" b="0" i="0" u="none" strike="noStrike" cap="none" normalizeH="0" baseline="0" dirty="0" err="1">
                <a:ln>
                  <a:noFill/>
                </a:ln>
                <a:effectLst/>
                <a:latin typeface="DM Mono" panose="020B0509040201040103" pitchFamily="49" charset="77"/>
              </a:rPr>
              <a:t>AgentType</a:t>
            </a:r>
            <a:r>
              <a:rPr kumimoji="0" lang="en-US" altLang="en-US" sz="1800" b="0" i="0" u="none" strike="noStrike" cap="none" normalizeH="0" baseline="0" dirty="0">
                <a:ln>
                  <a:noFill/>
                </a:ln>
                <a:effectLst/>
                <a:latin typeface="Inter"/>
              </a:rPr>
              <a:t> (the reasoning loop, e.g., </a:t>
            </a:r>
            <a:r>
              <a:rPr kumimoji="0" lang="en-US" altLang="en-US" sz="1800" b="0" i="0" u="none" strike="noStrike" cap="none" normalizeH="0" baseline="0" dirty="0" err="1">
                <a:ln>
                  <a:noFill/>
                </a:ln>
                <a:effectLst/>
                <a:latin typeface="Inter"/>
              </a:rPr>
              <a:t>ReAct</a:t>
            </a:r>
            <a:r>
              <a:rPr kumimoji="0" lang="en-US" altLang="en-US" sz="1800" b="0" i="0" u="none" strike="noStrike" cap="none" normalizeH="0" baseline="0" dirty="0">
                <a:ln>
                  <a:noFill/>
                </a:ln>
                <a:effectLst/>
                <a:latin typeface="Inter"/>
              </a:rPr>
              <a:t>, OpenAI Functions).</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a:ln>
                  <a:noFill/>
                </a:ln>
                <a:effectLst/>
                <a:latin typeface="DM Mono" panose="020B0509040201040103" pitchFamily="49" charset="77"/>
              </a:rPr>
              <a:t>AgentExecutor</a:t>
            </a:r>
            <a:r>
              <a:rPr kumimoji="0" lang="en-US" altLang="en-US" sz="1800" b="1" i="0" u="none" strike="noStrike" cap="none" normalizeH="0" baseline="0" dirty="0">
                <a:ln>
                  <a:noFill/>
                </a:ln>
                <a:effectLst/>
                <a:latin typeface="Inter"/>
              </a:rPr>
              <a:t>:</a:t>
            </a:r>
            <a:r>
              <a:rPr kumimoji="0" lang="en-US" altLang="en-US" sz="1800" b="0" i="0" u="none" strike="noStrike" cap="none" normalizeH="0" baseline="0" dirty="0">
                <a:ln>
                  <a:noFill/>
                </a:ln>
                <a:effectLst/>
                <a:latin typeface="Inter"/>
              </a:rPr>
              <a:t> The runtime that orchestrates the agent's cycle:</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Inter"/>
              </a:rPr>
              <a:t>Thought:</a:t>
            </a:r>
            <a:r>
              <a:rPr kumimoji="0" lang="en-US" altLang="en-US" b="0" i="0" u="none" strike="noStrike" cap="none" normalizeH="0" baseline="0" dirty="0">
                <a:ln>
                  <a:noFill/>
                </a:ln>
                <a:effectLst/>
                <a:latin typeface="Inter"/>
              </a:rPr>
              <a:t> LLM decides what to do (e.g., "I need to search for this information").</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Inter"/>
              </a:rPr>
              <a:t>Action:</a:t>
            </a:r>
            <a:r>
              <a:rPr kumimoji="0" lang="en-US" altLang="en-US" b="0" i="0" u="none" strike="noStrike" cap="none" normalizeH="0" baseline="0" dirty="0">
                <a:ln>
                  <a:noFill/>
                </a:ln>
                <a:effectLst/>
                <a:latin typeface="Inter"/>
              </a:rPr>
              <a:t> LLM specifies which </a:t>
            </a:r>
            <a:r>
              <a:rPr kumimoji="0" lang="en-US" altLang="en-US" b="0" i="0" u="none" strike="noStrike" cap="none" normalizeH="0" baseline="0" dirty="0">
                <a:ln>
                  <a:noFill/>
                </a:ln>
                <a:effectLst/>
                <a:latin typeface="DM Mono" panose="020B0509040201040103" pitchFamily="49" charset="77"/>
              </a:rPr>
              <a:t>Tool</a:t>
            </a:r>
            <a:r>
              <a:rPr kumimoji="0" lang="en-US" altLang="en-US" b="0" i="0" u="none" strike="noStrike" cap="none" normalizeH="0" baseline="0" dirty="0">
                <a:ln>
                  <a:noFill/>
                </a:ln>
                <a:effectLst/>
                <a:latin typeface="Inter"/>
              </a:rPr>
              <a:t> to use and its </a:t>
            </a:r>
            <a:r>
              <a:rPr kumimoji="0" lang="en-US" altLang="en-US" b="0" i="0" u="none" strike="noStrike" cap="none" normalizeH="0" baseline="0" dirty="0">
                <a:ln>
                  <a:noFill/>
                </a:ln>
                <a:effectLst/>
                <a:latin typeface="DM Mono" panose="020B0509040201040103" pitchFamily="49" charset="77"/>
              </a:rPr>
              <a:t>Tool Input</a:t>
            </a:r>
            <a:r>
              <a:rPr kumimoji="0" lang="en-US" altLang="en-US" b="0" i="0" u="none" strike="noStrike" cap="none" normalizeH="0" baseline="0" dirty="0">
                <a:ln>
                  <a:noFill/>
                </a:ln>
                <a:effectLst/>
                <a:latin typeface="Inter"/>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Inter"/>
              </a:rPr>
              <a:t>Observation:</a:t>
            </a:r>
            <a:r>
              <a:rPr kumimoji="0" lang="en-US" altLang="en-US" b="0" i="0" u="none" strike="noStrike" cap="none" normalizeH="0" baseline="0" dirty="0">
                <a:ln>
                  <a:noFill/>
                </a:ln>
                <a:effectLst/>
                <a:latin typeface="Inter"/>
              </a:rPr>
              <a:t> </a:t>
            </a:r>
            <a:r>
              <a:rPr kumimoji="0" lang="en-US" altLang="en-US" b="0" i="0" u="none" strike="noStrike" cap="none" normalizeH="0" baseline="0" dirty="0">
                <a:ln>
                  <a:noFill/>
                </a:ln>
                <a:effectLst/>
                <a:latin typeface="DM Mono" panose="020B0509040201040103" pitchFamily="49" charset="77"/>
              </a:rPr>
              <a:t>Tool</a:t>
            </a:r>
            <a:r>
              <a:rPr kumimoji="0" lang="en-US" altLang="en-US" b="0" i="0" u="none" strike="noStrike" cap="none" normalizeH="0" baseline="0" dirty="0">
                <a:ln>
                  <a:noFill/>
                </a:ln>
                <a:effectLst/>
                <a:latin typeface="Inter"/>
              </a:rPr>
              <a:t> executes and returns its output.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Inter"/>
              </a:rPr>
              <a:t>Loop:</a:t>
            </a:r>
            <a:r>
              <a:rPr kumimoji="0" lang="en-US" altLang="en-US" b="0" i="0" u="none" strike="noStrike" cap="none" normalizeH="0" baseline="0" dirty="0">
                <a:ln>
                  <a:noFill/>
                </a:ln>
                <a:effectLst/>
                <a:latin typeface="Inter"/>
              </a:rPr>
              <a:t> The process repeats with the new observation until the LLM decides it has a </a:t>
            </a:r>
            <a:r>
              <a:rPr kumimoji="0" lang="en-US" altLang="en-US" b="0" i="0" u="none" strike="noStrike" cap="none" normalizeH="0" baseline="0" dirty="0">
                <a:ln>
                  <a:noFill/>
                </a:ln>
                <a:effectLst/>
                <a:latin typeface="DM Mono" panose="020B0509040201040103" pitchFamily="49" charset="77"/>
              </a:rPr>
              <a:t>Final Answer</a:t>
            </a:r>
            <a:r>
              <a:rPr kumimoji="0" lang="en-US" altLang="en-US" b="0" i="0" u="none" strike="noStrike" cap="none" normalizeH="0" baseline="0" dirty="0">
                <a:ln>
                  <a:noFill/>
                </a:ln>
                <a:effectLst/>
                <a:latin typeface="Inter"/>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Routing:</a:t>
            </a:r>
            <a:r>
              <a:rPr kumimoji="0" lang="en-US" altLang="en-US" sz="1800" b="0" i="0" u="none" strike="noStrike" cap="none" normalizeH="0" baseline="0" dirty="0">
                <a:ln>
                  <a:noFill/>
                </a:ln>
                <a:effectLst/>
                <a:latin typeface="Inter"/>
              </a:rPr>
              <a:t> The LLM's primary role in an Agent is to </a:t>
            </a:r>
            <a:r>
              <a:rPr kumimoji="0" lang="en-US" altLang="en-US" sz="1800" b="0" i="1" u="none" strike="noStrike" cap="none" normalizeH="0" baseline="0" dirty="0">
                <a:ln>
                  <a:noFill/>
                </a:ln>
                <a:effectLst/>
                <a:latin typeface="Inter"/>
              </a:rPr>
              <a:t>route</a:t>
            </a:r>
            <a:r>
              <a:rPr kumimoji="0" lang="en-US" altLang="en-US" sz="1800" b="0" i="0" u="none" strike="noStrike" cap="none" normalizeH="0" baseline="0" dirty="0">
                <a:ln>
                  <a:noFill/>
                </a:ln>
                <a:effectLst/>
                <a:latin typeface="Inter"/>
              </a:rPr>
              <a:t> the query to the appropriate tool. Its prompt guides it to reason about tool descriptions.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Fallback Logic:</a:t>
            </a:r>
            <a:r>
              <a:rPr kumimoji="0" lang="en-US" altLang="en-US" sz="1800" b="0" i="0" u="none" strike="noStrike" cap="none" normalizeH="0" baseline="0" dirty="0">
                <a:ln>
                  <a:noFill/>
                </a:ln>
                <a:effectLst/>
                <a:latin typeface="Inter"/>
              </a:rPr>
              <a:t> Can be built into the agent's reasoning prompt (e.g., "If no tool is suitable, respond with 'I cannot help with that'"). Some agents or toolkits allow for explicit error handling within the executor.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10899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830C-EA0E-1072-B6F1-3BA395CC84CE}"/>
              </a:ext>
            </a:extLst>
          </p:cNvPr>
          <p:cNvSpPr>
            <a:spLocks noGrp="1"/>
          </p:cNvSpPr>
          <p:nvPr>
            <p:ph type="title"/>
          </p:nvPr>
        </p:nvSpPr>
        <p:spPr>
          <a:xfrm>
            <a:off x="314093" y="-289932"/>
            <a:ext cx="10515600" cy="1325563"/>
          </a:xfrm>
        </p:spPr>
        <p:txBody>
          <a:bodyPr/>
          <a:lstStyle/>
          <a:p>
            <a:r>
              <a:rPr lang="en-US" altLang="en-US" b="1" dirty="0">
                <a:latin typeface="Inter"/>
              </a:rPr>
              <a:t>B</a:t>
            </a:r>
            <a:r>
              <a:rPr lang="en-US" b="1" dirty="0">
                <a:latin typeface="Inter"/>
              </a:rPr>
              <a:t>uilding an Agent </a:t>
            </a:r>
          </a:p>
        </p:txBody>
      </p:sp>
      <p:sp>
        <p:nvSpPr>
          <p:cNvPr id="7" name="Rectangle 4">
            <a:extLst>
              <a:ext uri="{FF2B5EF4-FFF2-40B4-BE49-F238E27FC236}">
                <a16:creationId xmlns:a16="http://schemas.microsoft.com/office/drawing/2014/main" id="{AEFBBAA5-AB2C-BFCF-4476-61E61CD59E63}"/>
              </a:ext>
            </a:extLst>
          </p:cNvPr>
          <p:cNvSpPr>
            <a:spLocks noGrp="1" noChangeArrowheads="1"/>
          </p:cNvSpPr>
          <p:nvPr>
            <p:ph idx="1"/>
          </p:nvPr>
        </p:nvSpPr>
        <p:spPr bwMode="auto">
          <a:xfrm>
            <a:off x="314093" y="745574"/>
            <a:ext cx="1111776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Inter"/>
              </a:rPr>
              <a:t>Example: Building a Bot Using Agent Architecture: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Inter"/>
              </a:rPr>
              <a:t>     </a:t>
            </a:r>
            <a:r>
              <a:rPr kumimoji="0" lang="en-US" altLang="en-US" sz="1800" b="1" i="0" u="none" strike="noStrike" cap="none" normalizeH="0" baseline="0" dirty="0">
                <a:ln>
                  <a:noFill/>
                </a:ln>
                <a:effectLst/>
                <a:latin typeface="Inter"/>
              </a:rPr>
              <a:t>Scenario:</a:t>
            </a:r>
            <a:r>
              <a:rPr kumimoji="0" lang="en-US" altLang="en-US" sz="1800" b="0" i="0" u="none" strike="noStrike" cap="none" normalizeH="0" baseline="0" dirty="0">
                <a:ln>
                  <a:noFill/>
                </a:ln>
                <a:effectLst/>
                <a:latin typeface="Inter"/>
              </a:rPr>
              <a:t> A bot that can answer questions from a knowledge base (or) use a general search engine if the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Inter"/>
              </a:rPr>
              <a:t>	      </a:t>
            </a:r>
            <a:r>
              <a:rPr kumimoji="0" lang="en-US" altLang="en-US" sz="1800" b="0" i="0" u="none" strike="noStrike" cap="none" normalizeH="0" baseline="0" dirty="0">
                <a:ln>
                  <a:noFill/>
                </a:ln>
                <a:effectLst/>
                <a:latin typeface="Inter"/>
              </a:rPr>
              <a:t> knowledge base doesn't have the answer.</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Inter"/>
              </a:rPr>
              <a:t>    </a:t>
            </a:r>
            <a:r>
              <a:rPr kumimoji="0" lang="en-US" altLang="en-US" sz="1800" b="1" i="0" u="none" strike="noStrike" cap="none" normalizeH="0" baseline="0" dirty="0">
                <a:ln>
                  <a:noFill/>
                </a:ln>
                <a:effectLst/>
                <a:latin typeface="Inter"/>
              </a:rPr>
              <a:t>Architecture:</a:t>
            </a:r>
            <a:endParaRPr lang="en-US" altLang="en-US" sz="1800" dirty="0">
              <a:latin typeface="Inter"/>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Inter"/>
              </a:rPr>
              <a:t>	Tools:</a:t>
            </a:r>
            <a:r>
              <a:rPr lang="en-US" altLang="en-US" sz="1800" dirty="0">
                <a:latin typeface="Inter"/>
              </a:rPr>
              <a:t> </a:t>
            </a:r>
            <a:r>
              <a:rPr kumimoji="0" lang="en-US" altLang="en-US" sz="1800" b="0" i="0" u="none" strike="noStrike" cap="none" normalizeH="0" baseline="0" dirty="0" err="1">
                <a:ln>
                  <a:noFill/>
                </a:ln>
                <a:effectLst/>
                <a:latin typeface="DM Mono" panose="020B0509040201040103" pitchFamily="49" charset="77"/>
              </a:rPr>
              <a:t>KnowledgeBaseQueryTool</a:t>
            </a:r>
            <a:r>
              <a:rPr kumimoji="0" lang="en-US" altLang="en-US" sz="1800" b="0" i="0" u="none" strike="noStrike" cap="none" normalizeH="0" baseline="0" dirty="0">
                <a:ln>
                  <a:noFill/>
                </a:ln>
                <a:effectLst/>
                <a:latin typeface="Inter"/>
              </a:rPr>
              <a:t>: Queries a vector store of FAQs.</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effectLst/>
                <a:latin typeface="DM Mono" panose="020B0509040201040103" pitchFamily="49" charset="77"/>
              </a:rPr>
              <a:t>SearchWebTool</a:t>
            </a:r>
            <a:r>
              <a:rPr kumimoji="0" lang="en-US" altLang="en-US" b="0" i="0" u="none" strike="noStrike" cap="none" normalizeH="0" baseline="0" dirty="0">
                <a:ln>
                  <a:noFill/>
                </a:ln>
                <a:effectLst/>
                <a:latin typeface="Inter"/>
              </a:rPr>
              <a:t>: Uses a search API (e.g., Google Search, </a:t>
            </a:r>
            <a:r>
              <a:rPr kumimoji="0" lang="en-US" altLang="en-US" b="0" i="0" u="none" strike="noStrike" cap="none" normalizeH="0" baseline="0" dirty="0" err="1">
                <a:ln>
                  <a:noFill/>
                </a:ln>
                <a:effectLst/>
                <a:latin typeface="Inter"/>
              </a:rPr>
              <a:t>SerpAPI</a:t>
            </a:r>
            <a:r>
              <a:rPr kumimoji="0" lang="en-US" altLang="en-US" b="0" i="0" u="none" strike="noStrike" cap="none" normalizeH="0" baseline="0" dirty="0">
                <a:ln>
                  <a:noFill/>
                </a:ln>
                <a:effectLst/>
                <a:latin typeface="Inter"/>
              </a:rPr>
              <a:t>).</a:t>
            </a: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Inter"/>
              </a:rPr>
              <a:t>Agent:</a:t>
            </a:r>
            <a:endParaRPr kumimoji="0" lang="en-US" altLang="en-US" sz="1800" b="0" i="0" u="none" strike="noStrike" cap="none" normalizeH="0" baseline="0" dirty="0">
              <a:ln>
                <a:noFill/>
              </a:ln>
              <a:effectLst/>
              <a:latin typeface="Inter"/>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Inter"/>
              </a:rPr>
              <a:t>Configure an </a:t>
            </a:r>
            <a:r>
              <a:rPr kumimoji="0" lang="en-US" altLang="en-US" b="0" i="0" u="none" strike="noStrike" cap="none" normalizeH="0" baseline="0" dirty="0">
                <a:ln>
                  <a:noFill/>
                </a:ln>
                <a:effectLst/>
                <a:latin typeface="DM Mono" panose="020B0509040201040103" pitchFamily="49" charset="77"/>
              </a:rPr>
              <a:t>Agent</a:t>
            </a:r>
            <a:r>
              <a:rPr kumimoji="0" lang="en-US" altLang="en-US" b="0" i="0" u="none" strike="noStrike" cap="none" normalizeH="0" baseline="0" dirty="0">
                <a:ln>
                  <a:noFill/>
                </a:ln>
                <a:effectLst/>
                <a:latin typeface="Inter"/>
              </a:rPr>
              <a:t> with both </a:t>
            </a:r>
            <a:r>
              <a:rPr kumimoji="0" lang="en-US" altLang="en-US" b="0" i="0" u="none" strike="noStrike" cap="none" normalizeH="0" baseline="0" dirty="0" err="1">
                <a:ln>
                  <a:noFill/>
                </a:ln>
                <a:effectLst/>
                <a:latin typeface="DM Mono" panose="020B0509040201040103" pitchFamily="49" charset="77"/>
              </a:rPr>
              <a:t>KnowledgeBaseQueryTool</a:t>
            </a:r>
            <a:r>
              <a:rPr kumimoji="0" lang="en-US" altLang="en-US" b="0" i="0" u="none" strike="noStrike" cap="none" normalizeH="0" baseline="0" dirty="0">
                <a:ln>
                  <a:noFill/>
                </a:ln>
                <a:effectLst/>
                <a:latin typeface="Inter"/>
              </a:rPr>
              <a:t> and </a:t>
            </a:r>
            <a:r>
              <a:rPr kumimoji="0" lang="en-US" altLang="en-US" b="0" i="0" u="none" strike="noStrike" cap="none" normalizeH="0" baseline="0" dirty="0" err="1">
                <a:ln>
                  <a:noFill/>
                </a:ln>
                <a:effectLst/>
                <a:latin typeface="DM Mono" panose="020B0509040201040103" pitchFamily="49" charset="77"/>
              </a:rPr>
              <a:t>SearchWebTool</a:t>
            </a:r>
            <a:r>
              <a:rPr kumimoji="0" lang="en-US" altLang="en-US" b="0" i="0" u="none" strike="noStrike" cap="none" normalizeH="0" baseline="0" dirty="0">
                <a:ln>
                  <a:noFill/>
                </a:ln>
                <a:effectLst/>
                <a:latin typeface="Inter"/>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Inter"/>
              </a:rPr>
              <a:t>The LLM in the agent's loop will decide:</a:t>
            </a:r>
          </a:p>
          <a:p>
            <a:pPr marL="1828800" marR="0" lvl="4"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Inter"/>
              </a:rPr>
              <a:t>If the query is clearly an FAQ, use </a:t>
            </a:r>
            <a:r>
              <a:rPr kumimoji="0" lang="en-US" altLang="en-US" b="0" i="0" u="none" strike="noStrike" cap="none" normalizeH="0" baseline="0" dirty="0" err="1">
                <a:ln>
                  <a:noFill/>
                </a:ln>
                <a:effectLst/>
                <a:latin typeface="DM Mono" panose="020B0509040201040103" pitchFamily="49" charset="77"/>
              </a:rPr>
              <a:t>KnowledgeBaseQueryTool</a:t>
            </a:r>
            <a:r>
              <a:rPr kumimoji="0" lang="en-US" altLang="en-US" b="0" i="0" u="none" strike="noStrike" cap="none" normalizeH="0" baseline="0" dirty="0">
                <a:ln>
                  <a:noFill/>
                </a:ln>
                <a:effectLst/>
                <a:latin typeface="Inter"/>
              </a:rPr>
              <a:t>.</a:t>
            </a:r>
          </a:p>
          <a:p>
            <a:pPr marL="1828800" marR="0" lvl="4"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Inter"/>
              </a:rPr>
              <a:t>If </a:t>
            </a:r>
            <a:r>
              <a:rPr kumimoji="0" lang="en-US" altLang="en-US" b="0" i="0" u="none" strike="noStrike" cap="none" normalizeH="0" baseline="0" dirty="0" err="1">
                <a:ln>
                  <a:noFill/>
                </a:ln>
                <a:effectLst/>
                <a:latin typeface="DM Mono" panose="020B0509040201040103" pitchFamily="49" charset="77"/>
              </a:rPr>
              <a:t>KnowledgeBaseQueryTool</a:t>
            </a:r>
            <a:r>
              <a:rPr kumimoji="0" lang="en-US" altLang="en-US" b="0" i="0" u="none" strike="noStrike" cap="none" normalizeH="0" baseline="0" dirty="0">
                <a:ln>
                  <a:noFill/>
                </a:ln>
                <a:effectLst/>
                <a:latin typeface="Inter"/>
              </a:rPr>
              <a:t> returns no answer or the query is clearly external, use </a:t>
            </a:r>
            <a:r>
              <a:rPr kumimoji="0" lang="en-US" altLang="en-US" b="0" i="0" u="none" strike="noStrike" cap="none" normalizeH="0" baseline="0" dirty="0" err="1">
                <a:ln>
                  <a:noFill/>
                </a:ln>
                <a:effectLst/>
                <a:latin typeface="DM Mono" panose="020B0509040201040103" pitchFamily="49" charset="77"/>
              </a:rPr>
              <a:t>SearchWebTool</a:t>
            </a:r>
            <a:r>
              <a:rPr kumimoji="0" lang="en-US" altLang="en-US" b="0" i="0" u="none" strike="noStrike" cap="none" normalizeH="0" baseline="0" dirty="0">
                <a:ln>
                  <a:noFill/>
                </a:ln>
                <a:effectLst/>
                <a:latin typeface="Inter"/>
              </a:rPr>
              <a:t>.</a:t>
            </a:r>
          </a:p>
          <a:p>
            <a:pPr marL="1828800" marR="0" lvl="4"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Inter"/>
              </a:rPr>
              <a:t>If both fail, provide a fallback message.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Benefit:</a:t>
            </a:r>
            <a:r>
              <a:rPr kumimoji="0" lang="en-US" altLang="en-US" sz="1800" b="0" i="0" u="none" strike="noStrike" cap="none" normalizeH="0" baseline="0" dirty="0">
                <a:ln>
                  <a:noFill/>
                </a:ln>
                <a:effectLst/>
                <a:latin typeface="Inter"/>
              </a:rPr>
              <a:t> Dynamic problem-solving and graceful handling of queries that go beyond the internal knowledge.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rPr>
            </a:b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7341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1E18-32F1-02D1-9574-8D481250933C}"/>
              </a:ext>
            </a:extLst>
          </p:cNvPr>
          <p:cNvSpPr>
            <a:spLocks noGrp="1"/>
          </p:cNvSpPr>
          <p:nvPr>
            <p:ph type="title"/>
          </p:nvPr>
        </p:nvSpPr>
        <p:spPr>
          <a:xfrm>
            <a:off x="392152" y="-136680"/>
            <a:ext cx="10515600" cy="1325563"/>
          </a:xfrm>
        </p:spPr>
        <p:txBody>
          <a:bodyPr/>
          <a:lstStyle/>
          <a:p>
            <a:r>
              <a:rPr lang="en-US" altLang="en-US" b="1" dirty="0">
                <a:latin typeface="Inter"/>
              </a:rPr>
              <a:t>M</a:t>
            </a:r>
            <a:r>
              <a:rPr lang="en-US" b="1" dirty="0">
                <a:latin typeface="Inter"/>
              </a:rPr>
              <a:t>emory in </a:t>
            </a:r>
            <a:r>
              <a:rPr lang="en-US" b="1" dirty="0" err="1">
                <a:latin typeface="Inter"/>
              </a:rPr>
              <a:t>langchain</a:t>
            </a:r>
            <a:endParaRPr lang="en-US" b="1" dirty="0">
              <a:latin typeface="Inter"/>
            </a:endParaRPr>
          </a:p>
        </p:txBody>
      </p:sp>
      <p:pic>
        <p:nvPicPr>
          <p:cNvPr id="7" name="Picture 6">
            <a:extLst>
              <a:ext uri="{FF2B5EF4-FFF2-40B4-BE49-F238E27FC236}">
                <a16:creationId xmlns:a16="http://schemas.microsoft.com/office/drawing/2014/main" id="{00F98490-AFD9-306E-E62F-3401BFD5B3EB}"/>
              </a:ext>
            </a:extLst>
          </p:cNvPr>
          <p:cNvPicPr>
            <a:picLocks noChangeAspect="1"/>
          </p:cNvPicPr>
          <p:nvPr/>
        </p:nvPicPr>
        <p:blipFill>
          <a:blip r:embed="rId2"/>
          <a:stretch>
            <a:fillRect/>
          </a:stretch>
        </p:blipFill>
        <p:spPr>
          <a:xfrm>
            <a:off x="771292" y="3181682"/>
            <a:ext cx="6057900" cy="2806700"/>
          </a:xfrm>
          <a:prstGeom prst="rect">
            <a:avLst/>
          </a:prstGeom>
        </p:spPr>
      </p:pic>
      <p:sp>
        <p:nvSpPr>
          <p:cNvPr id="10" name="TextBox 9">
            <a:extLst>
              <a:ext uri="{FF2B5EF4-FFF2-40B4-BE49-F238E27FC236}">
                <a16:creationId xmlns:a16="http://schemas.microsoft.com/office/drawing/2014/main" id="{34CFC8B8-0B08-F4CE-490D-C27FBFA2A481}"/>
              </a:ext>
            </a:extLst>
          </p:cNvPr>
          <p:cNvSpPr txBox="1"/>
          <p:nvPr/>
        </p:nvSpPr>
        <p:spPr>
          <a:xfrm>
            <a:off x="512956" y="876350"/>
            <a:ext cx="11095464" cy="2862322"/>
          </a:xfrm>
          <a:prstGeom prst="rect">
            <a:avLst/>
          </a:prstGeom>
          <a:noFill/>
        </p:spPr>
        <p:txBody>
          <a:bodyPr wrap="square" rtlCol="0">
            <a:spAutoFit/>
          </a:bodyPr>
          <a:lstStyle/>
          <a:p>
            <a:r>
              <a:rPr lang="en-IN" dirty="0"/>
              <a:t>Memory gives an LLM application state and context across multiple turns of interaction, enabling coherent conversations, follow-up questions, and understanding of prior statements. Without memory, each interaction is stateless, like talking to someone who immediately forgets everything you said.</a:t>
            </a:r>
          </a:p>
          <a:p>
            <a:pPr lvl="0" eaLnBrk="0" fontAlgn="base" hangingPunct="0">
              <a:spcBef>
                <a:spcPct val="0"/>
              </a:spcBef>
              <a:spcAft>
                <a:spcPct val="0"/>
              </a:spcAft>
            </a:pPr>
            <a:r>
              <a:rPr lang="en-US" altLang="en-US" b="1" dirty="0">
                <a:latin typeface="Inter"/>
              </a:rPr>
              <a:t>Implementing Context-Awareness in Apps:</a:t>
            </a:r>
            <a:endParaRPr lang="en-US" altLang="en-US" dirty="0"/>
          </a:p>
          <a:p>
            <a:pPr lvl="0" eaLnBrk="0" fontAlgn="base" hangingPunct="0">
              <a:spcBef>
                <a:spcPct val="0"/>
              </a:spcBef>
              <a:spcAft>
                <a:spcPct val="0"/>
              </a:spcAft>
              <a:buFontTx/>
              <a:buChar char="•"/>
            </a:pPr>
            <a:r>
              <a:rPr lang="en-US" altLang="en-US" b="1" dirty="0">
                <a:latin typeface="Inter"/>
              </a:rPr>
              <a:t>Architecture:</a:t>
            </a:r>
            <a:endParaRPr lang="en-US" altLang="en-US" dirty="0">
              <a:latin typeface="Inter"/>
            </a:endParaRPr>
          </a:p>
          <a:p>
            <a:pPr lvl="1" eaLnBrk="0" fontAlgn="base" hangingPunct="0">
              <a:spcBef>
                <a:spcPct val="0"/>
              </a:spcBef>
              <a:spcAft>
                <a:spcPct val="0"/>
              </a:spcAft>
              <a:buFontTx/>
              <a:buAutoNum type="arabicPeriod"/>
            </a:pPr>
            <a:r>
              <a:rPr lang="en-US" altLang="en-US" dirty="0"/>
              <a:t> A Memory object is initialized and passed into a Chain or Agent.</a:t>
            </a:r>
          </a:p>
          <a:p>
            <a:pPr lvl="1" eaLnBrk="0" fontAlgn="base" hangingPunct="0">
              <a:spcBef>
                <a:spcPct val="0"/>
              </a:spcBef>
              <a:spcAft>
                <a:spcPct val="0"/>
              </a:spcAft>
              <a:buFontTx/>
              <a:buAutoNum type="arabicPeriod" startAt="2"/>
            </a:pPr>
            <a:r>
              <a:rPr lang="en-US" altLang="en-US" dirty="0"/>
              <a:t> The Memory automatically manages adding new messages and retrieving past ones.</a:t>
            </a:r>
          </a:p>
          <a:p>
            <a:pPr lvl="1" eaLnBrk="0" fontAlgn="base" hangingPunct="0">
              <a:spcBef>
                <a:spcPct val="0"/>
              </a:spcBef>
              <a:spcAft>
                <a:spcPct val="0"/>
              </a:spcAft>
              <a:buFontTx/>
              <a:buAutoNum type="arabicPeriod" startAt="3"/>
            </a:pPr>
            <a:r>
              <a:rPr lang="en-US" altLang="en-US" dirty="0"/>
              <a:t> </a:t>
            </a:r>
            <a:r>
              <a:rPr lang="en-US" altLang="en-US" dirty="0" err="1"/>
              <a:t>PromptTemplates</a:t>
            </a:r>
            <a:r>
              <a:rPr lang="en-US" altLang="en-US" dirty="0"/>
              <a:t> are designed to include a </a:t>
            </a:r>
            <a:r>
              <a:rPr lang="en-US" altLang="en-US" dirty="0" err="1"/>
              <a:t>chat_history</a:t>
            </a:r>
            <a:r>
              <a:rPr lang="en-US" altLang="en-US" dirty="0"/>
              <a:t> variable that the Memory populates.</a:t>
            </a:r>
          </a:p>
          <a:p>
            <a:pPr lvl="0" eaLnBrk="0" fontAlgn="base" hangingPunct="0">
              <a:spcBef>
                <a:spcPct val="0"/>
              </a:spcBef>
              <a:spcAft>
                <a:spcPct val="0"/>
              </a:spcAft>
            </a:pPr>
            <a:endParaRPr lang="en-US" altLang="en-US" dirty="0"/>
          </a:p>
          <a:p>
            <a:endParaRPr lang="en-US" dirty="0"/>
          </a:p>
        </p:txBody>
      </p:sp>
    </p:spTree>
    <p:extLst>
      <p:ext uri="{BB962C8B-B14F-4D97-AF65-F5344CB8AC3E}">
        <p14:creationId xmlns:p14="http://schemas.microsoft.com/office/powerpoint/2010/main" val="130769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99D5-696C-2189-60F2-16E998F046EF}"/>
              </a:ext>
            </a:extLst>
          </p:cNvPr>
          <p:cNvSpPr>
            <a:spLocks noGrp="1"/>
          </p:cNvSpPr>
          <p:nvPr>
            <p:ph type="title"/>
          </p:nvPr>
        </p:nvSpPr>
        <p:spPr/>
        <p:txBody>
          <a:bodyPr>
            <a:normAutofit/>
          </a:bodyPr>
          <a:lstStyle/>
          <a:p>
            <a:r>
              <a:rPr lang="en-US" sz="4000" b="1" dirty="0">
                <a:latin typeface="Inter"/>
                <a:ea typeface="+mn-ea"/>
                <a:cs typeface="+mn-cs"/>
              </a:rPr>
              <a:t>Difference between chain &amp; Agents</a:t>
            </a:r>
          </a:p>
        </p:txBody>
      </p:sp>
      <p:pic>
        <p:nvPicPr>
          <p:cNvPr id="7" name="Picture 6">
            <a:extLst>
              <a:ext uri="{FF2B5EF4-FFF2-40B4-BE49-F238E27FC236}">
                <a16:creationId xmlns:a16="http://schemas.microsoft.com/office/drawing/2014/main" id="{10181DB7-83C9-FA87-DEFE-82754CC37F91}"/>
              </a:ext>
            </a:extLst>
          </p:cNvPr>
          <p:cNvPicPr>
            <a:picLocks noChangeAspect="1"/>
          </p:cNvPicPr>
          <p:nvPr/>
        </p:nvPicPr>
        <p:blipFill>
          <a:blip r:embed="rId2"/>
          <a:stretch>
            <a:fillRect/>
          </a:stretch>
        </p:blipFill>
        <p:spPr>
          <a:xfrm>
            <a:off x="1123485" y="1690688"/>
            <a:ext cx="6019800" cy="2235200"/>
          </a:xfrm>
          <a:prstGeom prst="rect">
            <a:avLst/>
          </a:prstGeom>
        </p:spPr>
      </p:pic>
    </p:spTree>
    <p:extLst>
      <p:ext uri="{BB962C8B-B14F-4D97-AF65-F5344CB8AC3E}">
        <p14:creationId xmlns:p14="http://schemas.microsoft.com/office/powerpoint/2010/main" val="1108170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6252AB-A0CC-DEF5-344A-86914B9DE582}"/>
              </a:ext>
            </a:extLst>
          </p:cNvPr>
          <p:cNvSpPr>
            <a:spLocks noGrp="1" noChangeArrowheads="1"/>
          </p:cNvSpPr>
          <p:nvPr>
            <p:ph idx="1"/>
          </p:nvPr>
        </p:nvSpPr>
        <p:spPr bwMode="auto">
          <a:xfrm>
            <a:off x="646770" y="419942"/>
            <a:ext cx="1135194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effectLst/>
                <a:latin typeface="Inter"/>
              </a:rPr>
              <a:t>Debugging and Error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
              </a:rPr>
              <a:t>Architectural Role:</a:t>
            </a:r>
            <a:r>
              <a:rPr kumimoji="0" lang="en-US" altLang="en-US" sz="1800" b="0" i="0" u="none" strike="noStrike" cap="none" normalizeH="0" baseline="0" dirty="0">
                <a:ln>
                  <a:noFill/>
                </a:ln>
                <a:effectLst/>
                <a:latin typeface="Inter"/>
              </a:rPr>
              <a:t> Essential for building robust and reliable LLM applications, especially with complex chains and agents.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Monitoring Interactions:</a:t>
            </a:r>
            <a:endParaRPr kumimoji="0" lang="en-US" altLang="en-US" sz="1800" b="0" i="0" u="none" strike="noStrike" cap="none" normalizeH="0" baseline="0" dirty="0">
              <a:ln>
                <a:noFill/>
              </a:ln>
              <a:effectLst/>
              <a:latin typeface="Inter"/>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Callbacks:</a:t>
            </a:r>
            <a:r>
              <a:rPr kumimoji="0" lang="en-US" altLang="en-US" sz="1800" b="0" i="0" u="none" strike="noStrike" cap="none" normalizeH="0" baseline="0" dirty="0">
                <a:ln>
                  <a:noFill/>
                </a:ln>
                <a:effectLst/>
                <a:latin typeface="Inter"/>
              </a:rPr>
              <a:t> </a:t>
            </a:r>
            <a:r>
              <a:rPr kumimoji="0" lang="en-US" altLang="en-US" sz="1800" b="0" i="0" u="none" strike="noStrike" cap="none" normalizeH="0" baseline="0" dirty="0" err="1">
                <a:ln>
                  <a:noFill/>
                </a:ln>
                <a:effectLst/>
                <a:latin typeface="Inter"/>
              </a:rPr>
              <a:t>LangChain</a:t>
            </a:r>
            <a:r>
              <a:rPr kumimoji="0" lang="en-US" altLang="en-US" sz="1800" b="0" i="0" u="none" strike="noStrike" cap="none" normalizeH="0" baseline="0" dirty="0">
                <a:ln>
                  <a:noFill/>
                </a:ln>
                <a:effectLst/>
                <a:latin typeface="Inter"/>
              </a:rPr>
              <a:t> provides a callback system (</a:t>
            </a:r>
            <a:r>
              <a:rPr kumimoji="0" lang="en-US" altLang="en-US" sz="1800" b="0" i="0" u="none" strike="noStrike" cap="none" normalizeH="0" baseline="0" dirty="0" err="1">
                <a:ln>
                  <a:noFill/>
                </a:ln>
                <a:effectLst/>
                <a:latin typeface="DM Mono" panose="020B0509040201040103" pitchFamily="49" charset="77"/>
              </a:rPr>
              <a:t>langchain.callbacks</a:t>
            </a:r>
            <a:r>
              <a:rPr kumimoji="0" lang="en-US" altLang="en-US" sz="1800" b="0" i="0" u="none" strike="noStrike" cap="none" normalizeH="0" baseline="0" dirty="0">
                <a:ln>
                  <a:noFill/>
                </a:ln>
                <a:effectLst/>
                <a:latin typeface="Inter"/>
              </a:rPr>
              <a:t>) that allows you to hook into various events (</a:t>
            </a:r>
            <a:r>
              <a:rPr kumimoji="0" lang="en-US" altLang="en-US" sz="1800" b="0" i="0" u="none" strike="noStrike" cap="none" normalizeH="0" baseline="0" dirty="0" err="1">
                <a:ln>
                  <a:noFill/>
                </a:ln>
                <a:effectLst/>
                <a:latin typeface="Inter"/>
              </a:rPr>
              <a:t>on_llm_start</a:t>
            </a:r>
            <a:r>
              <a:rPr kumimoji="0" lang="en-US" altLang="en-US" sz="1800" b="0" i="0" u="none" strike="noStrike" cap="none" normalizeH="0" baseline="0" dirty="0">
                <a:ln>
                  <a:noFill/>
                </a:ln>
                <a:effectLst/>
                <a:latin typeface="Inter"/>
              </a:rPr>
              <a:t>, </a:t>
            </a:r>
            <a:r>
              <a:rPr kumimoji="0" lang="en-US" altLang="en-US" sz="1800" b="0" i="0" u="none" strike="noStrike" cap="none" normalizeH="0" baseline="0" dirty="0" err="1">
                <a:ln>
                  <a:noFill/>
                </a:ln>
                <a:effectLst/>
                <a:latin typeface="Inter"/>
              </a:rPr>
              <a:t>on_tool_end</a:t>
            </a:r>
            <a:r>
              <a:rPr kumimoji="0" lang="en-US" altLang="en-US" sz="1800" b="0" i="0" u="none" strike="noStrike" cap="none" normalizeH="0" baseline="0" dirty="0">
                <a:ln>
                  <a:noFill/>
                </a:ln>
                <a:effectLst/>
                <a:latin typeface="Inter"/>
              </a:rPr>
              <a:t>, </a:t>
            </a:r>
            <a:r>
              <a:rPr kumimoji="0" lang="en-US" altLang="en-US" sz="1800" b="0" i="0" u="none" strike="noStrike" cap="none" normalizeH="0" baseline="0" dirty="0" err="1">
                <a:ln>
                  <a:noFill/>
                </a:ln>
                <a:effectLst/>
                <a:latin typeface="Inter"/>
              </a:rPr>
              <a:t>on_chain_error</a:t>
            </a:r>
            <a:r>
              <a:rPr kumimoji="0" lang="en-US" altLang="en-US" sz="1800" b="0" i="0" u="none" strike="noStrike" cap="none" normalizeH="0" baseline="0" dirty="0">
                <a:ln>
                  <a:noFill/>
                </a:ln>
                <a:effectLst/>
                <a:latin typeface="Inter"/>
              </a:rPr>
              <a:t>, etc.).</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Logging:</a:t>
            </a:r>
            <a:r>
              <a:rPr kumimoji="0" lang="en-US" altLang="en-US" sz="1800" b="0" i="0" u="none" strike="noStrike" cap="none" normalizeH="0" baseline="0" dirty="0">
                <a:ln>
                  <a:noFill/>
                </a:ln>
                <a:effectLst/>
                <a:latin typeface="Inter"/>
              </a:rPr>
              <a:t> Using standard Python logging to record intermediate steps, inputs, outputs, and tool calls.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Tracing Tools:</a:t>
            </a:r>
            <a:r>
              <a:rPr kumimoji="0" lang="en-US" altLang="en-US" sz="1800" b="0" i="0" u="none" strike="noStrike" cap="none" normalizeH="0" baseline="0" dirty="0">
                <a:ln>
                  <a:noFill/>
                </a:ln>
                <a:effectLst/>
                <a:latin typeface="Inter"/>
              </a:rPr>
              <a:t> Integrations with tools like </a:t>
            </a:r>
            <a:r>
              <a:rPr kumimoji="0" lang="en-US" altLang="en-US" sz="1800" b="0" i="0" u="none" strike="noStrike" cap="none" normalizeH="0" baseline="0" dirty="0" err="1">
                <a:ln>
                  <a:noFill/>
                </a:ln>
                <a:effectLst/>
                <a:latin typeface="Inter"/>
              </a:rPr>
              <a:t>LangSmith</a:t>
            </a:r>
            <a:r>
              <a:rPr kumimoji="0" lang="en-US" altLang="en-US" sz="1800" b="0" i="0" u="none" strike="noStrike" cap="none" normalizeH="0" baseline="0" dirty="0">
                <a:ln>
                  <a:noFill/>
                </a:ln>
                <a:effectLst/>
                <a:latin typeface="Inter"/>
              </a:rPr>
              <a:t> (from </a:t>
            </a:r>
            <a:r>
              <a:rPr kumimoji="0" lang="en-US" altLang="en-US" sz="1800" b="0" i="0" u="none" strike="noStrike" cap="none" normalizeH="0" baseline="0" dirty="0" err="1">
                <a:ln>
                  <a:noFill/>
                </a:ln>
                <a:effectLst/>
                <a:latin typeface="Inter"/>
              </a:rPr>
              <a:t>LangChain</a:t>
            </a:r>
            <a:r>
              <a:rPr kumimoji="0" lang="en-US" altLang="en-US" sz="1800" b="0" i="0" u="none" strike="noStrike" cap="none" normalizeH="0" baseline="0" dirty="0">
                <a:ln>
                  <a:noFill/>
                </a:ln>
                <a:effectLst/>
                <a:latin typeface="Inter"/>
              </a:rPr>
              <a:t> itself) or Weights &amp; Biases for visual tracing of complex chain/agent execution paths.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Benefit:</a:t>
            </a:r>
            <a:r>
              <a:rPr kumimoji="0" lang="en-US" altLang="en-US" sz="1800" b="0" i="0" u="none" strike="noStrike" cap="none" normalizeH="0" baseline="0" dirty="0">
                <a:ln>
                  <a:noFill/>
                </a:ln>
                <a:effectLst/>
                <a:latin typeface="Inter"/>
              </a:rPr>
              <a:t> Understanding the LLM's thought process, why an agent chose a specific tool, and where errors occur.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Handling Failures and Retries:</a:t>
            </a:r>
            <a:endParaRPr kumimoji="0" lang="en-US" altLang="en-US" sz="1800" b="0" i="0" u="none" strike="noStrike" cap="none" normalizeH="0" baseline="0" dirty="0">
              <a:ln>
                <a:noFill/>
              </a:ln>
              <a:effectLst/>
              <a:latin typeface="Inter"/>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Tool-level Retries:</a:t>
            </a:r>
            <a:r>
              <a:rPr kumimoji="0" lang="en-US" altLang="en-US" sz="1800" b="0" i="0" u="none" strike="noStrike" cap="none" normalizeH="0" baseline="0" dirty="0">
                <a:ln>
                  <a:noFill/>
                </a:ln>
                <a:effectLst/>
                <a:latin typeface="Inter"/>
              </a:rPr>
              <a:t> Implement retry logic within your </a:t>
            </a:r>
            <a:r>
              <a:rPr kumimoji="0" lang="en-US" altLang="en-US" sz="1800" b="0" i="0" u="none" strike="noStrike" cap="none" normalizeH="0" baseline="0" dirty="0">
                <a:ln>
                  <a:noFill/>
                </a:ln>
                <a:effectLst/>
                <a:latin typeface="DM Mono" panose="020B0509040201040103" pitchFamily="49" charset="77"/>
              </a:rPr>
              <a:t>Tool</a:t>
            </a:r>
            <a:r>
              <a:rPr kumimoji="0" lang="en-US" altLang="en-US" sz="1800" b="0" i="0" u="none" strike="noStrike" cap="none" normalizeH="0" baseline="0" dirty="0">
                <a:ln>
                  <a:noFill/>
                </a:ln>
                <a:effectLst/>
                <a:latin typeface="Inter"/>
              </a:rPr>
              <a:t>'s </a:t>
            </a:r>
            <a:r>
              <a:rPr kumimoji="0" lang="en-US" altLang="en-US" sz="1800" b="0" i="0" u="none" strike="noStrike" cap="none" normalizeH="0" baseline="0" dirty="0">
                <a:ln>
                  <a:noFill/>
                </a:ln>
                <a:effectLst/>
                <a:latin typeface="DM Mono" panose="020B0509040201040103" pitchFamily="49" charset="77"/>
              </a:rPr>
              <a:t>_run</a:t>
            </a:r>
            <a:r>
              <a:rPr kumimoji="0" lang="en-US" altLang="en-US" sz="1800" b="0" i="0" u="none" strike="noStrike" cap="none" normalizeH="0" baseline="0" dirty="0">
                <a:ln>
                  <a:noFill/>
                </a:ln>
                <a:effectLst/>
                <a:latin typeface="Inter"/>
              </a:rPr>
              <a:t> method for external API calls (e.g., using </a:t>
            </a:r>
            <a:r>
              <a:rPr kumimoji="0" lang="en-US" altLang="en-US" sz="1800" b="0" i="0" u="none" strike="noStrike" cap="none" normalizeH="0" baseline="0" dirty="0">
                <a:ln>
                  <a:noFill/>
                </a:ln>
                <a:effectLst/>
                <a:latin typeface="DM Mono" panose="020B0509040201040103" pitchFamily="49" charset="77"/>
              </a:rPr>
              <a:t>tenacity</a:t>
            </a:r>
            <a:r>
              <a:rPr kumimoji="0" lang="en-US" altLang="en-US" sz="1800" b="0" i="0" u="none" strike="noStrike" cap="none" normalizeH="0" baseline="0" dirty="0">
                <a:ln>
                  <a:noFill/>
                </a:ln>
                <a:effectLst/>
                <a:latin typeface="Inter"/>
              </a:rPr>
              <a:t> library).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Agent-level Fallbacks:</a:t>
            </a:r>
            <a:r>
              <a:rPr kumimoji="0" lang="en-US" altLang="en-US" sz="1800" b="0" i="0" u="none" strike="noStrike" cap="none" normalizeH="0" baseline="0" dirty="0">
                <a:ln>
                  <a:noFill/>
                </a:ln>
                <a:effectLst/>
                <a:latin typeface="Inter"/>
              </a:rPr>
              <a:t> Design the agent's prompt to guide the LLM on how to respond if a tool fails (e.g., "If the tool returns an error, state that you couldn't get the information and ask the user to rephrase").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Try/Except Blocks:</a:t>
            </a:r>
            <a:r>
              <a:rPr kumimoji="0" lang="en-US" altLang="en-US" sz="1800" b="0" i="0" u="none" strike="noStrike" cap="none" normalizeH="0" baseline="0" dirty="0">
                <a:ln>
                  <a:noFill/>
                </a:ln>
                <a:effectLst/>
                <a:latin typeface="Inter"/>
              </a:rPr>
              <a:t> Standard Python error handling around chain/agent execution.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Circuit Breakers:</a:t>
            </a:r>
            <a:r>
              <a:rPr kumimoji="0" lang="en-US" altLang="en-US" sz="1800" b="0" i="0" u="none" strike="noStrike" cap="none" normalizeH="0" baseline="0" dirty="0">
                <a:ln>
                  <a:noFill/>
                </a:ln>
                <a:effectLst/>
                <a:latin typeface="Inter"/>
              </a:rPr>
              <a:t> For critical tools, implement circuit breaker patterns to prevent repeated calls to a failing external service.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Inter"/>
              </a:rPr>
              <a:t>Benefit:</a:t>
            </a:r>
            <a:r>
              <a:rPr kumimoji="0" lang="en-US" altLang="en-US" sz="1800" b="0" i="0" u="none" strike="noStrike" cap="none" normalizeH="0" baseline="0" dirty="0">
                <a:ln>
                  <a:noFill/>
                </a:ln>
                <a:effectLst/>
                <a:latin typeface="Inter"/>
              </a:rPr>
              <a:t> Improved resilience and user experience, preventing crashes and providing informative error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1586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AB357-09C6-9CCE-8F02-F87B70958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C70DC-8D85-2377-0F5A-0D5D129F88D7}"/>
              </a:ext>
            </a:extLst>
          </p:cNvPr>
          <p:cNvSpPr>
            <a:spLocks noGrp="1"/>
          </p:cNvSpPr>
          <p:nvPr>
            <p:ph type="title"/>
          </p:nvPr>
        </p:nvSpPr>
        <p:spPr/>
        <p:txBody>
          <a:bodyPr/>
          <a:lstStyle/>
          <a:p>
            <a:r>
              <a:rPr lang="en-US" b="1" dirty="0">
                <a:latin typeface="InaiMathi" pitchFamily="2" charset="0"/>
                <a:cs typeface="InaiMathi" pitchFamily="2" charset="0"/>
              </a:rPr>
              <a:t>Hands on</a:t>
            </a:r>
          </a:p>
        </p:txBody>
      </p:sp>
      <p:sp>
        <p:nvSpPr>
          <p:cNvPr id="3" name="Content Placeholder 2">
            <a:extLst>
              <a:ext uri="{FF2B5EF4-FFF2-40B4-BE49-F238E27FC236}">
                <a16:creationId xmlns:a16="http://schemas.microsoft.com/office/drawing/2014/main" id="{4A20F84E-5533-3B8C-1F04-84F54D524BB2}"/>
              </a:ext>
            </a:extLst>
          </p:cNvPr>
          <p:cNvSpPr>
            <a:spLocks noGrp="1"/>
          </p:cNvSpPr>
          <p:nvPr>
            <p:ph idx="1"/>
          </p:nvPr>
        </p:nvSpPr>
        <p:spPr>
          <a:xfrm>
            <a:off x="648630" y="1513391"/>
            <a:ext cx="10515600" cy="4351338"/>
          </a:xfrm>
        </p:spPr>
        <p:txBody>
          <a:bodyPr>
            <a:normAutofit fontScale="70000" lnSpcReduction="20000"/>
          </a:bodyPr>
          <a:lstStyle/>
          <a:p>
            <a:r>
              <a:rPr lang="en-US" dirty="0"/>
              <a:t>Integrate </a:t>
            </a:r>
            <a:r>
              <a:rPr lang="en-US" dirty="0" err="1"/>
              <a:t>api</a:t>
            </a:r>
            <a:r>
              <a:rPr lang="en-US" dirty="0"/>
              <a:t> to chatbot</a:t>
            </a:r>
          </a:p>
          <a:p>
            <a:pPr marL="0" indent="0">
              <a:buNone/>
            </a:pPr>
            <a:r>
              <a:rPr lang="en-US" dirty="0"/>
              <a:t>from </a:t>
            </a:r>
            <a:r>
              <a:rPr lang="en-US" dirty="0" err="1"/>
              <a:t>langchain.tools</a:t>
            </a:r>
            <a:r>
              <a:rPr lang="en-US" dirty="0"/>
              <a:t> import </a:t>
            </a:r>
            <a:r>
              <a:rPr lang="en-US" dirty="0" err="1"/>
              <a:t>RequestsGetTool</a:t>
            </a:r>
            <a:endParaRPr lang="en-US" dirty="0"/>
          </a:p>
          <a:p>
            <a:pPr marL="0" indent="0">
              <a:buNone/>
            </a:pPr>
            <a:r>
              <a:rPr lang="en-US" dirty="0"/>
              <a:t>tool = </a:t>
            </a:r>
            <a:r>
              <a:rPr lang="en-US" dirty="0" err="1"/>
              <a:t>RequestsGetTool</a:t>
            </a:r>
            <a:r>
              <a:rPr lang="en-US" dirty="0"/>
              <a:t>()</a:t>
            </a:r>
          </a:p>
          <a:p>
            <a:pPr marL="0" indent="0">
              <a:buNone/>
            </a:pPr>
            <a:r>
              <a:rPr lang="en-US" dirty="0"/>
              <a:t>response = </a:t>
            </a:r>
            <a:r>
              <a:rPr lang="en-US" dirty="0" err="1"/>
              <a:t>tool.run</a:t>
            </a:r>
            <a:r>
              <a:rPr lang="en-US" dirty="0"/>
              <a:t>("https://</a:t>
            </a:r>
            <a:r>
              <a:rPr lang="en-US" dirty="0" err="1"/>
              <a:t>api.weatherapi.com</a:t>
            </a:r>
            <a:r>
              <a:rPr lang="en-US" dirty="0"/>
              <a:t>/v1/</a:t>
            </a:r>
            <a:r>
              <a:rPr lang="en-US" dirty="0" err="1"/>
              <a:t>current.json?q</a:t>
            </a:r>
            <a:r>
              <a:rPr lang="en-US" dirty="0"/>
              <a:t>=Hyderabad")</a:t>
            </a:r>
          </a:p>
          <a:p>
            <a:pPr marL="0" indent="0">
              <a:buNone/>
            </a:pPr>
            <a:endParaRPr lang="en-US" dirty="0"/>
          </a:p>
          <a:p>
            <a:pPr marL="0" indent="0">
              <a:buNone/>
            </a:pPr>
            <a:r>
              <a:rPr lang="en-IN" b="1" dirty="0"/>
              <a:t>Add Memory to a Chatbot</a:t>
            </a:r>
            <a:endParaRPr lang="en-IN" dirty="0"/>
          </a:p>
          <a:p>
            <a:pPr marL="0" indent="0">
              <a:buNone/>
            </a:pPr>
            <a:r>
              <a:rPr lang="en-US" dirty="0"/>
              <a:t>memory = </a:t>
            </a:r>
            <a:r>
              <a:rPr lang="en-US" dirty="0" err="1"/>
              <a:t>ConversationBufferMemory</a:t>
            </a:r>
            <a:r>
              <a:rPr lang="en-US" dirty="0"/>
              <a:t>()</a:t>
            </a:r>
          </a:p>
          <a:p>
            <a:pPr marL="0" indent="0">
              <a:buNone/>
            </a:pPr>
            <a:r>
              <a:rPr lang="en-US" dirty="0"/>
              <a:t>chain = prompt | </a:t>
            </a:r>
            <a:r>
              <a:rPr lang="en-US" dirty="0" err="1"/>
              <a:t>llm</a:t>
            </a:r>
            <a:r>
              <a:rPr lang="en-US" dirty="0"/>
              <a:t> | memory | parser</a:t>
            </a:r>
          </a:p>
          <a:p>
            <a:pPr marL="0" indent="0">
              <a:buNone/>
            </a:pPr>
            <a:endParaRPr lang="en-US" dirty="0"/>
          </a:p>
          <a:p>
            <a:pPr marL="0" indent="0">
              <a:buNone/>
            </a:pPr>
            <a:r>
              <a:rPr lang="en-IN" b="1" dirty="0"/>
              <a:t>Create an Agent with Tool Selection</a:t>
            </a:r>
            <a:endParaRPr lang="en-IN" dirty="0"/>
          </a:p>
          <a:p>
            <a:pPr marL="0" indent="0">
              <a:buNone/>
            </a:pPr>
            <a:r>
              <a:rPr lang="en-US" dirty="0"/>
              <a:t>agent = </a:t>
            </a:r>
            <a:r>
              <a:rPr lang="en-US" dirty="0" err="1"/>
              <a:t>initialize_agent</a:t>
            </a:r>
            <a:r>
              <a:rPr lang="en-US" dirty="0"/>
              <a:t>([</a:t>
            </a:r>
            <a:r>
              <a:rPr lang="en-US" dirty="0" err="1"/>
              <a:t>weather_tool</a:t>
            </a:r>
            <a:r>
              <a:rPr lang="en-US" dirty="0"/>
              <a:t>, </a:t>
            </a:r>
            <a:r>
              <a:rPr lang="en-US" dirty="0" err="1"/>
              <a:t>faq_tool</a:t>
            </a:r>
            <a:r>
              <a:rPr lang="en-US" dirty="0"/>
              <a:t>], </a:t>
            </a:r>
            <a:r>
              <a:rPr lang="en-US" dirty="0" err="1"/>
              <a:t>ChatOpenAI</a:t>
            </a:r>
            <a:r>
              <a:rPr lang="en-US" dirty="0"/>
              <a:t>(), </a:t>
            </a:r>
            <a:r>
              <a:rPr lang="en-US" dirty="0" err="1"/>
              <a:t>agent_type</a:t>
            </a:r>
            <a:r>
              <a:rPr lang="en-US" dirty="0"/>
              <a:t>="zero-shot-react-description")</a:t>
            </a:r>
          </a:p>
          <a:p>
            <a:pPr marL="0" indent="0">
              <a:buNone/>
            </a:pPr>
            <a:r>
              <a:rPr lang="en-US" dirty="0" err="1"/>
              <a:t>agent.run</a:t>
            </a:r>
            <a:r>
              <a:rPr lang="en-US" dirty="0"/>
              <a:t>("Should I carry an umbrella today?")</a:t>
            </a:r>
          </a:p>
        </p:txBody>
      </p:sp>
    </p:spTree>
    <p:extLst>
      <p:ext uri="{BB962C8B-B14F-4D97-AF65-F5344CB8AC3E}">
        <p14:creationId xmlns:p14="http://schemas.microsoft.com/office/powerpoint/2010/main" val="18036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526B-447D-6B66-4F06-7AC8DF1EF5E1}"/>
              </a:ext>
            </a:extLst>
          </p:cNvPr>
          <p:cNvSpPr>
            <a:spLocks noGrp="1"/>
          </p:cNvSpPr>
          <p:nvPr>
            <p:ph type="title"/>
          </p:nvPr>
        </p:nvSpPr>
        <p:spPr/>
        <p:txBody>
          <a:bodyPr/>
          <a:lstStyle/>
          <a:p>
            <a:pPr lvl="0" eaLnBrk="0" fontAlgn="base" hangingPunct="0">
              <a:lnSpc>
                <a:spcPct val="100000"/>
              </a:lnSpc>
              <a:spcAft>
                <a:spcPct val="0"/>
              </a:spcAft>
            </a:pPr>
            <a:r>
              <a:rPr lang="en-US" altLang="en-US" b="1" dirty="0">
                <a:latin typeface="Inter"/>
              </a:rPr>
              <a:t>Course Objectives</a:t>
            </a:r>
            <a:endParaRPr lang="en-US" altLang="en-US" b="1" dirty="0"/>
          </a:p>
        </p:txBody>
      </p:sp>
      <p:sp>
        <p:nvSpPr>
          <p:cNvPr id="5" name="Rectangle 2">
            <a:extLst>
              <a:ext uri="{FF2B5EF4-FFF2-40B4-BE49-F238E27FC236}">
                <a16:creationId xmlns:a16="http://schemas.microsoft.com/office/drawing/2014/main" id="{BD2F9E90-24A4-4E16-DEF9-E3D2D2A3A7AF}"/>
              </a:ext>
            </a:extLst>
          </p:cNvPr>
          <p:cNvSpPr>
            <a:spLocks noGrp="1" noChangeArrowheads="1"/>
          </p:cNvSpPr>
          <p:nvPr>
            <p:ph idx="1"/>
          </p:nvPr>
        </p:nvSpPr>
        <p:spPr bwMode="auto">
          <a:xfrm>
            <a:off x="689345" y="1613118"/>
            <a:ext cx="11123428"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Understand </a:t>
            </a:r>
            <a:r>
              <a:rPr kumimoji="0" lang="en-US" altLang="en-US" sz="2300" b="0" i="0" u="none" strike="noStrike" cap="none" normalizeH="0" baseline="0" dirty="0" err="1">
                <a:ln>
                  <a:noFill/>
                </a:ln>
                <a:effectLst/>
                <a:latin typeface="Inter"/>
              </a:rPr>
              <a:t>LangChain's</a:t>
            </a:r>
            <a:r>
              <a:rPr kumimoji="0" lang="en-US" altLang="en-US" sz="2300" b="0" i="0" u="none" strike="noStrike" cap="none" normalizeH="0" baseline="0" dirty="0">
                <a:ln>
                  <a:noFill/>
                </a:ln>
                <a:effectLst/>
                <a:latin typeface="Inter"/>
              </a:rPr>
              <a:t> architecture and how it enables AI workflows.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Build chains, prompts, memory-based applications and agents.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Learn how to integrate external tools and knowledge sources.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Explore Retrieval-Augmented Generation (RAG) and implement knowledge-backed applications.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Apply best practices for building secure, scalable and robust AI solutions.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2836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1F3B9204-65E6-B6F5-6DF4-12B1C663D3F1}"/>
              </a:ext>
            </a:extLst>
          </p:cNvPr>
          <p:cNvSpPr txBox="1"/>
          <p:nvPr/>
        </p:nvSpPr>
        <p:spPr>
          <a:xfrm>
            <a:off x="1362456" y="5791558"/>
            <a:ext cx="1762026" cy="923330"/>
          </a:xfrm>
          <a:prstGeom prst="rect">
            <a:avLst/>
          </a:prstGeom>
          <a:solidFill>
            <a:schemeClr val="accent4">
              <a:lumMod val="20000"/>
              <a:lumOff val="80000"/>
            </a:schemeClr>
          </a:solidFill>
          <a:ln>
            <a:solidFill>
              <a:schemeClr val="accent1">
                <a:shade val="15000"/>
              </a:schemeClr>
            </a:solidFill>
          </a:ln>
        </p:spPr>
        <p:txBody>
          <a:bodyPr wrap="square" rtlCol="0">
            <a:spAutoFit/>
          </a:bodyPr>
          <a:lstStyle/>
          <a:p>
            <a:pPr algn="ctr"/>
            <a:r>
              <a:rPr lang="en-US" dirty="0"/>
              <a:t>Refer this official documentation from </a:t>
            </a:r>
            <a:r>
              <a:rPr lang="en-US" dirty="0" err="1"/>
              <a:t>langchain</a:t>
            </a:r>
            <a:endParaRPr lang="en-US" dirty="0"/>
          </a:p>
        </p:txBody>
      </p:sp>
      <p:sp>
        <p:nvSpPr>
          <p:cNvPr id="2" name="Title 1">
            <a:extLst>
              <a:ext uri="{FF2B5EF4-FFF2-40B4-BE49-F238E27FC236}">
                <a16:creationId xmlns:a16="http://schemas.microsoft.com/office/drawing/2014/main" id="{4658F09A-106F-45FB-9530-48214CBEA45E}"/>
              </a:ext>
            </a:extLst>
          </p:cNvPr>
          <p:cNvSpPr>
            <a:spLocks noGrp="1"/>
          </p:cNvSpPr>
          <p:nvPr>
            <p:ph type="title"/>
          </p:nvPr>
        </p:nvSpPr>
        <p:spPr>
          <a:xfrm>
            <a:off x="489064" y="-72797"/>
            <a:ext cx="10515600" cy="1325563"/>
          </a:xfrm>
        </p:spPr>
        <p:txBody>
          <a:bodyPr>
            <a:normAutofit fontScale="90000"/>
          </a:bodyPr>
          <a:lstStyle/>
          <a:p>
            <a:pPr lvl="0" eaLnBrk="0" fontAlgn="base" hangingPunct="0">
              <a:lnSpc>
                <a:spcPct val="100000"/>
              </a:lnSpc>
              <a:spcAft>
                <a:spcPct val="0"/>
              </a:spcAft>
            </a:pPr>
            <a:r>
              <a:rPr lang="en-US" altLang="en-US" b="1" dirty="0">
                <a:latin typeface="Inter"/>
              </a:rPr>
              <a:t>Installations and required setup to use </a:t>
            </a:r>
            <a:r>
              <a:rPr lang="en-US" altLang="en-US" b="1" dirty="0" err="1">
                <a:latin typeface="Inter"/>
              </a:rPr>
              <a:t>langchain</a:t>
            </a:r>
            <a:endParaRPr lang="en-US" altLang="en-US" b="1" dirty="0">
              <a:latin typeface="Inter"/>
            </a:endParaRPr>
          </a:p>
        </p:txBody>
      </p:sp>
      <p:sp>
        <p:nvSpPr>
          <p:cNvPr id="3" name="Rectangle 2">
            <a:extLst>
              <a:ext uri="{FF2B5EF4-FFF2-40B4-BE49-F238E27FC236}">
                <a16:creationId xmlns:a16="http://schemas.microsoft.com/office/drawing/2014/main" id="{BE40632E-43E2-15B9-DB5F-94A1B7412CCC}"/>
              </a:ext>
            </a:extLst>
          </p:cNvPr>
          <p:cNvSpPr/>
          <p:nvPr/>
        </p:nvSpPr>
        <p:spPr>
          <a:xfrm>
            <a:off x="183732" y="2403754"/>
            <a:ext cx="1762026" cy="13822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dirty="0">
                <a:solidFill>
                  <a:srgbClr val="FFFF00"/>
                </a:solidFill>
              </a:rPr>
              <a:t>install VS Code, python and pip on your machine</a:t>
            </a:r>
          </a:p>
        </p:txBody>
      </p:sp>
      <p:cxnSp>
        <p:nvCxnSpPr>
          <p:cNvPr id="5" name="Straight Arrow Connector 4">
            <a:extLst>
              <a:ext uri="{FF2B5EF4-FFF2-40B4-BE49-F238E27FC236}">
                <a16:creationId xmlns:a16="http://schemas.microsoft.com/office/drawing/2014/main" id="{D51DEF4F-BF02-86BA-C9FE-F5787D91DA52}"/>
              </a:ext>
            </a:extLst>
          </p:cNvPr>
          <p:cNvCxnSpPr>
            <a:cxnSpLocks/>
            <a:stCxn id="3" idx="3"/>
          </p:cNvCxnSpPr>
          <p:nvPr/>
        </p:nvCxnSpPr>
        <p:spPr>
          <a:xfrm flipV="1">
            <a:off x="1945758" y="3094870"/>
            <a:ext cx="45720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B0C277F-2568-AD30-67B9-69CE8266DFFE}"/>
              </a:ext>
            </a:extLst>
          </p:cNvPr>
          <p:cNvSpPr/>
          <p:nvPr/>
        </p:nvSpPr>
        <p:spPr>
          <a:xfrm>
            <a:off x="4603898" y="1833576"/>
            <a:ext cx="3932914" cy="275977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b="1" u="sng" dirty="0">
                <a:solidFill>
                  <a:srgbClr val="FFFF00"/>
                </a:solidFill>
              </a:rPr>
              <a:t>Install </a:t>
            </a:r>
            <a:r>
              <a:rPr lang="en-US" b="1" u="sng" dirty="0" err="1">
                <a:solidFill>
                  <a:srgbClr val="FFFF00"/>
                </a:solidFill>
              </a:rPr>
              <a:t>LangChain</a:t>
            </a:r>
            <a:r>
              <a:rPr lang="en-US" b="1" u="sng" dirty="0">
                <a:solidFill>
                  <a:srgbClr val="FFFF00"/>
                </a:solidFill>
              </a:rPr>
              <a:t> and its integrations</a:t>
            </a:r>
          </a:p>
          <a:p>
            <a:pPr eaLnBrk="0" fontAlgn="base" hangingPunct="0">
              <a:spcBef>
                <a:spcPct val="0"/>
              </a:spcBef>
              <a:spcAft>
                <a:spcPct val="0"/>
              </a:spcAft>
            </a:pPr>
            <a:endParaRPr lang="en-US" dirty="0">
              <a:solidFill>
                <a:srgbClr val="FFFF00"/>
              </a:solidFill>
            </a:endParaRPr>
          </a:p>
          <a:p>
            <a:r>
              <a:rPr lang="en-US" dirty="0">
                <a:solidFill>
                  <a:srgbClr val="FFFF00"/>
                </a:solidFill>
              </a:rPr>
              <a:t>Core framework:</a:t>
            </a:r>
          </a:p>
          <a:p>
            <a:pPr marL="285750" indent="-285750">
              <a:buFont typeface="Arial" panose="020B0604020202020204" pitchFamily="34" charset="0"/>
              <a:buChar char="•"/>
            </a:pPr>
            <a:r>
              <a:rPr lang="en-US" dirty="0">
                <a:solidFill>
                  <a:srgbClr val="FFFF00"/>
                </a:solidFill>
              </a:rPr>
              <a:t>pip install </a:t>
            </a:r>
            <a:r>
              <a:rPr lang="en-US" dirty="0" err="1">
                <a:solidFill>
                  <a:srgbClr val="FFFF00"/>
                </a:solidFill>
              </a:rPr>
              <a:t>langchain</a:t>
            </a:r>
            <a:r>
              <a:rPr lang="en-US" dirty="0">
                <a:solidFill>
                  <a:srgbClr val="FFFF00"/>
                </a:solidFill>
              </a:rPr>
              <a:t> </a:t>
            </a:r>
          </a:p>
          <a:p>
            <a:pPr marL="285750" indent="-285750">
              <a:buFont typeface="Arial" panose="020B0604020202020204" pitchFamily="34" charset="0"/>
              <a:buChar char="•"/>
            </a:pPr>
            <a:r>
              <a:rPr lang="en-US" dirty="0">
                <a:solidFill>
                  <a:srgbClr val="FFFF00"/>
                </a:solidFill>
              </a:rPr>
              <a:t>Integrations you’ll likely need:</a:t>
            </a:r>
          </a:p>
          <a:p>
            <a:r>
              <a:rPr lang="en-US" dirty="0">
                <a:solidFill>
                  <a:srgbClr val="FFFF00"/>
                </a:solidFill>
              </a:rPr>
              <a:t>               pip install </a:t>
            </a:r>
            <a:r>
              <a:rPr lang="en-US" dirty="0" err="1">
                <a:solidFill>
                  <a:srgbClr val="FFFF00"/>
                </a:solidFill>
              </a:rPr>
              <a:t>langchain</a:t>
            </a:r>
            <a:r>
              <a:rPr lang="en-US" dirty="0">
                <a:solidFill>
                  <a:srgbClr val="FFFF00"/>
                </a:solidFill>
              </a:rPr>
              <a:t>-community  </a:t>
            </a:r>
          </a:p>
          <a:p>
            <a:r>
              <a:rPr lang="en-US" dirty="0">
                <a:solidFill>
                  <a:srgbClr val="FFFF00"/>
                </a:solidFill>
              </a:rPr>
              <a:t>               pip install </a:t>
            </a:r>
            <a:r>
              <a:rPr lang="en-US" dirty="0" err="1">
                <a:solidFill>
                  <a:srgbClr val="FFFF00"/>
                </a:solidFill>
              </a:rPr>
              <a:t>langchain-openai</a:t>
            </a:r>
            <a:endParaRPr lang="en-US" dirty="0">
              <a:solidFill>
                <a:srgbClr val="FFFF00"/>
              </a:solidFill>
            </a:endParaRPr>
          </a:p>
          <a:p>
            <a:r>
              <a:rPr lang="en-US" dirty="0">
                <a:solidFill>
                  <a:srgbClr val="FFFF00"/>
                </a:solidFill>
              </a:rPr>
              <a:t>               pip install </a:t>
            </a:r>
            <a:r>
              <a:rPr lang="en-US" dirty="0" err="1">
                <a:solidFill>
                  <a:srgbClr val="FFFF00"/>
                </a:solidFill>
              </a:rPr>
              <a:t>langchain</a:t>
            </a:r>
            <a:r>
              <a:rPr lang="en-US" dirty="0">
                <a:solidFill>
                  <a:srgbClr val="FFFF00"/>
                </a:solidFill>
              </a:rPr>
              <a:t>-core</a:t>
            </a:r>
          </a:p>
        </p:txBody>
      </p:sp>
      <p:cxnSp>
        <p:nvCxnSpPr>
          <p:cNvPr id="10" name="Straight Arrow Connector 9">
            <a:extLst>
              <a:ext uri="{FF2B5EF4-FFF2-40B4-BE49-F238E27FC236}">
                <a16:creationId xmlns:a16="http://schemas.microsoft.com/office/drawing/2014/main" id="{FBF8C193-259B-EDD9-6133-EACF00E22CC3}"/>
              </a:ext>
            </a:extLst>
          </p:cNvPr>
          <p:cNvCxnSpPr>
            <a:cxnSpLocks/>
            <a:stCxn id="9" idx="3"/>
          </p:cNvCxnSpPr>
          <p:nvPr/>
        </p:nvCxnSpPr>
        <p:spPr>
          <a:xfrm>
            <a:off x="8536812" y="3213465"/>
            <a:ext cx="543393"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F7743C-532D-CDD6-CFA3-FFEB12D0EF46}"/>
              </a:ext>
            </a:extLst>
          </p:cNvPr>
          <p:cNvSpPr/>
          <p:nvPr/>
        </p:nvSpPr>
        <p:spPr>
          <a:xfrm>
            <a:off x="9101470" y="2522348"/>
            <a:ext cx="2790401" cy="13822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b="1" dirty="0">
                <a:solidFill>
                  <a:srgbClr val="FFFF00"/>
                </a:solidFill>
              </a:rPr>
              <a:t>Set your API keys as environment variables</a:t>
            </a:r>
            <a:br>
              <a:rPr lang="en-US" dirty="0">
                <a:solidFill>
                  <a:srgbClr val="FFFF00"/>
                </a:solidFill>
              </a:rPr>
            </a:br>
            <a:r>
              <a:rPr lang="en-US" dirty="0">
                <a:solidFill>
                  <a:srgbClr val="FFFF00"/>
                </a:solidFill>
              </a:rPr>
              <a:t>pip install python-</a:t>
            </a:r>
            <a:r>
              <a:rPr lang="en-US" dirty="0" err="1">
                <a:solidFill>
                  <a:srgbClr val="FFFF00"/>
                </a:solidFill>
              </a:rPr>
              <a:t>dotenv</a:t>
            </a:r>
            <a:r>
              <a:rPr lang="en-US" dirty="0">
                <a:solidFill>
                  <a:srgbClr val="FFFF00"/>
                </a:solidFill>
              </a:rPr>
              <a:t> </a:t>
            </a:r>
          </a:p>
        </p:txBody>
      </p:sp>
      <p:sp>
        <p:nvSpPr>
          <p:cNvPr id="37" name="TextBox 36">
            <a:extLst>
              <a:ext uri="{FF2B5EF4-FFF2-40B4-BE49-F238E27FC236}">
                <a16:creationId xmlns:a16="http://schemas.microsoft.com/office/drawing/2014/main" id="{E11E775D-B0DB-798E-C81A-54ABE390D64D}"/>
              </a:ext>
            </a:extLst>
          </p:cNvPr>
          <p:cNvSpPr txBox="1"/>
          <p:nvPr/>
        </p:nvSpPr>
        <p:spPr>
          <a:xfrm>
            <a:off x="9101470" y="4224021"/>
            <a:ext cx="2989807" cy="784830"/>
          </a:xfrm>
          <a:prstGeom prst="rect">
            <a:avLst/>
          </a:prstGeom>
          <a:noFill/>
        </p:spPr>
        <p:txBody>
          <a:bodyPr wrap="square" rtlCol="0">
            <a:spAutoFit/>
          </a:bodyPr>
          <a:lstStyle/>
          <a:p>
            <a:r>
              <a:rPr lang="en-US" sz="1500" dirty="0"/>
              <a:t>Create .env in the working directory and enter your </a:t>
            </a:r>
            <a:r>
              <a:rPr lang="en-US" sz="1500" dirty="0" err="1"/>
              <a:t>APIkey</a:t>
            </a:r>
            <a:r>
              <a:rPr lang="en-US" sz="1500" dirty="0"/>
              <a:t>, OPENAI_API_KEY: “</a:t>
            </a:r>
            <a:r>
              <a:rPr lang="en-US" sz="1500" dirty="0" err="1"/>
              <a:t>sk</a:t>
            </a:r>
            <a:r>
              <a:rPr lang="en-US" sz="1500" dirty="0"/>
              <a:t>-…” </a:t>
            </a:r>
          </a:p>
        </p:txBody>
      </p:sp>
      <p:sp>
        <p:nvSpPr>
          <p:cNvPr id="42" name="Rectangle 41">
            <a:extLst>
              <a:ext uri="{FF2B5EF4-FFF2-40B4-BE49-F238E27FC236}">
                <a16:creationId xmlns:a16="http://schemas.microsoft.com/office/drawing/2014/main" id="{85CBA6D6-356A-FF63-9020-E106C2FCF877}"/>
              </a:ext>
            </a:extLst>
          </p:cNvPr>
          <p:cNvSpPr/>
          <p:nvPr/>
        </p:nvSpPr>
        <p:spPr>
          <a:xfrm>
            <a:off x="2402958" y="2406186"/>
            <a:ext cx="1762026" cy="13822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dirty="0">
                <a:solidFill>
                  <a:srgbClr val="FFFF00"/>
                </a:solidFill>
              </a:rPr>
              <a:t>Create python virtual environment</a:t>
            </a:r>
          </a:p>
          <a:p>
            <a:pPr eaLnBrk="0" fontAlgn="base" hangingPunct="0">
              <a:spcBef>
                <a:spcPct val="0"/>
              </a:spcBef>
              <a:spcAft>
                <a:spcPct val="0"/>
              </a:spcAft>
            </a:pPr>
            <a:r>
              <a:rPr lang="en-US" dirty="0">
                <a:solidFill>
                  <a:srgbClr val="FFFF00"/>
                </a:solidFill>
              </a:rPr>
              <a:t>(</a:t>
            </a:r>
            <a:r>
              <a:rPr lang="en-US" dirty="0" err="1">
                <a:solidFill>
                  <a:srgbClr val="FFFF00"/>
                </a:solidFill>
              </a:rPr>
              <a:t>venv</a:t>
            </a:r>
            <a:r>
              <a:rPr lang="en-US" dirty="0">
                <a:solidFill>
                  <a:srgbClr val="FFFF00"/>
                </a:solidFill>
              </a:rPr>
              <a:t>)</a:t>
            </a:r>
          </a:p>
        </p:txBody>
      </p:sp>
      <p:cxnSp>
        <p:nvCxnSpPr>
          <p:cNvPr id="43" name="Straight Arrow Connector 42">
            <a:extLst>
              <a:ext uri="{FF2B5EF4-FFF2-40B4-BE49-F238E27FC236}">
                <a16:creationId xmlns:a16="http://schemas.microsoft.com/office/drawing/2014/main" id="{81B60C57-D257-57A3-EB43-8A82BE9AFE0B}"/>
              </a:ext>
            </a:extLst>
          </p:cNvPr>
          <p:cNvCxnSpPr>
            <a:cxnSpLocks/>
            <a:stCxn id="42" idx="3"/>
          </p:cNvCxnSpPr>
          <p:nvPr/>
        </p:nvCxnSpPr>
        <p:spPr>
          <a:xfrm flipV="1">
            <a:off x="4164984" y="3097302"/>
            <a:ext cx="45720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92B98AC-E755-F0F8-81F0-6EF66DE3172C}"/>
              </a:ext>
            </a:extLst>
          </p:cNvPr>
          <p:cNvSpPr txBox="1"/>
          <p:nvPr/>
        </p:nvSpPr>
        <p:spPr>
          <a:xfrm>
            <a:off x="2105248" y="3854689"/>
            <a:ext cx="2179674" cy="553998"/>
          </a:xfrm>
          <a:prstGeom prst="rect">
            <a:avLst/>
          </a:prstGeom>
          <a:noFill/>
        </p:spPr>
        <p:txBody>
          <a:bodyPr wrap="square">
            <a:spAutoFit/>
          </a:bodyPr>
          <a:lstStyle/>
          <a:p>
            <a:pPr marL="285750" indent="-285750">
              <a:buFont typeface="Arial" panose="020B0604020202020204" pitchFamily="34" charset="0"/>
              <a:buChar char="•"/>
            </a:pPr>
            <a:r>
              <a:rPr lang="en-US" sz="1500" dirty="0" err="1"/>
              <a:t>py</a:t>
            </a:r>
            <a:r>
              <a:rPr lang="en-US" sz="1500" dirty="0"/>
              <a:t> -m </a:t>
            </a:r>
            <a:r>
              <a:rPr lang="en-US" sz="1500" dirty="0" err="1"/>
              <a:t>venv</a:t>
            </a:r>
            <a:r>
              <a:rPr lang="en-US" sz="1500" dirty="0"/>
              <a:t> .</a:t>
            </a:r>
            <a:r>
              <a:rPr lang="en-US" sz="1500" dirty="0" err="1"/>
              <a:t>venv</a:t>
            </a:r>
            <a:endParaRPr lang="en-US" sz="1500" dirty="0"/>
          </a:p>
          <a:p>
            <a:pPr marL="285750" indent="-285750">
              <a:buFont typeface="Arial" panose="020B0604020202020204" pitchFamily="34" charset="0"/>
              <a:buChar char="•"/>
            </a:pPr>
            <a:r>
              <a:rPr lang="en-US" sz="1500" dirty="0"/>
              <a:t>.</a:t>
            </a:r>
            <a:r>
              <a:rPr lang="en-US" sz="1500" dirty="0" err="1"/>
              <a:t>venv</a:t>
            </a:r>
            <a:r>
              <a:rPr lang="en-US" sz="1500" dirty="0"/>
              <a:t>\Scripts\Activate</a:t>
            </a:r>
          </a:p>
        </p:txBody>
      </p:sp>
      <p:sp>
        <p:nvSpPr>
          <p:cNvPr id="46" name="Oval 45">
            <a:extLst>
              <a:ext uri="{FF2B5EF4-FFF2-40B4-BE49-F238E27FC236}">
                <a16:creationId xmlns:a16="http://schemas.microsoft.com/office/drawing/2014/main" id="{951200FC-8658-EF8E-DFF5-7E6A0C9BC61C}"/>
              </a:ext>
            </a:extLst>
          </p:cNvPr>
          <p:cNvSpPr/>
          <p:nvPr/>
        </p:nvSpPr>
        <p:spPr>
          <a:xfrm>
            <a:off x="2083981" y="3862049"/>
            <a:ext cx="2081003" cy="642605"/>
          </a:xfrm>
          <a:prstGeom prst="ellipse">
            <a:avLst/>
          </a:prstGeom>
          <a:solidFill>
            <a:schemeClr val="accent1">
              <a:alpha val="42903"/>
            </a:schemeClr>
          </a:solidFill>
          <a:ln>
            <a:solidFill>
              <a:schemeClr val="accent1">
                <a:shade val="15000"/>
                <a:alpha val="27508"/>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42930C0C-042D-E50D-E20A-10DCC1C601FD}"/>
              </a:ext>
            </a:extLst>
          </p:cNvPr>
          <p:cNvSpPr/>
          <p:nvPr/>
        </p:nvSpPr>
        <p:spPr>
          <a:xfrm>
            <a:off x="9042987" y="4183351"/>
            <a:ext cx="2989807" cy="990802"/>
          </a:xfrm>
          <a:prstGeom prst="ellipse">
            <a:avLst/>
          </a:prstGeom>
          <a:solidFill>
            <a:schemeClr val="accent1">
              <a:alpha val="42903"/>
            </a:schemeClr>
          </a:solidFill>
          <a:ln>
            <a:solidFill>
              <a:schemeClr val="accent1">
                <a:shade val="15000"/>
                <a:alpha val="27508"/>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0EF5E29F-ACE3-E798-D779-08483777FD6D}"/>
              </a:ext>
            </a:extLst>
          </p:cNvPr>
          <p:cNvSpPr txBox="1"/>
          <p:nvPr/>
        </p:nvSpPr>
        <p:spPr>
          <a:xfrm>
            <a:off x="3124482" y="6068557"/>
            <a:ext cx="4979633" cy="369332"/>
          </a:xfrm>
          <a:prstGeom prst="rect">
            <a:avLst/>
          </a:prstGeom>
          <a:noFill/>
        </p:spPr>
        <p:txBody>
          <a:bodyPr wrap="none" rtlCol="0">
            <a:spAutoFit/>
          </a:bodyPr>
          <a:lstStyle/>
          <a:p>
            <a:r>
              <a:rPr lang="en-US" dirty="0">
                <a:hlinkClick r:id="rId2"/>
              </a:rPr>
              <a:t>https://python.langchain.com/docs/introduction/</a:t>
            </a:r>
            <a:endParaRPr lang="en-US" dirty="0"/>
          </a:p>
        </p:txBody>
      </p:sp>
      <p:sp>
        <p:nvSpPr>
          <p:cNvPr id="50" name="Rectangle 49">
            <a:extLst>
              <a:ext uri="{FF2B5EF4-FFF2-40B4-BE49-F238E27FC236}">
                <a16:creationId xmlns:a16="http://schemas.microsoft.com/office/drawing/2014/main" id="{70F5D0B0-9446-BF02-C175-BD612C8AA812}"/>
              </a:ext>
            </a:extLst>
          </p:cNvPr>
          <p:cNvSpPr/>
          <p:nvPr/>
        </p:nvSpPr>
        <p:spPr>
          <a:xfrm>
            <a:off x="1187336" y="5642517"/>
            <a:ext cx="6916779" cy="1215483"/>
          </a:xfrm>
          <a:prstGeom prst="rect">
            <a:avLst/>
          </a:prstGeom>
          <a:solidFill>
            <a:schemeClr val="accent6">
              <a:lumMod val="20000"/>
              <a:lumOff val="80000"/>
              <a:alpha val="3509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95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3BCD2-339A-980C-8E86-34864093F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B74F0-7F11-5732-6513-BCA96909862C}"/>
              </a:ext>
            </a:extLst>
          </p:cNvPr>
          <p:cNvSpPr>
            <a:spLocks noGrp="1"/>
          </p:cNvSpPr>
          <p:nvPr>
            <p:ph type="title"/>
          </p:nvPr>
        </p:nvSpPr>
        <p:spPr>
          <a:xfrm>
            <a:off x="584757" y="-368338"/>
            <a:ext cx="10515600" cy="1325563"/>
          </a:xfrm>
        </p:spPr>
        <p:txBody>
          <a:bodyPr/>
          <a:lstStyle/>
          <a:p>
            <a:pPr lvl="0" eaLnBrk="0" fontAlgn="base" hangingPunct="0">
              <a:lnSpc>
                <a:spcPct val="100000"/>
              </a:lnSpc>
              <a:spcAft>
                <a:spcPct val="0"/>
              </a:spcAft>
            </a:pPr>
            <a:r>
              <a:rPr lang="en-US" altLang="en-US" b="1" dirty="0">
                <a:latin typeface="Inter"/>
              </a:rPr>
              <a:t> Architecture of </a:t>
            </a:r>
            <a:r>
              <a:rPr lang="en-US" altLang="en-US" b="1" dirty="0" err="1">
                <a:latin typeface="Inter"/>
              </a:rPr>
              <a:t>langchain</a:t>
            </a:r>
            <a:endParaRPr lang="en-US" altLang="en-US" b="1" dirty="0">
              <a:latin typeface="Inter"/>
            </a:endParaRPr>
          </a:p>
        </p:txBody>
      </p:sp>
      <p:pic>
        <p:nvPicPr>
          <p:cNvPr id="5" name="Picture 4">
            <a:extLst>
              <a:ext uri="{FF2B5EF4-FFF2-40B4-BE49-F238E27FC236}">
                <a16:creationId xmlns:a16="http://schemas.microsoft.com/office/drawing/2014/main" id="{E84E120E-92D1-6481-0A8C-521180137323}"/>
              </a:ext>
            </a:extLst>
          </p:cNvPr>
          <p:cNvPicPr>
            <a:picLocks noChangeAspect="1"/>
          </p:cNvPicPr>
          <p:nvPr/>
        </p:nvPicPr>
        <p:blipFill>
          <a:blip r:embed="rId2"/>
          <a:stretch>
            <a:fillRect/>
          </a:stretch>
        </p:blipFill>
        <p:spPr>
          <a:xfrm>
            <a:off x="1618166" y="680224"/>
            <a:ext cx="5982804" cy="5982804"/>
          </a:xfrm>
          <a:prstGeom prst="rect">
            <a:avLst/>
          </a:prstGeom>
        </p:spPr>
      </p:pic>
    </p:spTree>
    <p:extLst>
      <p:ext uri="{BB962C8B-B14F-4D97-AF65-F5344CB8AC3E}">
        <p14:creationId xmlns:p14="http://schemas.microsoft.com/office/powerpoint/2010/main" val="336851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727962-0986-87FF-5EB7-76EB9AAB81D5}"/>
              </a:ext>
            </a:extLst>
          </p:cNvPr>
          <p:cNvPicPr>
            <a:picLocks noChangeAspect="1"/>
          </p:cNvPicPr>
          <p:nvPr/>
        </p:nvPicPr>
        <p:blipFill>
          <a:blip r:embed="rId2"/>
          <a:stretch>
            <a:fillRect/>
          </a:stretch>
        </p:blipFill>
        <p:spPr>
          <a:xfrm>
            <a:off x="828453" y="393848"/>
            <a:ext cx="9750941" cy="5612936"/>
          </a:xfrm>
          <a:prstGeom prst="rect">
            <a:avLst/>
          </a:prstGeom>
        </p:spPr>
      </p:pic>
    </p:spTree>
    <p:extLst>
      <p:ext uri="{BB962C8B-B14F-4D97-AF65-F5344CB8AC3E}">
        <p14:creationId xmlns:p14="http://schemas.microsoft.com/office/powerpoint/2010/main" val="138778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AE1F9-8B56-0A01-083B-AD9D40553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87793-371B-A9FC-ADE4-BD1410DA3815}"/>
              </a:ext>
            </a:extLst>
          </p:cNvPr>
          <p:cNvSpPr>
            <a:spLocks noGrp="1"/>
          </p:cNvSpPr>
          <p:nvPr>
            <p:ph type="title"/>
          </p:nvPr>
        </p:nvSpPr>
        <p:spPr>
          <a:xfrm>
            <a:off x="319756" y="-132161"/>
            <a:ext cx="10515600" cy="1325563"/>
          </a:xfrm>
        </p:spPr>
        <p:txBody>
          <a:bodyPr/>
          <a:lstStyle/>
          <a:p>
            <a:r>
              <a:rPr lang="en-US" altLang="en-US" b="1" dirty="0">
                <a:latin typeface="Inter"/>
              </a:rPr>
              <a:t>Agents</a:t>
            </a:r>
            <a:endParaRPr lang="en-US" b="1" dirty="0"/>
          </a:p>
        </p:txBody>
      </p:sp>
      <p:sp>
        <p:nvSpPr>
          <p:cNvPr id="4" name="Rectangle 1">
            <a:extLst>
              <a:ext uri="{FF2B5EF4-FFF2-40B4-BE49-F238E27FC236}">
                <a16:creationId xmlns:a16="http://schemas.microsoft.com/office/drawing/2014/main" id="{3ADBB7E0-8D2A-1556-7467-DA2DC58C4F0C}"/>
              </a:ext>
            </a:extLst>
          </p:cNvPr>
          <p:cNvSpPr>
            <a:spLocks noChangeArrowheads="1"/>
          </p:cNvSpPr>
          <p:nvPr/>
        </p:nvSpPr>
        <p:spPr bwMode="auto">
          <a:xfrm>
            <a:off x="503751" y="625524"/>
            <a:ext cx="11184497"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Inter"/>
              </a:rPr>
              <a:t>Agents are dynamic chains that use an LLM to decide which actions to take and in what order. Instead of a fixed sequence of steps, an agent observes its environment, reasons, acts and repeats until it achieves its goal.</a:t>
            </a:r>
            <a:endParaRPr kumimoji="0" lang="en-US" altLang="en-US" sz="2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effectLst/>
                <a:latin typeface="Inter"/>
              </a:rPr>
              <a:t>Core Idea:</a:t>
            </a:r>
            <a:r>
              <a:rPr kumimoji="0" lang="en-US" altLang="en-US" sz="2200" b="0" i="0" u="none" strike="noStrike" cap="none" normalizeH="0" baseline="0" dirty="0">
                <a:ln>
                  <a:noFill/>
                </a:ln>
                <a:effectLst/>
                <a:latin typeface="Inter"/>
              </a:rPr>
              <a:t> An agent consists of an LLM, a set of tools, and a mechanism to reason about which tool to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effectLst/>
                <a:latin typeface="Inter"/>
              </a:rPr>
              <a:t>Tools:</a:t>
            </a:r>
            <a:r>
              <a:rPr kumimoji="0" lang="en-US" altLang="en-US" sz="2200" b="0" i="0" u="none" strike="noStrike" cap="none" normalizeH="0" baseline="0" dirty="0">
                <a:ln>
                  <a:noFill/>
                </a:ln>
                <a:effectLst/>
                <a:latin typeface="Inter"/>
              </a:rPr>
              <a:t> Functions or APIs that an agent can call. These can be anything from searching the internet, looking up information in a database, calling a calculator, or even interacting with other APIs.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Inter"/>
              </a:rPr>
              <a:t>Example Tools:</a:t>
            </a:r>
            <a:r>
              <a:rPr kumimoji="0" lang="en-US" altLang="en-US" b="0" i="0" u="none" strike="noStrike" cap="none" normalizeH="0" baseline="0" dirty="0">
                <a:ln>
                  <a:noFill/>
                </a:ln>
                <a:effectLst/>
                <a:latin typeface="Inter"/>
              </a:rPr>
              <a:t> </a:t>
            </a:r>
            <a:r>
              <a:rPr kumimoji="0" lang="en-US" altLang="en-US" b="0" i="0" u="none" strike="noStrike" cap="none" normalizeH="0" baseline="0" dirty="0" err="1">
                <a:ln>
                  <a:noFill/>
                </a:ln>
                <a:effectLst/>
                <a:latin typeface="DM Mono" panose="020B0509040201040103" pitchFamily="49" charset="77"/>
              </a:rPr>
              <a:t>SerpAPIWrapper</a:t>
            </a:r>
            <a:r>
              <a:rPr kumimoji="0" lang="en-US" altLang="en-US" b="0" i="0" u="none" strike="noStrike" cap="none" normalizeH="0" baseline="0" dirty="0">
                <a:ln>
                  <a:noFill/>
                </a:ln>
                <a:effectLst/>
                <a:latin typeface="Inter"/>
              </a:rPr>
              <a:t> for internet search, </a:t>
            </a:r>
            <a:r>
              <a:rPr kumimoji="0" lang="en-US" altLang="en-US" b="0" i="0" u="none" strike="noStrike" cap="none" normalizeH="0" baseline="0" dirty="0" err="1">
                <a:ln>
                  <a:noFill/>
                </a:ln>
                <a:effectLst/>
                <a:latin typeface="DM Mono" panose="020B0509040201040103" pitchFamily="49" charset="77"/>
              </a:rPr>
              <a:t>PythonREPLTool</a:t>
            </a:r>
            <a:r>
              <a:rPr kumimoji="0" lang="en-US" altLang="en-US" b="0" i="0" u="none" strike="noStrike" cap="none" normalizeH="0" baseline="0" dirty="0">
                <a:ln>
                  <a:noFill/>
                </a:ln>
                <a:effectLst/>
                <a:latin typeface="Inter"/>
              </a:rPr>
              <a:t> for executing Python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err="1">
                <a:ln>
                  <a:noFill/>
                </a:ln>
                <a:effectLst/>
                <a:latin typeface="Inter"/>
              </a:rPr>
              <a:t>AgentExecutor</a:t>
            </a:r>
            <a:r>
              <a:rPr kumimoji="0" lang="en-US" altLang="en-US" sz="2200" b="1" i="0" u="none" strike="noStrike" cap="none" normalizeH="0" baseline="0" dirty="0">
                <a:ln>
                  <a:noFill/>
                </a:ln>
                <a:effectLst/>
                <a:latin typeface="Inter"/>
              </a:rPr>
              <a:t>:</a:t>
            </a:r>
            <a:r>
              <a:rPr kumimoji="0" lang="en-US" altLang="en-US" sz="2200" b="0" i="0" u="none" strike="noStrike" cap="none" normalizeH="0" baseline="0" dirty="0">
                <a:ln>
                  <a:noFill/>
                </a:ln>
                <a:effectLst/>
                <a:latin typeface="Inter"/>
              </a:rPr>
              <a:t> The runtime that drives the agent, repeatedly calling the LLM for its next action and executing the chosen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effectLst/>
                <a:latin typeface="Inter"/>
              </a:rPr>
              <a:t>Agent Types:</a:t>
            </a:r>
            <a:r>
              <a:rPr kumimoji="0" lang="en-US" altLang="en-US" sz="2200" b="0" i="0" u="none" strike="noStrike" cap="none" normalizeH="0" baseline="0" dirty="0">
                <a:ln>
                  <a:noFill/>
                </a:ln>
                <a:effectLst/>
                <a:latin typeface="Inter"/>
              </a:rPr>
              <a:t> </a:t>
            </a:r>
            <a:r>
              <a:rPr kumimoji="0" lang="en-US" altLang="en-US" sz="2200" b="0" i="0" u="none" strike="noStrike" cap="none" normalizeH="0" baseline="0" dirty="0" err="1">
                <a:ln>
                  <a:noFill/>
                </a:ln>
                <a:effectLst/>
                <a:latin typeface="Inter"/>
              </a:rPr>
              <a:t>LangChain</a:t>
            </a:r>
            <a:r>
              <a:rPr kumimoji="0" lang="en-US" altLang="en-US" sz="2200" b="0" i="0" u="none" strike="noStrike" cap="none" normalizeH="0" baseline="0" dirty="0">
                <a:ln>
                  <a:noFill/>
                </a:ln>
                <a:effectLst/>
                <a:latin typeface="Inter"/>
              </a:rPr>
              <a:t> offers various pre-built agent types, such as </a:t>
            </a:r>
            <a:r>
              <a:rPr kumimoji="0" lang="en-US" altLang="en-US" sz="2200" b="0" i="0" u="none" strike="noStrike" cap="none" normalizeH="0" baseline="0" dirty="0">
                <a:ln>
                  <a:noFill/>
                </a:ln>
                <a:effectLst/>
                <a:latin typeface="DM Mono" panose="020B0509040201040103" pitchFamily="49" charset="77"/>
              </a:rPr>
              <a:t>zero-shot-react-description</a:t>
            </a:r>
            <a:r>
              <a:rPr kumimoji="0" lang="en-US" altLang="en-US" sz="2200" b="0" i="0" u="none" strike="noStrike" cap="none" normalizeH="0" baseline="0" dirty="0">
                <a:ln>
                  <a:noFill/>
                </a:ln>
                <a:effectLst/>
                <a:latin typeface="Inter"/>
              </a:rPr>
              <a:t> (which uses the </a:t>
            </a:r>
            <a:r>
              <a:rPr kumimoji="0" lang="en-US" altLang="en-US" sz="2200" b="0" i="0" u="none" strike="noStrike" cap="none" normalizeH="0" baseline="0" dirty="0" err="1">
                <a:ln>
                  <a:noFill/>
                </a:ln>
                <a:effectLst/>
                <a:latin typeface="Inter"/>
              </a:rPr>
              <a:t>ReAct</a:t>
            </a:r>
            <a:r>
              <a:rPr kumimoji="0" lang="en-US" altLang="en-US" sz="2200" b="0" i="0" u="none" strike="noStrike" cap="none" normalizeH="0" baseline="0" dirty="0">
                <a:ln>
                  <a:noFill/>
                </a:ln>
                <a:effectLst/>
                <a:latin typeface="Inter"/>
              </a:rPr>
              <a:t> framework for reasoning), </a:t>
            </a:r>
            <a:r>
              <a:rPr kumimoji="0" lang="en-US" altLang="en-US" sz="2200" b="0" i="0" u="none" strike="noStrike" cap="none" normalizeH="0" baseline="0" dirty="0" err="1">
                <a:ln>
                  <a:noFill/>
                </a:ln>
                <a:effectLst/>
                <a:latin typeface="DM Mono" panose="020B0509040201040103" pitchFamily="49" charset="77"/>
              </a:rPr>
              <a:t>OpenAIFunctions</a:t>
            </a:r>
            <a:r>
              <a:rPr kumimoji="0" lang="en-US" altLang="en-US" sz="2200" b="0" i="0" u="none" strike="noStrike" cap="none" normalizeH="0" baseline="0" dirty="0">
                <a:ln>
                  <a:noFill/>
                </a:ln>
                <a:effectLst/>
                <a:latin typeface="Inter"/>
              </a:rPr>
              <a:t> (for models that support function calling),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effectLst/>
                <a:latin typeface="Inter"/>
              </a:rPr>
              <a:t>Memory:</a:t>
            </a:r>
            <a:r>
              <a:rPr kumimoji="0" lang="en-US" altLang="en-US" sz="2200" b="0" i="0" u="none" strike="noStrike" cap="none" normalizeH="0" baseline="0" dirty="0">
                <a:ln>
                  <a:noFill/>
                </a:ln>
                <a:effectLst/>
                <a:latin typeface="Inter"/>
              </a:rPr>
              <a:t> Agents often need memory to remember previous interactions or conversation history, allowing for multi-turn conversations and more coherent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61950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9E15DD-A025-C646-0C0E-BA3209405D4D}"/>
              </a:ext>
            </a:extLst>
          </p:cNvPr>
          <p:cNvSpPr>
            <a:spLocks noGrp="1"/>
          </p:cNvSpPr>
          <p:nvPr>
            <p:ph type="title"/>
          </p:nvPr>
        </p:nvSpPr>
        <p:spPr>
          <a:xfrm>
            <a:off x="667512" y="182245"/>
            <a:ext cx="10515600" cy="1325563"/>
          </a:xfrm>
        </p:spPr>
        <p:txBody>
          <a:bodyPr>
            <a:normAutofit/>
          </a:bodyPr>
          <a:lstStyle/>
          <a:p>
            <a:r>
              <a:rPr lang="en-US" sz="4000" b="1" dirty="0">
                <a:latin typeface="Inter"/>
                <a:ea typeface="+mn-ea"/>
                <a:cs typeface="+mn-cs"/>
              </a:rPr>
              <a:t>Components of Agents</a:t>
            </a:r>
          </a:p>
        </p:txBody>
      </p:sp>
      <p:pic>
        <p:nvPicPr>
          <p:cNvPr id="5" name="Picture 4">
            <a:extLst>
              <a:ext uri="{FF2B5EF4-FFF2-40B4-BE49-F238E27FC236}">
                <a16:creationId xmlns:a16="http://schemas.microsoft.com/office/drawing/2014/main" id="{0BC51542-0377-DAEB-1C1C-21A23BBE8348}"/>
              </a:ext>
            </a:extLst>
          </p:cNvPr>
          <p:cNvPicPr>
            <a:picLocks noChangeAspect="1"/>
          </p:cNvPicPr>
          <p:nvPr/>
        </p:nvPicPr>
        <p:blipFill>
          <a:blip r:embed="rId2"/>
          <a:stretch>
            <a:fillRect/>
          </a:stretch>
        </p:blipFill>
        <p:spPr>
          <a:xfrm>
            <a:off x="862076" y="1304544"/>
            <a:ext cx="5673769" cy="4962144"/>
          </a:xfrm>
          <a:prstGeom prst="rect">
            <a:avLst/>
          </a:prstGeom>
        </p:spPr>
      </p:pic>
      <p:sp>
        <p:nvSpPr>
          <p:cNvPr id="6" name="TextBox 5">
            <a:extLst>
              <a:ext uri="{FF2B5EF4-FFF2-40B4-BE49-F238E27FC236}">
                <a16:creationId xmlns:a16="http://schemas.microsoft.com/office/drawing/2014/main" id="{6DD07C2C-21CD-0F78-E574-2B9F163125E3}"/>
              </a:ext>
            </a:extLst>
          </p:cNvPr>
          <p:cNvSpPr txBox="1"/>
          <p:nvPr/>
        </p:nvSpPr>
        <p:spPr>
          <a:xfrm>
            <a:off x="6621189" y="591312"/>
            <a:ext cx="5241627" cy="5909310"/>
          </a:xfrm>
          <a:prstGeom prst="rect">
            <a:avLst/>
          </a:prstGeom>
          <a:noFill/>
        </p:spPr>
        <p:txBody>
          <a:bodyPr wrap="square" rtlCol="0">
            <a:spAutoFit/>
          </a:bodyPr>
          <a:lstStyle/>
          <a:p>
            <a:r>
              <a:rPr lang="en-IN" b="1" dirty="0"/>
              <a:t>﻿﻿﻿User Experience: </a:t>
            </a:r>
            <a:r>
              <a:rPr lang="en-IN" dirty="0"/>
              <a:t>The prompt that starts the whole process of the agent execution, as well as the agent interaction.</a:t>
            </a:r>
          </a:p>
          <a:p>
            <a:r>
              <a:rPr lang="en-IN" b="1" dirty="0"/>
              <a:t>﻿﻿﻿Knowledge: </a:t>
            </a:r>
            <a:r>
              <a:rPr lang="en-IN" dirty="0"/>
              <a:t>Search and retrieve information from online sources or company knowledge base, to ground the models.</a:t>
            </a:r>
          </a:p>
          <a:p>
            <a:r>
              <a:rPr lang="en-IN" b="1" dirty="0"/>
              <a:t>﻿﻿﻿Actions: </a:t>
            </a:r>
            <a:r>
              <a:rPr lang="en-IN" dirty="0"/>
              <a:t>Helps the agents perform certain actions (e.g. send an email, write a report) through connections to key applications.</a:t>
            </a:r>
          </a:p>
          <a:p>
            <a:r>
              <a:rPr lang="en-IN" b="1" dirty="0"/>
              <a:t>﻿﻿﻿Memory and Threads: </a:t>
            </a:r>
            <a:r>
              <a:rPr lang="en-IN" dirty="0"/>
              <a:t>Captures and stores the past interactions for hyper-personalisation and increased human-like interactions</a:t>
            </a:r>
          </a:p>
          <a:p>
            <a:r>
              <a:rPr lang="en-IN" b="1" dirty="0"/>
              <a:t>﻿﻿﻿Autonomy: </a:t>
            </a:r>
            <a:r>
              <a:rPr lang="en-IN" dirty="0"/>
              <a:t>Leaves the agents perform the tasks through an event-driven, trigger-based approach.</a:t>
            </a:r>
          </a:p>
          <a:p>
            <a:r>
              <a:rPr lang="en-IN" b="1" dirty="0"/>
              <a:t>﻿﻿﻿Foundation Models: </a:t>
            </a:r>
            <a:r>
              <a:rPr lang="en-IN" dirty="0"/>
              <a:t>Enables Al Agents to think throughout the process, helping to plan and reflect.</a:t>
            </a:r>
          </a:p>
          <a:p>
            <a:r>
              <a:rPr lang="en-IN" b="1" dirty="0"/>
              <a:t>﻿﻿﻿Orchestrators: </a:t>
            </a:r>
            <a:r>
              <a:rPr lang="en-IN" dirty="0"/>
              <a:t>Whether to be the client-side code or orchestrate across multiple agents across multiple cloud, orchestrators are key to bringing everything together.</a:t>
            </a:r>
          </a:p>
          <a:p>
            <a:endParaRPr lang="en-US" dirty="0"/>
          </a:p>
        </p:txBody>
      </p:sp>
    </p:spTree>
    <p:extLst>
      <p:ext uri="{BB962C8B-B14F-4D97-AF65-F5344CB8AC3E}">
        <p14:creationId xmlns:p14="http://schemas.microsoft.com/office/powerpoint/2010/main" val="415547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9D2F8A-3C34-6FF3-0278-F11AE063861A}"/>
              </a:ext>
            </a:extLst>
          </p:cNvPr>
          <p:cNvPicPr>
            <a:picLocks noChangeAspect="1"/>
          </p:cNvPicPr>
          <p:nvPr/>
        </p:nvPicPr>
        <p:blipFill>
          <a:blip r:embed="rId2"/>
          <a:stretch>
            <a:fillRect/>
          </a:stretch>
        </p:blipFill>
        <p:spPr>
          <a:xfrm>
            <a:off x="834171" y="1482356"/>
            <a:ext cx="10519629" cy="4450612"/>
          </a:xfrm>
          <a:prstGeom prst="rect">
            <a:avLst/>
          </a:prstGeom>
        </p:spPr>
      </p:pic>
      <p:sp>
        <p:nvSpPr>
          <p:cNvPr id="6" name="Title 1">
            <a:extLst>
              <a:ext uri="{FF2B5EF4-FFF2-40B4-BE49-F238E27FC236}">
                <a16:creationId xmlns:a16="http://schemas.microsoft.com/office/drawing/2014/main" id="{E329FFCB-7B43-71E2-60AD-F3EFEEB26468}"/>
              </a:ext>
            </a:extLst>
          </p:cNvPr>
          <p:cNvSpPr>
            <a:spLocks noGrp="1"/>
          </p:cNvSpPr>
          <p:nvPr>
            <p:ph type="title"/>
          </p:nvPr>
        </p:nvSpPr>
        <p:spPr/>
        <p:txBody>
          <a:bodyPr>
            <a:normAutofit/>
          </a:bodyPr>
          <a:lstStyle/>
          <a:p>
            <a:r>
              <a:rPr lang="en-US" sz="4000" b="1" dirty="0">
                <a:latin typeface="Inter"/>
                <a:ea typeface="+mn-ea"/>
                <a:cs typeface="+mn-cs"/>
              </a:rPr>
              <a:t>AI Agents use cases</a:t>
            </a:r>
          </a:p>
        </p:txBody>
      </p:sp>
      <p:sp>
        <p:nvSpPr>
          <p:cNvPr id="2" name="TextBox 1">
            <a:extLst>
              <a:ext uri="{FF2B5EF4-FFF2-40B4-BE49-F238E27FC236}">
                <a16:creationId xmlns:a16="http://schemas.microsoft.com/office/drawing/2014/main" id="{D7105FBE-14EE-7830-0137-762F3DD0CF35}"/>
              </a:ext>
            </a:extLst>
          </p:cNvPr>
          <p:cNvSpPr txBox="1"/>
          <p:nvPr/>
        </p:nvSpPr>
        <p:spPr>
          <a:xfrm>
            <a:off x="3160422" y="6123543"/>
            <a:ext cx="5523884" cy="369332"/>
          </a:xfrm>
          <a:prstGeom prst="rect">
            <a:avLst/>
          </a:prstGeom>
          <a:noFill/>
          <a:ln w="22225">
            <a:solidFill>
              <a:schemeClr val="accent1">
                <a:shade val="15000"/>
              </a:schemeClr>
            </a:solidFill>
          </a:ln>
        </p:spPr>
        <p:txBody>
          <a:bodyPr wrap="none" rtlCol="0">
            <a:spAutoFit/>
          </a:bodyPr>
          <a:lstStyle/>
          <a:p>
            <a:r>
              <a:rPr lang="en-US" dirty="0"/>
              <a:t>Unlike previous tools, AI agents can reason, act and learn</a:t>
            </a:r>
          </a:p>
        </p:txBody>
      </p:sp>
    </p:spTree>
    <p:extLst>
      <p:ext uri="{BB962C8B-B14F-4D97-AF65-F5344CB8AC3E}">
        <p14:creationId xmlns:p14="http://schemas.microsoft.com/office/powerpoint/2010/main" val="67150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701818-B4D7-96DA-8DB6-4EA3401F08E8}"/>
              </a:ext>
            </a:extLst>
          </p:cNvPr>
          <p:cNvPicPr>
            <a:picLocks noGrp="1" noChangeAspect="1"/>
          </p:cNvPicPr>
          <p:nvPr>
            <p:ph idx="1"/>
          </p:nvPr>
        </p:nvPicPr>
        <p:blipFill>
          <a:blip r:embed="rId2"/>
          <a:stretch>
            <a:fillRect/>
          </a:stretch>
        </p:blipFill>
        <p:spPr>
          <a:xfrm>
            <a:off x="714449" y="283739"/>
            <a:ext cx="1193800" cy="736600"/>
          </a:xfrm>
        </p:spPr>
      </p:pic>
      <p:sp>
        <p:nvSpPr>
          <p:cNvPr id="6" name="Title 1">
            <a:extLst>
              <a:ext uri="{FF2B5EF4-FFF2-40B4-BE49-F238E27FC236}">
                <a16:creationId xmlns:a16="http://schemas.microsoft.com/office/drawing/2014/main" id="{E983E974-CF8C-C767-AC9D-5B341BA43041}"/>
              </a:ext>
            </a:extLst>
          </p:cNvPr>
          <p:cNvSpPr>
            <a:spLocks noGrp="1"/>
          </p:cNvSpPr>
          <p:nvPr>
            <p:ph type="title"/>
          </p:nvPr>
        </p:nvSpPr>
        <p:spPr>
          <a:xfrm>
            <a:off x="1765784" y="-10743"/>
            <a:ext cx="10515600" cy="1325563"/>
          </a:xfrm>
        </p:spPr>
        <p:txBody>
          <a:bodyPr/>
          <a:lstStyle/>
          <a:p>
            <a:r>
              <a:rPr lang="en-US" altLang="en-US" b="1" dirty="0" err="1">
                <a:latin typeface="Inter"/>
              </a:rPr>
              <a:t>Langchain</a:t>
            </a:r>
            <a:endParaRPr lang="en-US" b="1" dirty="0"/>
          </a:p>
        </p:txBody>
      </p:sp>
      <p:sp>
        <p:nvSpPr>
          <p:cNvPr id="7" name="TextBox 6">
            <a:extLst>
              <a:ext uri="{FF2B5EF4-FFF2-40B4-BE49-F238E27FC236}">
                <a16:creationId xmlns:a16="http://schemas.microsoft.com/office/drawing/2014/main" id="{D864C0D2-604E-553D-3D6C-FE64787E95AD}"/>
              </a:ext>
            </a:extLst>
          </p:cNvPr>
          <p:cNvSpPr txBox="1"/>
          <p:nvPr/>
        </p:nvSpPr>
        <p:spPr>
          <a:xfrm>
            <a:off x="886817" y="1137684"/>
            <a:ext cx="6524607" cy="1508105"/>
          </a:xfrm>
          <a:prstGeom prst="rect">
            <a:avLst/>
          </a:prstGeom>
          <a:noFill/>
        </p:spPr>
        <p:txBody>
          <a:bodyPr wrap="none" rtlCol="0">
            <a:spAutoFit/>
          </a:bodyPr>
          <a:lstStyle/>
          <a:p>
            <a:pPr marL="285750" indent="-285750">
              <a:buFont typeface="Arial" panose="020B0604020202020204" pitchFamily="34" charset="0"/>
              <a:buChar char="•"/>
            </a:pPr>
            <a:r>
              <a:rPr lang="en-IN" sz="2300" dirty="0"/>
              <a:t>﻿﻿Framework for building LLM Applications</a:t>
            </a:r>
          </a:p>
          <a:p>
            <a:pPr marL="285750" indent="-285750">
              <a:buFont typeface="Arial" panose="020B0604020202020204" pitchFamily="34" charset="0"/>
              <a:buChar char="•"/>
            </a:pPr>
            <a:r>
              <a:rPr lang="en-IN" sz="2300" dirty="0"/>
              <a:t>﻿﻿Focus on retrieving data and integrating with LLMs</a:t>
            </a:r>
          </a:p>
          <a:p>
            <a:pPr marL="285750" indent="-285750">
              <a:buFont typeface="Arial" panose="020B0604020202020204" pitchFamily="34" charset="0"/>
              <a:buChar char="•"/>
            </a:pPr>
            <a:r>
              <a:rPr lang="en-IN" sz="2300" dirty="0"/>
              <a:t>Integrations with most Al popular tools</a:t>
            </a:r>
          </a:p>
          <a:p>
            <a:endParaRPr lang="en-US" sz="2300" dirty="0"/>
          </a:p>
        </p:txBody>
      </p:sp>
      <p:pic>
        <p:nvPicPr>
          <p:cNvPr id="9" name="Picture 8">
            <a:extLst>
              <a:ext uri="{FF2B5EF4-FFF2-40B4-BE49-F238E27FC236}">
                <a16:creationId xmlns:a16="http://schemas.microsoft.com/office/drawing/2014/main" id="{BD95F33B-0F61-BAD3-9835-959AF070F8C9}"/>
              </a:ext>
            </a:extLst>
          </p:cNvPr>
          <p:cNvPicPr>
            <a:picLocks noChangeAspect="1"/>
          </p:cNvPicPr>
          <p:nvPr/>
        </p:nvPicPr>
        <p:blipFill>
          <a:blip r:embed="rId3"/>
          <a:stretch>
            <a:fillRect/>
          </a:stretch>
        </p:blipFill>
        <p:spPr>
          <a:xfrm>
            <a:off x="711684" y="2879946"/>
            <a:ext cx="1054100" cy="736600"/>
          </a:xfrm>
          <a:prstGeom prst="rect">
            <a:avLst/>
          </a:prstGeom>
        </p:spPr>
      </p:pic>
      <p:sp>
        <p:nvSpPr>
          <p:cNvPr id="10" name="Title 1">
            <a:extLst>
              <a:ext uri="{FF2B5EF4-FFF2-40B4-BE49-F238E27FC236}">
                <a16:creationId xmlns:a16="http://schemas.microsoft.com/office/drawing/2014/main" id="{45F423E8-AE47-A881-71A8-224D233B3240}"/>
              </a:ext>
            </a:extLst>
          </p:cNvPr>
          <p:cNvSpPr txBox="1">
            <a:spLocks/>
          </p:cNvSpPr>
          <p:nvPr/>
        </p:nvSpPr>
        <p:spPr>
          <a:xfrm>
            <a:off x="1676400" y="25854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err="1">
                <a:latin typeface="Inter"/>
              </a:rPr>
              <a:t>LangGraph</a:t>
            </a:r>
            <a:r>
              <a:rPr lang="en-US" altLang="en-US" b="1" dirty="0">
                <a:latin typeface="Inter"/>
              </a:rPr>
              <a:t> by </a:t>
            </a:r>
            <a:r>
              <a:rPr lang="en-US" altLang="en-US" b="1" dirty="0" err="1">
                <a:latin typeface="Inter"/>
              </a:rPr>
              <a:t>Langchain</a:t>
            </a:r>
            <a:endParaRPr lang="en-US" b="1" dirty="0"/>
          </a:p>
        </p:txBody>
      </p:sp>
      <p:sp>
        <p:nvSpPr>
          <p:cNvPr id="11" name="TextBox 10">
            <a:extLst>
              <a:ext uri="{FF2B5EF4-FFF2-40B4-BE49-F238E27FC236}">
                <a16:creationId xmlns:a16="http://schemas.microsoft.com/office/drawing/2014/main" id="{DA6CC356-20C7-EDF1-EE78-F344BF97A368}"/>
              </a:ext>
            </a:extLst>
          </p:cNvPr>
          <p:cNvSpPr txBox="1"/>
          <p:nvPr/>
        </p:nvSpPr>
        <p:spPr>
          <a:xfrm>
            <a:off x="968093" y="3794216"/>
            <a:ext cx="7474157" cy="1708160"/>
          </a:xfrm>
          <a:prstGeom prst="rect">
            <a:avLst/>
          </a:prstGeom>
          <a:noFill/>
        </p:spPr>
        <p:txBody>
          <a:bodyPr wrap="square" rtlCol="0">
            <a:spAutoFit/>
          </a:bodyPr>
          <a:lstStyle/>
          <a:p>
            <a:pPr marL="285750" indent="-285750">
              <a:buFont typeface="Arial" panose="020B0604020202020204" pitchFamily="34" charset="0"/>
              <a:buChar char="•"/>
            </a:pPr>
            <a:r>
              <a:rPr lang="en-IN" sz="2100" dirty="0"/>
              <a:t>﻿﻿Build Stateful apps with LLMs and Multi-Agents workflow</a:t>
            </a:r>
          </a:p>
          <a:p>
            <a:pPr marL="285750" indent="-285750">
              <a:buFont typeface="Arial" panose="020B0604020202020204" pitchFamily="34" charset="0"/>
              <a:buChar char="•"/>
            </a:pPr>
            <a:r>
              <a:rPr lang="en-IN" sz="2100" dirty="0"/>
              <a:t>Cycles and Branching</a:t>
            </a:r>
          </a:p>
          <a:p>
            <a:pPr marL="285750" indent="-285750">
              <a:buFont typeface="Arial" panose="020B0604020202020204" pitchFamily="34" charset="0"/>
              <a:buChar char="•"/>
            </a:pPr>
            <a:r>
              <a:rPr lang="en-IN" sz="2100" dirty="0"/>
              <a:t>﻿﻿Human-in-the-Loop</a:t>
            </a:r>
          </a:p>
          <a:p>
            <a:pPr marL="285750" indent="-285750">
              <a:buFont typeface="Arial" panose="020B0604020202020204" pitchFamily="34" charset="0"/>
              <a:buChar char="•"/>
            </a:pPr>
            <a:r>
              <a:rPr lang="en-IN" sz="2100" dirty="0"/>
              <a:t>Persistence</a:t>
            </a:r>
          </a:p>
          <a:p>
            <a:endParaRPr lang="en-US" sz="2100" dirty="0"/>
          </a:p>
        </p:txBody>
      </p:sp>
    </p:spTree>
    <p:extLst>
      <p:ext uri="{BB962C8B-B14F-4D97-AF65-F5344CB8AC3E}">
        <p14:creationId xmlns:p14="http://schemas.microsoft.com/office/powerpoint/2010/main" val="256541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TotalTime>
  <Words>1595</Words>
  <Application>Microsoft Macintosh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DM Mono</vt:lpstr>
      <vt:lpstr>InaiMathi</vt:lpstr>
      <vt:lpstr>Inter</vt:lpstr>
      <vt:lpstr>Office Theme</vt:lpstr>
      <vt:lpstr>Introduction to LangChain AI Agents for  Building Intelligent AI Applications</vt:lpstr>
      <vt:lpstr>Course Objectives</vt:lpstr>
      <vt:lpstr>Installations and required setup to use langchain</vt:lpstr>
      <vt:lpstr> Architecture of langchain</vt:lpstr>
      <vt:lpstr>PowerPoint Presentation</vt:lpstr>
      <vt:lpstr>Agents</vt:lpstr>
      <vt:lpstr>Components of Agents</vt:lpstr>
      <vt:lpstr>AI Agents use cases</vt:lpstr>
      <vt:lpstr>Langchain</vt:lpstr>
      <vt:lpstr>Architecture User Input → Prompt → Agent → Tool Invocation → API Response → Output Parser → Final Response </vt:lpstr>
      <vt:lpstr>PowerPoint Presentation</vt:lpstr>
      <vt:lpstr>Building an Agent </vt:lpstr>
      <vt:lpstr>Memory in langchain</vt:lpstr>
      <vt:lpstr>Difference between chain &amp; Agents</vt:lpstr>
      <vt:lpstr>PowerPoint Presentation</vt:lpstr>
      <vt:lpstr>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175</cp:revision>
  <dcterms:created xsi:type="dcterms:W3CDTF">2025-10-13T04:54:12Z</dcterms:created>
  <dcterms:modified xsi:type="dcterms:W3CDTF">2025-10-24T07:16:39Z</dcterms:modified>
</cp:coreProperties>
</file>