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9" r:id="rId2"/>
    <p:sldId id="260" r:id="rId3"/>
    <p:sldId id="266" r:id="rId4"/>
    <p:sldId id="265" r:id="rId5"/>
    <p:sldId id="267" r:id="rId6"/>
    <p:sldId id="258" r:id="rId7"/>
    <p:sldId id="256" r:id="rId8"/>
    <p:sldId id="257" r:id="rId9"/>
    <p:sldId id="261" r:id="rId10"/>
    <p:sldId id="263" r:id="rId11"/>
    <p:sldId id="264" r:id="rId12"/>
    <p:sldId id="269" r:id="rId13"/>
    <p:sldId id="270" r:id="rId14"/>
    <p:sldId id="272" r:id="rId15"/>
    <p:sldId id="273" r:id="rId16"/>
    <p:sldId id="280" r:id="rId17"/>
    <p:sldId id="274" r:id="rId18"/>
    <p:sldId id="275" r:id="rId19"/>
    <p:sldId id="277" r:id="rId20"/>
    <p:sldId id="278" r:id="rId21"/>
    <p:sldId id="279" r:id="rId22"/>
    <p:sldId id="281" r:id="rId23"/>
    <p:sldId id="282" r:id="rId24"/>
    <p:sldId id="283" r:id="rId25"/>
    <p:sldId id="284" r:id="rId26"/>
    <p:sldId id="285"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322003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D8F197-942D-43C3-AEF9-8BB9CCB25721}"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341159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2643809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382096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66605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173505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2601215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348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26413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0854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D8F197-942D-43C3-AEF9-8BB9CCB25721}"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28982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8F197-942D-43C3-AEF9-8BB9CCB25721}"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250038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8F197-942D-43C3-AEF9-8BB9CCB25721}"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24866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8F197-942D-43C3-AEF9-8BB9CCB25721}"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86308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6D8F197-942D-43C3-AEF9-8BB9CCB25721}"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123811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D8F197-942D-43C3-AEF9-8BB9CCB25721}"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89366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D8F197-942D-43C3-AEF9-8BB9CCB25721}"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6E92F-345C-4567-A9C8-B643DABD07B0}" type="slidenum">
              <a:rPr lang="en-IN" smtClean="0"/>
              <a:t>‹#›</a:t>
            </a:fld>
            <a:endParaRPr lang="en-IN"/>
          </a:p>
        </p:txBody>
      </p:sp>
    </p:spTree>
    <p:extLst>
      <p:ext uri="{BB962C8B-B14F-4D97-AF65-F5344CB8AC3E}">
        <p14:creationId xmlns:p14="http://schemas.microsoft.com/office/powerpoint/2010/main" val="259542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D8F197-942D-43C3-AEF9-8BB9CCB25721}" type="datetimeFigureOut">
              <a:rPr lang="en-IN" smtClean="0"/>
              <a:t>15-03-2024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66E92F-345C-4567-A9C8-B643DABD07B0}" type="slidenum">
              <a:rPr lang="en-IN" smtClean="0"/>
              <a:t>‹#›</a:t>
            </a:fld>
            <a:endParaRPr lang="en-IN"/>
          </a:p>
        </p:txBody>
      </p:sp>
    </p:spTree>
    <p:extLst>
      <p:ext uri="{BB962C8B-B14F-4D97-AF65-F5344CB8AC3E}">
        <p14:creationId xmlns:p14="http://schemas.microsoft.com/office/powerpoint/2010/main" val="93234488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763" y="2425485"/>
            <a:ext cx="5243322" cy="33706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Rectangle 10"/>
          <p:cNvSpPr/>
          <p:nvPr/>
        </p:nvSpPr>
        <p:spPr>
          <a:xfrm>
            <a:off x="1672114" y="565098"/>
            <a:ext cx="8452154" cy="1569660"/>
          </a:xfrm>
          <a:prstGeom prst="rect">
            <a:avLst/>
          </a:prstGeom>
          <a:noFill/>
        </p:spPr>
        <p:txBody>
          <a:bodyPr wrap="square" lIns="91440" tIns="45720" rIns="91440" bIns="45720">
            <a:spAutoFit/>
          </a:bodyPr>
          <a:lstStyle/>
          <a:p>
            <a:pPr algn="ctr"/>
            <a:r>
              <a:rPr lang="en-US" sz="4800" b="1" i="1" u="sng" dirty="0">
                <a:ln w="13462">
                  <a:solidFill>
                    <a:schemeClr val="bg1"/>
                  </a:solidFill>
                  <a:prstDash val="solid"/>
                </a:ln>
                <a:solidFill>
                  <a:srgbClr val="00B0F0"/>
                </a:solidFill>
                <a:effectLst>
                  <a:outerShdw dist="38100" dir="2700000" algn="bl" rotWithShape="0">
                    <a:schemeClr val="accent5"/>
                  </a:outerShdw>
                </a:effectLst>
              </a:rPr>
              <a:t>DATA ANALYSIS ON BRAINSTOKE</a:t>
            </a:r>
          </a:p>
          <a:p>
            <a:pPr algn="ctr"/>
            <a:r>
              <a:rPr lang="en-US" sz="4800" b="1" i="1" u="sng" dirty="0">
                <a:ln w="13462">
                  <a:solidFill>
                    <a:schemeClr val="bg1"/>
                  </a:solidFill>
                  <a:prstDash val="solid"/>
                </a:ln>
                <a:solidFill>
                  <a:srgbClr val="00B0F0"/>
                </a:solidFill>
                <a:effectLst>
                  <a:outerShdw dist="38100" dir="2700000" algn="bl" rotWithShape="0">
                    <a:schemeClr val="accent5"/>
                  </a:outerShdw>
                </a:effectLst>
              </a:rPr>
              <a:t>PREDICTIONS</a:t>
            </a:r>
            <a:endParaRPr lang="en-US" sz="4800" b="1" i="1" u="sng" cap="none" spc="0" dirty="0">
              <a:ln w="13462">
                <a:solidFill>
                  <a:schemeClr val="bg1"/>
                </a:solidFill>
                <a:prstDash val="solid"/>
              </a:ln>
              <a:solidFill>
                <a:srgbClr val="00B0F0"/>
              </a:solidFill>
              <a:effectLst>
                <a:outerShdw dist="38100" dir="2700000" algn="bl" rotWithShape="0">
                  <a:schemeClr val="accent5"/>
                </a:outerShdw>
              </a:effectLst>
            </a:endParaRPr>
          </a:p>
        </p:txBody>
      </p:sp>
    </p:spTree>
    <p:extLst>
      <p:ext uri="{BB962C8B-B14F-4D97-AF65-F5344CB8AC3E}">
        <p14:creationId xmlns:p14="http://schemas.microsoft.com/office/powerpoint/2010/main" val="1076490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FFFF00"/>
                </a:solidFill>
                <a:latin typeface="Arial Rounded MT Bold" panose="020F0704030504030204" pitchFamily="34" charset="0"/>
              </a:rPr>
              <a:t>Data  collection</a:t>
            </a:r>
            <a:endParaRPr lang="en-IN" b="1" u="sng"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IN" u="sng" dirty="0">
                <a:solidFill>
                  <a:srgbClr val="FF0000"/>
                </a:solidFill>
                <a:latin typeface="Arial Rounded MT Bold" panose="020F0704030504030204" pitchFamily="34" charset="0"/>
              </a:rPr>
              <a:t>“Stroke Prediction Using Machine Learning ”</a:t>
            </a:r>
          </a:p>
          <a:p>
            <a:pPr marL="0" indent="0">
              <a:buNone/>
            </a:pPr>
            <a:r>
              <a:rPr lang="en-IN" dirty="0"/>
              <a:t>The Electronic Health Record (EHR) controlled by McKinsey &amp; Company was used as the dataset in our research which was a part of their healthcare hackathon. The dataset is easily accessible as a free dataset repository. The gathered data contained information of 29, 072 patients having 12 common attributes. Out of the 12 attributes, 11 of them are input features including age, gender, marital status, patient identifier, work type, residence type (urban/rural), binary attribute heart disease condition, body mass index, smoking status of patient, glucose level and binary attribute hypertension indicating a patient is suffering from hypertension or not. The 12th attribute is the binary output attribute indicating a patient is suffered stroke or not.</a:t>
            </a:r>
          </a:p>
          <a:p>
            <a:endParaRPr lang="en-IN" dirty="0"/>
          </a:p>
        </p:txBody>
      </p:sp>
    </p:spTree>
    <p:extLst>
      <p:ext uri="{BB962C8B-B14F-4D97-AF65-F5344CB8AC3E}">
        <p14:creationId xmlns:p14="http://schemas.microsoft.com/office/powerpoint/2010/main" val="1046627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FFFF00"/>
                </a:solidFill>
                <a:latin typeface="Arial Rounded MT Bold" panose="020F0704030504030204" pitchFamily="34" charset="0"/>
              </a:rPr>
              <a:t>motivation:</a:t>
            </a:r>
            <a:endParaRPr lang="en-IN" b="1" u="sng"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t>"As students of statistics we were motivated by a desire to contribute to the prevention and treatment of a critical public health issue. Brain stroke is one of the leading causes of death and disability worldwide, and yet there is still much we do not know about its causes, risk factors, and prevention. By using statistical models and machine learning algorithms to analyze large datasets of patient information, I hope to gain new insights into the factors that contribute to stroke risk, and to develop more accurate and personalized tools for predicting stroke risk. The importance of this project cannot be overstated. Stroke is a devastating disease that can have lifelong consequences for patients and their families. By predicting stroke risk early and accurately, we can identify patients who may be at higher risk and intervene with targeted prevention strategies, such as lifestyle changes or medical treatments. Additionally, by better understanding the underlying risk factors for stroke, we may be able to develop new interventions or therapies to reduce the overall burden of stroke on society. We believe that this project has the potential to do just that, by advancing our understanding of stroke risk and prevention and by contributing to the development of more effective and personalized health interventions.</a:t>
            </a:r>
            <a:endParaRPr lang="en-IN" dirty="0"/>
          </a:p>
        </p:txBody>
      </p:sp>
    </p:spTree>
    <p:extLst>
      <p:ext uri="{BB962C8B-B14F-4D97-AF65-F5344CB8AC3E}">
        <p14:creationId xmlns:p14="http://schemas.microsoft.com/office/powerpoint/2010/main" val="1997761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FFFF00"/>
                </a:solidFill>
                <a:latin typeface="Arial Rounded MT Bold" panose="020F0704030504030204" pitchFamily="34" charset="0"/>
              </a:rPr>
              <a:t>Problems faced in processing of data and model building:</a:t>
            </a:r>
            <a:endParaRPr lang="en-IN" sz="2400" b="1"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US" b="1" dirty="0"/>
              <a:t>Original Dataset:</a:t>
            </a:r>
          </a:p>
          <a:p>
            <a:pPr marL="0" indent="0">
              <a:buNone/>
            </a:pPr>
            <a:r>
              <a:rPr lang="en-US" dirty="0"/>
              <a:t>In the original dataset there were a lot of </a:t>
            </a:r>
            <a:r>
              <a:rPr lang="en-US" dirty="0" err="1"/>
              <a:t>regressors</a:t>
            </a:r>
            <a:r>
              <a:rPr lang="en-US" dirty="0"/>
              <a:t> with categorical and multi-categorical data. By using label encoding and one hot encoding we converted the object type data into binary form. We also scaled some </a:t>
            </a:r>
            <a:r>
              <a:rPr lang="en-US" dirty="0" err="1"/>
              <a:t>regressors</a:t>
            </a:r>
            <a:r>
              <a:rPr lang="en-US" dirty="0"/>
              <a:t> with large values by using min-max scaler so that the model does not get affected by values with huge magnitudes and would be able to correctly predict the response variable(</a:t>
            </a:r>
            <a:r>
              <a:rPr lang="en-US" dirty="0" err="1"/>
              <a:t>brainstroke</a:t>
            </a:r>
            <a:r>
              <a:rPr lang="en-US" dirty="0"/>
              <a:t>).After building a logistic regression model and predicting, we observed that the model was only predicting "0" values for </a:t>
            </a:r>
            <a:r>
              <a:rPr lang="en-US" dirty="0" err="1"/>
              <a:t>brainstroke</a:t>
            </a:r>
            <a:r>
              <a:rPr lang="en-US" dirty="0"/>
              <a:t> because it didn't get enough samples of people who had </a:t>
            </a:r>
            <a:r>
              <a:rPr lang="en-US" dirty="0" err="1"/>
              <a:t>brainstroke</a:t>
            </a:r>
            <a:r>
              <a:rPr lang="en-US" dirty="0"/>
              <a:t>("1") as the people who suffered with </a:t>
            </a:r>
            <a:r>
              <a:rPr lang="en-US" dirty="0" err="1"/>
              <a:t>brainstroke</a:t>
            </a:r>
            <a:r>
              <a:rPr lang="en-US" dirty="0"/>
              <a:t> is very less in comparison to people who didn't get </a:t>
            </a:r>
            <a:r>
              <a:rPr lang="en-US" dirty="0" err="1"/>
              <a:t>brainstroke</a:t>
            </a:r>
            <a:r>
              <a:rPr lang="en-US" dirty="0"/>
              <a:t>. So we had to use a pipeline to do under sampling of "0" type data and over sampling of "1" type data in order to create sample of data which is of large enough size so that the model gets trained </a:t>
            </a:r>
            <a:r>
              <a:rPr lang="en-US" dirty="0" err="1"/>
              <a:t>well.Then</a:t>
            </a:r>
            <a:r>
              <a:rPr lang="en-US" dirty="0"/>
              <a:t> we were finally able to correctly predict the values of </a:t>
            </a:r>
            <a:r>
              <a:rPr lang="en-US" dirty="0" err="1"/>
              <a:t>brainstroke</a:t>
            </a:r>
            <a:r>
              <a:rPr lang="en-US" dirty="0"/>
              <a:t> with </a:t>
            </a:r>
            <a:r>
              <a:rPr lang="en-US" dirty="0">
                <a:solidFill>
                  <a:srgbClr val="00B050"/>
                </a:solidFill>
              </a:rPr>
              <a:t>83% </a:t>
            </a:r>
            <a:r>
              <a:rPr lang="en-US" dirty="0"/>
              <a:t>accuracy and </a:t>
            </a:r>
            <a:r>
              <a:rPr lang="en-US" dirty="0">
                <a:solidFill>
                  <a:srgbClr val="00B050"/>
                </a:solidFill>
              </a:rPr>
              <a:t>21% </a:t>
            </a:r>
            <a:r>
              <a:rPr lang="en-US" dirty="0"/>
              <a:t>Precision.</a:t>
            </a:r>
            <a:endParaRPr lang="en-IN" dirty="0"/>
          </a:p>
        </p:txBody>
      </p:sp>
    </p:spTree>
    <p:extLst>
      <p:ext uri="{BB962C8B-B14F-4D97-AF65-F5344CB8AC3E}">
        <p14:creationId xmlns:p14="http://schemas.microsoft.com/office/powerpoint/2010/main" val="96388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94103"/>
            <a:ext cx="10131425" cy="854990"/>
          </a:xfrm>
        </p:spPr>
        <p:txBody>
          <a:bodyPr>
            <a:noAutofit/>
          </a:bodyPr>
          <a:lstStyle/>
          <a:p>
            <a:r>
              <a:rPr lang="en-US" sz="2800" b="1" dirty="0">
                <a:solidFill>
                  <a:srgbClr val="FFFF00"/>
                </a:solidFill>
                <a:latin typeface="Arial Rounded MT Bold" panose="020F0704030504030204" pitchFamily="34" charset="0"/>
              </a:rPr>
              <a:t>Factors affecting </a:t>
            </a:r>
            <a:r>
              <a:rPr lang="en-US" sz="2800" b="1" dirty="0" err="1">
                <a:solidFill>
                  <a:srgbClr val="FFFF00"/>
                </a:solidFill>
                <a:latin typeface="Arial Rounded MT Bold" panose="020F0704030504030204" pitchFamily="34" charset="0"/>
              </a:rPr>
              <a:t>brainstroke</a:t>
            </a:r>
            <a:r>
              <a:rPr lang="en-US" sz="2800" b="1" dirty="0">
                <a:solidFill>
                  <a:srgbClr val="FFFF00"/>
                </a:solidFill>
                <a:latin typeface="Arial Rounded MT Bold" panose="020F0704030504030204" pitchFamily="34" charset="0"/>
              </a:rPr>
              <a:t>: (</a:t>
            </a:r>
            <a:r>
              <a:rPr lang="en-US" sz="1400" b="1" i="1" dirty="0">
                <a:solidFill>
                  <a:srgbClr val="FFFF00"/>
                </a:solidFill>
                <a:latin typeface="Arial Rounded MT Bold" panose="020F0704030504030204" pitchFamily="34" charset="0"/>
              </a:rPr>
              <a:t>A theoretical background</a:t>
            </a:r>
            <a:r>
              <a:rPr lang="en-US" sz="2800" b="1" dirty="0">
                <a:solidFill>
                  <a:srgbClr val="FFFF00"/>
                </a:solidFill>
                <a:latin typeface="Arial Rounded MT Bold" panose="020F0704030504030204" pitchFamily="34" charset="0"/>
              </a:rPr>
              <a:t>)</a:t>
            </a:r>
            <a:endParaRPr lang="en-IN" sz="2800" b="1"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p:txBody>
          <a:bodyPr>
            <a:noAutofit/>
          </a:bodyPr>
          <a:lstStyle/>
          <a:p>
            <a:pPr marL="0" indent="0">
              <a:buNone/>
            </a:pPr>
            <a:r>
              <a:rPr lang="en-US" sz="1400" b="1" dirty="0">
                <a:solidFill>
                  <a:srgbClr val="00B0F0"/>
                </a:solidFill>
              </a:rPr>
              <a:t>BMI :</a:t>
            </a:r>
          </a:p>
          <a:p>
            <a:pPr marL="0" indent="0">
              <a:buNone/>
            </a:pPr>
            <a:r>
              <a:rPr lang="en-US" sz="1400" dirty="0"/>
              <a:t>BMI stands for Body Mass Index, and it is a measurement of a person's body fat based on their weight and height. It is commonly used to assess whether someone is underweight, normal weight, overweight, or obese.</a:t>
            </a:r>
          </a:p>
          <a:p>
            <a:pPr marL="0" indent="0">
              <a:buNone/>
            </a:pPr>
            <a:r>
              <a:rPr lang="en-US" sz="1400" b="1" dirty="0"/>
              <a:t> </a:t>
            </a:r>
            <a:r>
              <a:rPr lang="en-US" sz="1400" b="1" dirty="0" err="1">
                <a:solidFill>
                  <a:srgbClr val="00B0F0"/>
                </a:solidFill>
              </a:rPr>
              <a:t>Avg</a:t>
            </a:r>
            <a:r>
              <a:rPr lang="en-US" sz="1400" b="1" dirty="0">
                <a:solidFill>
                  <a:srgbClr val="00B0F0"/>
                </a:solidFill>
              </a:rPr>
              <a:t> Glucose Level :</a:t>
            </a:r>
          </a:p>
          <a:p>
            <a:pPr marL="0" indent="0">
              <a:buNone/>
            </a:pPr>
            <a:r>
              <a:rPr lang="en-US" sz="1400" dirty="0"/>
              <a:t>Average glucose level refers to the amount of glucose present in a person's blood over a certain period of time, usually measured in milligrams per deciliter (mg/</a:t>
            </a:r>
            <a:r>
              <a:rPr lang="en-US" sz="1400" dirty="0" err="1"/>
              <a:t>dL</a:t>
            </a:r>
            <a:r>
              <a:rPr lang="en-US" sz="1400" dirty="0"/>
              <a:t>) or </a:t>
            </a:r>
            <a:r>
              <a:rPr lang="en-US" sz="1400" dirty="0" err="1"/>
              <a:t>millimoles</a:t>
            </a:r>
            <a:r>
              <a:rPr lang="en-US" sz="1400" dirty="0"/>
              <a:t> per liter (</a:t>
            </a:r>
            <a:r>
              <a:rPr lang="en-US" sz="1400" dirty="0" err="1"/>
              <a:t>mmol</a:t>
            </a:r>
            <a:r>
              <a:rPr lang="en-US" sz="1400" dirty="0"/>
              <a:t>/L). It is an important indicator of a person's blood sugar control and can be used to diagnose and monitor diabetes.</a:t>
            </a:r>
          </a:p>
          <a:p>
            <a:pPr marL="0" indent="0">
              <a:buNone/>
            </a:pPr>
            <a:r>
              <a:rPr lang="en-US" sz="1400" b="1" dirty="0">
                <a:solidFill>
                  <a:srgbClr val="00B0F0"/>
                </a:solidFill>
              </a:rPr>
              <a:t>Heart Disease :</a:t>
            </a:r>
          </a:p>
          <a:p>
            <a:pPr marL="0" indent="0">
              <a:buNone/>
            </a:pPr>
            <a:r>
              <a:rPr lang="en-US" sz="1400" dirty="0"/>
              <a:t>Heart disease refers to a range of conditions that affect the heart, including coronary artery disease, heart failure, and arrhythmias. It is a leading cause of death worldwide and can be caused by factors such as high blood pressure, high cholesterol, and smoking.</a:t>
            </a:r>
          </a:p>
          <a:p>
            <a:pPr marL="0" indent="0">
              <a:buNone/>
            </a:pPr>
            <a:r>
              <a:rPr lang="en-US" sz="1400" dirty="0"/>
              <a:t> </a:t>
            </a:r>
            <a:r>
              <a:rPr lang="en-US" sz="1400" b="1" dirty="0">
                <a:solidFill>
                  <a:srgbClr val="00B0F0"/>
                </a:solidFill>
              </a:rPr>
              <a:t>Brain stroke:</a:t>
            </a:r>
          </a:p>
          <a:p>
            <a:pPr marL="0" indent="0">
              <a:buNone/>
            </a:pPr>
            <a:r>
              <a:rPr lang="en-US" sz="1400" dirty="0"/>
              <a:t>A stroke occurs when blood flow to a part of the brain is interrupted, either by a clot (ischemic stroke) or a bleed (hemorrhagic stroke). It can lead to brain damage, disability, or even death, and prompt medical attention is crucial to minimize its effects.</a:t>
            </a:r>
          </a:p>
          <a:p>
            <a:pPr marL="0" indent="0">
              <a:buNone/>
            </a:pPr>
            <a:r>
              <a:rPr lang="en-US" sz="1400" dirty="0"/>
              <a:t> </a:t>
            </a:r>
            <a:r>
              <a:rPr lang="en-US" sz="1400" b="1" dirty="0">
                <a:solidFill>
                  <a:srgbClr val="00B0F0"/>
                </a:solidFill>
              </a:rPr>
              <a:t>Hypertension:</a:t>
            </a:r>
          </a:p>
          <a:p>
            <a:pPr marL="0" indent="0">
              <a:buNone/>
            </a:pPr>
            <a:r>
              <a:rPr lang="en-US" sz="1400" dirty="0"/>
              <a:t>Hypertension, also known as high blood pressure, is a condition where the force of blood against the walls of arteries is consistently elevated. It is a major risk factor for heart disease, stroke, and other health problems, and can often be managed through lifestyle changes and medication.</a:t>
            </a:r>
          </a:p>
        </p:txBody>
      </p:sp>
    </p:spTree>
    <p:extLst>
      <p:ext uri="{BB962C8B-B14F-4D97-AF65-F5344CB8AC3E}">
        <p14:creationId xmlns:p14="http://schemas.microsoft.com/office/powerpoint/2010/main" val="4076947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369" y="4894883"/>
            <a:ext cx="8082366" cy="750375"/>
          </a:xfrm>
        </p:spPr>
        <p:txBody>
          <a:bodyPr>
            <a:noAutofit/>
          </a:bodyPr>
          <a:lstStyle/>
          <a:p>
            <a:r>
              <a:rPr lang="en-US" sz="1400" b="1" dirty="0">
                <a:solidFill>
                  <a:srgbClr val="FFFF00"/>
                </a:solidFill>
                <a:latin typeface="+mn-lt"/>
              </a:rPr>
              <a:t>Interpretation :</a:t>
            </a:r>
            <a:br>
              <a:rPr lang="en-US" sz="1400" dirty="0">
                <a:solidFill>
                  <a:srgbClr val="FFFF00"/>
                </a:solidFill>
                <a:latin typeface="+mn-lt"/>
              </a:rPr>
            </a:br>
            <a:br>
              <a:rPr lang="en-US" sz="1400" dirty="0">
                <a:solidFill>
                  <a:srgbClr val="FFFF00"/>
                </a:solidFill>
                <a:latin typeface="+mn-lt"/>
              </a:rPr>
            </a:br>
            <a:r>
              <a:rPr lang="en-US" sz="1400" dirty="0">
                <a:solidFill>
                  <a:srgbClr val="FFFF00"/>
                </a:solidFill>
                <a:latin typeface="+mn-lt"/>
              </a:rPr>
              <a:t> </a:t>
            </a:r>
            <a:r>
              <a:rPr lang="en-US" sz="1400" dirty="0">
                <a:latin typeface="+mn-lt"/>
              </a:rPr>
              <a:t>In the above graph, a regression line is formed,  we can conclude that in ages 0-18, the population having stroke is very less in comparison to age group 18-82.</a:t>
            </a:r>
            <a:br>
              <a:rPr lang="en-US" sz="1400" dirty="0">
                <a:latin typeface="+mn-lt"/>
              </a:rPr>
            </a:br>
            <a:r>
              <a:rPr lang="en-US" sz="1400" dirty="0">
                <a:latin typeface="+mn-lt"/>
              </a:rPr>
              <a:t>Therefore, Due to the large difference of proportion of strokes between these 2 age groups, we decided to remove the population which falls under age group (18-80) so that it doesn't greatly affect our model.</a:t>
            </a:r>
            <a:endParaRPr lang="en-IN" sz="1400" dirty="0">
              <a:latin typeface="+mn-lt"/>
            </a:endParaRPr>
          </a:p>
        </p:txBody>
      </p:sp>
      <p:pic>
        <p:nvPicPr>
          <p:cNvPr id="4" name="Content Placeholder 3"/>
          <p:cNvPicPr>
            <a:picLocks noGrp="1" noChangeAspect="1"/>
          </p:cNvPicPr>
          <p:nvPr>
            <p:ph idx="1"/>
          </p:nvPr>
        </p:nvPicPr>
        <p:blipFill>
          <a:blip r:embed="rId2"/>
          <a:stretch>
            <a:fillRect/>
          </a:stretch>
        </p:blipFill>
        <p:spPr>
          <a:xfrm>
            <a:off x="4410394" y="1328979"/>
            <a:ext cx="3794831" cy="2726678"/>
          </a:xfrm>
          <a:prstGeom prst="rect">
            <a:avLst/>
          </a:prstGeom>
        </p:spPr>
      </p:pic>
      <p:sp>
        <p:nvSpPr>
          <p:cNvPr id="6" name="TextBox 5"/>
          <p:cNvSpPr txBox="1"/>
          <p:nvPr/>
        </p:nvSpPr>
        <p:spPr>
          <a:xfrm>
            <a:off x="1162372" y="538566"/>
            <a:ext cx="7160217" cy="584775"/>
          </a:xfrm>
          <a:prstGeom prst="rect">
            <a:avLst/>
          </a:prstGeom>
          <a:noFill/>
        </p:spPr>
        <p:txBody>
          <a:bodyPr wrap="square" rtlCol="0">
            <a:spAutoFit/>
          </a:bodyPr>
          <a:lstStyle/>
          <a:p>
            <a:r>
              <a:rPr lang="en-US" sz="3200" b="1" dirty="0">
                <a:solidFill>
                  <a:srgbClr val="FFFF00"/>
                </a:solidFill>
                <a:latin typeface="Arial Rounded MT Bold" panose="020F0704030504030204" pitchFamily="34" charset="0"/>
              </a:rPr>
              <a:t>GRAPHS FOR RAW DATA :</a:t>
            </a:r>
            <a:endParaRPr lang="en-IN" sz="3200" b="1" dirty="0">
              <a:latin typeface="Arial Rounded MT Bold" panose="020F0704030504030204" pitchFamily="34" charset="0"/>
            </a:endParaRPr>
          </a:p>
        </p:txBody>
      </p:sp>
    </p:spTree>
    <p:extLst>
      <p:ext uri="{BB962C8B-B14F-4D97-AF65-F5344CB8AC3E}">
        <p14:creationId xmlns:p14="http://schemas.microsoft.com/office/powerpoint/2010/main" val="3021516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970" y="5061487"/>
            <a:ext cx="6745636" cy="661261"/>
          </a:xfrm>
        </p:spPr>
        <p:txBody>
          <a:bodyPr>
            <a:normAutofit fontScale="90000"/>
          </a:bodyPr>
          <a:lstStyle/>
          <a:p>
            <a:pPr fontAlgn="base" latinLnBrk="1"/>
            <a:r>
              <a:rPr lang="en-IN" sz="1300" dirty="0"/>
              <a:t>0    0.950211</a:t>
            </a:r>
            <a:br>
              <a:rPr lang="en-IN" sz="1300" dirty="0"/>
            </a:br>
            <a:r>
              <a:rPr lang="en-IN" sz="1300" dirty="0"/>
              <a:t>1    0.049789</a:t>
            </a:r>
            <a:br>
              <a:rPr lang="en-IN" sz="1300" dirty="0"/>
            </a:br>
            <a:r>
              <a:rPr lang="en-IN" sz="1300" dirty="0"/>
              <a:t>Name: stroke, </a:t>
            </a:r>
            <a:r>
              <a:rPr lang="en-IN" sz="1300" dirty="0" err="1"/>
              <a:t>dtype</a:t>
            </a:r>
            <a:r>
              <a:rPr lang="en-IN" sz="1300" dirty="0"/>
              <a:t>: float64</a:t>
            </a:r>
            <a:br>
              <a:rPr lang="en-IN" sz="1000" dirty="0"/>
            </a:br>
            <a:r>
              <a:rPr lang="en-US" sz="1000" dirty="0"/>
              <a:t> </a:t>
            </a:r>
            <a:br>
              <a:rPr lang="en-IN" dirty="0"/>
            </a:br>
            <a:br>
              <a:rPr lang="en-IN" sz="1200" dirty="0"/>
            </a:br>
            <a:r>
              <a:rPr lang="en-US" sz="2000" b="1" dirty="0">
                <a:solidFill>
                  <a:srgbClr val="FFFF00"/>
                </a:solidFill>
              </a:rPr>
              <a:t>Interpretation:</a:t>
            </a:r>
            <a:br>
              <a:rPr lang="en-IN" sz="1200" dirty="0"/>
            </a:br>
            <a:r>
              <a:rPr lang="en-IN" sz="1800" dirty="0"/>
              <a:t>As you can see that the 95% of the patient doesn't have stroke while 5% have stroke</a:t>
            </a:r>
          </a:p>
        </p:txBody>
      </p:sp>
      <p:pic>
        <p:nvPicPr>
          <p:cNvPr id="8" name="Content Placeholder 7"/>
          <p:cNvPicPr>
            <a:picLocks noGrp="1" noChangeAspect="1"/>
          </p:cNvPicPr>
          <p:nvPr>
            <p:ph idx="1"/>
          </p:nvPr>
        </p:nvPicPr>
        <p:blipFill>
          <a:blip r:embed="rId2"/>
          <a:stretch>
            <a:fillRect/>
          </a:stretch>
        </p:blipFill>
        <p:spPr>
          <a:xfrm>
            <a:off x="4105716" y="1027246"/>
            <a:ext cx="3664144" cy="3641618"/>
          </a:xfrm>
          <a:prstGeom prst="rect">
            <a:avLst/>
          </a:prstGeom>
        </p:spPr>
      </p:pic>
    </p:spTree>
    <p:extLst>
      <p:ext uri="{BB962C8B-B14F-4D97-AF65-F5344CB8AC3E}">
        <p14:creationId xmlns:p14="http://schemas.microsoft.com/office/powerpoint/2010/main" val="1492888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FF00"/>
                </a:solidFill>
                <a:latin typeface="Arial Rounded MT Bold" panose="020F0704030504030204" pitchFamily="34" charset="0"/>
              </a:rPr>
              <a:t>Fitment of logistic regression</a:t>
            </a:r>
            <a:endParaRPr lang="en-IN" b="1"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a:xfrm>
            <a:off x="685801" y="1913467"/>
            <a:ext cx="10131425" cy="3649133"/>
          </a:xfrm>
        </p:spPr>
        <p:txBody>
          <a:bodyPr/>
          <a:lstStyle/>
          <a:p>
            <a:r>
              <a:rPr lang="en-US" dirty="0"/>
              <a:t>As linear regression was not giving the possibility of having stoke or not , as the response variable is in binary type so we need to proceed with logistic regression as most of the raw data was in binary  and float type.</a:t>
            </a:r>
          </a:p>
          <a:p>
            <a:r>
              <a:rPr lang="en-US" dirty="0"/>
              <a:t>We have eliminated the data of age 0-17 as the stoke percent was 0.02%,and it was predicting the false positive(0).Hence we have eliminated the data of age 0-17 and we have proceeded with the data of age 18-80 for logistic regression and name the data as filtered data.</a:t>
            </a:r>
            <a:endParaRPr lang="en-IN" dirty="0"/>
          </a:p>
        </p:txBody>
      </p:sp>
    </p:spTree>
    <p:extLst>
      <p:ext uri="{BB962C8B-B14F-4D97-AF65-F5344CB8AC3E}">
        <p14:creationId xmlns:p14="http://schemas.microsoft.com/office/powerpoint/2010/main" val="1377040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198" y="504986"/>
            <a:ext cx="10131425" cy="1456267"/>
          </a:xfrm>
        </p:spPr>
        <p:txBody>
          <a:bodyPr>
            <a:normAutofit/>
          </a:bodyPr>
          <a:lstStyle/>
          <a:p>
            <a:r>
              <a:rPr lang="en-US" sz="3200" b="1" dirty="0">
                <a:solidFill>
                  <a:srgbClr val="FFFF00"/>
                </a:solidFill>
                <a:latin typeface="Arial Rounded MT Bold" panose="020F0704030504030204" pitchFamily="34" charset="0"/>
              </a:rPr>
              <a:t>Graphs for filtered data :</a:t>
            </a:r>
            <a:endParaRPr lang="en-IN" sz="3200" b="1" dirty="0">
              <a:solidFill>
                <a:srgbClr val="FFFF00"/>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stretch>
            <a:fillRect/>
          </a:stretch>
        </p:blipFill>
        <p:spPr>
          <a:xfrm>
            <a:off x="3382852" y="1836831"/>
            <a:ext cx="4342115" cy="3300857"/>
          </a:xfrm>
          <a:prstGeom prst="rect">
            <a:avLst/>
          </a:prstGeom>
        </p:spPr>
      </p:pic>
      <p:sp>
        <p:nvSpPr>
          <p:cNvPr id="5" name="TextBox 4"/>
          <p:cNvSpPr txBox="1"/>
          <p:nvPr/>
        </p:nvSpPr>
        <p:spPr>
          <a:xfrm>
            <a:off x="2300907" y="5270188"/>
            <a:ext cx="6715231" cy="1107996"/>
          </a:xfrm>
          <a:prstGeom prst="rect">
            <a:avLst/>
          </a:prstGeom>
          <a:noFill/>
        </p:spPr>
        <p:txBody>
          <a:bodyPr wrap="square" rtlCol="0">
            <a:spAutoFit/>
          </a:bodyPr>
          <a:lstStyle/>
          <a:p>
            <a:r>
              <a:rPr lang="en-US" b="1" dirty="0">
                <a:solidFill>
                  <a:srgbClr val="FFFF00"/>
                </a:solidFill>
              </a:rPr>
              <a:t>Interpretation : </a:t>
            </a:r>
          </a:p>
          <a:p>
            <a:r>
              <a:rPr lang="en-US" sz="1600" dirty="0"/>
              <a:t> From this graph we can conclude that, as age increases the population having </a:t>
            </a:r>
            <a:r>
              <a:rPr lang="en-US" sz="1600" dirty="0" err="1"/>
              <a:t>brainstroke</a:t>
            </a:r>
            <a:r>
              <a:rPr lang="en-US" sz="1600" dirty="0"/>
              <a:t> also increases. Therefore we can say that Age and Brain stroke are positively correlated</a:t>
            </a:r>
            <a:endParaRPr lang="en-IN" sz="1600" dirty="0"/>
          </a:p>
        </p:txBody>
      </p:sp>
    </p:spTree>
    <p:extLst>
      <p:ext uri="{BB962C8B-B14F-4D97-AF65-F5344CB8AC3E}">
        <p14:creationId xmlns:p14="http://schemas.microsoft.com/office/powerpoint/2010/main" val="372192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35521" y="609600"/>
            <a:ext cx="4280238" cy="4008895"/>
          </a:xfrm>
          <a:prstGeom prst="rect">
            <a:avLst/>
          </a:prstGeom>
        </p:spPr>
      </p:pic>
      <p:sp>
        <p:nvSpPr>
          <p:cNvPr id="5" name="TextBox 4"/>
          <p:cNvSpPr txBox="1"/>
          <p:nvPr/>
        </p:nvSpPr>
        <p:spPr>
          <a:xfrm>
            <a:off x="1866955" y="4490633"/>
            <a:ext cx="8950271" cy="1754326"/>
          </a:xfrm>
          <a:prstGeom prst="rect">
            <a:avLst/>
          </a:prstGeom>
          <a:noFill/>
        </p:spPr>
        <p:txBody>
          <a:bodyPr wrap="square" rtlCol="0">
            <a:spAutoFit/>
          </a:bodyPr>
          <a:lstStyle/>
          <a:p>
            <a:pPr fontAlgn="base" latinLnBrk="1"/>
            <a:r>
              <a:rPr lang="en-IN" dirty="0"/>
              <a:t>0    0.940837</a:t>
            </a:r>
          </a:p>
          <a:p>
            <a:pPr fontAlgn="base" latinLnBrk="1"/>
            <a:r>
              <a:rPr lang="en-IN" dirty="0"/>
              <a:t>1    0.059163</a:t>
            </a:r>
          </a:p>
          <a:p>
            <a:pPr fontAlgn="base" latinLnBrk="1"/>
            <a:r>
              <a:rPr lang="en-IN" dirty="0"/>
              <a:t>Name: stroke, </a:t>
            </a:r>
            <a:r>
              <a:rPr lang="en-IN" dirty="0" err="1"/>
              <a:t>dtype</a:t>
            </a:r>
            <a:r>
              <a:rPr lang="en-IN" dirty="0"/>
              <a:t>: float64</a:t>
            </a:r>
          </a:p>
          <a:p>
            <a:r>
              <a:rPr lang="en-US" dirty="0"/>
              <a:t> </a:t>
            </a:r>
            <a:endParaRPr lang="en-IN" dirty="0"/>
          </a:p>
          <a:p>
            <a:r>
              <a:rPr lang="en-US" b="1" dirty="0">
                <a:solidFill>
                  <a:srgbClr val="FFFF00"/>
                </a:solidFill>
                <a:latin typeface="Arial Rounded MT Bold" panose="020F0704030504030204" pitchFamily="34" charset="0"/>
              </a:rPr>
              <a:t>Interpretation : </a:t>
            </a:r>
            <a:r>
              <a:rPr lang="en-US" sz="1600" dirty="0"/>
              <a:t>As you can see that the 95% of the patient doesn't have stroke while 6% have stroke</a:t>
            </a:r>
            <a:endParaRPr lang="en-IN" sz="1600" dirty="0"/>
          </a:p>
          <a:p>
            <a:r>
              <a:rPr lang="en-US" dirty="0"/>
              <a:t> </a:t>
            </a:r>
            <a:endParaRPr lang="en-IN" dirty="0"/>
          </a:p>
        </p:txBody>
      </p:sp>
    </p:spTree>
    <p:extLst>
      <p:ext uri="{BB962C8B-B14F-4D97-AF65-F5344CB8AC3E}">
        <p14:creationId xmlns:p14="http://schemas.microsoft.com/office/powerpoint/2010/main" val="2055582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20563" y="609600"/>
            <a:ext cx="8786475" cy="3989522"/>
          </a:xfrm>
          <a:prstGeom prst="rect">
            <a:avLst/>
          </a:prstGeom>
        </p:spPr>
      </p:pic>
      <p:sp>
        <p:nvSpPr>
          <p:cNvPr id="7" name="TextBox 6"/>
          <p:cNvSpPr txBox="1"/>
          <p:nvPr/>
        </p:nvSpPr>
        <p:spPr>
          <a:xfrm>
            <a:off x="1313479" y="4959458"/>
            <a:ext cx="9000641" cy="1107996"/>
          </a:xfrm>
          <a:prstGeom prst="rect">
            <a:avLst/>
          </a:prstGeom>
          <a:noFill/>
        </p:spPr>
        <p:txBody>
          <a:bodyPr wrap="square" rtlCol="0">
            <a:spAutoFit/>
          </a:bodyPr>
          <a:lstStyle/>
          <a:p>
            <a:r>
              <a:rPr lang="en-US" b="1" dirty="0">
                <a:solidFill>
                  <a:srgbClr val="FFFF00"/>
                </a:solidFill>
                <a:latin typeface="Arial Rounded MT Bold" panose="020F0704030504030204" pitchFamily="34" charset="0"/>
              </a:rPr>
              <a:t>Interpretation :</a:t>
            </a:r>
          </a:p>
          <a:p>
            <a:r>
              <a:rPr lang="en-US" sz="1600" dirty="0"/>
              <a:t>From the above graph we can say that female gender has less stroke percentage  (5.5% ) in comparison to male</a:t>
            </a:r>
            <a:endParaRPr lang="en-IN" sz="1600" dirty="0"/>
          </a:p>
          <a:p>
            <a:r>
              <a:rPr lang="en-US" sz="1600" dirty="0"/>
              <a:t>      (6.5%)</a:t>
            </a:r>
            <a:endParaRPr lang="en-IN" sz="1600" dirty="0"/>
          </a:p>
        </p:txBody>
      </p:sp>
    </p:spTree>
    <p:extLst>
      <p:ext uri="{BB962C8B-B14F-4D97-AF65-F5344CB8AC3E}">
        <p14:creationId xmlns:p14="http://schemas.microsoft.com/office/powerpoint/2010/main" val="259176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37" y="1403889"/>
            <a:ext cx="10131425" cy="1456267"/>
          </a:xfrm>
        </p:spPr>
        <p:txBody>
          <a:bodyPr>
            <a:normAutofit fontScale="90000"/>
          </a:bodyPr>
          <a:lstStyle/>
          <a:p>
            <a:r>
              <a:rPr lang="en-IN" sz="2700" b="1" dirty="0">
                <a:solidFill>
                  <a:srgbClr val="00B0F0"/>
                </a:solidFill>
                <a:latin typeface="Arial Rounded MT Bold" panose="020F0704030504030204" pitchFamily="34" charset="0"/>
              </a:rPr>
              <a:t>Brain Stroke Prediction by Using Machine Learning </a:t>
            </a:r>
            <a:br>
              <a:rPr lang="en-IN" sz="1000" dirty="0"/>
            </a:br>
            <a:r>
              <a:rPr lang="en-IN" sz="1300" dirty="0"/>
              <a:t>A Mini project report submitted in The partial fulfilment of the requirements for the award of the degree of</a:t>
            </a:r>
            <a:br>
              <a:rPr lang="en-IN" sz="1300" dirty="0"/>
            </a:br>
            <a:r>
              <a:rPr lang="en-IN" sz="1300" b="1" dirty="0"/>
              <a:t>Bachelor of science {statistics}</a:t>
            </a:r>
            <a:br>
              <a:rPr lang="en-IN" sz="1000" b="1" dirty="0"/>
            </a:br>
            <a:br>
              <a:rPr lang="en-IN" sz="1000" dirty="0"/>
            </a:br>
            <a:r>
              <a:rPr lang="en-IN" sz="1000" dirty="0"/>
              <a:t>Submitted</a:t>
            </a:r>
            <a:br>
              <a:rPr lang="en-IN" sz="1000" dirty="0"/>
            </a:br>
            <a:br>
              <a:rPr lang="en-IN" sz="1000" dirty="0"/>
            </a:br>
            <a:r>
              <a:rPr lang="en-IN" sz="1800" b="1" i="1" dirty="0">
                <a:solidFill>
                  <a:srgbClr val="00B0F0"/>
                </a:solidFill>
              </a:rPr>
              <a:t>Shaikh </a:t>
            </a:r>
            <a:r>
              <a:rPr lang="en-IN" sz="1800" b="1" i="1" dirty="0" err="1">
                <a:solidFill>
                  <a:srgbClr val="00B0F0"/>
                </a:solidFill>
              </a:rPr>
              <a:t>Rehaan</a:t>
            </a:r>
            <a:r>
              <a:rPr lang="en-IN" sz="1800" b="1" i="1" dirty="0">
                <a:solidFill>
                  <a:srgbClr val="00B0F0"/>
                </a:solidFill>
              </a:rPr>
              <a:t>  -  (184)</a:t>
            </a:r>
            <a:br>
              <a:rPr lang="en-IN" sz="1800" b="1" i="1" dirty="0">
                <a:solidFill>
                  <a:srgbClr val="00B0F0"/>
                </a:solidFill>
              </a:rPr>
            </a:br>
            <a:r>
              <a:rPr lang="en-IN" sz="1800" b="1" i="1" dirty="0">
                <a:solidFill>
                  <a:srgbClr val="00B0F0"/>
                </a:solidFill>
              </a:rPr>
              <a:t>Shaikh </a:t>
            </a:r>
            <a:r>
              <a:rPr lang="en-IN" sz="1800" b="1" i="1" dirty="0" err="1">
                <a:solidFill>
                  <a:srgbClr val="00B0F0"/>
                </a:solidFill>
              </a:rPr>
              <a:t>Anis</a:t>
            </a:r>
            <a:r>
              <a:rPr lang="en-IN" sz="1800" b="1" i="1" dirty="0">
                <a:solidFill>
                  <a:srgbClr val="00B0F0"/>
                </a:solidFill>
              </a:rPr>
              <a:t>        -  (185)</a:t>
            </a:r>
            <a:br>
              <a:rPr lang="en-IN" sz="1800" b="1" i="1" dirty="0">
                <a:solidFill>
                  <a:srgbClr val="00B0F0"/>
                </a:solidFill>
              </a:rPr>
            </a:br>
            <a:r>
              <a:rPr lang="en-IN" sz="1800" b="1" i="1" dirty="0" err="1">
                <a:solidFill>
                  <a:srgbClr val="00B0F0"/>
                </a:solidFill>
              </a:rPr>
              <a:t>BaKShi</a:t>
            </a:r>
            <a:r>
              <a:rPr lang="en-IN" sz="1800" b="1" i="1" dirty="0">
                <a:solidFill>
                  <a:srgbClr val="00B0F0"/>
                </a:solidFill>
              </a:rPr>
              <a:t> </a:t>
            </a:r>
            <a:r>
              <a:rPr lang="en-IN" sz="1800" b="1" i="1" dirty="0" err="1">
                <a:solidFill>
                  <a:srgbClr val="00B0F0"/>
                </a:solidFill>
              </a:rPr>
              <a:t>Nizam</a:t>
            </a:r>
            <a:r>
              <a:rPr lang="en-IN" sz="1800" b="1" i="1" dirty="0">
                <a:solidFill>
                  <a:srgbClr val="00B0F0"/>
                </a:solidFill>
              </a:rPr>
              <a:t>     -  (186)</a:t>
            </a:r>
            <a:br>
              <a:rPr lang="en-IN" sz="1800" b="1" i="1" dirty="0">
                <a:solidFill>
                  <a:srgbClr val="00B0F0"/>
                </a:solidFill>
              </a:rPr>
            </a:br>
            <a:r>
              <a:rPr lang="en-IN" sz="1800" b="1" i="1" dirty="0">
                <a:solidFill>
                  <a:srgbClr val="00B0F0"/>
                </a:solidFill>
              </a:rPr>
              <a:t>Attar </a:t>
            </a:r>
            <a:r>
              <a:rPr lang="en-IN" sz="1800" b="1" i="1" dirty="0" err="1">
                <a:solidFill>
                  <a:srgbClr val="00B0F0"/>
                </a:solidFill>
              </a:rPr>
              <a:t>Jibraan</a:t>
            </a:r>
            <a:r>
              <a:rPr lang="en-IN" sz="1800" b="1" i="1" dirty="0">
                <a:solidFill>
                  <a:srgbClr val="00B0F0"/>
                </a:solidFill>
              </a:rPr>
              <a:t>   -  (190)</a:t>
            </a:r>
            <a:br>
              <a:rPr lang="en-IN" sz="1800" b="1" i="1" dirty="0">
                <a:solidFill>
                  <a:srgbClr val="00B0F0"/>
                </a:solidFill>
              </a:rPr>
            </a:br>
            <a:r>
              <a:rPr lang="en-IN" sz="1800" b="1" i="1" dirty="0">
                <a:solidFill>
                  <a:srgbClr val="00B0F0"/>
                </a:solidFill>
              </a:rPr>
              <a:t>Khan </a:t>
            </a:r>
            <a:r>
              <a:rPr lang="en-IN" sz="1800" b="1" i="1" dirty="0" err="1">
                <a:solidFill>
                  <a:srgbClr val="00B0F0"/>
                </a:solidFill>
              </a:rPr>
              <a:t>Raheesh</a:t>
            </a:r>
            <a:r>
              <a:rPr lang="en-IN" sz="1800" b="1" i="1" dirty="0">
                <a:solidFill>
                  <a:srgbClr val="00B0F0"/>
                </a:solidFill>
              </a:rPr>
              <a:t>   -  (206)</a:t>
            </a:r>
            <a:br>
              <a:rPr lang="en-IN" sz="1800" b="1" i="1" dirty="0"/>
            </a:br>
            <a:br>
              <a:rPr lang="en-IN" sz="1000" dirty="0"/>
            </a:br>
            <a:r>
              <a:rPr lang="en-IN" sz="1000" dirty="0"/>
              <a:t>Under the guidance of  :</a:t>
            </a:r>
            <a:r>
              <a:rPr lang="en-IN" sz="1000" b="1" dirty="0"/>
              <a:t>     </a:t>
            </a:r>
            <a:br>
              <a:rPr lang="en-IN" sz="1000" dirty="0"/>
            </a:br>
            <a:r>
              <a:rPr lang="en-IN" sz="1000" b="1" dirty="0"/>
              <a:t>                                                        </a:t>
            </a:r>
            <a:r>
              <a:rPr lang="en-IN" sz="1200" b="1" dirty="0"/>
              <a:t>Ms. </a:t>
            </a:r>
            <a:r>
              <a:rPr lang="en-IN" sz="1200" b="1" dirty="0" err="1"/>
              <a:t>Sarika</a:t>
            </a:r>
            <a:r>
              <a:rPr lang="en-IN" sz="1200" b="1" dirty="0"/>
              <a:t> </a:t>
            </a:r>
            <a:r>
              <a:rPr lang="en-IN" sz="1200" b="1" dirty="0" err="1"/>
              <a:t>Dangi</a:t>
            </a:r>
            <a:r>
              <a:rPr lang="en-IN" sz="1200" dirty="0"/>
              <a:t> </a:t>
            </a:r>
            <a:r>
              <a:rPr lang="en-IN" sz="1100" dirty="0"/>
              <a:t>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295" y="3637756"/>
            <a:ext cx="3869882" cy="23985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83551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8890" y="609600"/>
            <a:ext cx="8345246" cy="3968669"/>
          </a:xfrm>
          <a:prstGeom prst="rect">
            <a:avLst/>
          </a:prstGeom>
        </p:spPr>
      </p:pic>
      <p:sp>
        <p:nvSpPr>
          <p:cNvPr id="6" name="TextBox 5"/>
          <p:cNvSpPr txBox="1"/>
          <p:nvPr/>
        </p:nvSpPr>
        <p:spPr>
          <a:xfrm>
            <a:off x="985784" y="4928460"/>
            <a:ext cx="9531458" cy="923330"/>
          </a:xfrm>
          <a:prstGeom prst="rect">
            <a:avLst/>
          </a:prstGeom>
          <a:noFill/>
        </p:spPr>
        <p:txBody>
          <a:bodyPr wrap="square" rtlCol="0">
            <a:spAutoFit/>
          </a:bodyPr>
          <a:lstStyle/>
          <a:p>
            <a:r>
              <a:rPr lang="en-US" b="1" dirty="0">
                <a:solidFill>
                  <a:srgbClr val="FFFF00"/>
                </a:solidFill>
                <a:latin typeface="Arial Rounded MT Bold" panose="020F0704030504030204" pitchFamily="34" charset="0"/>
              </a:rPr>
              <a:t>Interpretation: </a:t>
            </a:r>
          </a:p>
          <a:p>
            <a:r>
              <a:rPr lang="en-US" dirty="0"/>
              <a:t> From above graph we can conclude that </a:t>
            </a:r>
            <a:r>
              <a:rPr lang="en-US" dirty="0" err="1"/>
              <a:t>bmi</a:t>
            </a:r>
            <a:r>
              <a:rPr lang="en-US" dirty="0"/>
              <a:t> increases from age 20-30 then the </a:t>
            </a:r>
            <a:r>
              <a:rPr lang="en-US" dirty="0" err="1"/>
              <a:t>bmi</a:t>
            </a:r>
            <a:r>
              <a:rPr lang="en-US" dirty="0"/>
              <a:t> from age 30-75 ranges from 27.5-33 and the gradually decreases from age </a:t>
            </a:r>
            <a:r>
              <a:rPr lang="en-US" sz="1600" dirty="0"/>
              <a:t>75-above.</a:t>
            </a:r>
            <a:endParaRPr lang="en-IN" sz="1600" dirty="0"/>
          </a:p>
        </p:txBody>
      </p:sp>
    </p:spTree>
    <p:extLst>
      <p:ext uri="{BB962C8B-B14F-4D97-AF65-F5344CB8AC3E}">
        <p14:creationId xmlns:p14="http://schemas.microsoft.com/office/powerpoint/2010/main" val="1298896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532" y="-72325"/>
            <a:ext cx="4959457" cy="1362559"/>
          </a:xfrm>
        </p:spPr>
        <p:txBody>
          <a:bodyPr>
            <a:normAutofit/>
          </a:bodyPr>
          <a:lstStyle/>
          <a:p>
            <a:r>
              <a:rPr lang="en-US" sz="1600" b="1" dirty="0">
                <a:solidFill>
                  <a:srgbClr val="FFFF00"/>
                </a:solidFill>
                <a:latin typeface="Arial Rounded MT Bold" panose="020F0704030504030204" pitchFamily="34" charset="0"/>
              </a:rPr>
              <a:t>JOINT PLOT OF Age vs </a:t>
            </a:r>
            <a:r>
              <a:rPr lang="en-US" sz="1600" b="1" dirty="0" err="1">
                <a:solidFill>
                  <a:srgbClr val="FFFF00"/>
                </a:solidFill>
                <a:latin typeface="Arial Rounded MT Bold" panose="020F0704030504030204" pitchFamily="34" charset="0"/>
              </a:rPr>
              <a:t>avg</a:t>
            </a:r>
            <a:r>
              <a:rPr lang="en-US" sz="1600" b="1" dirty="0">
                <a:solidFill>
                  <a:srgbClr val="FFFF00"/>
                </a:solidFill>
                <a:latin typeface="Arial Rounded MT Bold" panose="020F0704030504030204" pitchFamily="34" charset="0"/>
              </a:rPr>
              <a:t> glucose level</a:t>
            </a:r>
            <a:endParaRPr lang="en-IN" sz="1600" b="1" dirty="0">
              <a:solidFill>
                <a:srgbClr val="FFFF00"/>
              </a:solidFill>
              <a:latin typeface="Arial Rounded MT Bold" panose="020F070403050403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1012" y="884696"/>
            <a:ext cx="3815470" cy="3856306"/>
          </a:xfrm>
          <a:prstGeom prst="rect">
            <a:avLst/>
          </a:prstGeom>
          <a:noFill/>
          <a:ln>
            <a:noFill/>
          </a:ln>
        </p:spPr>
      </p:pic>
      <p:sp>
        <p:nvSpPr>
          <p:cNvPr id="5" name="TextBox 4"/>
          <p:cNvSpPr txBox="1"/>
          <p:nvPr/>
        </p:nvSpPr>
        <p:spPr>
          <a:xfrm>
            <a:off x="1700644" y="4940085"/>
            <a:ext cx="8559234" cy="646331"/>
          </a:xfrm>
          <a:prstGeom prst="rect">
            <a:avLst/>
          </a:prstGeom>
          <a:noFill/>
        </p:spPr>
        <p:txBody>
          <a:bodyPr wrap="square" rtlCol="0">
            <a:spAutoFit/>
          </a:bodyPr>
          <a:lstStyle/>
          <a:p>
            <a:r>
              <a:rPr lang="en-US" b="1" dirty="0">
                <a:solidFill>
                  <a:srgbClr val="FFFF00"/>
                </a:solidFill>
                <a:latin typeface="Arial Rounded MT Bold" panose="020F0704030504030204" pitchFamily="34" charset="0"/>
              </a:rPr>
              <a:t>Interpretation:</a:t>
            </a:r>
          </a:p>
          <a:p>
            <a:r>
              <a:rPr lang="en-US" dirty="0"/>
              <a:t> From above we can conclude that the  age from 30-60 have average glucose level 50-100</a:t>
            </a:r>
            <a:endParaRPr lang="en-IN" dirty="0"/>
          </a:p>
        </p:txBody>
      </p:sp>
    </p:spTree>
    <p:extLst>
      <p:ext uri="{BB962C8B-B14F-4D97-AF65-F5344CB8AC3E}">
        <p14:creationId xmlns:p14="http://schemas.microsoft.com/office/powerpoint/2010/main" val="1504192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265" y="78784"/>
            <a:ext cx="6094707" cy="1606658"/>
          </a:xfrm>
        </p:spPr>
        <p:txBody>
          <a:bodyPr>
            <a:normAutofit/>
          </a:bodyPr>
          <a:lstStyle/>
          <a:p>
            <a:r>
              <a:rPr lang="en-US" sz="1800" dirty="0" err="1">
                <a:solidFill>
                  <a:srgbClr val="FFFF00"/>
                </a:solidFill>
                <a:latin typeface="Arial Rounded MT Bold" panose="020F0704030504030204" pitchFamily="34" charset="0"/>
              </a:rPr>
              <a:t>Jointplot</a:t>
            </a:r>
            <a:r>
              <a:rPr lang="en-US" sz="1800" dirty="0">
                <a:solidFill>
                  <a:srgbClr val="FFFF00"/>
                </a:solidFill>
                <a:latin typeface="Arial Rounded MT Bold" panose="020F0704030504030204" pitchFamily="34" charset="0"/>
              </a:rPr>
              <a:t> of </a:t>
            </a:r>
            <a:r>
              <a:rPr lang="en-US" sz="1800" dirty="0" err="1">
                <a:solidFill>
                  <a:srgbClr val="FFFF00"/>
                </a:solidFill>
                <a:latin typeface="Arial Rounded MT Bold" panose="020F0704030504030204" pitchFamily="34" charset="0"/>
              </a:rPr>
              <a:t>Avg</a:t>
            </a:r>
            <a:r>
              <a:rPr lang="en-US" sz="1800" dirty="0">
                <a:solidFill>
                  <a:srgbClr val="FFFF00"/>
                </a:solidFill>
                <a:latin typeface="Arial Rounded MT Bold" panose="020F0704030504030204" pitchFamily="34" charset="0"/>
              </a:rPr>
              <a:t> glucose level vs </a:t>
            </a:r>
            <a:r>
              <a:rPr lang="en-US" sz="1800" dirty="0" err="1">
                <a:solidFill>
                  <a:srgbClr val="FFFF00"/>
                </a:solidFill>
                <a:latin typeface="Arial Rounded MT Bold" panose="020F0704030504030204" pitchFamily="34" charset="0"/>
              </a:rPr>
              <a:t>bmi</a:t>
            </a:r>
            <a:br>
              <a:rPr lang="en-US" sz="1800" dirty="0">
                <a:latin typeface="Arial Rounded MT Bold" panose="020F0704030504030204" pitchFamily="34" charset="0"/>
              </a:rPr>
            </a:br>
            <a:endParaRPr lang="en-IN" sz="1800" dirty="0">
              <a:latin typeface="Arial Rounded MT Bold" panose="020F070403050403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98808" y="1017242"/>
            <a:ext cx="4018922" cy="3961588"/>
          </a:xfrm>
          <a:prstGeom prst="rect">
            <a:avLst/>
          </a:prstGeom>
          <a:noFill/>
          <a:ln>
            <a:noFill/>
          </a:ln>
        </p:spPr>
      </p:pic>
      <p:sp>
        <p:nvSpPr>
          <p:cNvPr id="5" name="TextBox 4"/>
          <p:cNvSpPr txBox="1"/>
          <p:nvPr/>
        </p:nvSpPr>
        <p:spPr>
          <a:xfrm>
            <a:off x="2746485" y="5025325"/>
            <a:ext cx="8070741" cy="646331"/>
          </a:xfrm>
          <a:prstGeom prst="rect">
            <a:avLst/>
          </a:prstGeom>
          <a:noFill/>
        </p:spPr>
        <p:txBody>
          <a:bodyPr wrap="square" rtlCol="0">
            <a:spAutoFit/>
          </a:bodyPr>
          <a:lstStyle/>
          <a:p>
            <a:r>
              <a:rPr lang="en-US" b="1" dirty="0">
                <a:solidFill>
                  <a:srgbClr val="FFFF00"/>
                </a:solidFill>
              </a:rPr>
              <a:t>Interpretation:</a:t>
            </a:r>
          </a:p>
          <a:p>
            <a:r>
              <a:rPr lang="en-US" dirty="0"/>
              <a:t> we can conclude that </a:t>
            </a:r>
            <a:r>
              <a:rPr lang="en-US" dirty="0" err="1"/>
              <a:t>bmi</a:t>
            </a:r>
            <a:r>
              <a:rPr lang="en-US" dirty="0"/>
              <a:t> 23-35 are having average glucose level 55-100.</a:t>
            </a:r>
            <a:endParaRPr lang="en-IN" dirty="0"/>
          </a:p>
        </p:txBody>
      </p:sp>
    </p:spTree>
    <p:extLst>
      <p:ext uri="{BB962C8B-B14F-4D97-AF65-F5344CB8AC3E}">
        <p14:creationId xmlns:p14="http://schemas.microsoft.com/office/powerpoint/2010/main" val="478480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645" y="265151"/>
            <a:ext cx="4153545" cy="1188203"/>
          </a:xfrm>
        </p:spPr>
        <p:txBody>
          <a:bodyPr>
            <a:normAutofit/>
          </a:bodyPr>
          <a:lstStyle/>
          <a:p>
            <a:r>
              <a:rPr lang="en-US" sz="2000" b="1" dirty="0" err="1">
                <a:solidFill>
                  <a:srgbClr val="FFFF00"/>
                </a:solidFill>
                <a:latin typeface="Arial Rounded MT Bold" panose="020F0704030504030204" pitchFamily="34" charset="0"/>
              </a:rPr>
              <a:t>Heatmap</a:t>
            </a:r>
            <a:r>
              <a:rPr lang="en-US" sz="2000" b="1" dirty="0">
                <a:solidFill>
                  <a:srgbClr val="FFFF00"/>
                </a:solidFill>
                <a:latin typeface="Arial Rounded MT Bold" panose="020F0704030504030204" pitchFamily="34" charset="0"/>
              </a:rPr>
              <a:t> for </a:t>
            </a:r>
            <a:r>
              <a:rPr lang="en-US" sz="2000" b="1" dirty="0" err="1">
                <a:solidFill>
                  <a:srgbClr val="FFFF00"/>
                </a:solidFill>
                <a:latin typeface="Arial Rounded MT Bold" panose="020F0704030504030204" pitchFamily="34" charset="0"/>
              </a:rPr>
              <a:t>rAw</a:t>
            </a:r>
            <a:r>
              <a:rPr lang="en-US" sz="2000" b="1" dirty="0">
                <a:solidFill>
                  <a:srgbClr val="FFFF00"/>
                </a:solidFill>
                <a:latin typeface="Arial Rounded MT Bold" panose="020F0704030504030204" pitchFamily="34" charset="0"/>
              </a:rPr>
              <a:t> data :</a:t>
            </a:r>
            <a:endParaRPr lang="en-IN" sz="2000" b="1" dirty="0">
              <a:solidFill>
                <a:srgbClr val="FFFF00"/>
              </a:solidFill>
              <a:latin typeface="Arial Rounded MT Bold" panose="020F070403050403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5379" y="1388903"/>
            <a:ext cx="3556862" cy="324896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68645" y="1388903"/>
            <a:ext cx="3658148" cy="3248965"/>
          </a:xfrm>
          <a:prstGeom prst="rect">
            <a:avLst/>
          </a:prstGeom>
          <a:noFill/>
          <a:ln>
            <a:noFill/>
          </a:ln>
        </p:spPr>
      </p:pic>
      <p:sp>
        <p:nvSpPr>
          <p:cNvPr id="7" name="TextBox 6"/>
          <p:cNvSpPr txBox="1"/>
          <p:nvPr/>
        </p:nvSpPr>
        <p:spPr>
          <a:xfrm>
            <a:off x="6815379" y="659198"/>
            <a:ext cx="3556862" cy="400110"/>
          </a:xfrm>
          <a:prstGeom prst="rect">
            <a:avLst/>
          </a:prstGeom>
          <a:noFill/>
        </p:spPr>
        <p:txBody>
          <a:bodyPr wrap="square" rtlCol="0">
            <a:spAutoFit/>
          </a:bodyPr>
          <a:lstStyle/>
          <a:p>
            <a:r>
              <a:rPr lang="en-US" sz="2000" b="1" dirty="0">
                <a:solidFill>
                  <a:srgbClr val="FFFF00"/>
                </a:solidFill>
              </a:rPr>
              <a:t>HEATMAP FOR FILTERED DATA :</a:t>
            </a:r>
            <a:endParaRPr lang="en-IN" sz="2000" b="1" dirty="0">
              <a:solidFill>
                <a:srgbClr val="FFFF00"/>
              </a:solidFill>
            </a:endParaRPr>
          </a:p>
        </p:txBody>
      </p:sp>
      <p:sp>
        <p:nvSpPr>
          <p:cNvPr id="9" name="TextBox 8"/>
          <p:cNvSpPr txBox="1"/>
          <p:nvPr/>
        </p:nvSpPr>
        <p:spPr>
          <a:xfrm>
            <a:off x="3622243" y="5102817"/>
            <a:ext cx="6610027" cy="861774"/>
          </a:xfrm>
          <a:prstGeom prst="rect">
            <a:avLst/>
          </a:prstGeom>
          <a:noFill/>
        </p:spPr>
        <p:txBody>
          <a:bodyPr wrap="square" rtlCol="0">
            <a:spAutoFit/>
          </a:bodyPr>
          <a:lstStyle/>
          <a:p>
            <a:r>
              <a:rPr lang="en-US" b="1" dirty="0">
                <a:solidFill>
                  <a:srgbClr val="FFFF00"/>
                </a:solidFill>
              </a:rPr>
              <a:t>INTERPRETATION:</a:t>
            </a:r>
          </a:p>
          <a:p>
            <a:r>
              <a:rPr lang="en-US" sz="1600" dirty="0"/>
              <a:t>After comparing these two </a:t>
            </a:r>
            <a:r>
              <a:rPr lang="en-US" sz="1600" dirty="0" err="1"/>
              <a:t>heatmaps</a:t>
            </a:r>
            <a:r>
              <a:rPr lang="en-US" sz="1600" dirty="0"/>
              <a:t> we can say that ,the correlation between variable is better in the </a:t>
            </a:r>
            <a:r>
              <a:rPr lang="en-US" sz="1600" dirty="0" err="1"/>
              <a:t>heatmap</a:t>
            </a:r>
            <a:r>
              <a:rPr lang="en-US" sz="1600" dirty="0"/>
              <a:t> for filtered data.</a:t>
            </a:r>
            <a:endParaRPr lang="en-IN" sz="1600" dirty="0"/>
          </a:p>
        </p:txBody>
      </p:sp>
    </p:spTree>
    <p:extLst>
      <p:ext uri="{BB962C8B-B14F-4D97-AF65-F5344CB8AC3E}">
        <p14:creationId xmlns:p14="http://schemas.microsoft.com/office/powerpoint/2010/main" val="1752574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0524" y="609600"/>
            <a:ext cx="3750768" cy="3753172"/>
          </a:xfrm>
          <a:prstGeom prst="rect">
            <a:avLst/>
          </a:prstGeom>
          <a:noFill/>
          <a:ln>
            <a:noFill/>
          </a:ln>
        </p:spPr>
      </p:pic>
      <p:sp>
        <p:nvSpPr>
          <p:cNvPr id="3" name="TextBox 2"/>
          <p:cNvSpPr txBox="1"/>
          <p:nvPr/>
        </p:nvSpPr>
        <p:spPr>
          <a:xfrm>
            <a:off x="1723891" y="4362772"/>
            <a:ext cx="8055244" cy="2092881"/>
          </a:xfrm>
          <a:prstGeom prst="rect">
            <a:avLst/>
          </a:prstGeom>
          <a:noFill/>
        </p:spPr>
        <p:txBody>
          <a:bodyPr wrap="square" rtlCol="0">
            <a:spAutoFit/>
          </a:bodyPr>
          <a:lstStyle/>
          <a:p>
            <a:r>
              <a:rPr lang="en-US" b="1" dirty="0">
                <a:solidFill>
                  <a:srgbClr val="FFFF00"/>
                </a:solidFill>
              </a:rPr>
              <a:t>INTERPRETATION:</a:t>
            </a:r>
          </a:p>
          <a:p>
            <a:r>
              <a:rPr lang="en-US" sz="1600" dirty="0"/>
              <a:t>The above graph shows the importance of variables and how each variable affects </a:t>
            </a:r>
            <a:r>
              <a:rPr lang="en-US" sz="1600" dirty="0" err="1"/>
              <a:t>brainstroke</a:t>
            </a:r>
            <a:r>
              <a:rPr lang="en-US" sz="1600" dirty="0"/>
              <a:t>. From the above graph we can say that, "age" is the most important </a:t>
            </a:r>
            <a:r>
              <a:rPr lang="en-US" sz="1600" dirty="0" err="1"/>
              <a:t>regressor</a:t>
            </a:r>
            <a:r>
              <a:rPr lang="en-US" sz="1600" dirty="0"/>
              <a:t> followed by "</a:t>
            </a:r>
            <a:r>
              <a:rPr lang="en-US" sz="1600" dirty="0" err="1"/>
              <a:t>avg</a:t>
            </a:r>
            <a:r>
              <a:rPr lang="en-US" sz="1600" dirty="0"/>
              <a:t> glucose level" and "BMI" and it shows positive correlation with stroke.</a:t>
            </a:r>
          </a:p>
          <a:p>
            <a:endParaRPr lang="en-US" sz="1600" dirty="0"/>
          </a:p>
          <a:p>
            <a:r>
              <a:rPr lang="en-US" sz="1600" dirty="0"/>
              <a:t>While "formerly smoked" and "never smoked" are negatively correlated with brain stroke That means as the no of people who never smoked increases, people affected with brain stroke decreases</a:t>
            </a:r>
            <a:endParaRPr lang="en-IN" sz="1600" dirty="0"/>
          </a:p>
        </p:txBody>
      </p:sp>
    </p:spTree>
    <p:extLst>
      <p:ext uri="{BB962C8B-B14F-4D97-AF65-F5344CB8AC3E}">
        <p14:creationId xmlns:p14="http://schemas.microsoft.com/office/powerpoint/2010/main" val="769412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49301" y="182509"/>
            <a:ext cx="3648522" cy="4333641"/>
          </a:xfrm>
          <a:prstGeom prst="rect">
            <a:avLst/>
          </a:prstGeom>
        </p:spPr>
      </p:pic>
      <p:pic>
        <p:nvPicPr>
          <p:cNvPr id="5" name="Picture 4"/>
          <p:cNvPicPr>
            <a:picLocks noChangeAspect="1"/>
          </p:cNvPicPr>
          <p:nvPr/>
        </p:nvPicPr>
        <p:blipFill>
          <a:blip r:embed="rId3"/>
          <a:stretch>
            <a:fillRect/>
          </a:stretch>
        </p:blipFill>
        <p:spPr>
          <a:xfrm>
            <a:off x="3994688" y="856121"/>
            <a:ext cx="8131302" cy="2843697"/>
          </a:xfrm>
          <a:prstGeom prst="rect">
            <a:avLst/>
          </a:prstGeom>
        </p:spPr>
      </p:pic>
      <p:sp>
        <p:nvSpPr>
          <p:cNvPr id="6" name="TextBox 5"/>
          <p:cNvSpPr txBox="1"/>
          <p:nvPr/>
        </p:nvSpPr>
        <p:spPr>
          <a:xfrm>
            <a:off x="1108128" y="4637868"/>
            <a:ext cx="9663193" cy="2031325"/>
          </a:xfrm>
          <a:prstGeom prst="rect">
            <a:avLst/>
          </a:prstGeom>
          <a:noFill/>
        </p:spPr>
        <p:txBody>
          <a:bodyPr wrap="square" rtlCol="0">
            <a:spAutoFit/>
          </a:bodyPr>
          <a:lstStyle/>
          <a:p>
            <a:r>
              <a:rPr lang="en-US" b="1" dirty="0">
                <a:solidFill>
                  <a:srgbClr val="FFFF00"/>
                </a:solidFill>
                <a:latin typeface="Arial Rounded MT Bold" panose="020F0704030504030204" pitchFamily="34" charset="0"/>
              </a:rPr>
              <a:t>CONCLUSION:==&gt; </a:t>
            </a:r>
          </a:p>
          <a:p>
            <a:r>
              <a:rPr lang="en-US" b="1" dirty="0" err="1"/>
              <a:t>Predcition</a:t>
            </a:r>
            <a:r>
              <a:rPr lang="en-US" b="1" dirty="0"/>
              <a:t> of </a:t>
            </a:r>
            <a:r>
              <a:rPr lang="en-US" b="1" dirty="0" err="1"/>
              <a:t>brainstroke</a:t>
            </a:r>
            <a:r>
              <a:rPr lang="en-US" b="1" dirty="0"/>
              <a:t> </a:t>
            </a:r>
            <a:r>
              <a:rPr lang="en-US" dirty="0"/>
              <a:t>:We created a logistic regression model and also used a pipeline in order to over sample and under sample the data. We were able to successfully predict the values of </a:t>
            </a:r>
            <a:r>
              <a:rPr lang="en-US" dirty="0" err="1"/>
              <a:t>brainstroke</a:t>
            </a:r>
            <a:r>
              <a:rPr lang="en-US" dirty="0"/>
              <a:t> prediction </a:t>
            </a:r>
            <a:r>
              <a:rPr lang="en-US" dirty="0" err="1"/>
              <a:t>upto</a:t>
            </a:r>
            <a:r>
              <a:rPr lang="en-US" dirty="0"/>
              <a:t> 87% accuracy.</a:t>
            </a:r>
          </a:p>
          <a:p>
            <a:r>
              <a:rPr lang="en-US" b="1" dirty="0">
                <a:solidFill>
                  <a:srgbClr val="FFFF00"/>
                </a:solidFill>
              </a:rPr>
              <a:t>OUTPUT:</a:t>
            </a:r>
          </a:p>
          <a:p>
            <a:r>
              <a:rPr lang="en-US" b="1" dirty="0">
                <a:solidFill>
                  <a:srgbClr val="00B050"/>
                </a:solidFill>
              </a:rPr>
              <a:t>Accuracy = 86.77 %</a:t>
            </a:r>
          </a:p>
          <a:p>
            <a:r>
              <a:rPr lang="en-US" b="1" dirty="0">
                <a:solidFill>
                  <a:srgbClr val="00B050"/>
                </a:solidFill>
              </a:rPr>
              <a:t>Precision =  21.78 %</a:t>
            </a:r>
            <a:endParaRPr lang="en-IN" b="1" dirty="0">
              <a:solidFill>
                <a:srgbClr val="00B050"/>
              </a:solidFill>
            </a:endParaRPr>
          </a:p>
        </p:txBody>
      </p:sp>
    </p:spTree>
    <p:extLst>
      <p:ext uri="{BB962C8B-B14F-4D97-AF65-F5344CB8AC3E}">
        <p14:creationId xmlns:p14="http://schemas.microsoft.com/office/powerpoint/2010/main" val="2600705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366460" y="431370"/>
            <a:ext cx="9311872" cy="4858720"/>
          </a:xfrm>
          <a:prstGeom prst="rect">
            <a:avLst/>
          </a:prstGeom>
        </p:spPr>
      </p:pic>
      <p:sp>
        <p:nvSpPr>
          <p:cNvPr id="6" name="TextBox 5"/>
          <p:cNvSpPr txBox="1"/>
          <p:nvPr/>
        </p:nvSpPr>
        <p:spPr>
          <a:xfrm>
            <a:off x="2238871" y="5441198"/>
            <a:ext cx="7567049" cy="830997"/>
          </a:xfrm>
          <a:prstGeom prst="rect">
            <a:avLst/>
          </a:prstGeom>
          <a:noFill/>
        </p:spPr>
        <p:txBody>
          <a:bodyPr wrap="square" rtlCol="0">
            <a:spAutoFit/>
          </a:bodyPr>
          <a:lstStyle/>
          <a:p>
            <a:r>
              <a:rPr lang="en-US" sz="2400" b="1" i="1" u="sng" dirty="0">
                <a:solidFill>
                  <a:srgbClr val="FFFF00"/>
                </a:solidFill>
              </a:rPr>
              <a:t>From above we get that male population is having more problems them female population.</a:t>
            </a:r>
            <a:endParaRPr lang="en-IN" sz="2400" b="1" i="1" u="sng" dirty="0">
              <a:solidFill>
                <a:srgbClr val="FFFF00"/>
              </a:solidFill>
            </a:endParaRPr>
          </a:p>
        </p:txBody>
      </p:sp>
    </p:spTree>
    <p:extLst>
      <p:ext uri="{BB962C8B-B14F-4D97-AF65-F5344CB8AC3E}">
        <p14:creationId xmlns:p14="http://schemas.microsoft.com/office/powerpoint/2010/main" val="2477464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7339" y="2715488"/>
            <a:ext cx="7421454" cy="1446550"/>
          </a:xfrm>
          <a:prstGeom prst="rect">
            <a:avLst/>
          </a:prstGeom>
          <a:noFill/>
        </p:spPr>
        <p:txBody>
          <a:bodyPr wrap="none" lIns="91440" tIns="45720" rIns="91440" bIns="45720">
            <a:spAutoFit/>
          </a:bodyPr>
          <a:lstStyle/>
          <a:p>
            <a:pPr algn="ctr"/>
            <a:r>
              <a:rPr lang="en-US" sz="8800" b="1" dirty="0">
                <a:ln w="13462">
                  <a:solidFill>
                    <a:schemeClr val="bg1"/>
                  </a:solidFill>
                  <a:prstDash val="solid"/>
                </a:ln>
                <a:solidFill>
                  <a:srgbClr val="00B0F0"/>
                </a:solidFill>
                <a:effectLst>
                  <a:outerShdw dist="38100" dir="2700000" algn="bl" rotWithShape="0">
                    <a:schemeClr val="accent5"/>
                  </a:outerShdw>
                </a:effectLst>
              </a:rPr>
              <a:t>THANK – YOU…</a:t>
            </a:r>
          </a:p>
        </p:txBody>
      </p:sp>
    </p:spTree>
    <p:extLst>
      <p:ext uri="{BB962C8B-B14F-4D97-AF65-F5344CB8AC3E}">
        <p14:creationId xmlns:p14="http://schemas.microsoft.com/office/powerpoint/2010/main" val="1473705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644" y="1055175"/>
            <a:ext cx="10131425" cy="1456267"/>
          </a:xfrm>
        </p:spPr>
        <p:txBody>
          <a:bodyPr/>
          <a:lstStyle/>
          <a:p>
            <a:pPr algn="ctr"/>
            <a:r>
              <a:rPr lang="en-IN" b="1" dirty="0" err="1">
                <a:solidFill>
                  <a:srgbClr val="FFFF00"/>
                </a:solidFill>
                <a:latin typeface="Arial Rounded MT Bold" panose="020F0704030504030204" pitchFamily="34" charset="0"/>
              </a:rPr>
              <a:t>Bonafide</a:t>
            </a:r>
            <a:r>
              <a:rPr lang="en-IN" b="1" dirty="0">
                <a:solidFill>
                  <a:srgbClr val="FFFF00"/>
                </a:solidFill>
                <a:latin typeface="Arial Rounded MT Bold" panose="020F0704030504030204" pitchFamily="34" charset="0"/>
              </a:rPr>
              <a:t> Certificate</a:t>
            </a:r>
            <a:br>
              <a:rPr lang="en-IN" dirty="0"/>
            </a:br>
            <a:endParaRPr lang="en-IN" dirty="0"/>
          </a:p>
        </p:txBody>
      </p:sp>
      <p:sp>
        <p:nvSpPr>
          <p:cNvPr id="3" name="Content Placeholder 2"/>
          <p:cNvSpPr>
            <a:spLocks noGrp="1"/>
          </p:cNvSpPr>
          <p:nvPr>
            <p:ph idx="1"/>
          </p:nvPr>
        </p:nvSpPr>
        <p:spPr>
          <a:xfrm>
            <a:off x="1324809" y="2200186"/>
            <a:ext cx="9419094" cy="3649133"/>
          </a:xfrm>
        </p:spPr>
        <p:txBody>
          <a:bodyPr>
            <a:normAutofit fontScale="92500" lnSpcReduction="20000"/>
          </a:bodyPr>
          <a:lstStyle/>
          <a:p>
            <a:pPr marL="0" indent="0">
              <a:buNone/>
            </a:pPr>
            <a:endParaRPr lang="en-IN" dirty="0"/>
          </a:p>
          <a:p>
            <a:pPr marL="0" indent="0">
              <a:buNone/>
            </a:pPr>
            <a:r>
              <a:rPr lang="en-IN" dirty="0"/>
              <a:t>This is to certify that the project entitled </a:t>
            </a:r>
            <a:r>
              <a:rPr lang="en-IN" b="1" i="1" dirty="0">
                <a:solidFill>
                  <a:srgbClr val="FF0000"/>
                </a:solidFill>
              </a:rPr>
              <a:t>“Brain Stroke Prediction by Using Machine Learning” </a:t>
            </a:r>
            <a:r>
              <a:rPr lang="en-IN" dirty="0"/>
              <a:t>is a </a:t>
            </a:r>
            <a:r>
              <a:rPr lang="en-IN" dirty="0" err="1"/>
              <a:t>bonafide</a:t>
            </a:r>
            <a:r>
              <a:rPr lang="en-IN" dirty="0"/>
              <a:t> record of the work done by </a:t>
            </a:r>
            <a:r>
              <a:rPr lang="en-IN" b="1" dirty="0" err="1">
                <a:solidFill>
                  <a:srgbClr val="00B0F0"/>
                </a:solidFill>
              </a:rPr>
              <a:t>Rehaan</a:t>
            </a:r>
            <a:r>
              <a:rPr lang="en-IN" b="1" dirty="0">
                <a:solidFill>
                  <a:srgbClr val="00B0F0"/>
                </a:solidFill>
              </a:rPr>
              <a:t> Shaikh(184),</a:t>
            </a:r>
            <a:r>
              <a:rPr lang="en-IN" b="1" dirty="0" err="1">
                <a:solidFill>
                  <a:srgbClr val="00B0F0"/>
                </a:solidFill>
              </a:rPr>
              <a:t>Anis</a:t>
            </a:r>
            <a:r>
              <a:rPr lang="en-IN" b="1" dirty="0">
                <a:solidFill>
                  <a:srgbClr val="00B0F0"/>
                </a:solidFill>
              </a:rPr>
              <a:t> Shaikh(185), </a:t>
            </a:r>
            <a:r>
              <a:rPr lang="en-IN" b="1" dirty="0" err="1">
                <a:solidFill>
                  <a:srgbClr val="00B0F0"/>
                </a:solidFill>
              </a:rPr>
              <a:t>Nizam</a:t>
            </a:r>
            <a:r>
              <a:rPr lang="en-IN" b="1" dirty="0">
                <a:solidFill>
                  <a:srgbClr val="00B0F0"/>
                </a:solidFill>
              </a:rPr>
              <a:t> </a:t>
            </a:r>
            <a:r>
              <a:rPr lang="en-IN" b="1" dirty="0" err="1">
                <a:solidFill>
                  <a:srgbClr val="00B0F0"/>
                </a:solidFill>
              </a:rPr>
              <a:t>Bakshi</a:t>
            </a:r>
            <a:r>
              <a:rPr lang="en-IN" b="1" dirty="0">
                <a:solidFill>
                  <a:srgbClr val="00B0F0"/>
                </a:solidFill>
              </a:rPr>
              <a:t>(186), </a:t>
            </a:r>
            <a:r>
              <a:rPr lang="en-IN" b="1" dirty="0" err="1">
                <a:solidFill>
                  <a:srgbClr val="00B0F0"/>
                </a:solidFill>
              </a:rPr>
              <a:t>Jibraan</a:t>
            </a:r>
            <a:r>
              <a:rPr lang="en-IN" b="1" dirty="0">
                <a:solidFill>
                  <a:srgbClr val="00B0F0"/>
                </a:solidFill>
              </a:rPr>
              <a:t> Attar(190),</a:t>
            </a:r>
            <a:r>
              <a:rPr lang="en-IN" b="1" dirty="0" err="1">
                <a:solidFill>
                  <a:srgbClr val="00B0F0"/>
                </a:solidFill>
              </a:rPr>
              <a:t>Raheesh</a:t>
            </a:r>
            <a:r>
              <a:rPr lang="en-IN" b="1" dirty="0">
                <a:solidFill>
                  <a:srgbClr val="00B0F0"/>
                </a:solidFill>
              </a:rPr>
              <a:t> Khan(206)</a:t>
            </a:r>
            <a:r>
              <a:rPr lang="en-IN" dirty="0"/>
              <a:t>under the supervision and guidance of</a:t>
            </a:r>
            <a:r>
              <a:rPr lang="en-IN" b="1" dirty="0"/>
              <a:t> </a:t>
            </a:r>
            <a:r>
              <a:rPr lang="en-IN" b="1" dirty="0" err="1">
                <a:solidFill>
                  <a:srgbClr val="FFFF00"/>
                </a:solidFill>
              </a:rPr>
              <a:t>Sarika</a:t>
            </a:r>
            <a:r>
              <a:rPr lang="en-IN" b="1" dirty="0">
                <a:solidFill>
                  <a:srgbClr val="FFFF00"/>
                </a:solidFill>
              </a:rPr>
              <a:t> ma’am</a:t>
            </a:r>
            <a:r>
              <a:rPr lang="en-IN" dirty="0">
                <a:solidFill>
                  <a:srgbClr val="FFFF00"/>
                </a:solidFill>
              </a:rPr>
              <a:t> </a:t>
            </a:r>
            <a:r>
              <a:rPr lang="en-IN" dirty="0"/>
              <a:t>&amp; </a:t>
            </a:r>
            <a:r>
              <a:rPr lang="en-IN" b="1" dirty="0" err="1">
                <a:solidFill>
                  <a:srgbClr val="FFFF00"/>
                </a:solidFill>
              </a:rPr>
              <a:t>Umrani</a:t>
            </a:r>
            <a:r>
              <a:rPr lang="en-IN" b="1" dirty="0">
                <a:solidFill>
                  <a:srgbClr val="FFFF00"/>
                </a:solidFill>
              </a:rPr>
              <a:t> ma’am, </a:t>
            </a:r>
            <a:r>
              <a:rPr lang="en-IN" dirty="0"/>
              <a:t>Associate Professor in partial fulfilment of the requirements for the award of the degree of Bachelor of science in statistics from </a:t>
            </a:r>
            <a:r>
              <a:rPr lang="en-IN" b="1" dirty="0"/>
              <a:t>Modern College of Arts, Science and Commerce, </a:t>
            </a:r>
            <a:r>
              <a:rPr lang="en-IN" b="1" dirty="0" err="1"/>
              <a:t>Ganeshkhind</a:t>
            </a:r>
            <a:r>
              <a:rPr lang="en-IN" b="1" dirty="0"/>
              <a:t>, Pune-16</a:t>
            </a:r>
            <a:r>
              <a:rPr lang="en-IN" dirty="0"/>
              <a:t> for the year 2023.</a:t>
            </a:r>
          </a:p>
          <a:p>
            <a:pPr marL="0" indent="0">
              <a:buNone/>
            </a:pPr>
            <a:endParaRPr lang="en-US" dirty="0"/>
          </a:p>
          <a:p>
            <a:pPr marL="0" indent="0">
              <a:buNone/>
            </a:pPr>
            <a:endParaRPr lang="en-IN" dirty="0"/>
          </a:p>
          <a:p>
            <a:pPr marL="0" indent="0">
              <a:buNone/>
            </a:pPr>
            <a:endParaRPr lang="en-IN" dirty="0"/>
          </a:p>
          <a:p>
            <a:pPr marL="0" indent="0">
              <a:buNone/>
            </a:pPr>
            <a:r>
              <a:rPr lang="en-IN" dirty="0">
                <a:latin typeface="+mj-lt"/>
              </a:rPr>
              <a:t> Research supervisor/Guide                                                         Head of the Department</a:t>
            </a:r>
          </a:p>
          <a:p>
            <a:pPr marL="0" indent="0">
              <a:buNone/>
            </a:pPr>
            <a:r>
              <a:rPr lang="en-IN" b="1" dirty="0"/>
              <a:t>     </a:t>
            </a:r>
            <a:r>
              <a:rPr lang="en-IN" b="1" dirty="0">
                <a:latin typeface="Arial Rounded MT Bold" panose="020F0704030504030204" pitchFamily="34" charset="0"/>
              </a:rPr>
              <a:t>Ms. </a:t>
            </a:r>
            <a:r>
              <a:rPr lang="en-IN" b="1" dirty="0" err="1">
                <a:latin typeface="Arial Rounded MT Bold" panose="020F0704030504030204" pitchFamily="34" charset="0"/>
              </a:rPr>
              <a:t>Sarika</a:t>
            </a:r>
            <a:r>
              <a:rPr lang="en-IN" b="1" dirty="0">
                <a:latin typeface="Arial Rounded MT Bold" panose="020F0704030504030204" pitchFamily="34" charset="0"/>
              </a:rPr>
              <a:t> </a:t>
            </a:r>
            <a:r>
              <a:rPr lang="en-IN" b="1" dirty="0" err="1">
                <a:latin typeface="Arial Rounded MT Bold" panose="020F0704030504030204" pitchFamily="34" charset="0"/>
              </a:rPr>
              <a:t>Dangi</a:t>
            </a:r>
            <a:r>
              <a:rPr lang="en-IN" b="1" dirty="0">
                <a:latin typeface="Arial Rounded MT Bold" panose="020F0704030504030204" pitchFamily="34" charset="0"/>
              </a:rPr>
              <a:t>                                                        Mrs. </a:t>
            </a:r>
            <a:r>
              <a:rPr lang="en-IN" b="1" dirty="0" err="1">
                <a:latin typeface="Arial Rounded MT Bold" panose="020F0704030504030204" pitchFamily="34" charset="0"/>
              </a:rPr>
              <a:t>Rajashree</a:t>
            </a:r>
            <a:r>
              <a:rPr lang="en-IN" b="1" dirty="0">
                <a:latin typeface="Arial Rounded MT Bold" panose="020F0704030504030204" pitchFamily="34" charset="0"/>
              </a:rPr>
              <a:t> M </a:t>
            </a:r>
            <a:r>
              <a:rPr lang="en-IN" b="1" dirty="0" err="1">
                <a:latin typeface="Arial Rounded MT Bold" panose="020F0704030504030204" pitchFamily="34" charset="0"/>
              </a:rPr>
              <a:t>Umarani</a:t>
            </a:r>
            <a:endParaRPr lang="en-IN" b="1" dirty="0">
              <a:latin typeface="Arial Rounded MT Bold" panose="020F0704030504030204" pitchFamily="34" charset="0"/>
            </a:endParaRPr>
          </a:p>
          <a:p>
            <a:pPr marL="0" indent="0">
              <a:buNone/>
            </a:pPr>
            <a:endParaRPr lang="en-IN" dirty="0"/>
          </a:p>
        </p:txBody>
      </p:sp>
    </p:spTree>
    <p:extLst>
      <p:ext uri="{BB962C8B-B14F-4D97-AF65-F5344CB8AC3E}">
        <p14:creationId xmlns:p14="http://schemas.microsoft.com/office/powerpoint/2010/main" val="1693800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latin typeface="Arial Rounded MT Bold" panose="020F0704030504030204" pitchFamily="34" charset="0"/>
              </a:rPr>
              <a:t>Declaration</a:t>
            </a:r>
            <a:br>
              <a:rPr lang="en-IN" b="1" dirty="0">
                <a:latin typeface="Arial Rounded MT Bold" panose="020F0704030504030204" pitchFamily="34" charset="0"/>
              </a:rPr>
            </a:br>
            <a:endParaRPr lang="en-IN" b="1" dirty="0">
              <a:latin typeface="Arial Rounded MT Bold" panose="020F0704030504030204" pitchFamily="34" charset="0"/>
            </a:endParaRPr>
          </a:p>
        </p:txBody>
      </p:sp>
      <p:sp>
        <p:nvSpPr>
          <p:cNvPr id="3" name="Content Placeholder 2"/>
          <p:cNvSpPr>
            <a:spLocks noGrp="1"/>
          </p:cNvSpPr>
          <p:nvPr>
            <p:ph idx="1"/>
          </p:nvPr>
        </p:nvSpPr>
        <p:spPr>
          <a:xfrm>
            <a:off x="1330622" y="1809427"/>
            <a:ext cx="8841781" cy="4277532"/>
          </a:xfrm>
        </p:spPr>
        <p:txBody>
          <a:bodyPr>
            <a:normAutofit fontScale="25000" lnSpcReduction="20000"/>
          </a:bodyPr>
          <a:lstStyle/>
          <a:p>
            <a:pPr marL="0" indent="0" algn="just">
              <a:buNone/>
            </a:pPr>
            <a:r>
              <a:rPr lang="en-IN" dirty="0"/>
              <a:t> </a:t>
            </a:r>
            <a:r>
              <a:rPr lang="en-IN" sz="7200" dirty="0"/>
              <a:t>We hereby declare that the project work entitled </a:t>
            </a:r>
            <a:r>
              <a:rPr lang="en-IN" sz="7200" b="1" dirty="0"/>
              <a:t>“Brain Stroke Prediction by Using Machine Learning”</a:t>
            </a:r>
            <a:r>
              <a:rPr lang="en-IN" sz="7200" dirty="0"/>
              <a:t> is an original work done by</a:t>
            </a:r>
            <a:r>
              <a:rPr lang="en-IN" sz="7200" dirty="0">
                <a:solidFill>
                  <a:srgbClr val="00B0F0"/>
                </a:solidFill>
              </a:rPr>
              <a:t> </a:t>
            </a:r>
            <a:r>
              <a:rPr lang="en-IN" sz="7200" b="1" dirty="0" err="1">
                <a:solidFill>
                  <a:srgbClr val="00B0F0"/>
                </a:solidFill>
              </a:rPr>
              <a:t>Rehaan</a:t>
            </a:r>
            <a:r>
              <a:rPr lang="en-IN" sz="7200" b="1" dirty="0">
                <a:solidFill>
                  <a:srgbClr val="00B0F0"/>
                </a:solidFill>
              </a:rPr>
              <a:t> Shaikh(184),</a:t>
            </a:r>
            <a:r>
              <a:rPr lang="en-IN" sz="7200" b="1" dirty="0" err="1">
                <a:solidFill>
                  <a:srgbClr val="00B0F0"/>
                </a:solidFill>
              </a:rPr>
              <a:t>Anis</a:t>
            </a:r>
            <a:r>
              <a:rPr lang="en-IN" sz="7200" b="1" dirty="0">
                <a:solidFill>
                  <a:srgbClr val="00B0F0"/>
                </a:solidFill>
              </a:rPr>
              <a:t> Shaikh(185), </a:t>
            </a:r>
            <a:r>
              <a:rPr lang="en-IN" sz="7200" b="1" dirty="0" err="1">
                <a:solidFill>
                  <a:srgbClr val="00B0F0"/>
                </a:solidFill>
              </a:rPr>
              <a:t>Nizam</a:t>
            </a:r>
            <a:r>
              <a:rPr lang="en-IN" sz="7200" b="1" dirty="0">
                <a:solidFill>
                  <a:srgbClr val="00B0F0"/>
                </a:solidFill>
              </a:rPr>
              <a:t> </a:t>
            </a:r>
            <a:r>
              <a:rPr lang="en-IN" sz="7200" b="1" dirty="0" err="1">
                <a:solidFill>
                  <a:srgbClr val="00B0F0"/>
                </a:solidFill>
              </a:rPr>
              <a:t>Bakshi</a:t>
            </a:r>
            <a:r>
              <a:rPr lang="en-IN" sz="7200" b="1" dirty="0">
                <a:solidFill>
                  <a:srgbClr val="00B0F0"/>
                </a:solidFill>
              </a:rPr>
              <a:t>(186), </a:t>
            </a:r>
            <a:r>
              <a:rPr lang="en-IN" sz="7200" b="1" dirty="0" err="1">
                <a:solidFill>
                  <a:srgbClr val="00B0F0"/>
                </a:solidFill>
              </a:rPr>
              <a:t>Jibraan</a:t>
            </a:r>
            <a:r>
              <a:rPr lang="en-IN" sz="7200" b="1" dirty="0">
                <a:solidFill>
                  <a:srgbClr val="00B0F0"/>
                </a:solidFill>
              </a:rPr>
              <a:t> Attar(190),</a:t>
            </a:r>
            <a:r>
              <a:rPr lang="en-IN" sz="7200" b="1" dirty="0" err="1">
                <a:solidFill>
                  <a:srgbClr val="00B0F0"/>
                </a:solidFill>
              </a:rPr>
              <a:t>Raheesh</a:t>
            </a:r>
            <a:r>
              <a:rPr lang="en-IN" sz="7200" b="1" dirty="0">
                <a:solidFill>
                  <a:srgbClr val="00B0F0"/>
                </a:solidFill>
              </a:rPr>
              <a:t> Khan(206)</a:t>
            </a:r>
            <a:r>
              <a:rPr lang="en-IN" sz="7200" dirty="0">
                <a:solidFill>
                  <a:srgbClr val="00B0F0"/>
                </a:solidFill>
              </a:rPr>
              <a:t> </a:t>
            </a:r>
            <a:r>
              <a:rPr lang="en-IN" sz="7200" dirty="0"/>
              <a:t>under the esteemed guidance of </a:t>
            </a:r>
            <a:r>
              <a:rPr lang="en-IN" sz="7200" b="1" dirty="0"/>
              <a:t> </a:t>
            </a:r>
            <a:r>
              <a:rPr lang="en-IN" sz="7200" b="1" dirty="0" err="1">
                <a:solidFill>
                  <a:srgbClr val="FFFF00"/>
                </a:solidFill>
              </a:rPr>
              <a:t>Umrani</a:t>
            </a:r>
            <a:r>
              <a:rPr lang="en-IN" sz="7200" b="1" dirty="0">
                <a:solidFill>
                  <a:srgbClr val="FFFF00"/>
                </a:solidFill>
              </a:rPr>
              <a:t> ma’am</a:t>
            </a:r>
            <a:r>
              <a:rPr lang="en-IN" sz="7200" dirty="0">
                <a:solidFill>
                  <a:srgbClr val="FFFF00"/>
                </a:solidFill>
              </a:rPr>
              <a:t>, </a:t>
            </a:r>
            <a:r>
              <a:rPr lang="en-IN" sz="7200" dirty="0"/>
              <a:t>associate HOD of statistics </a:t>
            </a:r>
            <a:r>
              <a:rPr lang="en-IN" sz="7200" dirty="0" err="1"/>
              <a:t>deapartment</a:t>
            </a:r>
            <a:r>
              <a:rPr lang="en-IN" sz="7200" dirty="0"/>
              <a:t>,</a:t>
            </a:r>
            <a:r>
              <a:rPr lang="en-IN" sz="7200" b="1" dirty="0"/>
              <a:t> Modern College of Arts, Science and Commerce,</a:t>
            </a:r>
            <a:r>
              <a:rPr lang="en-IN" sz="7200" dirty="0"/>
              <a:t>. This project work is submitted in partial fulfilment of the requirements for the award of the degree Bachelor of Science (Statistics). This entire project is done to the best of our knowledge and is not submitted to any university for the award of degree.</a:t>
            </a:r>
            <a:r>
              <a:rPr lang="en-IN" sz="4000" dirty="0"/>
              <a:t> </a:t>
            </a:r>
          </a:p>
          <a:p>
            <a:pPr marL="0" indent="0" algn="just">
              <a:buNone/>
            </a:pPr>
            <a:r>
              <a:rPr lang="en-IN" sz="4500" dirty="0"/>
              <a:t> </a:t>
            </a:r>
          </a:p>
          <a:p>
            <a:pPr marL="0" indent="0">
              <a:buNone/>
            </a:pPr>
            <a:r>
              <a:rPr lang="en-IN" sz="2900" dirty="0"/>
              <a:t> </a:t>
            </a:r>
          </a:p>
          <a:p>
            <a:pPr lvl="1" algn="just"/>
            <a:r>
              <a:rPr lang="en-IN" sz="4700" b="1" i="1" dirty="0">
                <a:solidFill>
                  <a:srgbClr val="00B0F0"/>
                </a:solidFill>
              </a:rPr>
              <a:t>Shaikh </a:t>
            </a:r>
            <a:r>
              <a:rPr lang="en-IN" sz="4700" b="1" i="1" dirty="0" err="1">
                <a:solidFill>
                  <a:srgbClr val="00B0F0"/>
                </a:solidFill>
              </a:rPr>
              <a:t>Rehaan</a:t>
            </a:r>
            <a:r>
              <a:rPr lang="en-IN" sz="4700" b="1" i="1" dirty="0">
                <a:solidFill>
                  <a:srgbClr val="00B0F0"/>
                </a:solidFill>
              </a:rPr>
              <a:t>  -  (184)</a:t>
            </a:r>
            <a:endParaRPr lang="en-IN" sz="4700" dirty="0">
              <a:solidFill>
                <a:srgbClr val="00B0F0"/>
              </a:solidFill>
            </a:endParaRPr>
          </a:p>
          <a:p>
            <a:pPr lvl="1" algn="just"/>
            <a:r>
              <a:rPr lang="en-IN" sz="4700" b="1" i="1" dirty="0">
                <a:solidFill>
                  <a:srgbClr val="00B0F0"/>
                </a:solidFill>
              </a:rPr>
              <a:t>Shaikh </a:t>
            </a:r>
            <a:r>
              <a:rPr lang="en-IN" sz="4700" b="1" i="1" dirty="0" err="1">
                <a:solidFill>
                  <a:srgbClr val="00B0F0"/>
                </a:solidFill>
              </a:rPr>
              <a:t>Anis</a:t>
            </a:r>
            <a:r>
              <a:rPr lang="en-IN" sz="4700" b="1" i="1" dirty="0">
                <a:solidFill>
                  <a:srgbClr val="00B0F0"/>
                </a:solidFill>
              </a:rPr>
              <a:t>        -  (185)</a:t>
            </a:r>
            <a:endParaRPr lang="en-IN" sz="4700" dirty="0">
              <a:solidFill>
                <a:srgbClr val="00B0F0"/>
              </a:solidFill>
            </a:endParaRPr>
          </a:p>
          <a:p>
            <a:pPr lvl="1" algn="just"/>
            <a:r>
              <a:rPr lang="en-IN" sz="4700" b="1" i="1">
                <a:solidFill>
                  <a:srgbClr val="00B0F0"/>
                </a:solidFill>
              </a:rPr>
              <a:t>Bakshi </a:t>
            </a:r>
            <a:r>
              <a:rPr lang="en-IN" sz="4700" b="1" i="1" dirty="0">
                <a:solidFill>
                  <a:srgbClr val="00B0F0"/>
                </a:solidFill>
              </a:rPr>
              <a:t>Nizam    -  (186)</a:t>
            </a:r>
            <a:endParaRPr lang="en-IN" sz="4700" dirty="0">
              <a:solidFill>
                <a:srgbClr val="00B0F0"/>
              </a:solidFill>
            </a:endParaRPr>
          </a:p>
          <a:p>
            <a:pPr lvl="1" algn="just"/>
            <a:r>
              <a:rPr lang="en-IN" sz="4700" b="1" i="1" dirty="0">
                <a:solidFill>
                  <a:srgbClr val="00B0F0"/>
                </a:solidFill>
              </a:rPr>
              <a:t>Attar </a:t>
            </a:r>
            <a:r>
              <a:rPr lang="en-IN" sz="4700" b="1" i="1" dirty="0" err="1">
                <a:solidFill>
                  <a:srgbClr val="00B0F0"/>
                </a:solidFill>
              </a:rPr>
              <a:t>Jibraan</a:t>
            </a:r>
            <a:r>
              <a:rPr lang="en-IN" sz="4700" b="1" i="1" dirty="0">
                <a:solidFill>
                  <a:srgbClr val="00B0F0"/>
                </a:solidFill>
              </a:rPr>
              <a:t>     -  (190)</a:t>
            </a:r>
            <a:endParaRPr lang="en-IN" sz="4700" dirty="0">
              <a:solidFill>
                <a:srgbClr val="00B0F0"/>
              </a:solidFill>
            </a:endParaRPr>
          </a:p>
          <a:p>
            <a:pPr lvl="1" algn="just"/>
            <a:r>
              <a:rPr lang="en-IN" sz="4700" b="1" i="1" dirty="0">
                <a:solidFill>
                  <a:srgbClr val="00B0F0"/>
                </a:solidFill>
              </a:rPr>
              <a:t>Khan </a:t>
            </a:r>
            <a:r>
              <a:rPr lang="en-IN" sz="4700" b="1" i="1" dirty="0" err="1">
                <a:solidFill>
                  <a:srgbClr val="00B0F0"/>
                </a:solidFill>
              </a:rPr>
              <a:t>Raheesh</a:t>
            </a:r>
            <a:r>
              <a:rPr lang="en-IN" sz="4700" b="1" i="1" dirty="0">
                <a:solidFill>
                  <a:srgbClr val="00B0F0"/>
                </a:solidFill>
              </a:rPr>
              <a:t>   -  (206)</a:t>
            </a:r>
            <a:endParaRPr lang="en-IN" sz="4700" dirty="0">
              <a:solidFill>
                <a:srgbClr val="00B0F0"/>
              </a:solidFill>
            </a:endParaRPr>
          </a:p>
          <a:p>
            <a:endParaRPr lang="en-IN" dirty="0"/>
          </a:p>
        </p:txBody>
      </p:sp>
    </p:spTree>
    <p:extLst>
      <p:ext uri="{BB962C8B-B14F-4D97-AF65-F5344CB8AC3E}">
        <p14:creationId xmlns:p14="http://schemas.microsoft.com/office/powerpoint/2010/main" val="3607697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latin typeface="Arial Rounded MT Bold" panose="020F0704030504030204" pitchFamily="34" charset="0"/>
              </a:rPr>
              <a:t>Abstract</a:t>
            </a:r>
          </a:p>
        </p:txBody>
      </p:sp>
      <p:sp>
        <p:nvSpPr>
          <p:cNvPr id="3" name="Content Placeholder 2"/>
          <p:cNvSpPr>
            <a:spLocks noGrp="1"/>
          </p:cNvSpPr>
          <p:nvPr>
            <p:ph idx="1"/>
          </p:nvPr>
        </p:nvSpPr>
        <p:spPr>
          <a:xfrm>
            <a:off x="805912" y="1832101"/>
            <a:ext cx="10131425" cy="3649133"/>
          </a:xfrm>
        </p:spPr>
        <p:txBody>
          <a:bodyPr>
            <a:normAutofit/>
          </a:bodyPr>
          <a:lstStyle/>
          <a:p>
            <a:pPr marL="0" indent="0">
              <a:buNone/>
            </a:pPr>
            <a:r>
              <a:rPr lang="en-IN" dirty="0"/>
              <a:t> </a:t>
            </a:r>
          </a:p>
          <a:p>
            <a:pPr marL="0" indent="0">
              <a:buNone/>
            </a:pPr>
            <a:r>
              <a:rPr lang="en-IN" dirty="0"/>
              <a:t>Brain stroke prediction is an important area of research in healthcare, as strokes can have severe consequences, including disability and death. In recent years, machine learning algorithms have been increasingly used to predict the likelihood of a patient experiencing a stroke, based on various demographic, medical, and lifestyle factors. This paper presents a review of recent research on brain stroke prediction using machine learning, with a focus on the use of Python programming language. The paper discusses the different machine learning algorithms that have been used for stroke prediction, including logistic regression, decision trees, and neural networks. It also discusses the datasets that have been used for training and testing these models, and the performance metrics that have been used to evaluate their accuracy. The paper concludes with a discussion of the challenges and opportunities for future research in this area, including the need for larger and more diverse datasets, and the potential for combining machine learning with other types of medical data analysis, such as imaging and genomics.</a:t>
            </a:r>
          </a:p>
          <a:p>
            <a:endParaRPr lang="en-IN" dirty="0"/>
          </a:p>
        </p:txBody>
      </p:sp>
    </p:spTree>
    <p:extLst>
      <p:ext uri="{BB962C8B-B14F-4D97-AF65-F5344CB8AC3E}">
        <p14:creationId xmlns:p14="http://schemas.microsoft.com/office/powerpoint/2010/main" val="2490141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08861"/>
            <a:ext cx="10131425" cy="1456267"/>
          </a:xfrm>
        </p:spPr>
        <p:txBody>
          <a:bodyPr/>
          <a:lstStyle/>
          <a:p>
            <a:pPr algn="ctr"/>
            <a:r>
              <a:rPr lang="en-US" b="1" u="sng" dirty="0">
                <a:solidFill>
                  <a:srgbClr val="FFFF00"/>
                </a:solidFill>
                <a:latin typeface="Arial Rounded MT Bold" panose="020F0704030504030204" pitchFamily="34" charset="0"/>
              </a:rPr>
              <a:t>index</a:t>
            </a:r>
            <a:endParaRPr lang="en-IN" b="1" u="sng"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a:xfrm>
            <a:off x="685799" y="2320297"/>
            <a:ext cx="10131425" cy="3649133"/>
          </a:xfrm>
        </p:spPr>
        <p:txBody>
          <a:bodyPr>
            <a:normAutofit fontScale="92500" lnSpcReduction="20000"/>
          </a:bodyPr>
          <a:lstStyle/>
          <a:p>
            <a:r>
              <a:rPr lang="en-US" b="1" dirty="0">
                <a:solidFill>
                  <a:srgbClr val="FFFF00"/>
                </a:solidFill>
                <a:latin typeface="Arial Rounded MT Bold" panose="020F0704030504030204" pitchFamily="34" charset="0"/>
              </a:rPr>
              <a:t>ACKNOWLEDGMENT :</a:t>
            </a:r>
          </a:p>
          <a:p>
            <a:r>
              <a:rPr lang="en-US" b="1" dirty="0">
                <a:solidFill>
                  <a:srgbClr val="FFFF00"/>
                </a:solidFill>
                <a:latin typeface="Arial Rounded MT Bold" panose="020F0704030504030204" pitchFamily="34" charset="0"/>
              </a:rPr>
              <a:t>INTRODUCTION :</a:t>
            </a:r>
          </a:p>
          <a:p>
            <a:r>
              <a:rPr lang="en-US" b="1" dirty="0">
                <a:solidFill>
                  <a:srgbClr val="FFFF00"/>
                </a:solidFill>
                <a:latin typeface="Arial Rounded MT Bold" panose="020F0704030504030204" pitchFamily="34" charset="0"/>
              </a:rPr>
              <a:t>KEYWORDS :</a:t>
            </a:r>
          </a:p>
          <a:p>
            <a:r>
              <a:rPr lang="en-US" b="1" dirty="0">
                <a:solidFill>
                  <a:srgbClr val="FFFF00"/>
                </a:solidFill>
                <a:latin typeface="Arial Rounded MT Bold" panose="020F0704030504030204" pitchFamily="34" charset="0"/>
              </a:rPr>
              <a:t>DATA  COLLECTION :</a:t>
            </a:r>
          </a:p>
          <a:p>
            <a:r>
              <a:rPr lang="en-US" b="1" dirty="0">
                <a:solidFill>
                  <a:srgbClr val="FFFF00"/>
                </a:solidFill>
                <a:latin typeface="Arial Rounded MT Bold" panose="020F0704030504030204" pitchFamily="34" charset="0"/>
              </a:rPr>
              <a:t>MOTIVATION :</a:t>
            </a:r>
          </a:p>
          <a:p>
            <a:r>
              <a:rPr lang="en-US" b="1" dirty="0">
                <a:solidFill>
                  <a:srgbClr val="FFFF00"/>
                </a:solidFill>
                <a:latin typeface="Arial Rounded MT Bold" panose="020F0704030504030204" pitchFamily="34" charset="0"/>
              </a:rPr>
              <a:t>PROBLEMS FACED IN PROCESSING OF DATA &amp; MODEL BUILDING :</a:t>
            </a:r>
          </a:p>
          <a:p>
            <a:r>
              <a:rPr lang="en-US" b="1" dirty="0">
                <a:solidFill>
                  <a:srgbClr val="FFFF00"/>
                </a:solidFill>
                <a:latin typeface="Arial Rounded MT Bold" panose="020F0704030504030204" pitchFamily="34" charset="0"/>
              </a:rPr>
              <a:t>FACTOR AFFECTING BRAINSTOKE :</a:t>
            </a:r>
          </a:p>
          <a:p>
            <a:r>
              <a:rPr lang="en-US" b="1" dirty="0">
                <a:solidFill>
                  <a:srgbClr val="FFFF00"/>
                </a:solidFill>
                <a:latin typeface="Arial Rounded MT Bold" panose="020F0704030504030204" pitchFamily="34" charset="0"/>
              </a:rPr>
              <a:t>GRAPHS FOR RAW DATA :</a:t>
            </a:r>
          </a:p>
          <a:p>
            <a:r>
              <a:rPr lang="en-US" b="1" dirty="0">
                <a:solidFill>
                  <a:srgbClr val="FFFF00"/>
                </a:solidFill>
                <a:latin typeface="Arial Rounded MT Bold" panose="020F0704030504030204" pitchFamily="34" charset="0"/>
              </a:rPr>
              <a:t>GRAPHS FOR FILTERED DATA :</a:t>
            </a:r>
          </a:p>
          <a:p>
            <a:r>
              <a:rPr lang="en-US" b="1" dirty="0">
                <a:solidFill>
                  <a:srgbClr val="FFFF00"/>
                </a:solidFill>
                <a:latin typeface="Arial Rounded MT Bold" panose="020F0704030504030204" pitchFamily="34" charset="0"/>
              </a:rPr>
              <a:t>CONCLUSION :</a:t>
            </a:r>
          </a:p>
          <a:p>
            <a:pPr marL="0" indent="0">
              <a:buNone/>
            </a:pPr>
            <a:endParaRPr lang="en-US" b="1" u="sng" dirty="0">
              <a:solidFill>
                <a:srgbClr val="FFFF00"/>
              </a:solidFill>
              <a:latin typeface="Arial Rounded MT Bold" panose="020F0704030504030204" pitchFamily="34" charset="0"/>
            </a:endParaRPr>
          </a:p>
          <a:p>
            <a:pPr marL="0" indent="0">
              <a:buNone/>
            </a:pPr>
            <a:endParaRPr lang="en-US" b="1" u="sng" dirty="0">
              <a:solidFill>
                <a:srgbClr val="FFFF00"/>
              </a:solidFill>
              <a:latin typeface="Arial Rounded MT Bold" panose="020F0704030504030204" pitchFamily="34" charset="0"/>
            </a:endParaRPr>
          </a:p>
          <a:p>
            <a:pPr marL="0" indent="0">
              <a:buNone/>
            </a:pPr>
            <a:endParaRPr lang="en-IN" dirty="0"/>
          </a:p>
        </p:txBody>
      </p:sp>
    </p:spTree>
    <p:extLst>
      <p:ext uri="{BB962C8B-B14F-4D97-AF65-F5344CB8AC3E}">
        <p14:creationId xmlns:p14="http://schemas.microsoft.com/office/powerpoint/2010/main" val="1837624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460" y="-333212"/>
            <a:ext cx="8440213" cy="1708688"/>
          </a:xfrm>
        </p:spPr>
        <p:txBody>
          <a:bodyPr>
            <a:normAutofit/>
          </a:bodyPr>
          <a:lstStyle/>
          <a:p>
            <a:pPr algn="ctr"/>
            <a:r>
              <a:rPr lang="en-US" sz="3600" b="1" u="sng" dirty="0">
                <a:solidFill>
                  <a:srgbClr val="FFFF00"/>
                </a:solidFill>
                <a:latin typeface="Arial Rounded MT Bold" panose="020F0704030504030204" pitchFamily="34" charset="0"/>
              </a:rPr>
              <a:t>Acknowledgment</a:t>
            </a:r>
            <a:endParaRPr lang="en-IN" sz="3600" b="1" u="sng" dirty="0">
              <a:solidFill>
                <a:srgbClr val="FFFF00"/>
              </a:solidFill>
              <a:latin typeface="Arial Rounded MT Bold" panose="020F0704030504030204" pitchFamily="34" charset="0"/>
            </a:endParaRPr>
          </a:p>
        </p:txBody>
      </p:sp>
      <p:sp>
        <p:nvSpPr>
          <p:cNvPr id="3" name="Subtitle 2"/>
          <p:cNvSpPr>
            <a:spLocks noGrp="1"/>
          </p:cNvSpPr>
          <p:nvPr>
            <p:ph type="subTitle" idx="1"/>
          </p:nvPr>
        </p:nvSpPr>
        <p:spPr>
          <a:xfrm>
            <a:off x="1316902" y="1534909"/>
            <a:ext cx="9144000" cy="2229715"/>
          </a:xfrm>
        </p:spPr>
        <p:txBody>
          <a:bodyPr>
            <a:noAutofit/>
          </a:bodyPr>
          <a:lstStyle/>
          <a:p>
            <a:pPr algn="ctr"/>
            <a:r>
              <a:rPr lang="en-US" dirty="0"/>
              <a:t>We would like to express our heartfelt gratitude to </a:t>
            </a:r>
            <a:r>
              <a:rPr lang="en-US" dirty="0" err="1">
                <a:solidFill>
                  <a:srgbClr val="E5D50B"/>
                </a:solidFill>
              </a:rPr>
              <a:t>Umrani</a:t>
            </a:r>
            <a:r>
              <a:rPr lang="en-US" dirty="0">
                <a:solidFill>
                  <a:srgbClr val="E5D50B"/>
                </a:solidFill>
              </a:rPr>
              <a:t> Ma'am </a:t>
            </a:r>
            <a:r>
              <a:rPr lang="en-US" dirty="0"/>
              <a:t>and </a:t>
            </a:r>
            <a:r>
              <a:rPr lang="en-US" dirty="0" err="1">
                <a:solidFill>
                  <a:srgbClr val="FFFF00"/>
                </a:solidFill>
              </a:rPr>
              <a:t>Sarika</a:t>
            </a:r>
            <a:r>
              <a:rPr lang="en-US" dirty="0">
                <a:solidFill>
                  <a:srgbClr val="FFFF00"/>
                </a:solidFill>
              </a:rPr>
              <a:t> Ma'am </a:t>
            </a:r>
            <a:r>
              <a:rPr lang="en-US" dirty="0"/>
              <a:t>for their invaluable guidance and support throughout this project which has been pivotal in shaping this project. Their expertise in the field of statistics and programming has been instrumental in helping us complete this project successfully.</a:t>
            </a:r>
          </a:p>
          <a:p>
            <a:pPr algn="ctr"/>
            <a:r>
              <a:rPr lang="en-US" dirty="0"/>
              <a:t>We are also thankful for their patience and encouragement during the challenging times of this project. Their insightful feedback and constructive criticism have helped us refine our skills and produce a high-quality project.</a:t>
            </a:r>
          </a:p>
          <a:p>
            <a:pPr algn="ctr"/>
            <a:r>
              <a:rPr lang="en-US" dirty="0"/>
              <a:t>Additionally, we would like to acknowledge the contributions of our classmates who provided helpful suggestions and feedback during the project's development.</a:t>
            </a:r>
          </a:p>
          <a:p>
            <a:pPr algn="l"/>
            <a:r>
              <a:rPr lang="en-US" dirty="0"/>
              <a:t>Group </a:t>
            </a:r>
            <a:r>
              <a:rPr lang="en-US" dirty="0">
                <a:solidFill>
                  <a:srgbClr val="00B0F0"/>
                </a:solidFill>
              </a:rPr>
              <a:t> </a:t>
            </a:r>
            <a:r>
              <a:rPr lang="en-US" dirty="0">
                <a:solidFill>
                  <a:srgbClr val="FFFF00"/>
                </a:solidFill>
              </a:rPr>
              <a:t>‘A’    </a:t>
            </a:r>
          </a:p>
          <a:p>
            <a:pPr algn="l"/>
            <a:r>
              <a:rPr lang="en-US" dirty="0" err="1"/>
              <a:t>T.Y.B.Sc</a:t>
            </a:r>
            <a:r>
              <a:rPr lang="en-US" dirty="0"/>
              <a:t>. Statistics.</a:t>
            </a:r>
            <a:endParaRPr lang="en-IN" dirty="0"/>
          </a:p>
        </p:txBody>
      </p:sp>
    </p:spTree>
    <p:extLst>
      <p:ext uri="{BB962C8B-B14F-4D97-AF65-F5344CB8AC3E}">
        <p14:creationId xmlns:p14="http://schemas.microsoft.com/office/powerpoint/2010/main" val="4070476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741335"/>
            <a:ext cx="10131425" cy="1456267"/>
          </a:xfrm>
        </p:spPr>
        <p:txBody>
          <a:bodyPr/>
          <a:lstStyle/>
          <a:p>
            <a:pPr algn="ctr"/>
            <a:r>
              <a:rPr lang="en-US" b="1" u="sng" dirty="0">
                <a:solidFill>
                  <a:srgbClr val="FFFF00"/>
                </a:solidFill>
                <a:latin typeface="Arial Rounded MT Bold" panose="020F0704030504030204" pitchFamily="34" charset="0"/>
              </a:rPr>
              <a:t>introduction</a:t>
            </a:r>
            <a:endParaRPr lang="en-IN" b="1" u="sng" dirty="0">
              <a:solidFill>
                <a:srgbClr val="FFFF00"/>
              </a:solidFill>
              <a:latin typeface="Arial Rounded MT Bold" panose="020F0704030504030204" pitchFamily="34" charset="0"/>
            </a:endParaRPr>
          </a:p>
        </p:txBody>
      </p:sp>
      <p:sp>
        <p:nvSpPr>
          <p:cNvPr id="3" name="Content Placeholder 2"/>
          <p:cNvSpPr>
            <a:spLocks noGrp="1"/>
          </p:cNvSpPr>
          <p:nvPr>
            <p:ph idx="1"/>
          </p:nvPr>
        </p:nvSpPr>
        <p:spPr>
          <a:xfrm>
            <a:off x="685801" y="1959961"/>
            <a:ext cx="10131425" cy="3649133"/>
          </a:xfrm>
        </p:spPr>
        <p:txBody>
          <a:bodyPr/>
          <a:lstStyle/>
          <a:p>
            <a:pPr marL="0" indent="0">
              <a:buNone/>
            </a:pPr>
            <a:r>
              <a:rPr lang="en-US" dirty="0"/>
              <a:t>A stroke, also known as a brain attack, is a medical emergency that occurs when blood supply to a part of the brain is interrupted or reduced, causing brain cells to die. Strokes can be caused by a blockage in an artery that supplies blood to the brain (ischemic stroke) or by bleeding in the brain (hemorrhagic stroke).The symptoms of a stroke can include sudden weakness or numbness in the face, arm, or leg, especially on one side of the body; sudden confusion, trouble speaking or understanding speech; sudden difficulty seeing in one or both eyes; sudden trouble walking, dizziness, loss of balance or coordination; and sudden severe headache with no known </a:t>
            </a:r>
            <a:r>
              <a:rPr lang="en-US" dirty="0" err="1"/>
              <a:t>cause.Prompt</a:t>
            </a:r>
            <a:r>
              <a:rPr lang="en-US" dirty="0"/>
              <a:t> medical attention is critical in the case of a stroke because early treatment can minimize brain damage and improve the chances of recovery. Treatment options for stroke may include medications, such as clot-busting drugs or blood thinners, or procedures such as surgery or endovascular therapy to remove a blood clot or repair a ruptured blood vessel. Rehabilitation and lifestyle changes, such as diet and exercise, may also be necessary to aid recovery and prevent future strokes.</a:t>
            </a:r>
            <a:endParaRPr lang="en-IN" dirty="0"/>
          </a:p>
        </p:txBody>
      </p:sp>
    </p:spTree>
    <p:extLst>
      <p:ext uri="{BB962C8B-B14F-4D97-AF65-F5344CB8AC3E}">
        <p14:creationId xmlns:p14="http://schemas.microsoft.com/office/powerpoint/2010/main" val="2011981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FFFF00"/>
                </a:solidFill>
                <a:latin typeface="Arial Rounded MT Bold" panose="020F0704030504030204" pitchFamily="34" charset="0"/>
              </a:rPr>
              <a:t>KEYWORDS</a:t>
            </a:r>
            <a:r>
              <a:rPr lang="en-US" b="1" dirty="0">
                <a:solidFill>
                  <a:srgbClr val="FFFF00"/>
                </a:solidFill>
                <a:latin typeface="Arial Rounded MT Bold" panose="020F0704030504030204" pitchFamily="34" charset="0"/>
              </a:rPr>
              <a:t> :-</a:t>
            </a:r>
            <a:br>
              <a:rPr lang="en-US" b="1" dirty="0">
                <a:solidFill>
                  <a:srgbClr val="FFFF00"/>
                </a:solidFill>
                <a:latin typeface="Arial Rounded MT Bold" panose="020F0704030504030204" pitchFamily="34" charset="0"/>
              </a:rPr>
            </a:br>
            <a:r>
              <a:rPr lang="en-US" sz="2200" b="1" dirty="0">
                <a:latin typeface="Arial Rounded MT Bold" panose="020F0704030504030204" pitchFamily="34" charset="0"/>
              </a:rPr>
              <a:t>THE KEYWORDS THAT OCCUR FREQUENTLY IN OUR PROJECT ARE:-</a:t>
            </a:r>
            <a:endParaRPr lang="en-IN" sz="2200" b="1" dirty="0">
              <a:latin typeface="Arial Rounded MT Bold" panose="020F0704030504030204" pitchFamily="34" charset="0"/>
            </a:endParaRPr>
          </a:p>
        </p:txBody>
      </p:sp>
      <p:sp>
        <p:nvSpPr>
          <p:cNvPr id="3" name="Content Placeholder 2"/>
          <p:cNvSpPr>
            <a:spLocks noGrp="1"/>
          </p:cNvSpPr>
          <p:nvPr>
            <p:ph idx="1"/>
          </p:nvPr>
        </p:nvSpPr>
        <p:spPr>
          <a:xfrm>
            <a:off x="1026763" y="2424910"/>
            <a:ext cx="10131425" cy="3649133"/>
          </a:xfrm>
        </p:spPr>
        <p:txBody>
          <a:bodyPr>
            <a:normAutofit fontScale="70000" lnSpcReduction="20000"/>
          </a:bodyPr>
          <a:lstStyle/>
          <a:p>
            <a:r>
              <a:rPr lang="en-IN" dirty="0" err="1"/>
              <a:t>Brainstroke</a:t>
            </a:r>
            <a:endParaRPr lang="en-IN" dirty="0"/>
          </a:p>
          <a:p>
            <a:r>
              <a:rPr lang="en-IN" dirty="0"/>
              <a:t> Machine learning</a:t>
            </a:r>
          </a:p>
          <a:p>
            <a:r>
              <a:rPr lang="en-US" dirty="0"/>
              <a:t>Power BI</a:t>
            </a:r>
            <a:endParaRPr lang="en-IN" dirty="0"/>
          </a:p>
          <a:p>
            <a:r>
              <a:rPr lang="en-IN" dirty="0"/>
              <a:t> Data analysis</a:t>
            </a:r>
          </a:p>
          <a:p>
            <a:r>
              <a:rPr lang="en-IN" dirty="0"/>
              <a:t>Pre processing</a:t>
            </a:r>
          </a:p>
          <a:p>
            <a:r>
              <a:rPr lang="en-IN" dirty="0"/>
              <a:t>Logistic regression</a:t>
            </a:r>
          </a:p>
          <a:p>
            <a:r>
              <a:rPr lang="en-IN" dirty="0"/>
              <a:t>Correlation</a:t>
            </a:r>
          </a:p>
          <a:p>
            <a:r>
              <a:rPr lang="en-IN" dirty="0" err="1"/>
              <a:t>Heatmap</a:t>
            </a:r>
            <a:endParaRPr lang="en-IN" dirty="0"/>
          </a:p>
          <a:p>
            <a:r>
              <a:rPr lang="en-IN" dirty="0"/>
              <a:t>Model building</a:t>
            </a:r>
          </a:p>
          <a:p>
            <a:r>
              <a:rPr lang="en-IN" dirty="0"/>
              <a:t>Pipeline</a:t>
            </a:r>
          </a:p>
          <a:p>
            <a:r>
              <a:rPr lang="en-IN" dirty="0"/>
              <a:t>Accuracy </a:t>
            </a:r>
          </a:p>
          <a:p>
            <a:r>
              <a:rPr lang="en-IN" dirty="0"/>
              <a:t>Prediction</a:t>
            </a:r>
          </a:p>
          <a:p>
            <a:pPr marL="0" indent="0">
              <a:buNone/>
            </a:pPr>
            <a:endParaRPr lang="en-IN" dirty="0"/>
          </a:p>
          <a:p>
            <a:endParaRPr lang="en-IN" dirty="0"/>
          </a:p>
        </p:txBody>
      </p:sp>
    </p:spTree>
    <p:extLst>
      <p:ext uri="{BB962C8B-B14F-4D97-AF65-F5344CB8AC3E}">
        <p14:creationId xmlns:p14="http://schemas.microsoft.com/office/powerpoint/2010/main" val="414281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924</TotalTime>
  <Words>2449</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Rounded MT Bold</vt:lpstr>
      <vt:lpstr>Calibri</vt:lpstr>
      <vt:lpstr>Calibri Light</vt:lpstr>
      <vt:lpstr>Celestial</vt:lpstr>
      <vt:lpstr>PowerPoint Presentation</vt:lpstr>
      <vt:lpstr>Brain Stroke Prediction by Using Machine Learning  A Mini project report submitted in The partial fulfilment of the requirements for the award of the degree of Bachelor of science {statistics}  Submitted  Shaikh Rehaan  -  (184) Shaikh Anis        -  (185) BaKShi Nizam     -  (186) Attar Jibraan   -  (190) Khan Raheesh   -  (206)  Under the guidance of  :                                                              Ms. Sarika Dangi                                              </vt:lpstr>
      <vt:lpstr>Bonafide Certificate </vt:lpstr>
      <vt:lpstr>Declaration </vt:lpstr>
      <vt:lpstr>Abstract</vt:lpstr>
      <vt:lpstr>index</vt:lpstr>
      <vt:lpstr>Acknowledgment</vt:lpstr>
      <vt:lpstr>introduction</vt:lpstr>
      <vt:lpstr>KEYWORDS :- THE KEYWORDS THAT OCCUR FREQUENTLY IN OUR PROJECT ARE:-</vt:lpstr>
      <vt:lpstr>Data  collection</vt:lpstr>
      <vt:lpstr>motivation:</vt:lpstr>
      <vt:lpstr>Problems faced in processing of data and model building:</vt:lpstr>
      <vt:lpstr>Factors affecting brainstroke: (A theoretical background)</vt:lpstr>
      <vt:lpstr>Interpretation :   In the above graph, a regression line is formed,  we can conclude that in ages 0-18, the population having stroke is very less in comparison to age group 18-82. Therefore, Due to the large difference of proportion of strokes between these 2 age groups, we decided to remove the population which falls under age group (18-80) so that it doesn't greatly affect our model.</vt:lpstr>
      <vt:lpstr>0    0.950211 1    0.049789 Name: stroke, dtype: float64    Interpretation: As you can see that the 95% of the patient doesn't have stroke while 5% have stroke</vt:lpstr>
      <vt:lpstr>Fitment of logistic regression</vt:lpstr>
      <vt:lpstr>Graphs for filtered data :</vt:lpstr>
      <vt:lpstr>PowerPoint Presentation</vt:lpstr>
      <vt:lpstr>PowerPoint Presentation</vt:lpstr>
      <vt:lpstr>PowerPoint Presentation</vt:lpstr>
      <vt:lpstr>JOINT PLOT OF Age vs avg glucose level</vt:lpstr>
      <vt:lpstr>Jointplot of Avg glucose level vs bmi </vt:lpstr>
      <vt:lpstr>Heatmap for rAw data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Acknowledgment</dc:title>
  <dc:creator>AS</dc:creator>
  <cp:lastModifiedBy>Nizam Bakshi</cp:lastModifiedBy>
  <cp:revision>57</cp:revision>
  <dcterms:created xsi:type="dcterms:W3CDTF">2023-02-24T14:46:48Z</dcterms:created>
  <dcterms:modified xsi:type="dcterms:W3CDTF">2024-03-14T19:26:41Z</dcterms:modified>
</cp:coreProperties>
</file>