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64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422394" y="2224326"/>
            <a:ext cx="9873216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latin typeface="Roboto"/>
              </a:rPr>
              <a:t>Aksadur </a:t>
            </a:r>
            <a:r>
              <a:rPr lang="en-US" sz="3200" b="1" dirty="0" smtClean="0">
                <a:latin typeface="Roboto"/>
              </a:rPr>
              <a:t>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</a:t>
            </a:r>
            <a:r>
              <a:rPr lang="en-US" sz="1600" b="1" dirty="0" smtClean="0">
                <a:solidFill>
                  <a:schemeClr val="accent1"/>
                </a:solidFill>
                <a:latin typeface="Roboto"/>
              </a:rPr>
              <a:t>ksadur@yahoo.com</a:t>
            </a:r>
            <a:endParaRPr lang="en-US" sz="1600" b="1" dirty="0">
              <a:solidFill>
                <a:schemeClr val="accent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395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495910" y="699238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Simple Linear Regression: 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495910" y="1062003"/>
            <a:ext cx="8890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Simple linear regression is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 regression model that estimates the relationship between one independent variable and one dependent variable using a straight line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Both variables should be quantitative.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5910" y="2503583"/>
            <a:ext cx="3405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example data in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11533"/>
              </p:ext>
            </p:extLst>
          </p:nvPr>
        </p:nvGraphicFramePr>
        <p:xfrm>
          <a:off x="5632745" y="3055672"/>
          <a:ext cx="2329436" cy="2183892"/>
        </p:xfrm>
        <a:graphic>
          <a:graphicData uri="http://schemas.openxmlformats.org/drawingml/2006/table">
            <a:tbl>
              <a:tblPr firstRow="1" firstCol="1" bandRow="1"/>
              <a:tblGrid>
                <a:gridCol w="1164718"/>
                <a:gridCol w="1164718"/>
              </a:tblGrid>
              <a:tr h="330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(I</a:t>
                      </a:r>
                      <a:r>
                        <a:rPr lang="en-US" sz="1100" b="1" dirty="0" smtClean="0">
                          <a:solidFill>
                            <a:srgbClr val="202124"/>
                          </a:solidFill>
                          <a:latin typeface="arial" panose="020B0604020202020204" pitchFamily="34" charset="0"/>
                        </a:rPr>
                        <a:t>ndependent Variable)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 (</a:t>
                      </a:r>
                      <a:r>
                        <a:rPr lang="en-US" sz="1100" b="1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rgbClr val="202124"/>
                          </a:solidFill>
                          <a:latin typeface="arial" panose="020B0604020202020204" pitchFamily="34" charset="0"/>
                        </a:rPr>
                        <a:t>ependent Variable)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</a:tr>
              <a:tr h="330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3.75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112045" y="128428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Linear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495910" y="699238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Multiple Linear Regression: 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495910" y="1062003"/>
            <a:ext cx="8890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Multiple linear regression is a method we can use to quantify the relationship between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two or more independent </a:t>
            </a:r>
            <a:r>
              <a:rPr lang="en-US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variables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and a </a:t>
            </a:r>
            <a:r>
              <a:rPr lang="en-US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dependent variable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5911" y="1940178"/>
            <a:ext cx="7726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Suppose we have the following dataset with one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dependent 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variable y (Point) and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two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independent 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variables X1(Age)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and 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X2(Salary in k):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2045" y="128428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Linear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statology.org/wp-content/uploads/2020/11/multbyHan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65" y="2559323"/>
            <a:ext cx="3320870" cy="287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59076" y="6012656"/>
            <a:ext cx="490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If Age X1=65, Salary X2=23k, So Point y=? 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559076" y="557634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arial" panose="020B0604020202020204" pitchFamily="34" charset="0"/>
              </a:rPr>
              <a:t>Exercise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</a:rPr>
              <a:t>: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112045" y="128428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Linear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The Ultimate Guide to Linear Regression for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130" y="1539097"/>
            <a:ext cx="9048810" cy="439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8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112045" y="128428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Linear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4666" y="2778321"/>
            <a:ext cx="4168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y-GB" sz="2800" dirty="0"/>
              <a:t>y</a:t>
            </a:r>
            <a:r>
              <a:rPr lang="cy-GB" sz="2800" dirty="0" smtClean="0"/>
              <a:t>= b1*x1 </a:t>
            </a:r>
            <a:r>
              <a:rPr lang="cy-GB" sz="2800" dirty="0"/>
              <a:t>+ b</a:t>
            </a:r>
            <a:r>
              <a:rPr lang="cy-GB" sz="2800" dirty="0" smtClean="0"/>
              <a:t>2*x2...........+a 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668147"/>
              </p:ext>
            </p:extLst>
          </p:nvPr>
        </p:nvGraphicFramePr>
        <p:xfrm>
          <a:off x="7362304" y="3316798"/>
          <a:ext cx="26670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Bitmap Image" r:id="rId4" imgW="2666880" imgH="1325880" progId="Paint.Picture">
                  <p:embed/>
                </p:oleObj>
              </mc:Choice>
              <mc:Fallback>
                <p:oleObj name="Bitmap Image" r:id="rId4" imgW="2666880" imgH="1325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2304" y="3316798"/>
                        <a:ext cx="2667000" cy="132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788989" y="2070340"/>
            <a:ext cx="25879" cy="2441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9086" y="2439509"/>
            <a:ext cx="6096000" cy="81868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lnSpc>
                <a:spcPts val="1800"/>
              </a:lnSpc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formula for a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linear regression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is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762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Y'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14868" y="2050377"/>
            <a:ext cx="49144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ts val="1800"/>
              </a:lnSpc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formula for a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linear    </a:t>
            </a:r>
          </a:p>
          <a:p>
            <a:pPr indent="304800" algn="just">
              <a:lnSpc>
                <a:spcPts val="1800"/>
              </a:lnSpc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is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112045" y="128428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Linear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9811" y="1285279"/>
            <a:ext cx="4938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Step</a:t>
            </a:r>
            <a:r>
              <a:rPr lang="es-ES" b="1" dirty="0">
                <a:solidFill>
                  <a:srgbClr val="000000"/>
                </a:solidFill>
                <a:latin typeface="Helvetica" panose="020B0604020202020204" pitchFamily="34" charset="0"/>
              </a:rPr>
              <a:t> 1: </a:t>
            </a:r>
            <a:r>
              <a:rPr lang="es-ES" b="1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Calculate</a:t>
            </a:r>
            <a:r>
              <a:rPr lang="es-ES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s-ES" b="1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s-ES" b="1" baseline="-250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s-ES" b="1" baseline="30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s-ES" b="1" dirty="0">
                <a:solidFill>
                  <a:srgbClr val="000000"/>
                </a:solidFill>
                <a:latin typeface="Helvetica" panose="020B0604020202020204" pitchFamily="34" charset="0"/>
              </a:rPr>
              <a:t>, X</a:t>
            </a:r>
            <a:r>
              <a:rPr lang="es-ES" b="1" baseline="-25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s-ES" b="1" baseline="30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s-ES" b="1" dirty="0">
                <a:solidFill>
                  <a:srgbClr val="000000"/>
                </a:solidFill>
                <a:latin typeface="Helvetica" panose="020B0604020202020204" pitchFamily="34" charset="0"/>
              </a:rPr>
              <a:t>, X</a:t>
            </a:r>
            <a:r>
              <a:rPr lang="es-ES" b="1" baseline="-250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s-ES" b="1" dirty="0">
                <a:solidFill>
                  <a:srgbClr val="000000"/>
                </a:solidFill>
                <a:latin typeface="Helvetica" panose="020B0604020202020204" pitchFamily="34" charset="0"/>
              </a:rPr>
              <a:t>y, X</a:t>
            </a:r>
            <a:r>
              <a:rPr lang="es-ES" b="1" baseline="-25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s-ES" b="1" dirty="0">
                <a:solidFill>
                  <a:srgbClr val="000000"/>
                </a:solidFill>
                <a:latin typeface="Helvetica" panose="020B0604020202020204" pitchFamily="34" charset="0"/>
              </a:rPr>
              <a:t>y and X</a:t>
            </a:r>
            <a:r>
              <a:rPr lang="es-ES" b="1" baseline="-250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s-ES" b="1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s-ES" b="1" baseline="-25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s-ES" b="1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2050" name="Picture 2" descr="Multiple linear regression by h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50" y="1891181"/>
            <a:ext cx="9109195" cy="334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1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112045" y="128428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Linear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32590" y="846191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Step 2: Calculate Regression Sums.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5305" y="1416221"/>
            <a:ext cx="87893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l-GR" sz="1400" dirty="0">
                <a:solidFill>
                  <a:srgbClr val="3D3D3D"/>
                </a:solidFill>
                <a:latin typeface="inherit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n-US" sz="1400" baseline="30000" dirty="0">
                <a:solidFill>
                  <a:srgbClr val="000000"/>
                </a:solidFill>
                <a:latin typeface="inherit"/>
              </a:rPr>
              <a:t>2 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= </a:t>
            </a:r>
            <a:r>
              <a:rPr lang="el-GR" sz="1400" dirty="0">
                <a:solidFill>
                  <a:srgbClr val="3D3D3D"/>
                </a:solidFill>
                <a:latin typeface="inherit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n-US" sz="1400" baseline="30000" dirty="0">
                <a:solidFill>
                  <a:srgbClr val="000000"/>
                </a:solidFill>
                <a:latin typeface="inherit"/>
              </a:rPr>
              <a:t>2 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– (</a:t>
            </a:r>
            <a:r>
              <a:rPr lang="el-GR" sz="1400" dirty="0">
                <a:solidFill>
                  <a:srgbClr val="000000"/>
                </a:solidFill>
                <a:latin typeface="Helvetica" panose="020B0604020202020204" pitchFamily="34" charset="0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r>
              <a:rPr lang="en-US" sz="1400" baseline="30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 / n = 38,767 – (555)</a:t>
            </a:r>
            <a:r>
              <a:rPr lang="en-US" sz="1400" baseline="30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 / 8 = </a:t>
            </a:r>
            <a:r>
              <a:rPr lang="en-US" sz="1400" b="1" dirty="0">
                <a:solidFill>
                  <a:srgbClr val="000000"/>
                </a:solidFill>
                <a:latin typeface="inherit"/>
              </a:rPr>
              <a:t>263.875</a:t>
            </a:r>
            <a:endParaRPr lang="en-US" sz="1400" dirty="0">
              <a:solidFill>
                <a:srgbClr val="3D3D3D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l-GR" sz="1400" dirty="0">
                <a:solidFill>
                  <a:srgbClr val="3D3D3D"/>
                </a:solidFill>
                <a:latin typeface="inherit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1400" baseline="30000" dirty="0">
                <a:solidFill>
                  <a:srgbClr val="000000"/>
                </a:solidFill>
                <a:latin typeface="inherit"/>
              </a:rPr>
              <a:t>2 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= </a:t>
            </a:r>
            <a:r>
              <a:rPr lang="el-GR" sz="1400" dirty="0">
                <a:solidFill>
                  <a:srgbClr val="3D3D3D"/>
                </a:solidFill>
                <a:latin typeface="inherit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1400" baseline="30000" dirty="0">
                <a:solidFill>
                  <a:srgbClr val="000000"/>
                </a:solidFill>
                <a:latin typeface="inherit"/>
              </a:rPr>
              <a:t>2 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– (</a:t>
            </a:r>
            <a:r>
              <a:rPr lang="el-GR" sz="1400" dirty="0">
                <a:solidFill>
                  <a:srgbClr val="000000"/>
                </a:solidFill>
                <a:latin typeface="Helvetica" panose="020B0604020202020204" pitchFamily="34" charset="0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r>
              <a:rPr lang="en-US" sz="1400" baseline="30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 / n = 2,823 – (145)</a:t>
            </a:r>
            <a:r>
              <a:rPr lang="en-US" sz="1400" baseline="30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 / 8 = </a:t>
            </a:r>
            <a:r>
              <a:rPr lang="en-US" sz="1400" b="1" dirty="0">
                <a:solidFill>
                  <a:srgbClr val="000000"/>
                </a:solidFill>
                <a:latin typeface="inherit"/>
              </a:rPr>
              <a:t>194.875</a:t>
            </a:r>
            <a:endParaRPr lang="en-US" sz="1400" dirty="0">
              <a:solidFill>
                <a:srgbClr val="3D3D3D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l-GR" sz="1400" dirty="0">
                <a:solidFill>
                  <a:srgbClr val="3D3D3D"/>
                </a:solidFill>
                <a:latin typeface="inherit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y = </a:t>
            </a:r>
            <a:r>
              <a:rPr lang="el-GR" sz="1400" dirty="0">
                <a:solidFill>
                  <a:srgbClr val="3D3D3D"/>
                </a:solidFill>
                <a:latin typeface="inherit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y – (</a:t>
            </a:r>
            <a:r>
              <a:rPr lang="el-GR" sz="1400" dirty="0">
                <a:solidFill>
                  <a:srgbClr val="000000"/>
                </a:solidFill>
                <a:latin typeface="Helvetica" panose="020B0604020202020204" pitchFamily="34" charset="0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l-GR" sz="1400" dirty="0">
                <a:solidFill>
                  <a:srgbClr val="000000"/>
                </a:solidFill>
                <a:latin typeface="Helvetica" panose="020B0604020202020204" pitchFamily="34" charset="0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y) / n = 101,895 – (555*1,452) / 8 = </a:t>
            </a:r>
            <a:r>
              <a:rPr lang="en-US" sz="1400" b="1" dirty="0">
                <a:solidFill>
                  <a:srgbClr val="000000"/>
                </a:solidFill>
                <a:latin typeface="inherit"/>
              </a:rPr>
              <a:t>1,162.5</a:t>
            </a:r>
            <a:endParaRPr lang="en-US" sz="1400" dirty="0">
              <a:solidFill>
                <a:srgbClr val="3D3D3D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l-GR" sz="1400" dirty="0">
                <a:solidFill>
                  <a:srgbClr val="3D3D3D"/>
                </a:solidFill>
                <a:latin typeface="inherit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y = </a:t>
            </a:r>
            <a:r>
              <a:rPr lang="el-GR" sz="1400" dirty="0">
                <a:solidFill>
                  <a:srgbClr val="3D3D3D"/>
                </a:solidFill>
                <a:latin typeface="inherit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y – (</a:t>
            </a:r>
            <a:r>
              <a:rPr lang="el-GR" sz="1400" dirty="0">
                <a:solidFill>
                  <a:srgbClr val="000000"/>
                </a:solidFill>
                <a:latin typeface="Helvetica" panose="020B0604020202020204" pitchFamily="34" charset="0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l-GR" sz="1400" dirty="0">
                <a:solidFill>
                  <a:srgbClr val="000000"/>
                </a:solidFill>
                <a:latin typeface="Helvetica" panose="020B0604020202020204" pitchFamily="34" charset="0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y) / n = 25,364 – (145*1,452) / 8 = </a:t>
            </a:r>
            <a:r>
              <a:rPr lang="en-US" sz="1400" b="1" dirty="0">
                <a:solidFill>
                  <a:srgbClr val="000000"/>
                </a:solidFill>
                <a:latin typeface="inherit"/>
              </a:rPr>
              <a:t>-953.5</a:t>
            </a:r>
            <a:endParaRPr lang="en-US" sz="1400" dirty="0">
              <a:solidFill>
                <a:srgbClr val="3D3D3D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l-GR" sz="1400" dirty="0">
                <a:solidFill>
                  <a:srgbClr val="3D3D3D"/>
                </a:solidFill>
                <a:latin typeface="inherit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 = </a:t>
            </a:r>
            <a:r>
              <a:rPr lang="el-GR" sz="1400" dirty="0">
                <a:solidFill>
                  <a:srgbClr val="3D3D3D"/>
                </a:solidFill>
                <a:latin typeface="inherit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 – (</a:t>
            </a:r>
            <a:r>
              <a:rPr lang="el-GR" sz="1400" dirty="0">
                <a:solidFill>
                  <a:srgbClr val="000000"/>
                </a:solidFill>
                <a:latin typeface="Helvetica" panose="020B0604020202020204" pitchFamily="34" charset="0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l-GR" sz="1400" dirty="0">
                <a:solidFill>
                  <a:srgbClr val="000000"/>
                </a:solidFill>
                <a:latin typeface="Helvetica" panose="020B0604020202020204" pitchFamily="34" charset="0"/>
              </a:rPr>
              <a:t>Σ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r>
              <a:rPr lang="en-US" sz="1400" baseline="-25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) / n = 9,859 – (555*145) / 8 = </a:t>
            </a:r>
            <a:r>
              <a:rPr lang="en-US" sz="1400" b="1" dirty="0">
                <a:solidFill>
                  <a:srgbClr val="000000"/>
                </a:solidFill>
                <a:latin typeface="inherit"/>
              </a:rPr>
              <a:t>-200.375</a:t>
            </a:r>
            <a:endParaRPr lang="en-US" sz="1400" b="0" i="0" dirty="0">
              <a:solidFill>
                <a:srgbClr val="3D3D3D"/>
              </a:solidFill>
              <a:effectLst/>
              <a:latin typeface="inherit"/>
            </a:endParaRPr>
          </a:p>
        </p:txBody>
      </p:sp>
      <p:pic>
        <p:nvPicPr>
          <p:cNvPr id="3074" name="Picture 2" descr="Example of multiple linear regression by h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91" y="2718326"/>
            <a:ext cx="8061496" cy="336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3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112045" y="128428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Linear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2045" y="897949"/>
            <a:ext cx="348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Step 3: Calculate a</a:t>
            </a:r>
            <a:r>
              <a:rPr lang="en-US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b</a:t>
            </a:r>
            <a:r>
              <a:rPr lang="en-US" b="1" baseline="-250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, and b</a:t>
            </a:r>
            <a:r>
              <a:rPr lang="en-US" b="1" baseline="-25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9655" y="1662363"/>
            <a:ext cx="101676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formula to calculate b1 is: [(</a:t>
            </a:r>
            <a:r>
              <a:rPr lang="el-GR" dirty="0"/>
              <a:t>Σ</a:t>
            </a:r>
            <a:r>
              <a:rPr lang="en-US" dirty="0"/>
              <a:t>x22)(</a:t>
            </a:r>
            <a:r>
              <a:rPr lang="el-GR" dirty="0"/>
              <a:t>Σ</a:t>
            </a:r>
            <a:r>
              <a:rPr lang="en-US" dirty="0"/>
              <a:t>x1y)  – (</a:t>
            </a:r>
            <a:r>
              <a:rPr lang="el-GR" dirty="0"/>
              <a:t>Σ</a:t>
            </a:r>
            <a:r>
              <a:rPr lang="en-US" dirty="0"/>
              <a:t>x1x2)(</a:t>
            </a:r>
            <a:r>
              <a:rPr lang="el-GR" dirty="0"/>
              <a:t>Σ</a:t>
            </a:r>
            <a:r>
              <a:rPr lang="en-US" dirty="0"/>
              <a:t>x2y)]  / [(</a:t>
            </a:r>
            <a:r>
              <a:rPr lang="el-GR" dirty="0"/>
              <a:t>Σ</a:t>
            </a:r>
            <a:r>
              <a:rPr lang="en-US" dirty="0"/>
              <a:t>x12) (</a:t>
            </a:r>
            <a:r>
              <a:rPr lang="el-GR" dirty="0"/>
              <a:t>Σ</a:t>
            </a:r>
            <a:r>
              <a:rPr lang="en-US" dirty="0"/>
              <a:t>x22) – (</a:t>
            </a:r>
            <a:r>
              <a:rPr lang="el-GR" dirty="0"/>
              <a:t>Σ</a:t>
            </a:r>
            <a:r>
              <a:rPr lang="en-US" dirty="0"/>
              <a:t>x1x2)2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Thus, </a:t>
            </a:r>
            <a:r>
              <a:rPr lang="en-US" b="1" dirty="0"/>
              <a:t>b1</a:t>
            </a:r>
            <a:r>
              <a:rPr lang="en-US" dirty="0"/>
              <a:t> = [(194.875)(1162.5)  – (-200.375)(-953.5)]  / [(263.875) (194.875) – (-200.375)2] = </a:t>
            </a:r>
            <a:r>
              <a:rPr lang="en-US" dirty="0" smtClean="0"/>
              <a:t>3.148</a:t>
            </a:r>
          </a:p>
          <a:p>
            <a:endParaRPr lang="en-US" dirty="0"/>
          </a:p>
          <a:p>
            <a:r>
              <a:rPr lang="en-US" dirty="0"/>
              <a:t>The formula to calculate b2 is: [(</a:t>
            </a:r>
            <a:r>
              <a:rPr lang="el-GR" dirty="0"/>
              <a:t>Σ</a:t>
            </a:r>
            <a:r>
              <a:rPr lang="en-US" dirty="0"/>
              <a:t>x12)(</a:t>
            </a:r>
            <a:r>
              <a:rPr lang="el-GR" dirty="0"/>
              <a:t>Σ</a:t>
            </a:r>
            <a:r>
              <a:rPr lang="en-US" dirty="0"/>
              <a:t>x2y)  – (</a:t>
            </a:r>
            <a:r>
              <a:rPr lang="el-GR" dirty="0"/>
              <a:t>Σ</a:t>
            </a:r>
            <a:r>
              <a:rPr lang="en-US" dirty="0"/>
              <a:t>x1x2)(</a:t>
            </a:r>
            <a:r>
              <a:rPr lang="el-GR" dirty="0"/>
              <a:t>Σ</a:t>
            </a:r>
            <a:r>
              <a:rPr lang="en-US" dirty="0"/>
              <a:t>x1y)]  / [(</a:t>
            </a:r>
            <a:r>
              <a:rPr lang="el-GR" dirty="0"/>
              <a:t>Σ</a:t>
            </a:r>
            <a:r>
              <a:rPr lang="en-US" dirty="0"/>
              <a:t>x12) (</a:t>
            </a:r>
            <a:r>
              <a:rPr lang="el-GR" dirty="0"/>
              <a:t>Σ</a:t>
            </a:r>
            <a:r>
              <a:rPr lang="en-US" dirty="0"/>
              <a:t>x22) – (</a:t>
            </a:r>
            <a:r>
              <a:rPr lang="el-GR" dirty="0"/>
              <a:t>Σ</a:t>
            </a:r>
            <a:r>
              <a:rPr lang="en-US" dirty="0"/>
              <a:t>x1x2)2</a:t>
            </a:r>
            <a:r>
              <a:rPr lang="en-US" dirty="0" smtClean="0"/>
              <a:t>]</a:t>
            </a:r>
          </a:p>
          <a:p>
            <a:pPr fontAlgn="base"/>
            <a:r>
              <a:rPr lang="en-US" dirty="0"/>
              <a:t>Thus, </a:t>
            </a:r>
            <a:r>
              <a:rPr lang="en-US" b="1" dirty="0"/>
              <a:t>b</a:t>
            </a:r>
            <a:r>
              <a:rPr lang="en-US" b="1" baseline="-25000" dirty="0"/>
              <a:t>2 </a:t>
            </a:r>
            <a:r>
              <a:rPr lang="en-US" dirty="0"/>
              <a:t>= [(263.875)(-953.5)  – (-200.375)(1152.5)]  / [(263.875) (194.875) – (-200.375)</a:t>
            </a:r>
            <a:r>
              <a:rPr lang="en-US" baseline="30000" dirty="0"/>
              <a:t>2</a:t>
            </a:r>
            <a:r>
              <a:rPr lang="en-US" dirty="0"/>
              <a:t>] = </a:t>
            </a:r>
            <a:r>
              <a:rPr lang="en-US" b="1" dirty="0"/>
              <a:t>-</a:t>
            </a:r>
            <a:r>
              <a:rPr lang="en-US" b="1" dirty="0" smtClean="0"/>
              <a:t>1.656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formula to calculate a</a:t>
            </a:r>
            <a:r>
              <a:rPr lang="en-US" baseline="-25000" dirty="0"/>
              <a:t> </a:t>
            </a:r>
            <a:r>
              <a:rPr lang="en-US" dirty="0"/>
              <a:t>is: </a:t>
            </a:r>
            <a:r>
              <a:rPr lang="el-GR" dirty="0"/>
              <a:t> </a:t>
            </a:r>
            <a:r>
              <a:rPr lang="en-US" dirty="0" smtClean="0"/>
              <a:t>y</a:t>
            </a:r>
            <a:r>
              <a:rPr lang="en-US" dirty="0"/>
              <a:t> –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l-GR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/>
              <a:t> –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l-GR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dirty="0"/>
          </a:p>
          <a:p>
            <a:pPr fontAlgn="base"/>
            <a:r>
              <a:rPr lang="en-US" dirty="0"/>
              <a:t>Thus, </a:t>
            </a:r>
            <a:r>
              <a:rPr lang="en-US" b="1" dirty="0"/>
              <a:t>a</a:t>
            </a:r>
            <a:r>
              <a:rPr lang="en-US" b="1" baseline="-25000" dirty="0"/>
              <a:t> </a:t>
            </a:r>
            <a:r>
              <a:rPr lang="en-US" dirty="0"/>
              <a:t>= 181.5 – 3.148(69.375) – (-1.656)(18.125) = </a:t>
            </a:r>
            <a:r>
              <a:rPr lang="en-US" b="1" dirty="0"/>
              <a:t>-6.867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408098" y="3424687"/>
            <a:ext cx="276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91819" y="3404559"/>
            <a:ext cx="276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64679" y="3404559"/>
            <a:ext cx="276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1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112045" y="128428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Linear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06459" y="1405001"/>
            <a:ext cx="80973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000000"/>
                </a:solidFill>
                <a:latin typeface="inherit"/>
              </a:rPr>
              <a:t>Step 5: Place a</a:t>
            </a:r>
            <a:r>
              <a:rPr lang="en-US" b="1" dirty="0" smtClean="0">
                <a:solidFill>
                  <a:srgbClr val="000000"/>
                </a:solidFill>
                <a:latin typeface="inherit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b</a:t>
            </a:r>
            <a:r>
              <a:rPr lang="en-US" b="1" baseline="-250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, and b</a:t>
            </a:r>
            <a:r>
              <a:rPr lang="en-US" b="1" baseline="-250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 in the estimated linear regression equation</a:t>
            </a:r>
            <a:r>
              <a:rPr lang="en-US" b="1" dirty="0" smtClean="0">
                <a:solidFill>
                  <a:srgbClr val="000000"/>
                </a:solidFill>
                <a:latin typeface="inherit"/>
              </a:rPr>
              <a:t>.</a:t>
            </a:r>
          </a:p>
          <a:p>
            <a:pPr fontAlgn="base"/>
            <a:endParaRPr lang="en-US" dirty="0">
              <a:solidFill>
                <a:srgbClr val="3D3D3D"/>
              </a:solidFill>
              <a:latin typeface="Lato" panose="020F0502020204030203" pitchFamily="34" charset="0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The estimated linear regression equation is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:</a:t>
            </a:r>
          </a:p>
          <a:p>
            <a:pPr fontAlgn="base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fontAlgn="base"/>
            <a:endParaRPr lang="en-US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fontAlgn="base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fontAlgn="base"/>
            <a:endParaRPr lang="en-US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 y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= 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b</a:t>
            </a:r>
            <a:r>
              <a:rPr lang="en-US" baseline="-25000" dirty="0" smtClean="0">
                <a:solidFill>
                  <a:srgbClr val="000000"/>
                </a:solidFill>
                <a:latin typeface="inherit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*x</a:t>
            </a:r>
            <a:r>
              <a:rPr lang="en-US" baseline="-25000" dirty="0" smtClean="0">
                <a:solidFill>
                  <a:srgbClr val="000000"/>
                </a:solidFill>
                <a:latin typeface="inherit"/>
              </a:rPr>
              <a:t>1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 + 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b</a:t>
            </a:r>
            <a:r>
              <a:rPr lang="en-US" baseline="-25000" dirty="0" smtClean="0">
                <a:solidFill>
                  <a:srgbClr val="000000"/>
                </a:solidFill>
                <a:latin typeface="inherit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*x</a:t>
            </a:r>
            <a:r>
              <a:rPr lang="en-US" baseline="-25000" dirty="0" smtClean="0">
                <a:solidFill>
                  <a:srgbClr val="000000"/>
                </a:solidFill>
                <a:latin typeface="inherit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inherit"/>
              </a:rPr>
              <a:t> + a</a:t>
            </a:r>
          </a:p>
          <a:p>
            <a:pPr fontAlgn="base"/>
            <a:endParaRPr lang="en-US" dirty="0">
              <a:solidFill>
                <a:srgbClr val="3D3D3D"/>
              </a:solidFill>
              <a:latin typeface="Lato" panose="020F0502020204030203" pitchFamily="34" charset="0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In our example, it is </a:t>
            </a:r>
            <a:r>
              <a:rPr lang="en-US" b="1" dirty="0" smtClean="0">
                <a:solidFill>
                  <a:srgbClr val="000000"/>
                </a:solidFill>
                <a:latin typeface="inherit"/>
              </a:rPr>
              <a:t>y = 3.148x</a:t>
            </a:r>
            <a:r>
              <a:rPr lang="en-US" b="1" baseline="-25000" dirty="0" smtClean="0">
                <a:solidFill>
                  <a:srgbClr val="000000"/>
                </a:solidFill>
                <a:latin typeface="inherit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 – </a:t>
            </a:r>
            <a:r>
              <a:rPr lang="en-US" b="1" dirty="0" smtClean="0">
                <a:solidFill>
                  <a:srgbClr val="000000"/>
                </a:solidFill>
                <a:latin typeface="inherit"/>
              </a:rPr>
              <a:t>1.656x</a:t>
            </a:r>
            <a:r>
              <a:rPr lang="en-US" b="1" baseline="-25000" dirty="0" smtClean="0">
                <a:solidFill>
                  <a:srgbClr val="000000"/>
                </a:solidFill>
                <a:latin typeface="inherit"/>
              </a:rPr>
              <a:t>2  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inherit"/>
              </a:rPr>
              <a:t>+(-6.867)</a:t>
            </a:r>
            <a:endParaRPr lang="en-US" b="0" i="0" dirty="0">
              <a:solidFill>
                <a:srgbClr val="3D3D3D"/>
              </a:solidFill>
              <a:effectLst/>
              <a:latin typeface="Lato" panose="020F0502020204030203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953588"/>
              </p:ext>
            </p:extLst>
          </p:nvPr>
        </p:nvGraphicFramePr>
        <p:xfrm>
          <a:off x="2669535" y="2367893"/>
          <a:ext cx="2667000" cy="80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Bitmap Image" r:id="rId4" imgW="2666880" imgH="1325880" progId="Paint.Picture">
                  <p:embed/>
                </p:oleObj>
              </mc:Choice>
              <mc:Fallback>
                <p:oleObj name="Bitmap Image" r:id="rId4" imgW="2666880" imgH="1325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9535" y="2367893"/>
                        <a:ext cx="2667000" cy="806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806459" y="4373202"/>
            <a:ext cx="490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arial" panose="020B0604020202020204" pitchFamily="34" charset="0"/>
              </a:rPr>
              <a:t>If Age X1=65, Salary X2=23k, So Point y=?  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08971" y="4800910"/>
            <a:ext cx="3791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 smtClean="0">
                <a:solidFill>
                  <a:srgbClr val="000000"/>
                </a:solidFill>
                <a:latin typeface="inherit"/>
              </a:rPr>
              <a:t>y 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inherit"/>
              </a:rPr>
              <a:t>3.148 * 65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 – </a:t>
            </a:r>
            <a:r>
              <a:rPr lang="en-US" dirty="0" smtClean="0">
                <a:solidFill>
                  <a:srgbClr val="000000"/>
                </a:solidFill>
                <a:latin typeface="inherit"/>
              </a:rPr>
              <a:t>1.656 * 23</a:t>
            </a:r>
            <a:r>
              <a:rPr lang="en-US" baseline="-25000" dirty="0" smtClean="0">
                <a:solidFill>
                  <a:srgbClr val="000000"/>
                </a:solidFill>
                <a:latin typeface="inherit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inherit"/>
              </a:rPr>
              <a:t> - 6.867</a:t>
            </a:r>
          </a:p>
          <a:p>
            <a:pPr fontAlgn="base"/>
            <a:r>
              <a:rPr lang="en-US" dirty="0" smtClean="0">
                <a:solidFill>
                  <a:srgbClr val="000000"/>
                </a:solidFill>
                <a:latin typeface="inherit"/>
              </a:rPr>
              <a:t>   = 204.62 – 38.088 – 6.867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inherit"/>
              </a:rPr>
              <a:t>  = 160</a:t>
            </a:r>
            <a:endParaRPr lang="en-US" dirty="0">
              <a:solidFill>
                <a:srgbClr val="3D3D3D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315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Arial</vt:lpstr>
      <vt:lpstr>Arial</vt:lpstr>
      <vt:lpstr>Bookman Old Style</vt:lpstr>
      <vt:lpstr>Calibri</vt:lpstr>
      <vt:lpstr>Calibri Light</vt:lpstr>
      <vt:lpstr>Cambria</vt:lpstr>
      <vt:lpstr>Courier</vt:lpstr>
      <vt:lpstr>Courier New</vt:lpstr>
      <vt:lpstr>Helvetica</vt:lpstr>
      <vt:lpstr>inherit</vt:lpstr>
      <vt:lpstr>Lato</vt:lpstr>
      <vt:lpstr>Roboto</vt:lpstr>
      <vt:lpstr>Times New Roman</vt:lpstr>
      <vt:lpstr>Verdana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Microsoft account</cp:lastModifiedBy>
  <cp:revision>126</cp:revision>
  <dcterms:created xsi:type="dcterms:W3CDTF">2021-08-10T15:37:54Z</dcterms:created>
  <dcterms:modified xsi:type="dcterms:W3CDTF">2022-05-28T06:19:53Z</dcterms:modified>
</cp:coreProperties>
</file>