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60"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120" d="100"/>
          <a:sy n="120" d="100"/>
        </p:scale>
        <p:origin x="-754" y="-6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405647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383519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760224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354645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B4F9A9-CB77-4A94-AEE0-C37C94C95FFF}"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271466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B4F9A9-CB77-4A94-AEE0-C37C94C95FFF}"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289773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B4F9A9-CB77-4A94-AEE0-C37C94C95FFF}" type="datetimeFigureOut">
              <a:rPr lang="en-US" smtClean="0"/>
              <a:t>9/12/2022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2725195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B4F9A9-CB77-4A94-AEE0-C37C94C95FFF}" type="datetimeFigureOut">
              <a:rPr lang="en-US" smtClean="0"/>
              <a:t>9/12/2022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3980277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4F9A9-CB77-4A94-AEE0-C37C94C95FFF}" type="datetimeFigureOut">
              <a:rPr lang="en-US" smtClean="0"/>
              <a:t>9/12/2022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597730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B4F9A9-CB77-4A94-AEE0-C37C94C95FFF}"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243751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B4F9A9-CB77-4A94-AEE0-C37C94C95FFF}"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406349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B4F9A9-CB77-4A94-AEE0-C37C94C95FFF}" type="datetimeFigureOut">
              <a:rPr lang="en-US" smtClean="0"/>
              <a:t>9/12/2022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CA278-F2FA-46D6-ABA9-10A59764879E}" type="slidenum">
              <a:rPr lang="en-US" smtClean="0"/>
              <a:t>‹#›</a:t>
            </a:fld>
            <a:endParaRPr lang="en-US"/>
          </a:p>
        </p:txBody>
      </p:sp>
    </p:spTree>
    <p:extLst>
      <p:ext uri="{BB962C8B-B14F-4D97-AF65-F5344CB8AC3E}">
        <p14:creationId xmlns:p14="http://schemas.microsoft.com/office/powerpoint/2010/main" val="47776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2.jpeg"/><Relationship Id="rId7"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7.gi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3.png"/><Relationship Id="rId12"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2.png"/><Relationship Id="rId11" Type="http://schemas.openxmlformats.org/officeDocument/2006/relationships/image" Target="../media/image9.wmf"/><Relationship Id="rId5" Type="http://schemas.openxmlformats.org/officeDocument/2006/relationships/image" Target="../media/image11.png"/><Relationship Id="rId10" Type="http://schemas.openxmlformats.org/officeDocument/2006/relationships/oleObject" Target="../embeddings/oleObject4.bin"/><Relationship Id="rId4" Type="http://schemas.openxmlformats.org/officeDocument/2006/relationships/image" Target="../media/image2.jpeg"/><Relationship Id="rId9" Type="http://schemas.openxmlformats.org/officeDocument/2006/relationships/image" Target="../media/image8.wmf"/></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16.w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sp>
        <p:nvSpPr>
          <p:cNvPr id="4" name="Rectangle 3"/>
          <p:cNvSpPr/>
          <p:nvPr/>
        </p:nvSpPr>
        <p:spPr>
          <a:xfrm>
            <a:off x="2495910" y="1068570"/>
            <a:ext cx="8789322" cy="1323439"/>
          </a:xfrm>
          <a:prstGeom prst="rect">
            <a:avLst/>
          </a:prstGeom>
        </p:spPr>
        <p:txBody>
          <a:bodyPr wrap="square">
            <a:spAutoFit/>
          </a:bodyPr>
          <a:lstStyle/>
          <a:p>
            <a:r>
              <a:rPr lang="en-US" sz="2000" dirty="0"/>
              <a:t>Supervised learning is the types of machine learning in which machines are trained using well "labelled" training data, and on basis of that data, machines predict the output. The labelled data means some input data is already tagged with the correct output.</a:t>
            </a:r>
          </a:p>
        </p:txBody>
      </p:sp>
      <p:sp>
        <p:nvSpPr>
          <p:cNvPr id="6" name="Rectangle 5"/>
          <p:cNvSpPr/>
          <p:nvPr/>
        </p:nvSpPr>
        <p:spPr>
          <a:xfrm>
            <a:off x="2495910" y="699238"/>
            <a:ext cx="2548133" cy="400110"/>
          </a:xfrm>
          <a:prstGeom prst="rect">
            <a:avLst/>
          </a:prstGeom>
        </p:spPr>
        <p:txBody>
          <a:bodyPr wrap="none">
            <a:spAutoFit/>
          </a:bodyPr>
          <a:lstStyle/>
          <a:p>
            <a:r>
              <a:rPr lang="en-US" sz="2000" b="1" dirty="0"/>
              <a:t>Supervised </a:t>
            </a:r>
            <a:r>
              <a:rPr lang="en-US" sz="2000" b="1" dirty="0" smtClean="0"/>
              <a:t>Learning </a:t>
            </a:r>
            <a:r>
              <a:rPr lang="en-US" sz="2000" b="1" dirty="0" smtClean="0">
                <a:solidFill>
                  <a:srgbClr val="202124"/>
                </a:solidFill>
                <a:latin typeface="arial" panose="020B0604020202020204" pitchFamily="34" charset="0"/>
              </a:rPr>
              <a:t>: </a:t>
            </a:r>
            <a:endParaRPr lang="en-US" sz="2000" b="1" dirty="0"/>
          </a:p>
        </p:txBody>
      </p:sp>
      <p:sp>
        <p:nvSpPr>
          <p:cNvPr id="7" name="Rectangle 6"/>
          <p:cNvSpPr/>
          <p:nvPr/>
        </p:nvSpPr>
        <p:spPr>
          <a:xfrm>
            <a:off x="2495910" y="2453565"/>
            <a:ext cx="911340" cy="369332"/>
          </a:xfrm>
          <a:prstGeom prst="rect">
            <a:avLst/>
          </a:prstGeom>
        </p:spPr>
        <p:txBody>
          <a:bodyPr wrap="none">
            <a:spAutoFit/>
          </a:bodyPr>
          <a:lstStyle/>
          <a:p>
            <a:r>
              <a:rPr lang="en-US" b="1" dirty="0" smtClean="0">
                <a:solidFill>
                  <a:srgbClr val="202124"/>
                </a:solidFill>
                <a:latin typeface="arial" panose="020B0604020202020204" pitchFamily="34" charset="0"/>
              </a:rPr>
              <a:t>Types:</a:t>
            </a:r>
            <a:endParaRPr lang="en-US" b="1" dirty="0"/>
          </a:p>
        </p:txBody>
      </p:sp>
      <p:sp>
        <p:nvSpPr>
          <p:cNvPr id="2" name="Rectangle 1"/>
          <p:cNvSpPr/>
          <p:nvPr/>
        </p:nvSpPr>
        <p:spPr>
          <a:xfrm>
            <a:off x="3298166" y="2453565"/>
            <a:ext cx="6096000" cy="646331"/>
          </a:xfrm>
          <a:prstGeom prst="rect">
            <a:avLst/>
          </a:prstGeom>
        </p:spPr>
        <p:txBody>
          <a:bodyPr>
            <a:spAutoFit/>
          </a:bodyPr>
          <a:lstStyle/>
          <a:p>
            <a:r>
              <a:rPr lang="en-US" dirty="0">
                <a:solidFill>
                  <a:srgbClr val="333333"/>
                </a:solidFill>
                <a:latin typeface="inter-regular"/>
              </a:rPr>
              <a:t>Supervised learning can be further divided into two types of problems:</a:t>
            </a:r>
            <a:endParaRPr lang="en-US" dirty="0"/>
          </a:p>
        </p:txBody>
      </p:sp>
      <p:pic>
        <p:nvPicPr>
          <p:cNvPr id="3" name="Picture 2"/>
          <p:cNvPicPr>
            <a:picLocks noChangeAspect="1"/>
          </p:cNvPicPr>
          <p:nvPr/>
        </p:nvPicPr>
        <p:blipFill>
          <a:blip r:embed="rId3"/>
          <a:stretch>
            <a:fillRect/>
          </a:stretch>
        </p:blipFill>
        <p:spPr>
          <a:xfrm>
            <a:off x="4002027" y="3380206"/>
            <a:ext cx="4981575" cy="2771775"/>
          </a:xfrm>
          <a:prstGeom prst="rect">
            <a:avLst/>
          </a:prstGeom>
        </p:spPr>
      </p:pic>
    </p:spTree>
    <p:extLst>
      <p:ext uri="{BB962C8B-B14F-4D97-AF65-F5344CB8AC3E}">
        <p14:creationId xmlns:p14="http://schemas.microsoft.com/office/powerpoint/2010/main" val="4265384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sp>
        <p:nvSpPr>
          <p:cNvPr id="4" name="Rectangle 3"/>
          <p:cNvSpPr/>
          <p:nvPr/>
        </p:nvSpPr>
        <p:spPr>
          <a:xfrm>
            <a:off x="2495910" y="1068570"/>
            <a:ext cx="8789322" cy="1200329"/>
          </a:xfrm>
          <a:prstGeom prst="rect">
            <a:avLst/>
          </a:prstGeom>
        </p:spPr>
        <p:txBody>
          <a:bodyPr wrap="square">
            <a:spAutoFit/>
          </a:bodyPr>
          <a:lstStyle/>
          <a:p>
            <a:r>
              <a:rPr lang="en-US" dirty="0">
                <a:solidFill>
                  <a:srgbClr val="202124"/>
                </a:solidFill>
                <a:latin typeface="arial" panose="020B0604020202020204" pitchFamily="34" charset="0"/>
              </a:rPr>
              <a:t>Regression is a statistical method used in finance, investing, and other disciplines that attempts to determine the strength and character of the relationship between one dependent variable (usually denoted by Y) and a series of other variables (known as independent variables).</a:t>
            </a:r>
            <a:endParaRPr lang="en-US" dirty="0"/>
          </a:p>
        </p:txBody>
      </p:sp>
      <p:pic>
        <p:nvPicPr>
          <p:cNvPr id="1026" name="Picture 2" descr="Regression Analysis in 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2737" y="2529731"/>
            <a:ext cx="5000625" cy="41529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495910" y="699238"/>
            <a:ext cx="1582484" cy="369332"/>
          </a:xfrm>
          <a:prstGeom prst="rect">
            <a:avLst/>
          </a:prstGeom>
        </p:spPr>
        <p:txBody>
          <a:bodyPr wrap="none">
            <a:spAutoFit/>
          </a:bodyPr>
          <a:lstStyle/>
          <a:p>
            <a:r>
              <a:rPr lang="en-US" b="1" dirty="0" smtClean="0">
                <a:solidFill>
                  <a:srgbClr val="202124"/>
                </a:solidFill>
                <a:latin typeface="arial" panose="020B0604020202020204" pitchFamily="34" charset="0"/>
              </a:rPr>
              <a:t>Regression: </a:t>
            </a:r>
            <a:endParaRPr lang="en-US" b="1" dirty="0"/>
          </a:p>
        </p:txBody>
      </p:sp>
      <p:sp>
        <p:nvSpPr>
          <p:cNvPr id="7" name="Rectangle 6"/>
          <p:cNvSpPr/>
          <p:nvPr/>
        </p:nvSpPr>
        <p:spPr>
          <a:xfrm>
            <a:off x="2495910" y="2453565"/>
            <a:ext cx="911340" cy="369332"/>
          </a:xfrm>
          <a:prstGeom prst="rect">
            <a:avLst/>
          </a:prstGeom>
        </p:spPr>
        <p:txBody>
          <a:bodyPr wrap="none">
            <a:spAutoFit/>
          </a:bodyPr>
          <a:lstStyle/>
          <a:p>
            <a:r>
              <a:rPr lang="en-US" b="1" dirty="0" smtClean="0">
                <a:solidFill>
                  <a:srgbClr val="202124"/>
                </a:solidFill>
                <a:latin typeface="arial" panose="020B0604020202020204" pitchFamily="34" charset="0"/>
              </a:rPr>
              <a:t>Types:</a:t>
            </a:r>
            <a:endParaRPr lang="en-US" b="1" dirty="0"/>
          </a:p>
        </p:txBody>
      </p:sp>
    </p:spTree>
    <p:extLst>
      <p:ext uri="{BB962C8B-B14F-4D97-AF65-F5344CB8AC3E}">
        <p14:creationId xmlns:p14="http://schemas.microsoft.com/office/powerpoint/2010/main" val="3702711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sp>
        <p:nvSpPr>
          <p:cNvPr id="6" name="Rectangle 5"/>
          <p:cNvSpPr/>
          <p:nvPr/>
        </p:nvSpPr>
        <p:spPr>
          <a:xfrm>
            <a:off x="2495910" y="699238"/>
            <a:ext cx="3159839" cy="369332"/>
          </a:xfrm>
          <a:prstGeom prst="rect">
            <a:avLst/>
          </a:prstGeom>
        </p:spPr>
        <p:txBody>
          <a:bodyPr wrap="none">
            <a:spAutoFit/>
          </a:bodyPr>
          <a:lstStyle/>
          <a:p>
            <a:r>
              <a:rPr lang="en-US" b="1" dirty="0" smtClean="0">
                <a:solidFill>
                  <a:srgbClr val="202124"/>
                </a:solidFill>
                <a:latin typeface="arial" panose="020B0604020202020204" pitchFamily="34" charset="0"/>
              </a:rPr>
              <a:t>Simple Linear Regression: </a:t>
            </a:r>
            <a:endParaRPr lang="en-US" b="1" dirty="0"/>
          </a:p>
        </p:txBody>
      </p:sp>
      <p:sp>
        <p:nvSpPr>
          <p:cNvPr id="2" name="Rectangle 1"/>
          <p:cNvSpPr/>
          <p:nvPr/>
        </p:nvSpPr>
        <p:spPr>
          <a:xfrm>
            <a:off x="2495910" y="1062003"/>
            <a:ext cx="8890958" cy="923330"/>
          </a:xfrm>
          <a:prstGeom prst="rect">
            <a:avLst/>
          </a:prstGeom>
        </p:spPr>
        <p:txBody>
          <a:bodyPr wrap="square">
            <a:spAutoFit/>
          </a:bodyPr>
          <a:lstStyle/>
          <a:p>
            <a:r>
              <a:rPr lang="en-US" dirty="0">
                <a:solidFill>
                  <a:srgbClr val="202124"/>
                </a:solidFill>
                <a:latin typeface="arial" panose="020B0604020202020204" pitchFamily="34" charset="0"/>
              </a:rPr>
              <a:t>Simple linear regression is </a:t>
            </a:r>
            <a:r>
              <a:rPr lang="en-US" b="1" dirty="0">
                <a:solidFill>
                  <a:srgbClr val="202124"/>
                </a:solidFill>
                <a:latin typeface="arial" panose="020B0604020202020204" pitchFamily="34" charset="0"/>
              </a:rPr>
              <a:t>a regression model that estimates the relationship between one independent variable and one dependent variable using a straight line</a:t>
            </a:r>
            <a:r>
              <a:rPr lang="en-US" dirty="0">
                <a:solidFill>
                  <a:srgbClr val="202124"/>
                </a:solidFill>
                <a:latin typeface="arial" panose="020B0604020202020204" pitchFamily="34" charset="0"/>
              </a:rPr>
              <a:t>. Both variables should be quantitative.</a:t>
            </a:r>
            <a:endParaRPr lang="en-US" dirty="0"/>
          </a:p>
        </p:txBody>
      </p:sp>
      <p:sp>
        <p:nvSpPr>
          <p:cNvPr id="3" name="Rectangle 2"/>
          <p:cNvSpPr/>
          <p:nvPr/>
        </p:nvSpPr>
        <p:spPr>
          <a:xfrm>
            <a:off x="2495910" y="2503583"/>
            <a:ext cx="3405291" cy="369332"/>
          </a:xfrm>
          <a:prstGeom prst="rect">
            <a:avLst/>
          </a:prstGeom>
        </p:spPr>
        <p:txBody>
          <a:bodyPr wrap="none">
            <a:spAutoFit/>
          </a:bodyPr>
          <a:lstStyle/>
          <a:p>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The example data in </a:t>
            </a:r>
            <a:r>
              <a:rPr lang="en-US" dirty="0" smtClean="0">
                <a:solidFill>
                  <a:srgbClr val="000000"/>
                </a:solidFill>
                <a:latin typeface="Verdana" panose="020B0604030504040204" pitchFamily="34" charset="0"/>
                <a:ea typeface="Times New Roman" panose="02020603050405020304" pitchFamily="18" charset="0"/>
                <a:cs typeface="Times New Roman" panose="02020603050405020304" pitchFamily="18" charset="0"/>
              </a:rPr>
              <a:t>Table </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791411533"/>
              </p:ext>
            </p:extLst>
          </p:nvPr>
        </p:nvGraphicFramePr>
        <p:xfrm>
          <a:off x="5632745" y="3055672"/>
          <a:ext cx="2329436" cy="2183892"/>
        </p:xfrm>
        <a:graphic>
          <a:graphicData uri="http://schemas.openxmlformats.org/drawingml/2006/table">
            <a:tbl>
              <a:tblPr firstRow="1" firstCol="1" bandRow="1"/>
              <a:tblGrid>
                <a:gridCol w="1164718"/>
                <a:gridCol w="1164718"/>
              </a:tblGrid>
              <a:tr h="330359">
                <a:tc>
                  <a:txBody>
                    <a:bodyPr/>
                    <a:lstStyle/>
                    <a:p>
                      <a:pPr marL="0" marR="0" algn="ctr">
                        <a:lnSpc>
                          <a:spcPct val="115000"/>
                        </a:lnSpc>
                        <a:spcBef>
                          <a:spcPts val="0"/>
                        </a:spcBef>
                        <a:spcAft>
                          <a:spcPts val="0"/>
                        </a:spcAft>
                      </a:pPr>
                      <a:r>
                        <a:rPr lang="en-US" sz="1000" b="1" dirty="0" smtClean="0">
                          <a:effectLst/>
                          <a:latin typeface="Times New Roman" panose="02020603050405020304" pitchFamily="18" charset="0"/>
                          <a:ea typeface="Times New Roman" panose="02020603050405020304" pitchFamily="18" charset="0"/>
                          <a:cs typeface="Times New Roman" panose="02020603050405020304" pitchFamily="18" charset="0"/>
                        </a:rPr>
                        <a:t>X (I</a:t>
                      </a:r>
                      <a:r>
                        <a:rPr lang="en-US" sz="1100" b="1" dirty="0" smtClean="0">
                          <a:solidFill>
                            <a:srgbClr val="202124"/>
                          </a:solidFill>
                          <a:latin typeface="arial" panose="020B0604020202020204" pitchFamily="34" charset="0"/>
                        </a:rPr>
                        <a:t>ndependent Variable)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000" b="1" dirty="0" smtClean="0">
                          <a:effectLst/>
                          <a:latin typeface="Times New Roman" panose="02020603050405020304" pitchFamily="18" charset="0"/>
                          <a:ea typeface="Times New Roman" panose="02020603050405020304" pitchFamily="18" charset="0"/>
                          <a:cs typeface="Times New Roman" panose="02020603050405020304" pitchFamily="18" charset="0"/>
                        </a:rPr>
                        <a:t>Y (</a:t>
                      </a:r>
                      <a:r>
                        <a:rPr lang="en-US" sz="1100" b="1" dirty="0" smtClean="0">
                          <a:solidFill>
                            <a:srgbClr val="202124"/>
                          </a:solidFill>
                          <a:effectLst/>
                          <a:latin typeface="arial" panose="020B0604020202020204" pitchFamily="34" charset="0"/>
                          <a:ea typeface="+mn-ea"/>
                          <a:cs typeface="+mn-cs"/>
                        </a:rPr>
                        <a:t>D</a:t>
                      </a:r>
                      <a:r>
                        <a:rPr lang="en-US" sz="1100" b="1" dirty="0" smtClean="0">
                          <a:solidFill>
                            <a:srgbClr val="202124"/>
                          </a:solidFill>
                          <a:latin typeface="arial" panose="020B0604020202020204" pitchFamily="34" charset="0"/>
                        </a:rPr>
                        <a:t>ependent Variable)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r>
              <a:tr h="330359">
                <a:tc>
                  <a:txBody>
                    <a:bodyPr/>
                    <a:lstStyle/>
                    <a:p>
                      <a:pPr marL="0" marR="0" algn="ctr">
                        <a:lnSpc>
                          <a:spcPct val="115000"/>
                        </a:lnSpc>
                        <a:spcBef>
                          <a:spcPts val="0"/>
                        </a:spcBef>
                        <a:spcAft>
                          <a:spcPts val="0"/>
                        </a:spcAft>
                      </a:pPr>
                      <a:r>
                        <a:rPr lang="en-US" sz="1400" b="1" dirty="0">
                          <a:effectLst/>
                          <a:latin typeface="Courier"/>
                          <a:ea typeface="Times New Roman" panose="02020603050405020304" pitchFamily="18" charset="0"/>
                          <a:cs typeface="Times New Roman" panose="02020603050405020304" pitchFamily="18" charset="0"/>
                        </a:rPr>
                        <a:t>1.00</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1" dirty="0">
                          <a:effectLst/>
                          <a:latin typeface="Courier"/>
                          <a:ea typeface="Times New Roman" panose="02020603050405020304" pitchFamily="18" charset="0"/>
                          <a:cs typeface="Times New Roman" panose="02020603050405020304" pitchFamily="18" charset="0"/>
                        </a:rPr>
                        <a:t>1.00</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30359">
                <a:tc>
                  <a:txBody>
                    <a:bodyPr/>
                    <a:lstStyle/>
                    <a:p>
                      <a:pPr marL="0" marR="0" algn="ctr">
                        <a:lnSpc>
                          <a:spcPct val="115000"/>
                        </a:lnSpc>
                        <a:spcBef>
                          <a:spcPts val="0"/>
                        </a:spcBef>
                        <a:spcAft>
                          <a:spcPts val="0"/>
                        </a:spcAft>
                      </a:pPr>
                      <a:r>
                        <a:rPr lang="en-US" sz="1400" b="1" dirty="0">
                          <a:effectLst/>
                          <a:latin typeface="Courier"/>
                          <a:ea typeface="Times New Roman" panose="02020603050405020304" pitchFamily="18" charset="0"/>
                          <a:cs typeface="Times New Roman" panose="02020603050405020304" pitchFamily="18" charset="0"/>
                        </a:rPr>
                        <a:t>2.00</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1" dirty="0">
                          <a:effectLst/>
                          <a:latin typeface="Courier"/>
                          <a:ea typeface="Times New Roman" panose="02020603050405020304" pitchFamily="18" charset="0"/>
                          <a:cs typeface="Times New Roman" panose="02020603050405020304" pitchFamily="18" charset="0"/>
                        </a:rPr>
                        <a:t>2.00</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30359">
                <a:tc>
                  <a:txBody>
                    <a:bodyPr/>
                    <a:lstStyle/>
                    <a:p>
                      <a:pPr marL="0" marR="0" algn="ctr">
                        <a:lnSpc>
                          <a:spcPct val="115000"/>
                        </a:lnSpc>
                        <a:spcBef>
                          <a:spcPts val="0"/>
                        </a:spcBef>
                        <a:spcAft>
                          <a:spcPts val="0"/>
                        </a:spcAft>
                      </a:pPr>
                      <a:r>
                        <a:rPr lang="en-US" sz="1400" b="1">
                          <a:effectLst/>
                          <a:latin typeface="Courier"/>
                          <a:ea typeface="Times New Roman" panose="02020603050405020304" pitchFamily="18" charset="0"/>
                          <a:cs typeface="Times New Roman" panose="02020603050405020304" pitchFamily="18" charset="0"/>
                        </a:rPr>
                        <a:t>3.00</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1" dirty="0">
                          <a:effectLst/>
                          <a:latin typeface="Courier"/>
                          <a:ea typeface="Times New Roman" panose="02020603050405020304" pitchFamily="18" charset="0"/>
                          <a:cs typeface="Times New Roman" panose="02020603050405020304" pitchFamily="18" charset="0"/>
                        </a:rPr>
                        <a:t>1.30</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30359">
                <a:tc>
                  <a:txBody>
                    <a:bodyPr/>
                    <a:lstStyle/>
                    <a:p>
                      <a:pPr marL="0" marR="0" algn="ctr">
                        <a:lnSpc>
                          <a:spcPct val="115000"/>
                        </a:lnSpc>
                        <a:spcBef>
                          <a:spcPts val="0"/>
                        </a:spcBef>
                        <a:spcAft>
                          <a:spcPts val="0"/>
                        </a:spcAft>
                      </a:pPr>
                      <a:r>
                        <a:rPr lang="en-US" sz="1400" b="1">
                          <a:effectLst/>
                          <a:latin typeface="Courier"/>
                          <a:ea typeface="Times New Roman" panose="02020603050405020304" pitchFamily="18" charset="0"/>
                          <a:cs typeface="Times New Roman" panose="02020603050405020304" pitchFamily="18" charset="0"/>
                        </a:rPr>
                        <a:t>4.00</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1" dirty="0">
                          <a:effectLst/>
                          <a:latin typeface="Courier"/>
                          <a:ea typeface="Times New Roman" panose="02020603050405020304" pitchFamily="18" charset="0"/>
                          <a:cs typeface="Times New Roman" panose="02020603050405020304" pitchFamily="18" charset="0"/>
                        </a:rPr>
                        <a:t>3.75</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30359">
                <a:tc>
                  <a:txBody>
                    <a:bodyPr/>
                    <a:lstStyle/>
                    <a:p>
                      <a:pPr marL="0" marR="0" algn="ctr">
                        <a:lnSpc>
                          <a:spcPct val="115000"/>
                        </a:lnSpc>
                        <a:spcBef>
                          <a:spcPts val="0"/>
                        </a:spcBef>
                        <a:spcAft>
                          <a:spcPts val="0"/>
                        </a:spcAft>
                      </a:pPr>
                      <a:r>
                        <a:rPr lang="en-US" sz="1400" b="1">
                          <a:effectLst/>
                          <a:latin typeface="Courier"/>
                          <a:ea typeface="Times New Roman" panose="02020603050405020304" pitchFamily="18" charset="0"/>
                          <a:cs typeface="Times New Roman" panose="02020603050405020304" pitchFamily="18" charset="0"/>
                        </a:rPr>
                        <a:t>5.00</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1" dirty="0">
                          <a:effectLst/>
                          <a:latin typeface="Courier"/>
                          <a:ea typeface="Times New Roman" panose="02020603050405020304" pitchFamily="18" charset="0"/>
                          <a:cs typeface="Times New Roman" panose="02020603050405020304" pitchFamily="18" charset="0"/>
                        </a:rPr>
                        <a:t>2.25</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13" name="Rectangle 12"/>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9583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12" name="Picture 11" descr="http://onlinestatbook.com/2/regression/graphics/reg_error.gif"/>
          <p:cNvPicPr/>
          <p:nvPr/>
        </p:nvPicPr>
        <p:blipFill>
          <a:blip r:embed="rId4">
            <a:extLst>
              <a:ext uri="{28A0092B-C50C-407E-A947-70E740481C1C}">
                <a14:useLocalDpi xmlns:a14="http://schemas.microsoft.com/office/drawing/2010/main" val="0"/>
              </a:ext>
            </a:extLst>
          </a:blip>
          <a:srcRect/>
          <a:stretch>
            <a:fillRect/>
          </a:stretch>
        </p:blipFill>
        <p:spPr bwMode="auto">
          <a:xfrm>
            <a:off x="7265239" y="3267862"/>
            <a:ext cx="2786332" cy="2912853"/>
          </a:xfrm>
          <a:prstGeom prst="rect">
            <a:avLst/>
          </a:prstGeom>
          <a:noFill/>
          <a:ln>
            <a:noFill/>
          </a:ln>
        </p:spPr>
      </p:pic>
      <p:sp>
        <p:nvSpPr>
          <p:cNvPr id="6" name="Rectangle 5"/>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4068723166"/>
              </p:ext>
            </p:extLst>
          </p:nvPr>
        </p:nvGraphicFramePr>
        <p:xfrm>
          <a:off x="1506248" y="3255033"/>
          <a:ext cx="2789708" cy="2925682"/>
        </p:xfrm>
        <a:graphic>
          <a:graphicData uri="http://schemas.openxmlformats.org/presentationml/2006/ole">
            <mc:AlternateContent xmlns:mc="http://schemas.openxmlformats.org/markup-compatibility/2006">
              <mc:Choice xmlns:v="urn:schemas-microsoft-com:vml" Requires="v">
                <p:oleObj spid="_x0000_s7182" name="Bitmap Image" r:id="rId5" imgW="2964240" imgH="3108960" progId="Paint.Picture">
                  <p:embed/>
                </p:oleObj>
              </mc:Choice>
              <mc:Fallback>
                <p:oleObj name="Bitmap Image" r:id="rId5" imgW="2964240" imgH="3108960" progId="Paint.Picture">
                  <p:embed/>
                  <p:pic>
                    <p:nvPicPr>
                      <p:cNvPr id="0" name=""/>
                      <p:cNvPicPr/>
                      <p:nvPr/>
                    </p:nvPicPr>
                    <p:blipFill>
                      <a:blip r:embed="rId6"/>
                      <a:stretch>
                        <a:fillRect/>
                      </a:stretch>
                    </p:blipFill>
                    <p:spPr>
                      <a:xfrm>
                        <a:off x="1506248" y="3255033"/>
                        <a:ext cx="2789708" cy="2925682"/>
                      </a:xfrm>
                      <a:prstGeom prst="rect">
                        <a:avLst/>
                      </a:prstGeom>
                    </p:spPr>
                  </p:pic>
                </p:oleObj>
              </mc:Fallback>
            </mc:AlternateContent>
          </a:graphicData>
        </a:graphic>
      </p:graphicFrame>
      <p:sp>
        <p:nvSpPr>
          <p:cNvPr id="8" name="Rectangle 7"/>
          <p:cNvSpPr/>
          <p:nvPr/>
        </p:nvSpPr>
        <p:spPr>
          <a:xfrm>
            <a:off x="2323380" y="1388493"/>
            <a:ext cx="7942053" cy="646331"/>
          </a:xfrm>
          <a:prstGeom prst="rect">
            <a:avLst/>
          </a:prstGeom>
        </p:spPr>
        <p:txBody>
          <a:bodyPr wrap="square">
            <a:spAutoFit/>
          </a:bodyPr>
          <a:lstStyle/>
          <a:p>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Linear regression consists of finding the best-fitting straight line through the points. The best-fitting line is called a </a:t>
            </a:r>
            <a:r>
              <a:rPr lang="en-US" i="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regression line</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162492784"/>
              </p:ext>
            </p:extLst>
          </p:nvPr>
        </p:nvGraphicFramePr>
        <p:xfrm>
          <a:off x="4069180" y="3068787"/>
          <a:ext cx="2969975" cy="3198789"/>
        </p:xfrm>
        <a:graphic>
          <a:graphicData uri="http://schemas.openxmlformats.org/presentationml/2006/ole">
            <mc:AlternateContent xmlns:mc="http://schemas.openxmlformats.org/markup-compatibility/2006">
              <mc:Choice xmlns:v="urn:schemas-microsoft-com:vml" Requires="v">
                <p:oleObj spid="_x0000_s7183" name="Bitmap Image" r:id="rId7" imgW="3070800" imgH="3306960" progId="Paint.Picture">
                  <p:embed/>
                </p:oleObj>
              </mc:Choice>
              <mc:Fallback>
                <p:oleObj name="Bitmap Image" r:id="rId7" imgW="3070800" imgH="3306960" progId="Paint.Picture">
                  <p:embed/>
                  <p:pic>
                    <p:nvPicPr>
                      <p:cNvPr id="0" name=""/>
                      <p:cNvPicPr/>
                      <p:nvPr/>
                    </p:nvPicPr>
                    <p:blipFill>
                      <a:blip r:embed="rId8"/>
                      <a:stretch>
                        <a:fillRect/>
                      </a:stretch>
                    </p:blipFill>
                    <p:spPr>
                      <a:xfrm>
                        <a:off x="4069180" y="3068787"/>
                        <a:ext cx="2969975" cy="3198789"/>
                      </a:xfrm>
                      <a:prstGeom prst="rect">
                        <a:avLst/>
                      </a:prstGeom>
                    </p:spPr>
                  </p:pic>
                </p:oleObj>
              </mc:Fallback>
            </mc:AlternateContent>
          </a:graphicData>
        </a:graphic>
      </p:graphicFrame>
    </p:spTree>
    <p:extLst>
      <p:ext uri="{BB962C8B-B14F-4D97-AF65-F5344CB8AC3E}">
        <p14:creationId xmlns:p14="http://schemas.microsoft.com/office/powerpoint/2010/main" val="2147637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919521" y="660700"/>
            <a:ext cx="4791075" cy="234315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sp>
        <p:nvSpPr>
          <p:cNvPr id="3" name="Rectangle 2"/>
          <p:cNvSpPr/>
          <p:nvPr/>
        </p:nvSpPr>
        <p:spPr>
          <a:xfrm>
            <a:off x="1547003" y="3073636"/>
            <a:ext cx="10644997" cy="1053109"/>
          </a:xfrm>
          <a:prstGeom prst="rect">
            <a:avLst/>
          </a:prstGeom>
        </p:spPr>
        <p:txBody>
          <a:bodyPr wrap="square">
            <a:spAutoFit/>
          </a:bodyPr>
          <a:lstStyle/>
          <a:p>
            <a:pPr indent="304800">
              <a:lnSpc>
                <a:spcPts val="1800"/>
              </a:lnSpc>
            </a:pPr>
            <a:r>
              <a:rPr lang="en-US" sz="1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The formula for a regression line is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76250" marR="0">
              <a:lnSpc>
                <a:spcPct val="115000"/>
              </a:lnSpc>
              <a:spcBef>
                <a:spcPts val="0"/>
              </a:spcBef>
              <a:spcAft>
                <a:spcPts val="1000"/>
              </a:spcAft>
            </a:pP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Y' = </a:t>
            </a:r>
            <a:r>
              <a:rPr lang="en-US" sz="20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bX</a:t>
            </a:r>
            <a:r>
              <a:rPr lang="en-US" sz="20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 a</a:t>
            </a:r>
            <a:endParaRPr lang="en-US" sz="2000" b="1"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endParaRPr>
          </a:p>
          <a:p>
            <a:pPr marL="476250" marR="0">
              <a:lnSpc>
                <a:spcPct val="115000"/>
              </a:lnSpc>
              <a:spcBef>
                <a:spcPts val="0"/>
              </a:spcBef>
              <a:spcAft>
                <a:spcPts val="1000"/>
              </a:spcAft>
            </a:pPr>
            <a:r>
              <a:rPr lang="en-US" sz="1400" dirty="0"/>
              <a:t>where Y' is the predicted score, b is the slope of the line, and A is the Y intercept.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5"/>
          <a:stretch>
            <a:fillRect/>
          </a:stretch>
        </p:blipFill>
        <p:spPr>
          <a:xfrm>
            <a:off x="5996594" y="816073"/>
            <a:ext cx="507723" cy="257692"/>
          </a:xfrm>
          <a:prstGeom prst="rect">
            <a:avLst/>
          </a:prstGeom>
        </p:spPr>
      </p:pic>
      <mc:AlternateContent xmlns:mc="http://schemas.openxmlformats.org/markup-compatibility/2006" xmlns:a14="http://schemas.microsoft.com/office/drawing/2010/main">
        <mc:Choice Requires="a14">
          <p:sp>
            <p:nvSpPr>
              <p:cNvPr id="13" name="Rectangle 12"/>
              <p:cNvSpPr/>
              <p:nvPr/>
            </p:nvSpPr>
            <p:spPr>
              <a:xfrm>
                <a:off x="6379942" y="5033718"/>
                <a:ext cx="2770310" cy="6183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f>
                        <m:fPr>
                          <m:ctrlPr>
                            <a:rPr lang="en-US" i="1">
                              <a:latin typeface="Cambria Math" panose="02040503050406030204" pitchFamily="18" charset="0"/>
                            </a:rPr>
                          </m:ctrlPr>
                        </m:fPr>
                        <m:num>
                          <m:r>
                            <a:rPr lang="en-US" b="0" i="0" smtClean="0">
                              <a:latin typeface="Cambria Math" panose="02040503050406030204" pitchFamily="18" charset="0"/>
                            </a:rPr>
                            <m:t>10.3</m:t>
                          </m:r>
                          <m:r>
                            <a:rPr lang="en-US" i="0">
                              <a:latin typeface="Cambria Math" panose="02040503050406030204" pitchFamily="18" charset="0"/>
                            </a:rPr>
                            <m:t> ∗</m:t>
                          </m:r>
                          <m:r>
                            <a:rPr lang="en-US" b="0" i="0" smtClean="0">
                              <a:latin typeface="Cambria Math" panose="02040503050406030204" pitchFamily="18" charset="0"/>
                            </a:rPr>
                            <m:t>55</m:t>
                          </m:r>
                          <m:r>
                            <a:rPr lang="en-US" i="0">
                              <a:latin typeface="Cambria Math" panose="02040503050406030204" pitchFamily="18" charset="0"/>
                            </a:rPr>
                            <m:t> – 15 ∗</m:t>
                          </m:r>
                          <m:r>
                            <a:rPr lang="en-US" b="0" i="1" smtClean="0">
                              <a:latin typeface="Cambria Math" panose="02040503050406030204" pitchFamily="18" charset="0"/>
                            </a:rPr>
                            <m:t>35.15</m:t>
                          </m:r>
                        </m:num>
                        <m:den>
                          <m:r>
                            <a:rPr lang="en-US" i="0">
                              <a:latin typeface="Cambria Math" panose="02040503050406030204" pitchFamily="18" charset="0"/>
                            </a:rPr>
                            <m:t>5 ∗ 55 – 15 ∗ 15    </m:t>
                          </m:r>
                        </m:den>
                      </m:f>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6379942" y="5033718"/>
                <a:ext cx="2770310" cy="618374"/>
              </a:xfrm>
              <a:prstGeom prst="rect">
                <a:avLst/>
              </a:prstGeom>
              <a:blipFill rotWithShape="0">
                <a:blip r:embed="rId6"/>
                <a:stretch>
                  <a:fillRect/>
                </a:stretch>
              </a:blipFill>
            </p:spPr>
            <p:txBody>
              <a:bodyPr/>
              <a:lstStyle/>
              <a:p>
                <a:r>
                  <a:rPr lang="en-US">
                    <a:noFill/>
                  </a:rPr>
                  <a:t> </a:t>
                </a:r>
              </a:p>
            </p:txBody>
          </p:sp>
        </mc:Fallback>
      </mc:AlternateContent>
      <p:pic>
        <p:nvPicPr>
          <p:cNvPr id="2" name="Picture 1"/>
          <p:cNvPicPr>
            <a:picLocks noChangeAspect="1"/>
          </p:cNvPicPr>
          <p:nvPr/>
        </p:nvPicPr>
        <p:blipFill>
          <a:blip r:embed="rId7"/>
          <a:stretch>
            <a:fillRect/>
          </a:stretch>
        </p:blipFill>
        <p:spPr>
          <a:xfrm>
            <a:off x="6087015" y="4252799"/>
            <a:ext cx="2462542" cy="731793"/>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2221085029"/>
              </p:ext>
            </p:extLst>
          </p:nvPr>
        </p:nvGraphicFramePr>
        <p:xfrm>
          <a:off x="6461792" y="5853804"/>
          <a:ext cx="1112201" cy="556101"/>
        </p:xfrm>
        <a:graphic>
          <a:graphicData uri="http://schemas.openxmlformats.org/presentationml/2006/ole">
            <mc:AlternateContent xmlns:mc="http://schemas.openxmlformats.org/markup-compatibility/2006">
              <mc:Choice xmlns:v="urn:schemas-microsoft-com:vml" Requires="v">
                <p:oleObj spid="_x0000_s4128" name="Bitmap Image" r:id="rId8" imgW="822960" imgH="411480" progId="Paint.Picture">
                  <p:embed/>
                </p:oleObj>
              </mc:Choice>
              <mc:Fallback>
                <p:oleObj name="Bitmap Image" r:id="rId8" imgW="822960" imgH="411480" progId="Paint.Picture">
                  <p:embed/>
                  <p:pic>
                    <p:nvPicPr>
                      <p:cNvPr id="0" name=""/>
                      <p:cNvPicPr/>
                      <p:nvPr/>
                    </p:nvPicPr>
                    <p:blipFill>
                      <a:blip r:embed="rId9"/>
                      <a:stretch>
                        <a:fillRect/>
                      </a:stretch>
                    </p:blipFill>
                    <p:spPr>
                      <a:xfrm>
                        <a:off x="6461792" y="5853804"/>
                        <a:ext cx="1112201" cy="556101"/>
                      </a:xfrm>
                      <a:prstGeom prst="rect">
                        <a:avLst/>
                      </a:prstGeom>
                    </p:spPr>
                  </p:pic>
                </p:oleObj>
              </mc:Fallback>
            </mc:AlternateContent>
          </a:graphicData>
        </a:graphic>
      </p:graphicFrame>
      <p:sp>
        <p:nvSpPr>
          <p:cNvPr id="10" name="Rectangle 9"/>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2019976349"/>
              </p:ext>
            </p:extLst>
          </p:nvPr>
        </p:nvGraphicFramePr>
        <p:xfrm>
          <a:off x="1880102" y="4197833"/>
          <a:ext cx="3118179" cy="1268079"/>
        </p:xfrm>
        <a:graphic>
          <a:graphicData uri="http://schemas.openxmlformats.org/presentationml/2006/ole">
            <mc:AlternateContent xmlns:mc="http://schemas.openxmlformats.org/markup-compatibility/2006">
              <mc:Choice xmlns:v="urn:schemas-microsoft-com:vml" Requires="v">
                <p:oleObj spid="_x0000_s4129" name="Bitmap Image" r:id="rId10" imgW="1760400" imgH="716400" progId="Paint.Picture">
                  <p:embed/>
                </p:oleObj>
              </mc:Choice>
              <mc:Fallback>
                <p:oleObj name="Bitmap Image" r:id="rId10" imgW="1760400" imgH="716400" progId="Paint.Picture">
                  <p:embed/>
                  <p:pic>
                    <p:nvPicPr>
                      <p:cNvPr id="0" name=""/>
                      <p:cNvPicPr/>
                      <p:nvPr/>
                    </p:nvPicPr>
                    <p:blipFill>
                      <a:blip r:embed="rId11"/>
                      <a:stretch>
                        <a:fillRect/>
                      </a:stretch>
                    </p:blipFill>
                    <p:spPr>
                      <a:xfrm>
                        <a:off x="1880102" y="4197833"/>
                        <a:ext cx="3118179" cy="1268079"/>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2" name="Rectangle 11"/>
              <p:cNvSpPr/>
              <p:nvPr/>
            </p:nvSpPr>
            <p:spPr>
              <a:xfrm>
                <a:off x="2562027" y="5182207"/>
                <a:ext cx="2744662" cy="6183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5 ∗ 35.15 – 15 ∗ 10.3</m:t>
                          </m:r>
                        </m:num>
                        <m:den>
                          <m:r>
                            <a:rPr lang="en-US" i="0">
                              <a:latin typeface="Cambria Math" panose="02040503050406030204" pitchFamily="18" charset="0"/>
                            </a:rPr>
                            <m:t>5 ∗ 55 – 15 ∗ 15    </m:t>
                          </m:r>
                        </m:den>
                      </m:f>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2562027" y="5182207"/>
                <a:ext cx="2744662" cy="618374"/>
              </a:xfrm>
              <a:prstGeom prst="rect">
                <a:avLst/>
              </a:prstGeom>
              <a:blipFill rotWithShape="0">
                <a:blip r:embed="rId12"/>
                <a:stretch>
                  <a:fillRect/>
                </a:stretch>
              </a:blipFill>
            </p:spPr>
            <p:txBody>
              <a:bodyPr/>
              <a:lstStyle/>
              <a:p>
                <a:r>
                  <a:rPr lang="en-US">
                    <a:noFill/>
                  </a:rPr>
                  <a:t> </a:t>
                </a:r>
              </a:p>
            </p:txBody>
          </p:sp>
        </mc:Fallback>
      </mc:AlternateContent>
      <p:pic>
        <p:nvPicPr>
          <p:cNvPr id="14" name="Picture 13"/>
          <p:cNvPicPr>
            <a:picLocks noChangeAspect="1"/>
          </p:cNvPicPr>
          <p:nvPr/>
        </p:nvPicPr>
        <p:blipFill>
          <a:blip r:embed="rId13"/>
          <a:stretch>
            <a:fillRect/>
          </a:stretch>
        </p:blipFill>
        <p:spPr>
          <a:xfrm>
            <a:off x="2562027" y="5849707"/>
            <a:ext cx="1019805" cy="475064"/>
          </a:xfrm>
          <a:prstGeom prst="rect">
            <a:avLst/>
          </a:prstGeom>
        </p:spPr>
      </p:pic>
    </p:spTree>
    <p:extLst>
      <p:ext uri="{BB962C8B-B14F-4D97-AF65-F5344CB8AC3E}">
        <p14:creationId xmlns:p14="http://schemas.microsoft.com/office/powerpoint/2010/main" val="1855607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graphicFrame>
        <p:nvGraphicFramePr>
          <p:cNvPr id="6" name="Table 5"/>
          <p:cNvGraphicFramePr>
            <a:graphicFrameLocks noGrp="1"/>
          </p:cNvGraphicFramePr>
          <p:nvPr>
            <p:extLst>
              <p:ext uri="{D42A27DB-BD31-4B8C-83A1-F6EECF244321}">
                <p14:modId xmlns:p14="http://schemas.microsoft.com/office/powerpoint/2010/main" val="2051153712"/>
              </p:ext>
            </p:extLst>
          </p:nvPr>
        </p:nvGraphicFramePr>
        <p:xfrm>
          <a:off x="4433422" y="836761"/>
          <a:ext cx="3314700" cy="2043684"/>
        </p:xfrm>
        <a:graphic>
          <a:graphicData uri="http://schemas.openxmlformats.org/drawingml/2006/table">
            <a:tbl>
              <a:tblPr firstRow="1" firstCol="1" bandRow="1"/>
              <a:tblGrid>
                <a:gridCol w="1104900"/>
                <a:gridCol w="1104900"/>
                <a:gridCol w="1104900"/>
              </a:tblGrid>
              <a:tr h="251247">
                <a:tc>
                  <a:txBody>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r>
              <a:tr h="0">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1.00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1.00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1.210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2.00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2.00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1.635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3.00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1.30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2.060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4.00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3.75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2.485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400" dirty="0" smtClean="0">
                          <a:effectLst/>
                          <a:latin typeface="Courier"/>
                          <a:ea typeface="Times New Roman" panose="02020603050405020304" pitchFamily="18" charset="0"/>
                          <a:cs typeface="Times New Roman" panose="02020603050405020304" pitchFamily="18" charset="0"/>
                        </a:rPr>
                        <a:t>5.00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2.25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2.910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pic>
        <p:nvPicPr>
          <p:cNvPr id="11" name="Picture 10" descr="http://onlinestatbook.com/2/regression/graphics/reg_error.gif"/>
          <p:cNvPicPr/>
          <p:nvPr/>
        </p:nvPicPr>
        <p:blipFill>
          <a:blip r:embed="rId3">
            <a:extLst>
              <a:ext uri="{28A0092B-C50C-407E-A947-70E740481C1C}">
                <a14:useLocalDpi xmlns:a14="http://schemas.microsoft.com/office/drawing/2010/main" val="0"/>
              </a:ext>
            </a:extLst>
          </a:blip>
          <a:srcRect/>
          <a:stretch>
            <a:fillRect/>
          </a:stretch>
        </p:blipFill>
        <p:spPr bwMode="auto">
          <a:xfrm>
            <a:off x="3606992" y="3306621"/>
            <a:ext cx="4622607" cy="3108592"/>
          </a:xfrm>
          <a:prstGeom prst="rect">
            <a:avLst/>
          </a:prstGeom>
          <a:noFill/>
          <a:ln>
            <a:noFill/>
          </a:ln>
        </p:spPr>
      </p:pic>
      <p:sp>
        <p:nvSpPr>
          <p:cNvPr id="7" name="Rectangle 6"/>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sp>
        <p:nvSpPr>
          <p:cNvPr id="2" name="Rectangle 1"/>
          <p:cNvSpPr/>
          <p:nvPr/>
        </p:nvSpPr>
        <p:spPr>
          <a:xfrm>
            <a:off x="8113862" y="1142844"/>
            <a:ext cx="3217547" cy="2322174"/>
          </a:xfrm>
          <a:prstGeom prst="rect">
            <a:avLst/>
          </a:prstGeom>
        </p:spPr>
        <p:txBody>
          <a:bodyPr wrap="none">
            <a:spAutoFit/>
          </a:bodyPr>
          <a:lstStyle/>
          <a:p>
            <a:pPr>
              <a:lnSpc>
                <a:spcPct val="115000"/>
              </a:lnSpc>
            </a:pPr>
            <a:r>
              <a:rPr lang="en-US" b="1" dirty="0" smtClean="0">
                <a:latin typeface="Courier"/>
                <a:ea typeface="Times New Roman" panose="02020603050405020304" pitchFamily="18" charset="0"/>
                <a:cs typeface="Times New Roman" panose="02020603050405020304" pitchFamily="18" charset="0"/>
              </a:rPr>
              <a:t>Side Note:</a:t>
            </a:r>
          </a:p>
          <a:p>
            <a:pPr>
              <a:lnSpc>
                <a:spcPct val="115000"/>
              </a:lnSpc>
            </a:pPr>
            <a:r>
              <a:rPr lang="en-US" dirty="0" smtClean="0">
                <a:latin typeface="Courier"/>
                <a:ea typeface="Times New Roman" panose="02020603050405020304" pitchFamily="18" charset="0"/>
                <a:cs typeface="Times New Roman" panose="02020603050405020304" pitchFamily="18" charset="0"/>
              </a:rPr>
              <a:t>Y’=0.425*1+0.785=1.210</a:t>
            </a: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0.425*2+0.785=1.635</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0.425*3+0.785=2.060</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0.425*4+0.785=2.485</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0.425*5+0.785=2.910</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5467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sp>
        <p:nvSpPr>
          <p:cNvPr id="7" name="Rectangle 6"/>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29077642"/>
              </p:ext>
            </p:extLst>
          </p:nvPr>
        </p:nvGraphicFramePr>
        <p:xfrm>
          <a:off x="4361013" y="817499"/>
          <a:ext cx="3314700" cy="1833372"/>
        </p:xfrm>
        <a:graphic>
          <a:graphicData uri="http://schemas.openxmlformats.org/drawingml/2006/table">
            <a:tbl>
              <a:tblPr firstRow="1" firstCol="1" bandRow="1"/>
              <a:tblGrid>
                <a:gridCol w="662940"/>
                <a:gridCol w="662940"/>
                <a:gridCol w="662940"/>
                <a:gridCol w="662940"/>
                <a:gridCol w="662940"/>
              </a:tblGrid>
              <a:tr h="0">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X</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Y-Y'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(Y-Y')</a:t>
                      </a:r>
                      <a:r>
                        <a:rPr lang="en-US" sz="1200" b="1" baseline="300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r>
              <a:tr h="0">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1.210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-0.210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0.044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2.00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2.00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1.635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0.365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0.133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3.00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1.30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2.060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-0.760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0.578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4.00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3.75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2.485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1.265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1.600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5.00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2.25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2.910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-0.660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dirty="0">
                          <a:effectLst/>
                          <a:latin typeface="Courier"/>
                          <a:ea typeface="Times New Roman" panose="02020603050405020304" pitchFamily="18" charset="0"/>
                          <a:cs typeface="Times New Roman" panose="02020603050405020304" pitchFamily="18" charset="0"/>
                        </a:rPr>
                        <a:t>0.436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4" name="Rectangle 3"/>
          <p:cNvSpPr/>
          <p:nvPr/>
        </p:nvSpPr>
        <p:spPr>
          <a:xfrm>
            <a:off x="1026543" y="2690336"/>
            <a:ext cx="11283351" cy="923330"/>
          </a:xfrm>
          <a:prstGeom prst="rect">
            <a:avLst/>
          </a:prstGeom>
        </p:spPr>
        <p:txBody>
          <a:bodyPr wrap="square">
            <a:spAutoFit/>
          </a:bodyPr>
          <a:lstStyle/>
          <a:p>
            <a:r>
              <a:rPr lang="en-US" dirty="0"/>
              <a:t>The error of prediction for a point is the value of the point minus the predicted value (the value on the line). </a:t>
            </a:r>
            <a:r>
              <a:rPr lang="en-US" dirty="0" smtClean="0"/>
              <a:t>Table </a:t>
            </a:r>
            <a:r>
              <a:rPr lang="en-US" dirty="0"/>
              <a:t>shows the predicted values (Y') and the errors of prediction (Y-Y'). For example, the first point has a Y of 1.00 and a predicted Y (called Y') of 1.21. Therefore, its error of prediction is -0.21.</a:t>
            </a:r>
          </a:p>
        </p:txBody>
      </p:sp>
      <p:sp>
        <p:nvSpPr>
          <p:cNvPr id="5" name="Rectangle 4"/>
          <p:cNvSpPr/>
          <p:nvPr/>
        </p:nvSpPr>
        <p:spPr>
          <a:xfrm>
            <a:off x="3787194" y="3747922"/>
            <a:ext cx="4455130" cy="369332"/>
          </a:xfrm>
          <a:prstGeom prst="rect">
            <a:avLst/>
          </a:prstGeom>
        </p:spPr>
        <p:txBody>
          <a:bodyPr wrap="none">
            <a:spAutoFit/>
          </a:bodyPr>
          <a:lstStyle/>
          <a:p>
            <a:r>
              <a:rPr lang="en-US" dirty="0" smtClean="0">
                <a:latin typeface="-apple-system"/>
              </a:rPr>
              <a:t>Total Error = Sum </a:t>
            </a:r>
            <a:r>
              <a:rPr lang="en-US" dirty="0">
                <a:latin typeface="-apple-system"/>
              </a:rPr>
              <a:t>of Squares </a:t>
            </a:r>
            <a:r>
              <a:rPr lang="en-US" dirty="0" smtClean="0">
                <a:latin typeface="-apple-system"/>
              </a:rPr>
              <a:t>Error=2.791</a:t>
            </a:r>
            <a:endParaRPr lang="en-US" dirty="0"/>
          </a:p>
        </p:txBody>
      </p:sp>
      <p:sp>
        <p:nvSpPr>
          <p:cNvPr id="8" name="Rectangle 7"/>
          <p:cNvSpPr/>
          <p:nvPr/>
        </p:nvSpPr>
        <p:spPr>
          <a:xfrm>
            <a:off x="1026543" y="4451347"/>
            <a:ext cx="9221638" cy="646331"/>
          </a:xfrm>
          <a:prstGeom prst="rect">
            <a:avLst/>
          </a:prstGeom>
        </p:spPr>
        <p:txBody>
          <a:bodyPr wrap="square">
            <a:spAutoFit/>
          </a:bodyPr>
          <a:lstStyle/>
          <a:p>
            <a:r>
              <a:rPr lang="en-US" dirty="0"/>
              <a:t>The sum of the squared errors of prediction shown in </a:t>
            </a:r>
            <a:r>
              <a:rPr lang="en-US" dirty="0" smtClean="0"/>
              <a:t>Table </a:t>
            </a:r>
            <a:r>
              <a:rPr lang="en-US" dirty="0"/>
              <a:t>is lower than it would be for any other regression line.</a:t>
            </a:r>
          </a:p>
        </p:txBody>
      </p:sp>
    </p:spTree>
    <p:extLst>
      <p:ext uri="{BB962C8B-B14F-4D97-AF65-F5344CB8AC3E}">
        <p14:creationId xmlns:p14="http://schemas.microsoft.com/office/powerpoint/2010/main" val="3197773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graphicFrame>
        <p:nvGraphicFramePr>
          <p:cNvPr id="6" name="Table 5"/>
          <p:cNvGraphicFramePr>
            <a:graphicFrameLocks noGrp="1"/>
          </p:cNvGraphicFramePr>
          <p:nvPr>
            <p:extLst>
              <p:ext uri="{D42A27DB-BD31-4B8C-83A1-F6EECF244321}">
                <p14:modId xmlns:p14="http://schemas.microsoft.com/office/powerpoint/2010/main" val="2051153712"/>
              </p:ext>
            </p:extLst>
          </p:nvPr>
        </p:nvGraphicFramePr>
        <p:xfrm>
          <a:off x="4433422" y="836761"/>
          <a:ext cx="3314700" cy="2043684"/>
        </p:xfrm>
        <a:graphic>
          <a:graphicData uri="http://schemas.openxmlformats.org/drawingml/2006/table">
            <a:tbl>
              <a:tblPr firstRow="1" firstCol="1" bandRow="1"/>
              <a:tblGrid>
                <a:gridCol w="1104900"/>
                <a:gridCol w="1104900"/>
                <a:gridCol w="1104900"/>
              </a:tblGrid>
              <a:tr h="251247">
                <a:tc>
                  <a:txBody>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r>
              <a:tr h="0">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1.00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1.00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1.210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2.00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2.00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1.635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3.00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1.30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2.060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4.00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3.75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2.485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400" dirty="0" smtClean="0">
                          <a:effectLst/>
                          <a:latin typeface="Courier"/>
                          <a:ea typeface="Times New Roman" panose="02020603050405020304" pitchFamily="18" charset="0"/>
                          <a:cs typeface="Times New Roman" panose="02020603050405020304" pitchFamily="18" charset="0"/>
                        </a:rPr>
                        <a:t>5.00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2.25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2.910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7" name="Rectangle 6"/>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sp>
        <p:nvSpPr>
          <p:cNvPr id="8" name="Rectangle 7"/>
          <p:cNvSpPr/>
          <p:nvPr/>
        </p:nvSpPr>
        <p:spPr>
          <a:xfrm>
            <a:off x="8113862" y="1142844"/>
            <a:ext cx="3232744" cy="2322174"/>
          </a:xfrm>
          <a:prstGeom prst="rect">
            <a:avLst/>
          </a:prstGeom>
        </p:spPr>
        <p:txBody>
          <a:bodyPr wrap="none">
            <a:spAutoFit/>
          </a:bodyPr>
          <a:lstStyle/>
          <a:p>
            <a:pPr>
              <a:lnSpc>
                <a:spcPct val="115000"/>
              </a:lnSpc>
            </a:pPr>
            <a:r>
              <a:rPr lang="en-US" b="1" dirty="0" smtClean="0">
                <a:latin typeface="Courier"/>
                <a:ea typeface="Times New Roman" panose="02020603050405020304" pitchFamily="18" charset="0"/>
                <a:cs typeface="Times New Roman" panose="02020603050405020304" pitchFamily="18" charset="0"/>
              </a:rPr>
              <a:t>Side Note:</a:t>
            </a:r>
          </a:p>
          <a:p>
            <a:pPr>
              <a:lnSpc>
                <a:spcPct val="115000"/>
              </a:lnSpc>
            </a:pPr>
            <a:r>
              <a:rPr lang="en-US" dirty="0" smtClean="0">
                <a:latin typeface="Courier"/>
                <a:ea typeface="Times New Roman" panose="02020603050405020304" pitchFamily="18" charset="0"/>
                <a:cs typeface="Times New Roman" panose="02020603050405020304" pitchFamily="18" charset="0"/>
              </a:rPr>
              <a:t>Y’=0.425*1+0.785=1.210</a:t>
            </a: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0.425*2+0.785=1.635</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0.425*3+0.785=2.060</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0.425*4+0.785=2.485</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0.425*5+0.785=2.910</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pPr>
            <a:r>
              <a:rPr lang="en-US" b="1" dirty="0">
                <a:solidFill>
                  <a:srgbClr val="00B050"/>
                </a:solidFill>
                <a:latin typeface="Courier"/>
                <a:ea typeface="Times New Roman" panose="02020603050405020304" pitchFamily="18" charset="0"/>
                <a:cs typeface="Times New Roman" panose="02020603050405020304" pitchFamily="18" charset="0"/>
              </a:rPr>
              <a:t>Y’=</a:t>
            </a:r>
            <a:r>
              <a:rPr lang="en-US" b="1" dirty="0" smtClean="0">
                <a:solidFill>
                  <a:srgbClr val="00B050"/>
                </a:solidFill>
                <a:latin typeface="Courier"/>
                <a:ea typeface="Times New Roman" panose="02020603050405020304" pitchFamily="18" charset="0"/>
                <a:cs typeface="Times New Roman" panose="02020603050405020304" pitchFamily="18" charset="0"/>
              </a:rPr>
              <a:t>0.425*6+0.785=3.335</a:t>
            </a:r>
            <a:endParaRPr lang="en-US" b="1"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127378822"/>
              </p:ext>
            </p:extLst>
          </p:nvPr>
        </p:nvGraphicFramePr>
        <p:xfrm>
          <a:off x="3821473" y="3339680"/>
          <a:ext cx="4359275" cy="2987675"/>
        </p:xfrm>
        <a:graphic>
          <a:graphicData uri="http://schemas.openxmlformats.org/presentationml/2006/ole">
            <mc:AlternateContent xmlns:mc="http://schemas.openxmlformats.org/markup-compatibility/2006">
              <mc:Choice xmlns:v="urn:schemas-microsoft-com:vml" Requires="v">
                <p:oleObj spid="_x0000_s6158" name="Bitmap Image" r:id="rId4" imgW="4358520" imgH="2986920" progId="Paint.Picture">
                  <p:embed/>
                </p:oleObj>
              </mc:Choice>
              <mc:Fallback>
                <p:oleObj name="Bitmap Image" r:id="rId4" imgW="4358520" imgH="2986920" progId="Paint.Picture">
                  <p:embed/>
                  <p:pic>
                    <p:nvPicPr>
                      <p:cNvPr id="0" name=""/>
                      <p:cNvPicPr/>
                      <p:nvPr/>
                    </p:nvPicPr>
                    <p:blipFill>
                      <a:blip r:embed="rId5"/>
                      <a:stretch>
                        <a:fillRect/>
                      </a:stretch>
                    </p:blipFill>
                    <p:spPr>
                      <a:xfrm>
                        <a:off x="3821473" y="3339680"/>
                        <a:ext cx="4359275" cy="2987675"/>
                      </a:xfrm>
                      <a:prstGeom prst="rect">
                        <a:avLst/>
                      </a:prstGeom>
                    </p:spPr>
                  </p:pic>
                </p:oleObj>
              </mc:Fallback>
            </mc:AlternateContent>
          </a:graphicData>
        </a:graphic>
      </p:graphicFrame>
    </p:spTree>
    <p:extLst>
      <p:ext uri="{BB962C8B-B14F-4D97-AF65-F5344CB8AC3E}">
        <p14:creationId xmlns:p14="http://schemas.microsoft.com/office/powerpoint/2010/main" val="14238082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2655</TotalTime>
  <Words>463</Words>
  <Application>Microsoft Office PowerPoint</Application>
  <PresentationFormat>Widescreen</PresentationFormat>
  <Paragraphs>118</Paragraphs>
  <Slides>8</Slides>
  <Notes>0</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23" baseType="lpstr">
      <vt:lpstr>-apple-system</vt:lpstr>
      <vt:lpstr>arial</vt:lpstr>
      <vt:lpstr>arial</vt:lpstr>
      <vt:lpstr>Bookman Old Style</vt:lpstr>
      <vt:lpstr>Calibri</vt:lpstr>
      <vt:lpstr>Calibri Light</vt:lpstr>
      <vt:lpstr>Cambria</vt:lpstr>
      <vt:lpstr>Cambria Math</vt:lpstr>
      <vt:lpstr>Courier</vt:lpstr>
      <vt:lpstr>Courier New</vt:lpstr>
      <vt:lpstr>inter-regular</vt:lpstr>
      <vt:lpstr>Times New Roman</vt:lpstr>
      <vt:lpstr>Verdana</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Aksadur Rahman</dc:creator>
  <cp:lastModifiedBy>Microsoft account</cp:lastModifiedBy>
  <cp:revision>109</cp:revision>
  <dcterms:created xsi:type="dcterms:W3CDTF">2021-08-10T15:37:54Z</dcterms:created>
  <dcterms:modified xsi:type="dcterms:W3CDTF">2022-09-12T13:04:58Z</dcterms:modified>
</cp:coreProperties>
</file>