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8" r:id="rId3"/>
    <p:sldId id="291" r:id="rId4"/>
    <p:sldId id="293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15" r:id="rId13"/>
    <p:sldId id="303" r:id="rId14"/>
    <p:sldId id="304" r:id="rId15"/>
    <p:sldId id="305" r:id="rId16"/>
    <p:sldId id="306" r:id="rId17"/>
    <p:sldId id="307" r:id="rId18"/>
    <p:sldId id="309" r:id="rId19"/>
    <p:sldId id="312" r:id="rId20"/>
    <p:sldId id="311" r:id="rId21"/>
    <p:sldId id="310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99E0-4B77-46B8-B8DE-3472737A9F44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DE4D-4C76-438C-95D7-17159A1514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74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DE4D-4C76-438C-95D7-17159A15142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78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0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0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7B1EC-DCAC-4AE1-A958-0C02974BF690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CDB7A-4108-4BBD-856C-9C8A823376F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4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CBB3-DDA1-12F0-AB41-71433900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AIML - DL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ECEF3-E9B4-5146-8D4B-5F8056B28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8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AB5-B76F-C99F-9197-0E674A20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C3B1-995E-1E3D-132C-BF8B5269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L2-NORM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CROSS ENTROPY</a:t>
            </a:r>
          </a:p>
          <a:p>
            <a:pPr lvl="1"/>
            <a:endParaRPr lang="en-US" dirty="0"/>
          </a:p>
          <a:p>
            <a:r>
              <a:rPr lang="en-US" dirty="0"/>
              <a:t>OUTPUT SHOULD BE CLOSE TO THE 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5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D22-B75A-4D56-5420-2FBBB09F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4DB4-54EC-1E03-BF48-24109E17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Continuous values</a:t>
            </a:r>
          </a:p>
          <a:p>
            <a:pPr lvl="1"/>
            <a:r>
              <a:rPr lang="en-US" dirty="0"/>
              <a:t>Squared loss ( L2-norm)</a:t>
            </a:r>
          </a:p>
          <a:p>
            <a:pPr lvl="1"/>
            <a:r>
              <a:rPr lang="en-US" dirty="0"/>
              <a:t>Sum of the Euclidean distance of outputs to targets</a:t>
            </a:r>
          </a:p>
          <a:p>
            <a:pPr lvl="1"/>
            <a:r>
              <a:rPr lang="en-US" dirty="0"/>
              <a:t>Have to low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0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061C-33E6-B47B-D3D0-A4920AB5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L2-norm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C66F-096F-1391-8DB9-ED6AE7BF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L2-norm =</a:t>
            </a:r>
            <a:r>
              <a:rPr lang="el-GR" sz="4000" dirty="0"/>
              <a:t>Σ</a:t>
            </a:r>
            <a:r>
              <a:rPr lang="en-IN" sz="4000" dirty="0"/>
              <a:t> (</a:t>
            </a:r>
            <a:r>
              <a:rPr lang="en-IN" sz="4000" dirty="0" err="1"/>
              <a:t>y</a:t>
            </a:r>
            <a:r>
              <a:rPr lang="en-IN" sz="4000" baseline="-25000" dirty="0" err="1"/>
              <a:t>i</a:t>
            </a:r>
            <a:r>
              <a:rPr lang="en-IN" sz="4000" dirty="0" err="1"/>
              <a:t>-t</a:t>
            </a:r>
            <a:r>
              <a:rPr lang="en-IN" sz="4000" baseline="-25000" dirty="0" err="1"/>
              <a:t>i</a:t>
            </a:r>
            <a:r>
              <a:rPr lang="en-IN" sz="4000" dirty="0"/>
              <a:t>)</a:t>
            </a:r>
            <a:r>
              <a:rPr lang="en-IN" sz="4000" baseline="30000" dirty="0"/>
              <a:t>2</a:t>
            </a:r>
          </a:p>
          <a:p>
            <a:endParaRPr lang="en-IN" sz="4000" baseline="30000" dirty="0"/>
          </a:p>
          <a:p>
            <a:r>
              <a:rPr lang="en-IN" sz="4000" baseline="30000" dirty="0"/>
              <a:t>Norm is the vector norm</a:t>
            </a:r>
          </a:p>
          <a:p>
            <a:r>
              <a:rPr lang="en-IN" sz="4000" baseline="30000" dirty="0"/>
              <a:t>Euclidean distance of the output and targets</a:t>
            </a:r>
          </a:p>
          <a:p>
            <a:r>
              <a:rPr lang="en-IN" sz="4000" baseline="30000" dirty="0"/>
              <a:t>The lower the value lower the error</a:t>
            </a:r>
          </a:p>
        </p:txBody>
      </p:sp>
    </p:spTree>
    <p:extLst>
      <p:ext uri="{BB962C8B-B14F-4D97-AF65-F5344CB8AC3E}">
        <p14:creationId xmlns:p14="http://schemas.microsoft.com/office/powerpoint/2010/main" val="1879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9B3B-2984-D564-87A2-78A89C9D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MEASURE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F056CA-9468-0FC0-3AF1-0E6EAADD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Entropy of a random variable X is the level of uncertainty inherent in the variables possible outcome.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p(x) — probability distribution and a random variable X, entropy is defined as follows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C3B697-5219-D6A9-4E8F-618CD56B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0" y="2584067"/>
            <a:ext cx="11087224" cy="237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BDCE-3813-8185-4FE6-707D2ED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14F6-1364-72D4-2AD4-661A870B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1B7A5-5C1A-EA3C-E87F-BA25DEE4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70" y="905322"/>
            <a:ext cx="11033859" cy="41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B83C-1373-EF44-C42B-E074A87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CROSS ENTROPY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733D-B5DF-3274-E6CE-C86738DF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F30DB8-F9D9-1689-596B-ED61A8482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5" y="1721774"/>
            <a:ext cx="9270124" cy="45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6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271-1600-A199-C103-47BC73CD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IN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564FB64-B25F-DF59-8FED-BF683BE1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t="-2707" r="5344" b="18603"/>
          <a:stretch/>
        </p:blipFill>
        <p:spPr>
          <a:xfrm>
            <a:off x="2682240" y="1747520"/>
            <a:ext cx="7711440" cy="3697316"/>
          </a:xfrm>
        </p:spPr>
      </p:pic>
    </p:spTree>
    <p:extLst>
      <p:ext uri="{BB962C8B-B14F-4D97-AF65-F5344CB8AC3E}">
        <p14:creationId xmlns:p14="http://schemas.microsoft.com/office/powerpoint/2010/main" val="132883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8B1F-CC6A-CDEE-3D25-79A9F82B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3D91-EE85-EFE3-3878-41AD6249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  <a:p>
            <a:pPr lvl="1"/>
            <a:r>
              <a:rPr lang="en-US" dirty="0"/>
              <a:t>Works on derivative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 f(x) =5x</a:t>
            </a:r>
            <a:r>
              <a:rPr lang="en-US" baseline="30000" dirty="0"/>
              <a:t>2 +</a:t>
            </a:r>
            <a:r>
              <a:rPr lang="en-US" dirty="0"/>
              <a:t>3x-4</a:t>
            </a:r>
          </a:p>
          <a:p>
            <a:r>
              <a:rPr lang="en-US" dirty="0"/>
              <a:t>Goal : Find the minimal</a:t>
            </a:r>
          </a:p>
          <a:p>
            <a:pPr lvl="1"/>
            <a:r>
              <a:rPr lang="en-US" dirty="0"/>
              <a:t>f’(x) = 10x + 3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76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96E2-810F-4C81-B1DE-58F833CB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B4B0-257D-A39B-280E-8B5E670B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Gradient descent is —</a:t>
            </a:r>
          </a:p>
          <a:p>
            <a:endParaRPr lang="en-US" dirty="0"/>
          </a:p>
          <a:p>
            <a:r>
              <a:rPr lang="en-US" dirty="0"/>
              <a:t>→ an iterative optimization algorithm</a:t>
            </a:r>
          </a:p>
          <a:p>
            <a:endParaRPr lang="en-US" dirty="0"/>
          </a:p>
          <a:p>
            <a:r>
              <a:rPr lang="en-US" dirty="0"/>
              <a:t>→ for finding the local minimum of a function</a:t>
            </a:r>
          </a:p>
          <a:p>
            <a:endParaRPr lang="en-US" dirty="0"/>
          </a:p>
          <a:p>
            <a:r>
              <a:rPr lang="en-US" dirty="0"/>
              <a:t>→ by taking smaller steps</a:t>
            </a:r>
          </a:p>
          <a:p>
            <a:endParaRPr lang="en-US" dirty="0"/>
          </a:p>
          <a:p>
            <a:r>
              <a:rPr lang="en-US" dirty="0"/>
              <a:t>→ proportional to the negative of the gradient (opposite direction of the gradient) of the function at the current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7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712E-E3A8-3754-40D1-9034FB8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7178FDA-15F1-BED9-DBDE-5427F0A8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0" t="28092" r="26457" b="18286"/>
          <a:stretch/>
        </p:blipFill>
        <p:spPr>
          <a:xfrm>
            <a:off x="1322201" y="1022141"/>
            <a:ext cx="9243042" cy="4611135"/>
          </a:xfrm>
        </p:spPr>
      </p:pic>
    </p:spTree>
    <p:extLst>
      <p:ext uri="{BB962C8B-B14F-4D97-AF65-F5344CB8AC3E}">
        <p14:creationId xmlns:p14="http://schemas.microsoft.com/office/powerpoint/2010/main" val="38364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+ 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Models/apply algorithms + analyze + </a:t>
            </a:r>
            <a:r>
              <a:rPr lang="en-US" b="1" dirty="0"/>
              <a:t>predict</a:t>
            </a:r>
            <a:r>
              <a:rPr lang="en-US" dirty="0"/>
              <a:t> + understand (deeper) +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data products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3408-29B8-48CA-8835-5D0786B66177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Rich's Big Data Anlytics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7D0B-290E-45CC-BEA3-C6A7299B4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6F54-8BE0-A17B-0850-0BC5B0D6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3D454E6E-E07A-03B2-7848-3248B0E6A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2" t="24357" r="30810" b="18426"/>
          <a:stretch/>
        </p:blipFill>
        <p:spPr>
          <a:xfrm>
            <a:off x="1633591" y="1992166"/>
            <a:ext cx="7459038" cy="4018216"/>
          </a:xfrm>
        </p:spPr>
      </p:pic>
    </p:spTree>
    <p:extLst>
      <p:ext uri="{BB962C8B-B14F-4D97-AF65-F5344CB8AC3E}">
        <p14:creationId xmlns:p14="http://schemas.microsoft.com/office/powerpoint/2010/main" val="415162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F42-68CE-7FD4-7EC7-788DA59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79AA-5ED6-E758-848F-BB0A5CA8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BC3FFF-04D4-48A6-11B6-17BDE09A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7" y="1710891"/>
            <a:ext cx="1021868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9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radient Descent in Machine Learning">
            <a:extLst>
              <a:ext uri="{FF2B5EF4-FFF2-40B4-BE49-F238E27FC236}">
                <a16:creationId xmlns:a16="http://schemas.microsoft.com/office/drawing/2014/main" id="{C188136C-5BF8-45E7-71E6-45F71F8C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8" y="1591466"/>
            <a:ext cx="8242785" cy="45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6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909-CBE1-BF36-6B7F-9250DA50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78C5-FBF6-79BF-C549-8D02FA97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OBJECTIVE FUNCTION</a:t>
            </a:r>
          </a:p>
          <a:p>
            <a:r>
              <a:rPr lang="en-US" dirty="0"/>
              <a:t>OPTIMIZATION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2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53EB-3106-134F-4D83-B2EB92AF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40AC2-34B1-1866-5212-C2F475C92B78}"/>
              </a:ext>
            </a:extLst>
          </p:cNvPr>
          <p:cNvSpPr txBox="1"/>
          <p:nvPr/>
        </p:nvSpPr>
        <p:spPr>
          <a:xfrm>
            <a:off x="1244830" y="1920070"/>
            <a:ext cx="95700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goal of the machine learning algorithm would be to find such values for w and 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xw+b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wx+b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w+b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</a:t>
            </a:r>
            <a:r>
              <a:rPr lang="en-US" sz="2800" baseline="30000" dirty="0" err="1"/>
              <a:t>t</a:t>
            </a:r>
            <a:r>
              <a:rPr lang="en-US" sz="2800" dirty="0" err="1"/>
              <a:t>x+b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95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6496-006C-878A-634B-75797128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House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491A-C503-98BB-8DB4-C8DD9481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Y = </a:t>
            </a:r>
            <a:r>
              <a:rPr lang="en-US" sz="2800" dirty="0" err="1"/>
              <a:t>xw+b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X is  size</a:t>
            </a:r>
          </a:p>
          <a:p>
            <a:pPr marL="0" indent="0">
              <a:buNone/>
            </a:pPr>
            <a:r>
              <a:rPr lang="en-US" sz="2800" dirty="0"/>
              <a:t>Y is price</a:t>
            </a:r>
          </a:p>
          <a:p>
            <a:pPr marL="0" indent="0">
              <a:buNone/>
            </a:pPr>
            <a:r>
              <a:rPr lang="en-US" dirty="0"/>
              <a:t>Price is linearly dependent on the size of the home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7625-4749-A5D4-DDD7-1D54B8AB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based on two inputs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690CC-DE6D-9FBB-311D-93853AA0B69C}"/>
              </a:ext>
            </a:extLst>
          </p:cNvPr>
          <p:cNvSpPr txBox="1"/>
          <p:nvPr/>
        </p:nvSpPr>
        <p:spPr>
          <a:xfrm>
            <a:off x="1303019" y="1925566"/>
            <a:ext cx="10368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A better linear model would predict the price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Proximity to the  main  bus 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Price = size * weight of size + proximity * weight of proximity + bias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859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853E-E51F-F720-AB96-4E98401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E9C7DA-478D-B1CC-129B-2496A907E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0" t="577" r="12485" b="18603"/>
          <a:stretch/>
        </p:blipFill>
        <p:spPr>
          <a:xfrm>
            <a:off x="2143759" y="2052320"/>
            <a:ext cx="7722135" cy="3586480"/>
          </a:xfrm>
        </p:spPr>
      </p:pic>
    </p:spTree>
    <p:extLst>
      <p:ext uri="{BB962C8B-B14F-4D97-AF65-F5344CB8AC3E}">
        <p14:creationId xmlns:p14="http://schemas.microsoft.com/office/powerpoint/2010/main" val="153143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69CF-7570-4096-E3C7-F909B0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MODEL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0B5900-FB65-332C-E5DC-63BCEF96C6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306" y="2346911"/>
            <a:ext cx="9115714" cy="30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B18B-069C-3274-4CEA-FC318DBA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B1F6-BF46-C9E4-3E98-D834285B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LOWER THE LEVEL HIGHER THE ACCURACY</a:t>
            </a:r>
          </a:p>
          <a:p>
            <a:pPr lvl="1"/>
            <a:r>
              <a:rPr lang="en-US" dirty="0"/>
              <a:t>ERROR FUNCTION</a:t>
            </a:r>
          </a:p>
          <a:p>
            <a:pPr lvl="1"/>
            <a:r>
              <a:rPr lang="en-US" dirty="0"/>
              <a:t>SUPERVISED MODEL</a:t>
            </a:r>
          </a:p>
          <a:p>
            <a:r>
              <a:rPr lang="en-US" dirty="0"/>
              <a:t>REWARD FUNCTION</a:t>
            </a:r>
          </a:p>
          <a:p>
            <a:pPr lvl="1"/>
            <a:r>
              <a:rPr lang="en-US" dirty="0"/>
              <a:t>HIGHER THE LEVEL HIGHER THE ACCURACY</a:t>
            </a:r>
          </a:p>
          <a:p>
            <a:pPr lvl="1"/>
            <a:r>
              <a:rPr lang="en-US" dirty="0"/>
              <a:t>REINFORCEMENT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684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368</Words>
  <Application>Microsoft Office PowerPoint</Application>
  <PresentationFormat>Widescreen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Retrospect</vt:lpstr>
      <vt:lpstr>AIML - DL</vt:lpstr>
      <vt:lpstr>The Seven Steps</vt:lpstr>
      <vt:lpstr>STEPS</vt:lpstr>
      <vt:lpstr>LINEAR MODEL</vt:lpstr>
      <vt:lpstr>Eg House price</vt:lpstr>
      <vt:lpstr>Linear model based on two inputs</vt:lpstr>
      <vt:lpstr>Multiple Output</vt:lpstr>
      <vt:lpstr>NON LINEAR MODEL</vt:lpstr>
      <vt:lpstr>OBJECTIVE FUNCTION</vt:lpstr>
      <vt:lpstr>LOSS FUNCTION</vt:lpstr>
      <vt:lpstr>LOSS FUNCTION</vt:lpstr>
      <vt:lpstr>L2-norm</vt:lpstr>
      <vt:lpstr>CROSS ENTROPY MEASURE</vt:lpstr>
      <vt:lpstr>PowerPoint Presentation</vt:lpstr>
      <vt:lpstr>CLASSIFICATION – CROSS ENTROPY</vt:lpstr>
      <vt:lpstr>LOSS FUNCTION</vt:lpstr>
      <vt:lpstr>OPTIMIZATION ALGORITHM</vt:lpstr>
      <vt:lpstr>Gradient Descent Algorithm</vt:lpstr>
      <vt:lpstr>PowerPoint Presentation</vt:lpstr>
      <vt:lpstr>GRADIENT DESCENT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V 102483</dc:creator>
  <cp:lastModifiedBy>KAVITHA V</cp:lastModifiedBy>
  <cp:revision>11</cp:revision>
  <dcterms:created xsi:type="dcterms:W3CDTF">2023-02-23T00:52:11Z</dcterms:created>
  <dcterms:modified xsi:type="dcterms:W3CDTF">2024-09-03T08:43:20Z</dcterms:modified>
</cp:coreProperties>
</file>