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9" r:id="rId2"/>
    <p:sldId id="256" r:id="rId3"/>
    <p:sldId id="264" r:id="rId4"/>
    <p:sldId id="271" r:id="rId5"/>
    <p:sldId id="270" r:id="rId6"/>
    <p:sldId id="272" r:id="rId7"/>
    <p:sldId id="266" r:id="rId8"/>
    <p:sldId id="274" r:id="rId9"/>
    <p:sldId id="262" r:id="rId10"/>
    <p:sldId id="261" r:id="rId11"/>
    <p:sldId id="260" r:id="rId12"/>
    <p:sldId id="273" r:id="rId13"/>
    <p:sldId id="263" r:id="rId14"/>
    <p:sldId id="268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B9859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15" y="-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3DF-D630-4B73-8602-871D5B58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1E2D3-8ADB-48B1-8B3A-8C6FADC7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C24C-0F11-4A51-8782-6DD6114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66EA-CD01-428B-8C3F-7089A0D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72B-C3C3-4841-B812-57EC9794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0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C301-C04A-4309-80DC-C5C1A6B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DE8F3-2654-490E-A5A7-9970321E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CC06-17D0-4218-940A-8F3304A6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B2D-5A2B-4A4C-8CD3-B2DE15CD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37FF-B9CD-459C-A6F7-8E04D45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8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C635-CE8D-4894-814C-0C82A2713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C49A-D2EC-45EB-8CCB-0EC8F20C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5788-F004-41A2-BB5B-0C4E587F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30B8-F13E-49F2-80BA-387ABED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1BE5-6A1E-4FFC-AE01-7EE3BA0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7AB-F6D8-4DA8-9C87-360DE6D5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6987-017E-4C39-BDA3-80A5AEA3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3122-7AD6-4444-B8C3-5D0FB2F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B14-AD25-4A51-AB46-C575E67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2511-76CF-4F7A-8066-231FF51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96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73B3-51B7-4DC7-82CB-36B04F18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5AD-8A23-4D3A-AEA5-E0670DB8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BDE4-C86D-49D2-9D37-1F68832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C9F0-036E-4D84-9772-F8C09B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9D0-3764-4746-A282-F6D2F6E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2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F1B-673D-4DDC-8A24-85E6F7B9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F82-D9CC-4960-BB30-54139A7B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475-5388-45CF-90F0-B93C53D7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6871-9C91-46B6-8443-55540A0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B8C2-8350-407D-B55A-624EAE1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D490-6F37-4927-AEA1-9FB09A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1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3EE-0FFE-4699-B9B9-24E3F04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5D1F-F544-4A04-BB13-5C6EBDF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67E-4ECA-485C-8250-0138CC62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E54C4-676A-4A90-AB6F-DDDA8F71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222F-0F98-4D13-B9DC-AA03C00E8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94606-2975-429B-A5AE-1D979F3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3449-91EC-4AAE-A3DA-6DF3B3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37CB8-130F-4435-98CE-E213107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D46-3F1B-42A5-8543-0ECE311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4DE43-4574-48E1-AB42-DE81B3C6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90BC-F359-4E16-BD92-E7C18E81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42D2-48F6-41FE-8074-6D4147F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8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F2102-72B7-429C-B95E-5875290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4090-B871-4104-945B-41B5528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0AE59-F7BD-4DF2-BFFD-84127AA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5CF-1A15-44F8-BD26-97AB708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0A71-DE89-4F6B-B0E1-B8F9A14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EBA6-54BC-416A-A308-DDCCAC09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C40F-D8D4-4202-ADAA-5F35188B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958E-FDAA-42D6-A33B-16E0EAA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11A-56B7-4FE1-BD4C-1165706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9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709-4BA0-46E6-AC25-E33A7D31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38A15-E8CC-45F2-8590-F6E851397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AE06-56CA-4EBA-BA88-CF9B8B1A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829A-49DC-4881-B7A4-8121C86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05C8-EB73-4363-AB2B-94EB445D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3D4-975D-4D11-B266-8D05482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6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4A40-3A68-425E-B374-AA07EEFA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9477-3882-453E-A6E5-60A8582F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8D17-8007-4C7F-AAD3-1B75D44B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10/09/2020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7D0D-F9CB-4736-9EED-89B9AA2FC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53B2-3F0D-4AD4-8AA5-AE520D2A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BBF52B1A-1914-4000-9E3D-AF4ACDCC22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3" y="6013861"/>
            <a:ext cx="2052211" cy="5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SJbGtTlrDami-tDGPUV9-w" TargetMode="External"/><Relationship Id="rId7" Type="http://schemas.openxmlformats.org/officeDocument/2006/relationships/hyperlink" Target="https://clockwise.software/blog/best-angular-applications/" TargetMode="External"/><Relationship Id="rId2" Type="http://schemas.openxmlformats.org/officeDocument/2006/relationships/hyperlink" Target="https://youtu.be/lYWYWyX04J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uschecompany.com/angular-vs-react-vs-vue-1/" TargetMode="External"/><Relationship Id="rId5" Type="http://schemas.openxmlformats.org/officeDocument/2006/relationships/hyperlink" Target="https://programmingwithmosh.com/react/react-vs-angular" TargetMode="External"/><Relationship Id="rId4" Type="http://schemas.openxmlformats.org/officeDocument/2006/relationships/hyperlink" Target="https://pro.academind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vue-js-3-0-is-ditching-javascript-for-typescript-what-else-is-new/" TargetMode="External"/><Relationship Id="rId2" Type="http://schemas.openxmlformats.org/officeDocument/2006/relationships/hyperlink" Target="https://news.vuejs.org/issues/17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60" y="3858225"/>
            <a:ext cx="6752100" cy="2753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cap="all" dirty="0"/>
              <a:t>React</a:t>
            </a:r>
            <a:r>
              <a:rPr lang="en-US" sz="5400" b="1" dirty="0"/>
              <a:t> </a:t>
            </a:r>
            <a:r>
              <a:rPr lang="en-US" sz="4400" b="1" dirty="0"/>
              <a:t>vs</a:t>
            </a:r>
            <a:br>
              <a:rPr lang="en-US" sz="5400" b="1" dirty="0"/>
            </a:br>
            <a:r>
              <a:rPr lang="en-US" sz="5400" b="1" dirty="0"/>
              <a:t>        </a:t>
            </a:r>
            <a:r>
              <a:rPr lang="en-US" sz="5400" b="1" cap="all" dirty="0"/>
              <a:t>Angular</a:t>
            </a:r>
            <a:br>
              <a:rPr lang="en-US" sz="5400" b="1" cap="all" dirty="0"/>
            </a:br>
            <a:r>
              <a:rPr lang="en-US" sz="5400" b="1" cap="all" dirty="0"/>
              <a:t>                      </a:t>
            </a:r>
            <a:r>
              <a:rPr lang="en-US" sz="4400" b="1" dirty="0"/>
              <a:t>vs</a:t>
            </a:r>
            <a:r>
              <a:rPr lang="en-US" sz="5400" b="1" dirty="0"/>
              <a:t> </a:t>
            </a:r>
            <a:r>
              <a:rPr lang="en-US" sz="5400" b="1" cap="all" dirty="0"/>
              <a:t>vue.js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E33CD068-5A9B-4065-8C43-1294C4C9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90" y="246518"/>
            <a:ext cx="3226221" cy="228255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5D329E5-A555-472E-94C8-9C4A0BE2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43" y="584201"/>
            <a:ext cx="3173787" cy="2753258"/>
          </a:xfrm>
          <a:prstGeom prst="rect">
            <a:avLst/>
          </a:prstGeom>
        </p:spPr>
      </p:pic>
      <p:pic>
        <p:nvPicPr>
          <p:cNvPr id="1030" name="Picture 6" descr="Angular Logo png transparent">
            <a:extLst>
              <a:ext uri="{FF2B5EF4-FFF2-40B4-BE49-F238E27FC236}">
                <a16:creationId xmlns:a16="http://schemas.microsoft.com/office/drawing/2014/main" id="{462C4035-0F62-442B-A99E-0FD3DD29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121" y="1566227"/>
            <a:ext cx="3803237" cy="40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5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AB5-9321-4DFF-B205-2554CD4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Angular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856-4561-494E-AAFE-424917C1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</a:rPr>
              <a:t>Built-in support for AJAX, HTTP, and Observables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</a:rPr>
              <a:t>Consistent with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22222"/>
                </a:solidFill>
                <a:effectLst/>
              </a:rPr>
              <a:t>Cleaner and crisp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22222"/>
                </a:solidFill>
                <a:effectLst/>
              </a:rPr>
              <a:t>Enhanced support for error handling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</a:rPr>
              <a:t>Forms and validation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</a:rPr>
              <a:t>Shadow DOM / local CSS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</a:rPr>
              <a:t>UI and Business Logic Separation</a:t>
            </a:r>
          </a:p>
          <a:p>
            <a:r>
              <a:rPr lang="en-US" sz="1100" dirty="0">
                <a:solidFill>
                  <a:srgbClr val="222222"/>
                </a:solidFill>
              </a:rPr>
              <a:t>Modularity,  </a:t>
            </a:r>
            <a:endParaRPr lang="LID4096" sz="1100" dirty="0"/>
          </a:p>
        </p:txBody>
      </p:sp>
      <p:pic>
        <p:nvPicPr>
          <p:cNvPr id="9" name="Picture 6" descr="Angular Logo png transparent">
            <a:extLst>
              <a:ext uri="{FF2B5EF4-FFF2-40B4-BE49-F238E27FC236}">
                <a16:creationId xmlns:a16="http://schemas.microsoft.com/office/drawing/2014/main" id="{20ACC32B-2E81-479A-B641-DA81A135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46" y="235986"/>
            <a:ext cx="1867466" cy="19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2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17FD72DA-CE66-4529-AABE-C242F163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0" y="0"/>
            <a:ext cx="3358441" cy="23745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74116E-76F6-4C67-875E-E127DEC53AF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+mn-lt"/>
              </a:rPr>
              <a:t>React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EFC99-C7B2-4CF9-B2F7-133B528FEA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javaScript</a:t>
            </a:r>
            <a:r>
              <a:rPr lang="en-US" sz="2000" dirty="0"/>
              <a:t> library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Allows you to use 3rd party libraries</a:t>
            </a:r>
            <a:endParaRPr lang="en-US" sz="2000" dirty="0"/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Time-Saving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Simplicity and Composable</a:t>
            </a:r>
            <a:endParaRPr lang="en-US" sz="2000" dirty="0">
              <a:solidFill>
                <a:srgbClr val="222222"/>
              </a:solidFill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React Component</a:t>
            </a:r>
          </a:p>
          <a:p>
            <a:endParaRPr lang="en-US" sz="20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39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74116E-76F6-4C67-875E-E127DEC53AF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err="1">
                <a:latin typeface="+mn-lt"/>
              </a:rPr>
              <a:t>veu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EFC99-C7B2-4CF9-B2F7-133B528FEA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Framework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Vue.js 3.0 is being re-written from the ground up for a cleaner and more maintainable architecture</a:t>
            </a:r>
          </a:p>
          <a:p>
            <a:r>
              <a:rPr lang="en-US" sz="1400" dirty="0">
                <a:solidFill>
                  <a:srgbClr val="222222"/>
                </a:solidFill>
                <a:latin typeface="Verdana" panose="020B0604030504040204" pitchFamily="34" charset="0"/>
              </a:rPr>
              <a:t>internal functionalities divided to individual packages </a:t>
            </a:r>
            <a:r>
              <a:rPr lang="en-US" sz="1400" dirty="0" err="1">
                <a:solidFill>
                  <a:srgbClr val="222222"/>
                </a:solidFill>
                <a:latin typeface="Verdana" panose="020B0604030504040204" pitchFamily="34" charset="0"/>
              </a:rPr>
              <a:t>e.g</a:t>
            </a:r>
            <a:r>
              <a:rPr lang="en-US" sz="1400" dirty="0">
                <a:solidFill>
                  <a:srgbClr val="222222"/>
                </a:solidFill>
                <a:latin typeface="Verdana" panose="020B0604030504040204" pitchFamily="34" charset="0"/>
              </a:rPr>
              <a:t> the observer module will be converted to its own package</a:t>
            </a:r>
          </a:p>
          <a:p>
            <a:pPr marL="0" indent="0">
              <a:buNone/>
            </a:pP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C8E0ECB9-07EB-4AD6-8D83-C5B77461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84" y="517525"/>
            <a:ext cx="1867466" cy="16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067B-6FBE-47BC-8D50-BE3A8DEB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References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755C-7A7F-4073-8A55-39CFCA3E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030303"/>
                </a:solidFill>
                <a:effectLst/>
                <a:hlinkClick r:id="rId2"/>
              </a:rPr>
              <a:t>Angular vs React vs Vue</a:t>
            </a:r>
            <a:r>
              <a:rPr lang="en-US" sz="2000" b="0" i="0" dirty="0">
                <a:solidFill>
                  <a:srgbClr val="030303"/>
                </a:solidFill>
                <a:effectLst/>
              </a:rPr>
              <a:t>. </a:t>
            </a:r>
            <a:r>
              <a:rPr lang="en-US" sz="2000" b="0" i="0" dirty="0">
                <a:solidFill>
                  <a:srgbClr val="030303"/>
                </a:solidFill>
                <a:effectLst/>
                <a:hlinkClick r:id="rId3"/>
              </a:rPr>
              <a:t>–</a:t>
            </a:r>
            <a:r>
              <a:rPr lang="en-US" sz="2000" b="0" i="0" dirty="0">
                <a:solidFill>
                  <a:srgbClr val="030303"/>
                </a:solidFill>
                <a:effectLst/>
              </a:rPr>
              <a:t> </a:t>
            </a:r>
            <a:r>
              <a:rPr lang="en-US" sz="2000" dirty="0" err="1">
                <a:effectLst/>
                <a:hlinkClick r:id="rId3"/>
              </a:rPr>
              <a:t>Academind</a:t>
            </a:r>
            <a:endParaRPr lang="en-US" sz="2000" dirty="0">
              <a:effectLst/>
            </a:endParaRPr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>
                <a:effectLst/>
                <a:hlinkClick r:id="rId4"/>
              </a:rPr>
              <a:t>https://pro.academind.com/</a:t>
            </a:r>
            <a:endParaRPr lang="en-US" sz="2000" b="0" i="0" dirty="0">
              <a:effectLst/>
            </a:endParaRPr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https://programmingwithmosh.com/react/react-vs-angular</a:t>
            </a:r>
            <a:endParaRPr lang="en-US" sz="2000" dirty="0"/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hlinkClick r:id="rId6"/>
              </a:rPr>
              <a:t>https://kruschecompany.com/angular-vs-react-vs-vue-1/</a:t>
            </a:r>
            <a:endParaRPr lang="en-US" sz="2000" dirty="0"/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hlinkClick r:id="rId7"/>
              </a:rPr>
              <a:t>https://clockwise.software/blog/best-angular-applications/</a:t>
            </a:r>
            <a:endParaRPr lang="en-US" sz="2000" dirty="0"/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56935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9E408F-9AD4-4D0A-84FF-C73F1D85E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2448"/>
              </p:ext>
            </p:extLst>
          </p:nvPr>
        </p:nvGraphicFramePr>
        <p:xfrm>
          <a:off x="979494" y="1050175"/>
          <a:ext cx="10606853" cy="447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2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1839148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677649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422173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83780"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21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overview-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angular- google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Large community support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react- </a:t>
                      </a:r>
                      <a:r>
                        <a:rPr lang="en-US" sz="600" dirty="0" err="1">
                          <a:latin typeface="+mn-lt"/>
                        </a:rPr>
                        <a:t>facebook</a:t>
                      </a:r>
                      <a:endParaRPr lang="en-US" sz="600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Fully supported by Facebook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err="1">
                          <a:latin typeface="+mn-lt"/>
                        </a:rPr>
                        <a:t>veu</a:t>
                      </a:r>
                      <a:r>
                        <a:rPr lang="en-US" sz="600">
                          <a:latin typeface="+mn-lt"/>
                        </a:rPr>
                        <a:t>- standalone, team of collaborates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+mn-lt"/>
                        </a:rPr>
                        <a:t>veu.js.org- huge team</a:t>
                      </a: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51601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philosophies-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n-lt"/>
                        </a:rPr>
                        <a:t>* </a:t>
                      </a:r>
                      <a:r>
                        <a:rPr lang="en-US" sz="600" err="1">
                          <a:latin typeface="+mn-lt"/>
                        </a:rPr>
                        <a:t>featurs</a:t>
                      </a:r>
                      <a:r>
                        <a:rPr lang="en-US" sz="600">
                          <a:latin typeface="+mn-lt"/>
                        </a:rPr>
                        <a:t>-rich one stop shop,</a:t>
                      </a:r>
                    </a:p>
                    <a:p>
                      <a:pPr algn="ctr"/>
                      <a:r>
                        <a:rPr lang="en-US" sz="600">
                          <a:latin typeface="+mn-lt"/>
                        </a:rPr>
                        <a:t>platform </a:t>
                      </a:r>
                    </a:p>
                    <a:p>
                      <a:pPr algn="ctr"/>
                      <a:r>
                        <a:rPr lang="en-US" sz="600">
                          <a:latin typeface="+mn-lt"/>
                        </a:rPr>
                        <a:t>has tools like cli for managing and creating projects, easy to get support</a:t>
                      </a:r>
                    </a:p>
                    <a:p>
                      <a:pPr algn="ctr"/>
                      <a:r>
                        <a:rPr lang="en-US" sz="600">
                          <a:latin typeface="+mn-lt"/>
                        </a:rPr>
                        <a:t>(almost )</a:t>
                      </a:r>
                      <a:r>
                        <a:rPr lang="en-US" sz="600" err="1">
                          <a:latin typeface="+mn-lt"/>
                        </a:rPr>
                        <a:t>everithing</a:t>
                      </a:r>
                      <a:r>
                        <a:rPr lang="en-US" sz="600">
                          <a:latin typeface="+mn-lt"/>
                        </a:rPr>
                        <a:t> has a solution </a:t>
                      </a:r>
                    </a:p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react- minimalistic and focused on UI-</a:t>
                      </a:r>
                      <a:r>
                        <a:rPr lang="en-US" sz="600" dirty="0" err="1">
                          <a:latin typeface="+mn-lt"/>
                        </a:rPr>
                        <a:t>bulding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librarty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less </a:t>
                      </a:r>
                      <a:r>
                        <a:rPr lang="en-US" sz="600" dirty="0" err="1">
                          <a:latin typeface="+mn-lt"/>
                        </a:rPr>
                        <a:t>featurs</a:t>
                      </a:r>
                      <a:r>
                        <a:rPr lang="en-US" sz="600" dirty="0">
                          <a:latin typeface="+mn-lt"/>
                        </a:rPr>
                        <a:t>  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routers and more </a:t>
                      </a:r>
                      <a:r>
                        <a:rPr lang="en-US" sz="600" dirty="0" err="1">
                          <a:latin typeface="+mn-lt"/>
                        </a:rPr>
                        <a:t>managment</a:t>
                      </a:r>
                      <a:r>
                        <a:rPr lang="en-US" sz="600" dirty="0">
                          <a:latin typeface="+mn-lt"/>
                        </a:rPr>
                        <a:t> solutions you need to </a:t>
                      </a:r>
                      <a:r>
                        <a:rPr lang="en-US" sz="600" dirty="0" err="1">
                          <a:latin typeface="+mn-lt"/>
                        </a:rPr>
                        <a:t>ise</a:t>
                      </a:r>
                      <a:r>
                        <a:rPr lang="en-US" sz="600" dirty="0">
                          <a:latin typeface="+mn-lt"/>
                        </a:rPr>
                        <a:t> the community manage packages to add this </a:t>
                      </a:r>
                      <a:r>
                        <a:rPr lang="en-US" sz="600" dirty="0" err="1">
                          <a:latin typeface="+mn-lt"/>
                        </a:rPr>
                        <a:t>featurs</a:t>
                      </a:r>
                      <a:r>
                        <a:rPr lang="en-US" sz="600" dirty="0">
                          <a:latin typeface="+mn-lt"/>
                        </a:rPr>
                        <a:t>.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the community is very wide and active so you probably find the solution -but you have to search it.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r>
                        <a:rPr lang="en-US" sz="600" dirty="0">
                          <a:latin typeface="+mn-lt"/>
                        </a:rPr>
                        <a:t>-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between angular and react (more </a:t>
                      </a:r>
                      <a:r>
                        <a:rPr lang="en-US" sz="600" dirty="0" err="1">
                          <a:latin typeface="+mn-lt"/>
                        </a:rPr>
                        <a:t>likr</a:t>
                      </a:r>
                      <a:r>
                        <a:rPr lang="en-US" sz="600" dirty="0">
                          <a:latin typeface="+mn-lt"/>
                        </a:rPr>
                        <a:t> react)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it is a framework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focuse</a:t>
                      </a:r>
                      <a:r>
                        <a:rPr lang="en-US" sz="600" dirty="0">
                          <a:latin typeface="+mn-lt"/>
                        </a:rPr>
                        <a:t> on core </a:t>
                      </a:r>
                      <a:r>
                        <a:rPr lang="en-US" sz="600" dirty="0" err="1">
                          <a:latin typeface="+mn-lt"/>
                        </a:rPr>
                        <a:t>featurs</a:t>
                      </a:r>
                      <a:r>
                        <a:rPr lang="en-US" sz="600" dirty="0">
                          <a:latin typeface="+mn-lt"/>
                        </a:rPr>
                        <a:t> that you need for writing a code like-  </a:t>
                      </a:r>
                      <a:r>
                        <a:rPr lang="en-US" sz="600" dirty="0" err="1">
                          <a:latin typeface="+mn-lt"/>
                        </a:rPr>
                        <a:t>routher</a:t>
                      </a:r>
                      <a:r>
                        <a:rPr lang="en-US" sz="600" dirty="0">
                          <a:latin typeface="+mn-lt"/>
                        </a:rPr>
                        <a:t>, built-in-state management solution.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form validation is a feature that manage in the community and not build in to </a:t>
                      </a:r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Offets</a:t>
                      </a:r>
                      <a:r>
                        <a:rPr lang="en-US" sz="600" dirty="0">
                          <a:latin typeface="+mn-lt"/>
                        </a:rPr>
                        <a:t> cli and more features than react</a:t>
                      </a:r>
                    </a:p>
                    <a:p>
                      <a:pPr algn="ctr"/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940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Dependancy</a:t>
                      </a:r>
                      <a:r>
                        <a:rPr lang="en-US" sz="600" dirty="0">
                          <a:latin typeface="+mn-lt"/>
                        </a:rPr>
                        <a:t> injection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Provide 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Dependancy</a:t>
                      </a:r>
                      <a:r>
                        <a:rPr lang="en-US" sz="600" dirty="0">
                          <a:latin typeface="+mn-lt"/>
                        </a:rPr>
                        <a:t> injection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229477"/>
                  </a:ext>
                </a:extLst>
              </a:tr>
              <a:tr h="366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writing code/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Code management</a:t>
                      </a:r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Written In </a:t>
                      </a: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Typescript, </a:t>
                      </a: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Templates, based on an extended version of HTML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offers efficiency </a:t>
                      </a:r>
                      <a:r>
                        <a:rPr lang="en-US" sz="600" dirty="0">
                          <a:latin typeface="+mn-lt"/>
                        </a:rPr>
                        <a:t>Structural framework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Code Stability with One-directional data binding,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end up using many independent, fast-moving libraries</a:t>
                      </a:r>
                      <a:b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take care of the corresponding updates and migrations by yourself</a:t>
                      </a:r>
                      <a:endParaRPr lang="en-US" sz="6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2075690062"/>
                  </a:ext>
                </a:extLst>
              </a:tr>
              <a:tr h="21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+mn-lt"/>
                        </a:rPr>
                        <a:t>*easy of learning </a:t>
                      </a:r>
                    </a:p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Cli</a:t>
                      </a:r>
                      <a:r>
                        <a:rPr lang="en-US" sz="600" dirty="0">
                          <a:latin typeface="+mn-lt"/>
                        </a:rPr>
                        <a:t> -make it easier but complex use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Typescript –you need to learn  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 separate </a:t>
                      </a:r>
                      <a:r>
                        <a:rPr lang="en-US" sz="600" dirty="0" err="1">
                          <a:latin typeface="+mn-lt"/>
                        </a:rPr>
                        <a:t>ts</a:t>
                      </a:r>
                      <a:r>
                        <a:rPr lang="en-US" sz="600" dirty="0">
                          <a:latin typeface="+mn-lt"/>
                        </a:rPr>
                        <a:t> html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Sould</a:t>
                      </a:r>
                      <a:r>
                        <a:rPr lang="en-US" sz="600" dirty="0">
                          <a:latin typeface="+mn-lt"/>
                        </a:rPr>
                        <a:t> learn </a:t>
                      </a:r>
                      <a:r>
                        <a:rPr lang="en-US" sz="600" dirty="0" err="1">
                          <a:latin typeface="+mn-lt"/>
                        </a:rPr>
                        <a:t>jsx</a:t>
                      </a:r>
                      <a:r>
                        <a:rPr lang="en-US" sz="600" dirty="0">
                          <a:latin typeface="+mn-lt"/>
                        </a:rPr>
                        <a:t> something new to learn easier than angular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Faster Development than angular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Don’t have to use </a:t>
                      </a:r>
                      <a:r>
                        <a:rPr lang="en-US" sz="600" dirty="0" err="1">
                          <a:latin typeface="+mn-lt"/>
                        </a:rPr>
                        <a:t>javascript</a:t>
                      </a:r>
                      <a:r>
                        <a:rPr lang="en-US" sz="600" dirty="0">
                          <a:latin typeface="+mn-lt"/>
                        </a:rPr>
                        <a:t> not complex setup most of the time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Adding import to html file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Can use </a:t>
                      </a:r>
                      <a:r>
                        <a:rPr lang="en-US" sz="600" dirty="0" err="1">
                          <a:latin typeface="+mn-lt"/>
                        </a:rPr>
                        <a:t>js</a:t>
                      </a:r>
                      <a:r>
                        <a:rPr lang="en-US" sz="600" dirty="0">
                          <a:latin typeface="+mn-lt"/>
                        </a:rPr>
                        <a:t> or </a:t>
                      </a:r>
                      <a:r>
                        <a:rPr lang="en-US" sz="600" dirty="0" err="1">
                          <a:latin typeface="+mn-lt"/>
                        </a:rPr>
                        <a:t>ts</a:t>
                      </a:r>
                      <a:r>
                        <a:rPr lang="en-US" sz="600" dirty="0">
                          <a:latin typeface="+mn-lt"/>
                        </a:rPr>
                        <a:t> but not have to separate </a:t>
                      </a:r>
                      <a:r>
                        <a:rPr lang="en-US" sz="600" dirty="0" err="1">
                          <a:latin typeface="+mn-lt"/>
                        </a:rPr>
                        <a:t>js</a:t>
                      </a:r>
                      <a:r>
                        <a:rPr lang="en-US" sz="600" dirty="0">
                          <a:latin typeface="+mn-lt"/>
                        </a:rPr>
                        <a:t> html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4230904335"/>
                  </a:ext>
                </a:extLst>
              </a:tr>
              <a:tr h="82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popularity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20:00 in </a:t>
                      </a:r>
                      <a:r>
                        <a:rPr lang="en-US" sz="600" dirty="0" err="1">
                          <a:latin typeface="+mn-lt"/>
                        </a:rPr>
                        <a:t>youtube</a:t>
                      </a:r>
                      <a:r>
                        <a:rPr lang="en-US" sz="600" dirty="0">
                          <a:latin typeface="+mn-lt"/>
                        </a:rPr>
                        <a:t> </a:t>
                      </a:r>
                      <a:r>
                        <a:rPr lang="en-US" sz="600" dirty="0" err="1">
                          <a:latin typeface="+mn-lt"/>
                        </a:rPr>
                        <a:t>Depand</a:t>
                      </a:r>
                      <a:r>
                        <a:rPr lang="en-US" sz="600" dirty="0">
                          <a:latin typeface="+mn-lt"/>
                        </a:rPr>
                        <a:t> on where you’re from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React most jobs angular and then </a:t>
                      </a:r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React very popular angular and then </a:t>
                      </a:r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Better user experience and very fast performance.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1475537363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*evolution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Stable and under dev 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No one stay behind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Seamless updates using Angular CLI</a:t>
                      </a:r>
                    </a:p>
                    <a:p>
                      <a:pPr algn="ctr"/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3579978087"/>
                  </a:ext>
                </a:extLst>
              </a:tr>
              <a:tr h="2690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*performance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Startup or runtime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Bit bigger bundle but not as much 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Fary</a:t>
                      </a:r>
                      <a:r>
                        <a:rPr lang="en-US" sz="600" dirty="0">
                          <a:latin typeface="+mn-lt"/>
                        </a:rPr>
                        <a:t> start in startup </a:t>
                      </a:r>
                      <a:r>
                        <a:rPr lang="en-US" sz="600" dirty="0" err="1">
                          <a:latin typeface="+mn-lt"/>
                        </a:rPr>
                        <a:t>performents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Runtime great </a:t>
                      </a:r>
                      <a:r>
                        <a:rPr lang="en-US" sz="600" dirty="0" err="1">
                          <a:latin typeface="+mn-lt"/>
                        </a:rPr>
                        <a:t>performence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Fary</a:t>
                      </a:r>
                      <a:r>
                        <a:rPr lang="en-US" sz="600" dirty="0">
                          <a:latin typeface="+mn-lt"/>
                        </a:rPr>
                        <a:t> start in startup </a:t>
                      </a:r>
                      <a:r>
                        <a:rPr lang="en-US" sz="600" dirty="0" err="1">
                          <a:latin typeface="+mn-lt"/>
                        </a:rPr>
                        <a:t>performents</a:t>
                      </a:r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Runtime great </a:t>
                      </a:r>
                      <a:r>
                        <a:rPr lang="en-US" sz="600" dirty="0" err="1">
                          <a:latin typeface="+mn-lt"/>
                        </a:rPr>
                        <a:t>performence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Fary</a:t>
                      </a:r>
                      <a:r>
                        <a:rPr lang="en-US" sz="600" dirty="0">
                          <a:latin typeface="+mn-lt"/>
                        </a:rPr>
                        <a:t> start in startup </a:t>
                      </a:r>
                      <a:r>
                        <a:rPr lang="en-US" sz="600" dirty="0" err="1">
                          <a:latin typeface="+mn-lt"/>
                        </a:rPr>
                        <a:t>performents</a:t>
                      </a:r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Runtime great performance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2674555812"/>
                  </a:ext>
                </a:extLst>
              </a:tr>
              <a:tr h="2646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Mvc</a:t>
                      </a:r>
                      <a:r>
                        <a:rPr lang="en-US" sz="600" dirty="0">
                          <a:latin typeface="+mn-lt"/>
                        </a:rPr>
                        <a:t> pattern compliancy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is based on MVC (Model View Controller) , full-fledged MVC framework 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is based on Virtual DOM.</a:t>
                      </a:r>
                    </a:p>
                    <a:p>
                      <a:pPr algn="ctr"/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solve the M and C on your own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3593634277"/>
                  </a:ext>
                </a:extLst>
              </a:tr>
              <a:tr h="21170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Enterprise </a:t>
                      </a:r>
                      <a:r>
                        <a:rPr lang="en-US" sz="600" dirty="0" err="1">
                          <a:latin typeface="+mn-lt"/>
                        </a:rPr>
                        <a:t>solusions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2522573539"/>
                  </a:ext>
                </a:extLst>
              </a:tr>
              <a:tr h="1592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Mainstream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16643355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6277AE7-81D2-4626-9AD0-EF6FD7555B5D}"/>
              </a:ext>
            </a:extLst>
          </p:cNvPr>
          <p:cNvSpPr/>
          <p:nvPr/>
        </p:nvSpPr>
        <p:spPr>
          <a:xfrm>
            <a:off x="1673476" y="1711188"/>
            <a:ext cx="884505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rgbClr val="FF7C8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3220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tx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React VS Angular VS vue.js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F57E8-75A6-48A3-B46C-BB0AB930AC8F}"/>
              </a:ext>
            </a:extLst>
          </p:cNvPr>
          <p:cNvSpPr txBox="1"/>
          <p:nvPr/>
        </p:nvSpPr>
        <p:spPr>
          <a:xfrm>
            <a:off x="838200" y="1421176"/>
            <a:ext cx="5707565" cy="41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solidFill>
                  <a:schemeClr val="bg1"/>
                </a:solidFill>
              </a:rPr>
              <a:t>Background</a:t>
            </a:r>
            <a:r>
              <a:rPr lang="en-US" sz="1600" dirty="0">
                <a:solidFill>
                  <a:schemeClr val="bg1"/>
                </a:solidFill>
              </a:rPr>
              <a:t> :	</a:t>
            </a: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React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was created by Jordan </a:t>
            </a:r>
            <a:r>
              <a:rPr lang="en-US" sz="1200" b="0" i="0" dirty="0" err="1">
                <a:solidFill>
                  <a:schemeClr val="bg1"/>
                </a:solidFill>
                <a:effectLst/>
              </a:rPr>
              <a:t>Walke</a:t>
            </a:r>
            <a:r>
              <a:rPr lang="en-US" sz="1200" b="0" i="0" dirty="0">
                <a:solidFill>
                  <a:schemeClr val="bg1"/>
                </a:solidFill>
                <a:effectLst/>
              </a:rPr>
              <a:t> in 2011 and Open sourced it in May 2013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Facebook and Instagram released React 16.0 on September 2017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The latest version React Fiber was released with React 16 in September 2017. React Fiber is an ongoing implementation of </a:t>
            </a:r>
            <a:r>
              <a:rPr lang="en-US" sz="1200" b="0" i="0" dirty="0" err="1">
                <a:solidFill>
                  <a:schemeClr val="bg1"/>
                </a:solidFill>
                <a:effectLst/>
              </a:rPr>
              <a:t>Reac'ts</a:t>
            </a:r>
            <a:r>
              <a:rPr lang="en-US" sz="1200" b="0" i="0" dirty="0">
                <a:solidFill>
                  <a:schemeClr val="bg1"/>
                </a:solidFill>
                <a:effectLst/>
              </a:rPr>
              <a:t> Core Algorithm.</a:t>
            </a: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Angular</a:t>
            </a:r>
            <a:endParaRPr lang="en-US" sz="1600" b="1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AngularJS was released in 2010 by Google.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2.0 version which also called Angular 2 or just Angular was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released in September 2016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latest version Angular 10 released on June 2020</a:t>
            </a: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 err="1">
                <a:solidFill>
                  <a:srgbClr val="444444"/>
                </a:solidFill>
                <a:effectLst/>
                <a:latin typeface="proxima-nova"/>
              </a:rPr>
              <a:t>Veu</a:t>
            </a:r>
            <a:endParaRPr lang="en-US" sz="1600" b="1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proxima-nova"/>
              </a:rPr>
              <a:t>by ex-Google employee Evan You in 2014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proxima-nova"/>
              </a:rPr>
              <a:t>The current stable version is 2.6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proxima-nova"/>
              </a:rPr>
              <a:t> Vue 3, </a:t>
            </a:r>
            <a:r>
              <a:rPr lang="en-US" sz="1200" b="0" i="0" u="none" strike="noStrike" dirty="0">
                <a:solidFill>
                  <a:srgbClr val="EC4646"/>
                </a:solidFill>
                <a:effectLst/>
                <a:latin typeface="proxima-nova"/>
                <a:hlinkClick r:id="rId2"/>
              </a:rPr>
              <a:t>currently in the alpha phase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proxima-nova"/>
              </a:rPr>
              <a:t>, is planning to </a:t>
            </a:r>
            <a:r>
              <a:rPr lang="en-US" sz="1200" b="0" i="0" u="none" strike="noStrike" dirty="0">
                <a:solidFill>
                  <a:srgbClr val="EC4646"/>
                </a:solidFill>
                <a:effectLst/>
                <a:latin typeface="proxima-nova"/>
                <a:hlinkClick r:id="rId3"/>
              </a:rPr>
              <a:t>move to TypeScript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proxima-nova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5D329E5-A555-472E-94C8-9C4A0BE23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34" y="3493203"/>
            <a:ext cx="1867466" cy="1618260"/>
          </a:xfrm>
          <a:prstGeom prst="rect">
            <a:avLst/>
          </a:prstGeom>
        </p:spPr>
      </p:pic>
      <p:pic>
        <p:nvPicPr>
          <p:cNvPr id="14" name="Picture 13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E33CD068-5A9B-4065-8C43-1294C4C97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84" y="4207083"/>
            <a:ext cx="3358441" cy="2374523"/>
          </a:xfrm>
          <a:prstGeom prst="rect">
            <a:avLst/>
          </a:prstGeom>
        </p:spPr>
      </p:pic>
      <p:pic>
        <p:nvPicPr>
          <p:cNvPr id="15" name="Picture 6" descr="Angular Logo png transparent">
            <a:extLst>
              <a:ext uri="{FF2B5EF4-FFF2-40B4-BE49-F238E27FC236}">
                <a16:creationId xmlns:a16="http://schemas.microsoft.com/office/drawing/2014/main" id="{223B9C64-C35E-4F5D-8948-9F743CFE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1" y="1200906"/>
            <a:ext cx="1867466" cy="19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7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Comparison</a:t>
            </a:r>
            <a:r>
              <a:rPr lang="en-US" sz="3200" dirty="0"/>
              <a:t>:</a:t>
            </a:r>
            <a:endParaRPr lang="LID4096" sz="32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309072"/>
              </p:ext>
            </p:extLst>
          </p:nvPr>
        </p:nvGraphicFramePr>
        <p:xfrm>
          <a:off x="714375" y="955695"/>
          <a:ext cx="10911289" cy="494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7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Angular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React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Vue.js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777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Overview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Developed by Google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Large community support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Developed by Facebook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Fully supported by Facebook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Standalone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Huge team of collaborates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(veu.js.org)</a:t>
                      </a: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Philosophy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Feature-rich one stop shop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Minimalistic package &amp; Focused on UI-building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A framework between angular and react (more like react, but with more features and cli)</a:t>
                      </a: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838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Tools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Platform with tools for managing &amp; creating projects (like cli)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Community based packages needed for adding features and code management solutions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Focus on core features for writing a code (router, built-in-state management solution…)</a:t>
                      </a: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649487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Solutions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get support - (almost) Everything has a solution </a:t>
                      </a: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Wide community – solutions probably exist, but has to be searched for</a:t>
                      </a:r>
                      <a:endParaRPr lang="LID4096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Not everything is built into Vue – e.g. form validation is managed by the community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8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Features:</a:t>
            </a:r>
            <a:endParaRPr lang="LID4096" sz="3200" u="sng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A53F2-544E-4D15-917F-6A6C0806B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85" t="41042" r="27955" b="20756"/>
          <a:stretch/>
        </p:blipFill>
        <p:spPr>
          <a:xfrm>
            <a:off x="1642179" y="1111250"/>
            <a:ext cx="8907642" cy="4838700"/>
          </a:xfrm>
          <a:prstGeom prst="roundRect">
            <a:avLst>
              <a:gd name="adj" fmla="val 17629"/>
            </a:avLst>
          </a:prstGeom>
        </p:spPr>
      </p:pic>
    </p:spTree>
    <p:extLst>
      <p:ext uri="{BB962C8B-B14F-4D97-AF65-F5344CB8AC3E}">
        <p14:creationId xmlns:p14="http://schemas.microsoft.com/office/powerpoint/2010/main" val="37869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Comparison</a:t>
            </a:r>
            <a:r>
              <a:rPr lang="en-US" sz="3200" dirty="0"/>
              <a:t>: </a:t>
            </a:r>
            <a:r>
              <a:rPr lang="en-US" sz="2400" dirty="0"/>
              <a:t>(cont.)</a:t>
            </a:r>
            <a:endParaRPr lang="LID4096" sz="32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230438"/>
              </p:ext>
            </p:extLst>
          </p:nvPr>
        </p:nvGraphicFramePr>
        <p:xfrm>
          <a:off x="714375" y="955695"/>
          <a:ext cx="10911289" cy="562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7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algn="ctr"/>
                      <a:endParaRPr lang="LID4096" sz="1800" dirty="0"/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Angular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React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Vue.js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777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Dependency Injection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Provided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Provided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Writing &amp; Managing Code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Typescript,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 based on an extended version of HTML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Efficient s</a:t>
                      </a:r>
                      <a:r>
                        <a:rPr lang="en-US" sz="1800" dirty="0">
                          <a:latin typeface="+mn-lt"/>
                        </a:rPr>
                        <a:t>tructural framework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Code Stability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One-directional data binding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independent, fast-moving libraries needed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(plus managing updates and migrations)</a:t>
                      </a: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written in TS,JS, separate html and </a:t>
                      </a:r>
                      <a:r>
                        <a:rPr lang="en-US" sz="1800" b="0" i="0" kern="1200" dirty="0" err="1"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1800" b="0" i="0" kern="12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class-based components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rgbClr val="22222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LID4096" sz="1800" b="0" i="0" kern="1200" dirty="0">
                        <a:solidFill>
                          <a:srgbClr val="22222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838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Curve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cli makes it easier (but still complex to use)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Typescript – you need to learn 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 separate </a:t>
                      </a:r>
                      <a:r>
                        <a:rPr lang="en-US" sz="1800" dirty="0" err="1">
                          <a:latin typeface="+mn-lt"/>
                        </a:rPr>
                        <a:t>ts</a:t>
                      </a:r>
                      <a:r>
                        <a:rPr lang="en-US" sz="1800" dirty="0">
                          <a:latin typeface="+mn-lt"/>
                        </a:rPr>
                        <a:t>, html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Should learn </a:t>
                      </a:r>
                      <a:r>
                        <a:rPr lang="en-US" sz="1800" dirty="0" err="1">
                          <a:latin typeface="+mn-lt"/>
                        </a:rPr>
                        <a:t>jsx</a:t>
                      </a:r>
                      <a:r>
                        <a:rPr lang="en-US" sz="1800" dirty="0">
                          <a:latin typeface="+mn-lt"/>
                        </a:rPr>
                        <a:t> something new to learn easier than angular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Faster Development than angular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Don’t have to use JavaScript not complex setup most of the time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Adding import to html file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Can use </a:t>
                      </a:r>
                      <a:r>
                        <a:rPr lang="en-US" sz="1800" dirty="0" err="1">
                          <a:latin typeface="+mn-lt"/>
                        </a:rPr>
                        <a:t>js</a:t>
                      </a:r>
                      <a:r>
                        <a:rPr lang="en-US" sz="1800" dirty="0">
                          <a:latin typeface="+mn-lt"/>
                        </a:rPr>
                        <a:t> or </a:t>
                      </a:r>
                      <a:r>
                        <a:rPr lang="en-US" sz="1800" dirty="0" err="1">
                          <a:latin typeface="+mn-lt"/>
                        </a:rPr>
                        <a:t>ts</a:t>
                      </a:r>
                      <a:r>
                        <a:rPr lang="en-US" sz="1800" dirty="0">
                          <a:latin typeface="+mn-lt"/>
                        </a:rPr>
                        <a:t> but not have to separate </a:t>
                      </a:r>
                      <a:r>
                        <a:rPr lang="en-US" sz="1800" dirty="0" err="1">
                          <a:latin typeface="+mn-lt"/>
                        </a:rPr>
                        <a:t>js</a:t>
                      </a:r>
                      <a:r>
                        <a:rPr lang="en-US" sz="1800" dirty="0">
                          <a:latin typeface="+mn-lt"/>
                        </a:rPr>
                        <a:t> html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649487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Better user experience and very fast performance.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7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Comparison</a:t>
            </a:r>
            <a:r>
              <a:rPr lang="en-US" sz="3200" dirty="0"/>
              <a:t>: </a:t>
            </a:r>
            <a:r>
              <a:rPr lang="en-US" sz="2400" dirty="0"/>
              <a:t>(cont.)</a:t>
            </a:r>
            <a:endParaRPr lang="LID4096" sz="32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83054"/>
              </p:ext>
            </p:extLst>
          </p:nvPr>
        </p:nvGraphicFramePr>
        <p:xfrm>
          <a:off x="714375" y="955695"/>
          <a:ext cx="10911289" cy="59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7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algn="ctr"/>
                      <a:endParaRPr lang="LID4096" sz="1800" dirty="0"/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Angular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React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Vue.js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777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Evolution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Stable and under dev 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No one stay behind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Seamless updates using Angular CLI</a:t>
                      </a:r>
                    </a:p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You should check for updates and keep your code updated  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Its depend on your uses 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Features like form validation should be updated manually  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Performance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Startup or runtime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Bit bigger bundle but not as much </a:t>
                      </a:r>
                    </a:p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Fary</a:t>
                      </a:r>
                      <a:r>
                        <a:rPr lang="en-US" sz="1800" dirty="0">
                          <a:latin typeface="+mn-lt"/>
                        </a:rPr>
                        <a:t> start in startup </a:t>
                      </a:r>
                      <a:r>
                        <a:rPr lang="en-US" sz="1800" dirty="0" err="1">
                          <a:latin typeface="+mn-lt"/>
                        </a:rPr>
                        <a:t>performents</a:t>
                      </a:r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Runtime great performance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Fary</a:t>
                      </a:r>
                      <a:r>
                        <a:rPr lang="en-US" sz="1800" dirty="0">
                          <a:latin typeface="+mn-lt"/>
                        </a:rPr>
                        <a:t> start in startup </a:t>
                      </a:r>
                      <a:r>
                        <a:rPr lang="en-US" sz="1800" dirty="0" err="1">
                          <a:latin typeface="+mn-lt"/>
                        </a:rPr>
                        <a:t>performents</a:t>
                      </a:r>
                      <a:endParaRPr lang="LID4096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Runtime great performance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Fary</a:t>
                      </a:r>
                      <a:r>
                        <a:rPr lang="en-US" sz="1800" dirty="0">
                          <a:latin typeface="+mn-lt"/>
                        </a:rPr>
                        <a:t> start in startup </a:t>
                      </a:r>
                      <a:r>
                        <a:rPr lang="en-US" sz="1800" dirty="0" err="1">
                          <a:latin typeface="+mn-lt"/>
                        </a:rPr>
                        <a:t>performents</a:t>
                      </a:r>
                      <a:endParaRPr lang="LID4096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Runtime great performance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838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MVC Pattern Compliancy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is based on MVC (Model View Controller) , full-fledged MVC framework 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is based on Virtual DOM.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solve the M and C on your own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649487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Enterprise Solutions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7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FBCDC-331B-45E0-A37C-543DE29A6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9004" t="23258" r="66949" b="12146"/>
          <a:stretch/>
        </p:blipFill>
        <p:spPr>
          <a:xfrm>
            <a:off x="431800" y="708907"/>
            <a:ext cx="1655476" cy="2501446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F5891-DD50-42E6-A384-589AEB493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38083" t="23539" r="37870" b="11864"/>
          <a:stretch/>
        </p:blipFill>
        <p:spPr>
          <a:xfrm>
            <a:off x="2241748" y="708907"/>
            <a:ext cx="1655476" cy="2501446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AA973-19CB-4EC0-9C7F-046F0B738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66738" t="23541" r="9215" b="11862"/>
          <a:stretch/>
        </p:blipFill>
        <p:spPr>
          <a:xfrm>
            <a:off x="4051696" y="708905"/>
            <a:ext cx="1655477" cy="2501448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245BB7-74FB-48DF-8FEE-DE2C0B8E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09917"/>
            <a:ext cx="10515600" cy="890588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Philosophies</a:t>
            </a:r>
            <a:endParaRPr lang="LID4096" sz="3200" u="sng" dirty="0">
              <a:latin typeface="+mn-lt"/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A901C8AB-FF77-4ACD-AEE8-9184A7EB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10" y="3739338"/>
            <a:ext cx="10515600" cy="435133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3200" u="sng" dirty="0">
                <a:ea typeface="+mj-ea"/>
                <a:cs typeface="+mj-cs"/>
              </a:rPr>
              <a:t>Ease of learning &amp; getting started</a:t>
            </a:r>
            <a:endParaRPr lang="en-IL" sz="3200" u="sng" dirty="0"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D4E10-07D2-4B09-83D8-9C2425AF5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6" y="4323886"/>
            <a:ext cx="4646360" cy="20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F245BB7-74FB-48DF-8FEE-DE2C0B8E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09917"/>
            <a:ext cx="10515600" cy="890588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Popularity</a:t>
            </a:r>
            <a:endParaRPr lang="LID4096" sz="3200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E067-F3CC-4676-93DF-1899374A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83366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+mn-lt"/>
              </a:rPr>
              <a:t>Depend on where you’re from</a:t>
            </a:r>
          </a:p>
          <a:p>
            <a:r>
              <a:rPr lang="en-US" sz="1400" dirty="0">
                <a:latin typeface="+mn-lt"/>
              </a:rPr>
              <a:t>React most jobs angular and then </a:t>
            </a:r>
            <a:r>
              <a:rPr lang="en-US" sz="1400" dirty="0" err="1">
                <a:latin typeface="+mn-lt"/>
              </a:rPr>
              <a:t>veu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React very popular angular and then </a:t>
            </a:r>
            <a:r>
              <a:rPr lang="en-US" sz="1400" dirty="0" err="1">
                <a:latin typeface="+mn-lt"/>
              </a:rPr>
              <a:t>veu</a:t>
            </a:r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Alibaba written in </a:t>
            </a:r>
            <a:r>
              <a:rPr lang="en-US" sz="1400" dirty="0" err="1">
                <a:latin typeface="+mn-lt"/>
              </a:rPr>
              <a:t>veu</a:t>
            </a:r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r>
              <a:rPr lang="en-US" sz="1400" dirty="0"/>
              <a:t>Facebook (some parts of its main page) - </a:t>
            </a:r>
            <a:r>
              <a:rPr lang="en-US" sz="1400" dirty="0">
                <a:latin typeface="+mn-lt"/>
              </a:rPr>
              <a:t>react</a:t>
            </a:r>
          </a:p>
          <a:p>
            <a:r>
              <a:rPr lang="en-US" sz="1050" b="0" i="0" dirty="0">
                <a:solidFill>
                  <a:srgbClr val="404040"/>
                </a:solidFill>
                <a:effectLst/>
                <a:latin typeface="Helvetica Neue"/>
              </a:rPr>
              <a:t>the mobile application on Facebook also builds React Native,</a:t>
            </a:r>
            <a:endParaRPr lang="en-US" sz="1400" dirty="0">
              <a:latin typeface="+mn-lt"/>
            </a:endParaRPr>
          </a:p>
          <a:p>
            <a:r>
              <a:rPr lang="en-US" sz="1050" b="0" i="0" dirty="0" err="1">
                <a:solidFill>
                  <a:srgbClr val="404040"/>
                </a:solidFill>
                <a:effectLst/>
                <a:latin typeface="Helvetica Neue"/>
              </a:rPr>
              <a:t>Instegram</a:t>
            </a:r>
            <a:r>
              <a:rPr lang="en-US" sz="1050" b="0" i="0" dirty="0">
                <a:solidFill>
                  <a:srgbClr val="404040"/>
                </a:solidFill>
                <a:effectLst/>
                <a:latin typeface="Helvetica Neue"/>
              </a:rPr>
              <a:t> built completely with React</a:t>
            </a:r>
          </a:p>
          <a:p>
            <a:r>
              <a:rPr lang="en-US" sz="1050" b="0" i="0" dirty="0">
                <a:solidFill>
                  <a:srgbClr val="404040"/>
                </a:solidFill>
                <a:effectLst/>
                <a:latin typeface="Helvetica Neue"/>
              </a:rPr>
              <a:t> 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Helvetica Neue"/>
              </a:rPr>
              <a:t>Netflix</a:t>
            </a:r>
            <a:r>
              <a:rPr lang="en-US" sz="1050" b="0" i="0" dirty="0">
                <a:solidFill>
                  <a:srgbClr val="404040"/>
                </a:solidFill>
                <a:effectLst/>
                <a:latin typeface="Helvetica Neue"/>
              </a:rPr>
              <a:t> also comes under the best React websites list</a:t>
            </a:r>
            <a:endParaRPr lang="en-US" sz="1050" dirty="0">
              <a:solidFill>
                <a:srgbClr val="404040"/>
              </a:solidFill>
              <a:latin typeface="Helvetica Neue"/>
            </a:endParaRPr>
          </a:p>
          <a:p>
            <a:r>
              <a:rPr lang="en-US" sz="1050" dirty="0">
                <a:solidFill>
                  <a:srgbClr val="404040"/>
                </a:solidFill>
                <a:latin typeface="Helvetica Neue"/>
              </a:rPr>
              <a:t>Yahoo mail using 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Helvetica Neue"/>
              </a:rPr>
              <a:t>technologies</a:t>
            </a:r>
            <a:r>
              <a:rPr lang="en-US" sz="1050" dirty="0">
                <a:solidFill>
                  <a:srgbClr val="404040"/>
                </a:solidFill>
                <a:latin typeface="Helvetica Neue"/>
              </a:rPr>
              <a:t> including react </a:t>
            </a:r>
            <a:r>
              <a:rPr lang="en-US" sz="1050" dirty="0" err="1">
                <a:solidFill>
                  <a:srgbClr val="404040"/>
                </a:solidFill>
                <a:latin typeface="Helvetica Neue"/>
              </a:rPr>
              <a:t>react</a:t>
            </a:r>
            <a:endParaRPr lang="en-US" sz="1050" dirty="0">
              <a:solidFill>
                <a:srgbClr val="404040"/>
              </a:solidFill>
              <a:latin typeface="Helvetica Neue"/>
            </a:endParaRPr>
          </a:p>
          <a:p>
            <a:endParaRPr lang="en-US" sz="1400" dirty="0">
              <a:latin typeface="+mn-lt"/>
            </a:endParaRPr>
          </a:p>
          <a:p>
            <a:r>
              <a:rPr lang="en-US" sz="1050" b="1" i="0" dirty="0">
                <a:effectLst/>
                <a:latin typeface="museo-sans"/>
              </a:rPr>
              <a:t> YouTube</a:t>
            </a:r>
            <a:r>
              <a:rPr lang="en-US" sz="1050" b="0" i="0" dirty="0">
                <a:effectLst/>
                <a:latin typeface="museo-sans"/>
              </a:rPr>
              <a:t> it is built using Angular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050" b="1" i="0" dirty="0">
                <a:solidFill>
                  <a:srgbClr val="FF0000"/>
                </a:solidFill>
                <a:effectLst/>
                <a:latin typeface="museo-sans"/>
              </a:rPr>
              <a:t>Netflix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museo-sans"/>
              </a:rPr>
              <a:t> 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050" b="1" i="0" dirty="0">
                <a:effectLst/>
                <a:latin typeface="museo-sans"/>
              </a:rPr>
              <a:t>Walmart</a:t>
            </a:r>
          </a:p>
          <a:p>
            <a:r>
              <a:rPr lang="en-US" sz="800" b="1" i="0" dirty="0">
                <a:effectLst/>
                <a:latin typeface="museo-sans"/>
              </a:rPr>
              <a:t>PayPal</a:t>
            </a:r>
            <a:r>
              <a:rPr lang="en-US" sz="800" b="0" i="0" dirty="0">
                <a:effectLst/>
                <a:latin typeface="museo-sans"/>
              </a:rPr>
              <a:t>  </a:t>
            </a:r>
          </a:p>
          <a:p>
            <a:r>
              <a:rPr lang="en-US" sz="800" b="1" i="0" dirty="0">
                <a:effectLst/>
                <a:latin typeface="museo-sans"/>
              </a:rPr>
              <a:t>Gmail  </a:t>
            </a:r>
            <a:r>
              <a:rPr lang="en-US" sz="1050" b="0" i="0" dirty="0">
                <a:effectLst/>
                <a:latin typeface="museo-sans"/>
              </a:rPr>
              <a:t> 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66099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61C7-D57D-4C92-8039-0D88B0D9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543"/>
            <a:ext cx="10515600" cy="4673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In commune</a:t>
            </a:r>
            <a:r>
              <a:rPr lang="he-IL" sz="2000" dirty="0">
                <a:latin typeface="+mn-lt"/>
              </a:rPr>
              <a:t>:</a:t>
            </a:r>
            <a:r>
              <a:rPr lang="en-US" sz="2000" dirty="0">
                <a:latin typeface="+mn-lt"/>
              </a:rPr>
              <a:t> All of them</a:t>
            </a:r>
            <a:r>
              <a:rPr lang="he-IL" sz="2000" dirty="0">
                <a:latin typeface="+mn-lt"/>
              </a:rPr>
              <a:t>-</a:t>
            </a:r>
            <a:r>
              <a:rPr lang="en-US" sz="2000" dirty="0">
                <a:latin typeface="+mn-lt"/>
              </a:rPr>
              <a:t> frameworks and packages that build user interfaces from reusable component </a:t>
            </a:r>
            <a:br>
              <a:rPr lang="he-IL" sz="2000" dirty="0">
                <a:latin typeface="+mn-lt"/>
              </a:rPr>
            </a:br>
            <a:r>
              <a:rPr lang="he-IL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template and logic angular and </a:t>
            </a:r>
            <a:r>
              <a:rPr lang="en-US" sz="2000" dirty="0" err="1">
                <a:latin typeface="+mn-lt"/>
              </a:rPr>
              <a:t>veu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react- </a:t>
            </a:r>
            <a:r>
              <a:rPr lang="en-US" sz="2000" dirty="0" err="1">
                <a:latin typeface="+mn-lt"/>
              </a:rPr>
              <a:t>js</a:t>
            </a:r>
            <a:r>
              <a:rPr lang="en-US" sz="2000" dirty="0">
                <a:latin typeface="+mn-lt"/>
              </a:rPr>
              <a:t>. And </a:t>
            </a:r>
            <a:r>
              <a:rPr lang="en-US" sz="2000" dirty="0" err="1">
                <a:latin typeface="+mn-lt"/>
              </a:rPr>
              <a:t>jsx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 a syntax extension to JavaScript. We recommend using it with React to describe what the UI should look like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+mn-lt"/>
              </a:rPr>
              <a:t>rander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 in the real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+mn-lt"/>
              </a:rPr>
              <a:t>dom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2000" dirty="0">
                <a:latin typeface="+mn-lt"/>
              </a:rPr>
              <a:t>do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need/want to learn more than one ?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Doesn’t hurt to know more than one.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Knowing thus 3 is the best, that’s allows to pick the best framework for your application </a:t>
            </a:r>
            <a:br>
              <a:rPr lang="LID4096" sz="2000" dirty="0">
                <a:latin typeface="+mn-lt"/>
              </a:rPr>
            </a:br>
            <a:br>
              <a:rPr lang="he-IL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endParaRPr lang="LID4096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37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1277</Words>
  <Application>Microsoft Office PowerPoint</Application>
  <PresentationFormat>Widescreen</PresentationFormat>
  <Paragraphs>215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museo-sans</vt:lpstr>
      <vt:lpstr>proxima-nova</vt:lpstr>
      <vt:lpstr>Verdana</vt:lpstr>
      <vt:lpstr>Wingdings</vt:lpstr>
      <vt:lpstr>Office Theme</vt:lpstr>
      <vt:lpstr>React vs         Angular                       vs vue.js</vt:lpstr>
      <vt:lpstr>React VS Angular VS vue.js</vt:lpstr>
      <vt:lpstr>Comparison:</vt:lpstr>
      <vt:lpstr>Features:</vt:lpstr>
      <vt:lpstr>Comparison: (cont.)</vt:lpstr>
      <vt:lpstr>Comparison: (cont.)</vt:lpstr>
      <vt:lpstr>Philosophies</vt:lpstr>
      <vt:lpstr>Popularity</vt:lpstr>
      <vt:lpstr>In commune: All of them- frameworks and packages that build user interfaces from reusable component   template and logic angular and veu react- js. And jsx a syntax extension to JavaScript. We recommend using it with React to describe what the UI should look like rander in the real dom     do i need/want to learn more than one ?  Doesn’t hurt to know more than one. Knowing thus 3 is the best, that’s allows to pick the best framework for your application    </vt:lpstr>
      <vt:lpstr>Angular:</vt:lpstr>
      <vt:lpstr>PowerPoint Presentation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 VS vue.js</dc:title>
  <dc:creator>nizan fishman</dc:creator>
  <cp:lastModifiedBy>Nizan Trau</cp:lastModifiedBy>
  <cp:revision>79</cp:revision>
  <dcterms:created xsi:type="dcterms:W3CDTF">2020-09-08T16:50:45Z</dcterms:created>
  <dcterms:modified xsi:type="dcterms:W3CDTF">2020-09-10T13:41:36Z</dcterms:modified>
</cp:coreProperties>
</file>