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69" r:id="rId2"/>
    <p:sldId id="256" r:id="rId3"/>
    <p:sldId id="264" r:id="rId4"/>
    <p:sldId id="271" r:id="rId5"/>
    <p:sldId id="270" r:id="rId6"/>
    <p:sldId id="272" r:id="rId7"/>
    <p:sldId id="266" r:id="rId8"/>
    <p:sldId id="262" r:id="rId9"/>
    <p:sldId id="261" r:id="rId10"/>
    <p:sldId id="260" r:id="rId11"/>
    <p:sldId id="263" r:id="rId12"/>
    <p:sldId id="268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B9859F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5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C3DF-D630-4B73-8602-871D5B580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1E2D3-8ADB-48B1-8B3A-8C6FADC7F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C24C-0F11-4A51-8782-6DD6114B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66EA-CD01-428B-8C3F-7089A0DD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672B-C3C3-4841-B812-57EC9794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205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C301-C04A-4309-80DC-C5C1A6B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DE8F3-2654-490E-A5A7-9970321EC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1CC06-17D0-4218-940A-8F3304A6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BDB2D-5A2B-4A4C-8CD3-B2DE15CD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37FF-B9CD-459C-A6F7-8E04D455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486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EC635-CE8D-4894-814C-0C82A2713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C49A-D2EC-45EB-8CCB-0EC8F20C0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05788-F004-41A2-BB5B-0C4E587F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430B8-F13E-49F2-80BA-387ABED7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F1BE5-6A1E-4FFC-AE01-7EE3BA0B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378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87AB-F6D8-4DA8-9C87-360DE6D5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6987-017E-4C39-BDA3-80A5AEA3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C3122-7AD6-4444-B8C3-5D0FB2FD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94B14-AD25-4A51-AB46-C575E672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2511-76CF-4F7A-8066-231FF511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964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73B3-51B7-4DC7-82CB-36B04F18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CC5AD-8A23-4D3A-AEA5-E0670DB8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BDE4-C86D-49D2-9D37-1F688324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8C9F0-036E-4D84-9772-F8C09BD0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49D0-3764-4746-A282-F6D2F6E8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527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BF1B-673D-4DDC-8A24-85E6F7B9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CF82-D9CC-4960-BB30-54139A7B6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8A475-5388-45CF-90F0-B93C53D77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F6871-9C91-46B6-8443-55540A05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FB8C2-8350-407D-B55A-624EAE1A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DD490-6F37-4927-AEA1-9FB09A28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812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C3EE-0FFE-4699-B9B9-24E3F043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B5D1F-F544-4A04-BB13-5C6EBDF7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9767E-4ECA-485C-8250-0138CC626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E54C4-676A-4A90-AB6F-DDDA8F71D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3222F-0F98-4D13-B9DC-AA03C00E8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94606-2975-429B-A5AE-1D979F38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53449-91EC-4AAE-A3DA-6DF3B38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37CB8-130F-4435-98CE-E213107F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3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FD46-3F1B-42A5-8543-0ECE311C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4DE43-4574-48E1-AB42-DE81B3C6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490BC-F359-4E16-BD92-E7C18E81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642D2-48F6-41FE-8074-6D4147FB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282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F2102-72B7-429C-B95E-5875290E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D4090-B871-4104-945B-41B5528A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0AE59-F7BD-4DF2-BFFD-84127AA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28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75CF-1A15-44F8-BD26-97AB708D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0A71-DE89-4F6B-B0E1-B8F9A14D1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EBA6-54BC-416A-A308-DDCCAC095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BC40F-D8D4-4202-ADAA-5F35188B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A958E-FDAA-42D6-A33B-16E0EAA8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1A11A-56B7-4FE1-BD4C-1165706F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092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3709-4BA0-46E6-AC25-E33A7D31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38A15-E8CC-45F2-8590-F6E851397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1AE06-56CA-4EBA-BA88-CF9B8B1AF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E829A-49DC-4881-B7A4-8121C863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805C8-EB73-4363-AB2B-94EB445D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C03D4-975D-4D11-B266-8D054828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866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chemeClr val="bg1"/>
            </a:gs>
            <a:gs pos="0">
              <a:srgbClr val="B9859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64A40-3A68-425E-B374-AA07EEFA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59477-3882-453E-A6E5-60A8582F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8D17-8007-4C7F-AAD3-1B75D44B6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67D0D-F9CB-4736-9EED-89B9AA2FC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053B2-3F0D-4AD4-8AA5-AE520D2A5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  <p:pic>
        <p:nvPicPr>
          <p:cNvPr id="7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BBF52B1A-1914-4000-9E3D-AF4ACDCC22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3" y="6013861"/>
            <a:ext cx="2052211" cy="59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SJbGtTlrDami-tDGPUV9-w" TargetMode="External"/><Relationship Id="rId2" Type="http://schemas.openxmlformats.org/officeDocument/2006/relationships/hyperlink" Target="https://youtu.be/lYWYWyX04J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grammingwithmosh.com/react/react-vs-angular" TargetMode="External"/><Relationship Id="rId4" Type="http://schemas.openxmlformats.org/officeDocument/2006/relationships/hyperlink" Target="https://pro.academind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chemeClr val="bg1"/>
            </a:gs>
            <a:gs pos="0">
              <a:srgbClr val="B9859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74EC-5ACA-43E3-9021-C2C149415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760" y="3858225"/>
            <a:ext cx="6752100" cy="27532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 b="1" cap="all" dirty="0"/>
              <a:t>React</a:t>
            </a:r>
            <a:r>
              <a:rPr lang="en-US" sz="5400" b="1" dirty="0"/>
              <a:t> </a:t>
            </a:r>
            <a:r>
              <a:rPr lang="en-US" sz="4400" b="1" dirty="0"/>
              <a:t>vs</a:t>
            </a:r>
            <a:br>
              <a:rPr lang="en-US" sz="5400" b="1" dirty="0"/>
            </a:br>
            <a:r>
              <a:rPr lang="en-US" sz="5400" b="1" dirty="0"/>
              <a:t>        </a:t>
            </a:r>
            <a:r>
              <a:rPr lang="en-US" sz="5400" b="1" cap="all" dirty="0"/>
              <a:t>Angular</a:t>
            </a:r>
            <a:br>
              <a:rPr lang="en-US" sz="5400" b="1" cap="all" dirty="0"/>
            </a:br>
            <a:r>
              <a:rPr lang="en-US" sz="5400" b="1" cap="all" dirty="0"/>
              <a:t>                      </a:t>
            </a:r>
            <a:r>
              <a:rPr lang="en-US" sz="4400" b="1" dirty="0"/>
              <a:t>vs</a:t>
            </a:r>
            <a:r>
              <a:rPr lang="en-US" sz="5400" b="1" dirty="0"/>
              <a:t> </a:t>
            </a:r>
            <a:r>
              <a:rPr lang="en-US" sz="5400" b="1" cap="all" dirty="0"/>
              <a:t>vue.js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4051FED-CF0D-4DDD-A9BB-E58FEEFE7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580" y="2042"/>
            <a:ext cx="322442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E5A8E1-2A22-48D0-9556-E21648FA1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2AA2300-0FA6-4328-9BD8-1D67925C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3E1FE85-D0BF-41D3-8B85-04776368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8135" y="0"/>
            <a:ext cx="3236976" cy="299515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72B470-1E76-42B5-86EA-1FB0F881D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DD8B025-3845-4DEF-98B6-7C0BF531D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3156"/>
            <a:ext cx="3933440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E33CD068-5A9B-4065-8C43-1294C4C97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90" y="246518"/>
            <a:ext cx="3226221" cy="2282550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5D329E5-A555-472E-94C8-9C4A0BE23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143" y="584201"/>
            <a:ext cx="3173787" cy="2753258"/>
          </a:xfrm>
          <a:prstGeom prst="rect">
            <a:avLst/>
          </a:prstGeom>
        </p:spPr>
      </p:pic>
      <p:pic>
        <p:nvPicPr>
          <p:cNvPr id="1030" name="Picture 6" descr="Angular Logo png transparent">
            <a:extLst>
              <a:ext uri="{FF2B5EF4-FFF2-40B4-BE49-F238E27FC236}">
                <a16:creationId xmlns:a16="http://schemas.microsoft.com/office/drawing/2014/main" id="{462C4035-0F62-442B-A99E-0FD3DD29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0121" y="1566227"/>
            <a:ext cx="3803237" cy="404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58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17FD72DA-CE66-4529-AABE-C242F1638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0" y="0"/>
            <a:ext cx="3358441" cy="23745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74116E-76F6-4C67-875E-E127DEC53AF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>
                <a:latin typeface="+mn-lt"/>
              </a:rPr>
              <a:t>React</a:t>
            </a:r>
            <a:r>
              <a:rPr lang="en-US" sz="3200" dirty="0">
                <a:latin typeface="+mn-lt"/>
              </a:rPr>
              <a:t>:</a:t>
            </a:r>
            <a:endParaRPr lang="LID4096" sz="3200" dirty="0">
              <a:latin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0EFC99-C7B2-4CF9-B2F7-133B528FEA6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javaScript</a:t>
            </a:r>
            <a:r>
              <a:rPr lang="en-US" sz="2000" dirty="0"/>
              <a:t> library 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</a:rPr>
              <a:t>Allows you to use 3rd party libraries</a:t>
            </a:r>
            <a:endParaRPr lang="en-US" sz="2000" dirty="0"/>
          </a:p>
          <a:p>
            <a:r>
              <a:rPr lang="en-US" sz="2000" b="0" i="0" dirty="0">
                <a:solidFill>
                  <a:srgbClr val="222222"/>
                </a:solidFill>
                <a:effectLst/>
              </a:rPr>
              <a:t>Time-Saving 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</a:rPr>
              <a:t>Simplicity and Composable</a:t>
            </a:r>
          </a:p>
          <a:p>
            <a:endParaRPr lang="en-US" sz="2000" dirty="0">
              <a:solidFill>
                <a:srgbClr val="222222"/>
              </a:solidFill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</a:rPr>
              <a:t>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19839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067B-6FBE-47BC-8D50-BE3A8DEB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+mn-lt"/>
              </a:rPr>
              <a:t>References</a:t>
            </a:r>
            <a:r>
              <a:rPr lang="en-US" sz="3200" dirty="0">
                <a:latin typeface="+mn-lt"/>
              </a:rPr>
              <a:t>:</a:t>
            </a:r>
            <a:endParaRPr lang="LID4096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755C-7A7F-4073-8A55-39CFCA3E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7200" lvl="1">
              <a:lnSpc>
                <a:spcPct val="150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030303"/>
                </a:solidFill>
                <a:effectLst/>
                <a:hlinkClick r:id="rId2"/>
              </a:rPr>
              <a:t>Angular vs React vs Vue</a:t>
            </a:r>
            <a:r>
              <a:rPr lang="en-US" sz="2000" b="0" i="0" dirty="0">
                <a:solidFill>
                  <a:srgbClr val="030303"/>
                </a:solidFill>
                <a:effectLst/>
              </a:rPr>
              <a:t>. </a:t>
            </a:r>
            <a:r>
              <a:rPr lang="en-US" sz="2000" b="0" i="0" dirty="0">
                <a:solidFill>
                  <a:srgbClr val="030303"/>
                </a:solidFill>
                <a:effectLst/>
                <a:hlinkClick r:id="rId3"/>
              </a:rPr>
              <a:t>–</a:t>
            </a:r>
            <a:r>
              <a:rPr lang="en-US" sz="2000" b="0" i="0" dirty="0">
                <a:solidFill>
                  <a:srgbClr val="030303"/>
                </a:solidFill>
                <a:effectLst/>
              </a:rPr>
              <a:t> </a:t>
            </a:r>
            <a:r>
              <a:rPr lang="en-US" sz="2000" dirty="0" err="1">
                <a:effectLst/>
                <a:hlinkClick r:id="rId3"/>
              </a:rPr>
              <a:t>Academind</a:t>
            </a:r>
            <a:endParaRPr lang="en-US" sz="2000" dirty="0">
              <a:effectLst/>
            </a:endParaRPr>
          </a:p>
          <a:p>
            <a:pPr marL="637200" lvl="1">
              <a:lnSpc>
                <a:spcPct val="150000"/>
              </a:lnSpc>
              <a:spcBef>
                <a:spcPts val="0"/>
              </a:spcBef>
            </a:pPr>
            <a:r>
              <a:rPr lang="en-US" sz="2000" b="0" i="0" dirty="0">
                <a:effectLst/>
                <a:hlinkClick r:id="rId4"/>
              </a:rPr>
              <a:t>https://pro.academind.com/</a:t>
            </a:r>
            <a:endParaRPr lang="en-US" sz="2000" b="0" i="0" dirty="0">
              <a:effectLst/>
            </a:endParaRPr>
          </a:p>
          <a:p>
            <a:pPr marL="637200"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hlinkClick r:id="rId5"/>
              </a:rPr>
              <a:t>https://programmingwithmosh.com/react/react-vs-angular</a:t>
            </a:r>
            <a:endParaRPr lang="en-US" sz="2000" dirty="0"/>
          </a:p>
          <a:p>
            <a:pPr marL="637200" lvl="1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https://kruschecompany.com/angular-vs-react-vs-vue-1/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56935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9E408F-9AD4-4D0A-84FF-C73F1D85EB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642448"/>
              </p:ext>
            </p:extLst>
          </p:nvPr>
        </p:nvGraphicFramePr>
        <p:xfrm>
          <a:off x="979494" y="1050175"/>
          <a:ext cx="10606853" cy="4476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22">
                  <a:extLst>
                    <a:ext uri="{9D8B030D-6E8A-4147-A177-3AD203B41FA5}">
                      <a16:colId xmlns:a16="http://schemas.microsoft.com/office/drawing/2014/main" val="2998491468"/>
                    </a:ext>
                  </a:extLst>
                </a:gridCol>
                <a:gridCol w="1839148">
                  <a:extLst>
                    <a:ext uri="{9D8B030D-6E8A-4147-A177-3AD203B41FA5}">
                      <a16:colId xmlns:a16="http://schemas.microsoft.com/office/drawing/2014/main" val="3849906133"/>
                    </a:ext>
                  </a:extLst>
                </a:gridCol>
                <a:gridCol w="3677649">
                  <a:extLst>
                    <a:ext uri="{9D8B030D-6E8A-4147-A177-3AD203B41FA5}">
                      <a16:colId xmlns:a16="http://schemas.microsoft.com/office/drawing/2014/main" val="2565378212"/>
                    </a:ext>
                  </a:extLst>
                </a:gridCol>
                <a:gridCol w="4221734">
                  <a:extLst>
                    <a:ext uri="{9D8B030D-6E8A-4147-A177-3AD203B41FA5}">
                      <a16:colId xmlns:a16="http://schemas.microsoft.com/office/drawing/2014/main" val="2783454770"/>
                    </a:ext>
                  </a:extLst>
                </a:gridCol>
              </a:tblGrid>
              <a:tr h="83780"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1099739277"/>
                  </a:ext>
                </a:extLst>
              </a:tr>
              <a:tr h="216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</a:rPr>
                        <a:t>overview-</a:t>
                      </a: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</a:rPr>
                        <a:t>angular- google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Large community support</a:t>
                      </a:r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</a:rPr>
                        <a:t>react- </a:t>
                      </a:r>
                      <a:r>
                        <a:rPr lang="en-US" sz="600" dirty="0" err="1">
                          <a:latin typeface="+mn-lt"/>
                        </a:rPr>
                        <a:t>facebook</a:t>
                      </a:r>
                      <a:endParaRPr lang="en-US" sz="600" dirty="0"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Fully supported by Facebook</a:t>
                      </a:r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err="1">
                          <a:latin typeface="+mn-lt"/>
                        </a:rPr>
                        <a:t>veu</a:t>
                      </a:r>
                      <a:r>
                        <a:rPr lang="en-US" sz="600">
                          <a:latin typeface="+mn-lt"/>
                        </a:rPr>
                        <a:t>- standalone, team of collaborates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>
                          <a:latin typeface="+mn-lt"/>
                        </a:rPr>
                        <a:t>veu.js.org- huge team</a:t>
                      </a: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3561321399"/>
                  </a:ext>
                </a:extLst>
              </a:tr>
              <a:tr h="516019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philosophies-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+mn-lt"/>
                        </a:rPr>
                        <a:t>* </a:t>
                      </a:r>
                      <a:r>
                        <a:rPr lang="en-US" sz="600" err="1">
                          <a:latin typeface="+mn-lt"/>
                        </a:rPr>
                        <a:t>featurs</a:t>
                      </a:r>
                      <a:r>
                        <a:rPr lang="en-US" sz="600">
                          <a:latin typeface="+mn-lt"/>
                        </a:rPr>
                        <a:t>-rich one stop shop,</a:t>
                      </a:r>
                    </a:p>
                    <a:p>
                      <a:pPr algn="ctr"/>
                      <a:r>
                        <a:rPr lang="en-US" sz="600">
                          <a:latin typeface="+mn-lt"/>
                        </a:rPr>
                        <a:t>platform </a:t>
                      </a:r>
                    </a:p>
                    <a:p>
                      <a:pPr algn="ctr"/>
                      <a:r>
                        <a:rPr lang="en-US" sz="600">
                          <a:latin typeface="+mn-lt"/>
                        </a:rPr>
                        <a:t>has tools like cli for managing and creating projects, easy to get support</a:t>
                      </a:r>
                    </a:p>
                    <a:p>
                      <a:pPr algn="ctr"/>
                      <a:r>
                        <a:rPr lang="en-US" sz="600">
                          <a:latin typeface="+mn-lt"/>
                        </a:rPr>
                        <a:t>(almost )</a:t>
                      </a:r>
                      <a:r>
                        <a:rPr lang="en-US" sz="600" err="1">
                          <a:latin typeface="+mn-lt"/>
                        </a:rPr>
                        <a:t>everithing</a:t>
                      </a:r>
                      <a:r>
                        <a:rPr lang="en-US" sz="600">
                          <a:latin typeface="+mn-lt"/>
                        </a:rPr>
                        <a:t> has a solution </a:t>
                      </a:r>
                    </a:p>
                    <a:p>
                      <a:pPr algn="ctr"/>
                      <a:endParaRPr lang="LID4096" sz="60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react- minimalistic and focused on UI-</a:t>
                      </a:r>
                      <a:r>
                        <a:rPr lang="en-US" sz="600" dirty="0" err="1">
                          <a:latin typeface="+mn-lt"/>
                        </a:rPr>
                        <a:t>bulding</a:t>
                      </a:r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librarty</a:t>
                      </a:r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less </a:t>
                      </a:r>
                      <a:r>
                        <a:rPr lang="en-US" sz="600" dirty="0" err="1">
                          <a:latin typeface="+mn-lt"/>
                        </a:rPr>
                        <a:t>featurs</a:t>
                      </a:r>
                      <a:r>
                        <a:rPr lang="en-US" sz="600" dirty="0">
                          <a:latin typeface="+mn-lt"/>
                        </a:rPr>
                        <a:t>  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routers and more </a:t>
                      </a:r>
                      <a:r>
                        <a:rPr lang="en-US" sz="600" dirty="0" err="1">
                          <a:latin typeface="+mn-lt"/>
                        </a:rPr>
                        <a:t>managment</a:t>
                      </a:r>
                      <a:r>
                        <a:rPr lang="en-US" sz="600" dirty="0">
                          <a:latin typeface="+mn-lt"/>
                        </a:rPr>
                        <a:t> solutions you need to </a:t>
                      </a:r>
                      <a:r>
                        <a:rPr lang="en-US" sz="600" dirty="0" err="1">
                          <a:latin typeface="+mn-lt"/>
                        </a:rPr>
                        <a:t>ise</a:t>
                      </a:r>
                      <a:r>
                        <a:rPr lang="en-US" sz="600" dirty="0">
                          <a:latin typeface="+mn-lt"/>
                        </a:rPr>
                        <a:t> the community manage packages to add this </a:t>
                      </a:r>
                      <a:r>
                        <a:rPr lang="en-US" sz="600" dirty="0" err="1">
                          <a:latin typeface="+mn-lt"/>
                        </a:rPr>
                        <a:t>featurs</a:t>
                      </a:r>
                      <a:r>
                        <a:rPr lang="en-US" sz="600" dirty="0">
                          <a:latin typeface="+mn-lt"/>
                        </a:rPr>
                        <a:t>.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the community is very wide and active so you probably find the solution -but you have to search it.</a:t>
                      </a: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veu</a:t>
                      </a:r>
                      <a:r>
                        <a:rPr lang="en-US" sz="600" dirty="0">
                          <a:latin typeface="+mn-lt"/>
                        </a:rPr>
                        <a:t>-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between angular and react (more </a:t>
                      </a:r>
                      <a:r>
                        <a:rPr lang="en-US" sz="600" dirty="0" err="1">
                          <a:latin typeface="+mn-lt"/>
                        </a:rPr>
                        <a:t>likr</a:t>
                      </a:r>
                      <a:r>
                        <a:rPr lang="en-US" sz="600" dirty="0">
                          <a:latin typeface="+mn-lt"/>
                        </a:rPr>
                        <a:t> react)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it is a framework</a:t>
                      </a:r>
                    </a:p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focuse</a:t>
                      </a:r>
                      <a:r>
                        <a:rPr lang="en-US" sz="600" dirty="0">
                          <a:latin typeface="+mn-lt"/>
                        </a:rPr>
                        <a:t> on core </a:t>
                      </a:r>
                      <a:r>
                        <a:rPr lang="en-US" sz="600" dirty="0" err="1">
                          <a:latin typeface="+mn-lt"/>
                        </a:rPr>
                        <a:t>featurs</a:t>
                      </a:r>
                      <a:r>
                        <a:rPr lang="en-US" sz="600" dirty="0">
                          <a:latin typeface="+mn-lt"/>
                        </a:rPr>
                        <a:t> that you need for writing a code like-  </a:t>
                      </a:r>
                      <a:r>
                        <a:rPr lang="en-US" sz="600" dirty="0" err="1">
                          <a:latin typeface="+mn-lt"/>
                        </a:rPr>
                        <a:t>routher</a:t>
                      </a:r>
                      <a:r>
                        <a:rPr lang="en-US" sz="600" dirty="0">
                          <a:latin typeface="+mn-lt"/>
                        </a:rPr>
                        <a:t>, built-in-state management solution.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form validation is a feature that manage in the community and not build in to </a:t>
                      </a:r>
                      <a:r>
                        <a:rPr lang="en-US" sz="600" dirty="0" err="1">
                          <a:latin typeface="+mn-lt"/>
                        </a:rPr>
                        <a:t>veu</a:t>
                      </a:r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Offets</a:t>
                      </a:r>
                      <a:r>
                        <a:rPr lang="en-US" sz="600" dirty="0">
                          <a:latin typeface="+mn-lt"/>
                        </a:rPr>
                        <a:t> cli and more features than react</a:t>
                      </a:r>
                    </a:p>
                    <a:p>
                      <a:pPr algn="ctr"/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995120689"/>
                  </a:ext>
                </a:extLst>
              </a:tr>
              <a:tr h="19406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Dependancy</a:t>
                      </a:r>
                      <a:r>
                        <a:rPr lang="en-US" sz="600" dirty="0">
                          <a:latin typeface="+mn-lt"/>
                        </a:rPr>
                        <a:t> injection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Provide 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dependency 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Dependancy</a:t>
                      </a:r>
                      <a:r>
                        <a:rPr lang="en-US" sz="600" dirty="0">
                          <a:latin typeface="+mn-lt"/>
                        </a:rPr>
                        <a:t> injection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229477"/>
                  </a:ext>
                </a:extLst>
              </a:tr>
              <a:tr h="366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</a:rPr>
                        <a:t>writing code/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</a:rPr>
                        <a:t>Code management</a:t>
                      </a:r>
                      <a:endParaRPr lang="LID4096" sz="600" dirty="0">
                        <a:latin typeface="+mn-lt"/>
                      </a:endParaRP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</a:rPr>
                        <a:t>Written In </a:t>
                      </a:r>
                      <a:r>
                        <a:rPr lang="en-US" sz="6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Typescript, </a:t>
                      </a:r>
                      <a:r>
                        <a:rPr lang="en-US" sz="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Templates, based on an extended version of HTML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offers efficiency </a:t>
                      </a:r>
                      <a:r>
                        <a:rPr lang="en-US" sz="600" dirty="0">
                          <a:latin typeface="+mn-lt"/>
                        </a:rPr>
                        <a:t>Structural framework</a:t>
                      </a: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Code Stability with One-directional data binding,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will end up using many independent, fast-moving libraries</a:t>
                      </a:r>
                      <a:br>
                        <a:rPr lang="en-US" sz="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to take care of the corresponding updates and migrations by yourself</a:t>
                      </a:r>
                      <a:endParaRPr lang="en-US" sz="600" b="0" i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2075690062"/>
                  </a:ext>
                </a:extLst>
              </a:tr>
              <a:tr h="216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>
                          <a:latin typeface="+mn-lt"/>
                        </a:rPr>
                        <a:t>*easy of learning </a:t>
                      </a:r>
                    </a:p>
                    <a:p>
                      <a:pPr algn="ctr"/>
                      <a:endParaRPr lang="LID4096" sz="60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Cli</a:t>
                      </a:r>
                      <a:r>
                        <a:rPr lang="en-US" sz="600" dirty="0">
                          <a:latin typeface="+mn-lt"/>
                        </a:rPr>
                        <a:t> -make it easier but complex use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Typescript –you need to learn  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 separate </a:t>
                      </a:r>
                      <a:r>
                        <a:rPr lang="en-US" sz="600" dirty="0" err="1">
                          <a:latin typeface="+mn-lt"/>
                        </a:rPr>
                        <a:t>ts</a:t>
                      </a:r>
                      <a:r>
                        <a:rPr lang="en-US" sz="600" dirty="0">
                          <a:latin typeface="+mn-lt"/>
                        </a:rPr>
                        <a:t> html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Sould</a:t>
                      </a:r>
                      <a:r>
                        <a:rPr lang="en-US" sz="600" dirty="0">
                          <a:latin typeface="+mn-lt"/>
                        </a:rPr>
                        <a:t> learn </a:t>
                      </a:r>
                      <a:r>
                        <a:rPr lang="en-US" sz="600" dirty="0" err="1">
                          <a:latin typeface="+mn-lt"/>
                        </a:rPr>
                        <a:t>jsx</a:t>
                      </a:r>
                      <a:r>
                        <a:rPr lang="en-US" sz="600" dirty="0">
                          <a:latin typeface="+mn-lt"/>
                        </a:rPr>
                        <a:t> something new to learn easier than angular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Faster Development than angular</a:t>
                      </a: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Don’t have to use </a:t>
                      </a:r>
                      <a:r>
                        <a:rPr lang="en-US" sz="600" dirty="0" err="1">
                          <a:latin typeface="+mn-lt"/>
                        </a:rPr>
                        <a:t>javascript</a:t>
                      </a:r>
                      <a:r>
                        <a:rPr lang="en-US" sz="600" dirty="0">
                          <a:latin typeface="+mn-lt"/>
                        </a:rPr>
                        <a:t> not complex setup most of the time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Adding import to html file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Can use </a:t>
                      </a:r>
                      <a:r>
                        <a:rPr lang="en-US" sz="600" dirty="0" err="1">
                          <a:latin typeface="+mn-lt"/>
                        </a:rPr>
                        <a:t>js</a:t>
                      </a:r>
                      <a:r>
                        <a:rPr lang="en-US" sz="600" dirty="0">
                          <a:latin typeface="+mn-lt"/>
                        </a:rPr>
                        <a:t> or </a:t>
                      </a:r>
                      <a:r>
                        <a:rPr lang="en-US" sz="600" dirty="0" err="1">
                          <a:latin typeface="+mn-lt"/>
                        </a:rPr>
                        <a:t>ts</a:t>
                      </a:r>
                      <a:r>
                        <a:rPr lang="en-US" sz="600" dirty="0">
                          <a:latin typeface="+mn-lt"/>
                        </a:rPr>
                        <a:t> but not have to separate </a:t>
                      </a:r>
                      <a:r>
                        <a:rPr lang="en-US" sz="600" dirty="0" err="1">
                          <a:latin typeface="+mn-lt"/>
                        </a:rPr>
                        <a:t>js</a:t>
                      </a:r>
                      <a:r>
                        <a:rPr lang="en-US" sz="600" dirty="0">
                          <a:latin typeface="+mn-lt"/>
                        </a:rPr>
                        <a:t> html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4230904335"/>
                  </a:ext>
                </a:extLst>
              </a:tr>
              <a:tr h="82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</a:rPr>
                        <a:t>popularity</a:t>
                      </a: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20:00 in </a:t>
                      </a:r>
                      <a:r>
                        <a:rPr lang="en-US" sz="600" dirty="0" err="1">
                          <a:latin typeface="+mn-lt"/>
                        </a:rPr>
                        <a:t>youtube</a:t>
                      </a:r>
                      <a:r>
                        <a:rPr lang="en-US" sz="600" dirty="0">
                          <a:latin typeface="+mn-lt"/>
                        </a:rPr>
                        <a:t> </a:t>
                      </a:r>
                      <a:r>
                        <a:rPr lang="en-US" sz="600" dirty="0" err="1">
                          <a:latin typeface="+mn-lt"/>
                        </a:rPr>
                        <a:t>Depand</a:t>
                      </a:r>
                      <a:r>
                        <a:rPr lang="en-US" sz="600" dirty="0">
                          <a:latin typeface="+mn-lt"/>
                        </a:rPr>
                        <a:t> on where you’re from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React most jobs angular and then </a:t>
                      </a:r>
                      <a:r>
                        <a:rPr lang="en-US" sz="600" dirty="0" err="1">
                          <a:latin typeface="+mn-lt"/>
                        </a:rPr>
                        <a:t>veu</a:t>
                      </a:r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React very popular angular and then </a:t>
                      </a:r>
                      <a:r>
                        <a:rPr lang="en-US" sz="600" dirty="0" err="1">
                          <a:latin typeface="+mn-lt"/>
                        </a:rPr>
                        <a:t>veu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Better user experience and very fast performance.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1475537363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</a:rPr>
                        <a:t>*evolution</a:t>
                      </a: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Stable and under dev 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No one stay behind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Seamless updates using Angular CLI</a:t>
                      </a:r>
                    </a:p>
                    <a:p>
                      <a:pPr algn="ctr"/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3579978087"/>
                  </a:ext>
                </a:extLst>
              </a:tr>
              <a:tr h="26902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*performance</a:t>
                      </a:r>
                    </a:p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Startup or runtime</a:t>
                      </a: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Bit bigger bundle but not as much </a:t>
                      </a:r>
                    </a:p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Fary</a:t>
                      </a:r>
                      <a:r>
                        <a:rPr lang="en-US" sz="600" dirty="0">
                          <a:latin typeface="+mn-lt"/>
                        </a:rPr>
                        <a:t> start in startup </a:t>
                      </a:r>
                      <a:r>
                        <a:rPr lang="en-US" sz="600" dirty="0" err="1">
                          <a:latin typeface="+mn-lt"/>
                        </a:rPr>
                        <a:t>performents</a:t>
                      </a:r>
                      <a:endParaRPr lang="en-US" sz="600" dirty="0">
                        <a:latin typeface="+mn-lt"/>
                      </a:endParaRP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Runtime great </a:t>
                      </a:r>
                      <a:r>
                        <a:rPr lang="en-US" sz="600" dirty="0" err="1">
                          <a:latin typeface="+mn-lt"/>
                        </a:rPr>
                        <a:t>performence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 </a:t>
                      </a:r>
                    </a:p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Fary</a:t>
                      </a:r>
                      <a:r>
                        <a:rPr lang="en-US" sz="600" dirty="0">
                          <a:latin typeface="+mn-lt"/>
                        </a:rPr>
                        <a:t> start in startup </a:t>
                      </a:r>
                      <a:r>
                        <a:rPr lang="en-US" sz="600" dirty="0" err="1">
                          <a:latin typeface="+mn-lt"/>
                        </a:rPr>
                        <a:t>performents</a:t>
                      </a:r>
                      <a:endParaRPr lang="LID4096" sz="600" dirty="0">
                        <a:latin typeface="+mn-lt"/>
                      </a:endParaRP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Runtime great </a:t>
                      </a:r>
                      <a:r>
                        <a:rPr lang="en-US" sz="600" dirty="0" err="1">
                          <a:latin typeface="+mn-lt"/>
                        </a:rPr>
                        <a:t>performence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 </a:t>
                      </a:r>
                    </a:p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Fary</a:t>
                      </a:r>
                      <a:r>
                        <a:rPr lang="en-US" sz="600" dirty="0">
                          <a:latin typeface="+mn-lt"/>
                        </a:rPr>
                        <a:t> start in startup </a:t>
                      </a:r>
                      <a:r>
                        <a:rPr lang="en-US" sz="600" dirty="0" err="1">
                          <a:latin typeface="+mn-lt"/>
                        </a:rPr>
                        <a:t>performents</a:t>
                      </a:r>
                      <a:endParaRPr lang="LID4096" sz="600" dirty="0">
                        <a:latin typeface="+mn-lt"/>
                      </a:endParaRPr>
                    </a:p>
                    <a:p>
                      <a:pPr algn="ctr"/>
                      <a:r>
                        <a:rPr lang="en-US" sz="600" dirty="0">
                          <a:latin typeface="+mn-lt"/>
                        </a:rPr>
                        <a:t>Runtime great performance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2674555812"/>
                  </a:ext>
                </a:extLst>
              </a:tr>
              <a:tr h="2646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latin typeface="+mn-lt"/>
                        </a:rPr>
                        <a:t>Mvc</a:t>
                      </a:r>
                      <a:r>
                        <a:rPr lang="en-US" sz="600" dirty="0">
                          <a:latin typeface="+mn-lt"/>
                        </a:rPr>
                        <a:t> pattern compliancy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 is based on MVC (Model View Controller) , full-fledged MVC framework 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 is based on Virtual DOM.</a:t>
                      </a:r>
                    </a:p>
                    <a:p>
                      <a:pPr algn="ctr"/>
                      <a:r>
                        <a:rPr lang="en-US" sz="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have to solve the M and C on your own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3593634277"/>
                  </a:ext>
                </a:extLst>
              </a:tr>
              <a:tr h="211709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Enterprise </a:t>
                      </a:r>
                      <a:r>
                        <a:rPr lang="en-US" sz="600" dirty="0" err="1">
                          <a:latin typeface="+mn-lt"/>
                        </a:rPr>
                        <a:t>solusions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2522573539"/>
                  </a:ext>
                </a:extLst>
              </a:tr>
              <a:tr h="15922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n-lt"/>
                        </a:rPr>
                        <a:t>Mainstream</a:t>
                      </a:r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6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extLst>
                  <a:ext uri="{0D108BD9-81ED-4DB2-BD59-A6C34878D82A}">
                    <a16:rowId xmlns:a16="http://schemas.microsoft.com/office/drawing/2014/main" val="166433552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6277AE7-81D2-4626-9AD0-EF6FD7555B5D}"/>
              </a:ext>
            </a:extLst>
          </p:cNvPr>
          <p:cNvSpPr/>
          <p:nvPr/>
        </p:nvSpPr>
        <p:spPr>
          <a:xfrm>
            <a:off x="1673476" y="1711188"/>
            <a:ext cx="884505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0"/>
                <a:solidFill>
                  <a:srgbClr val="FF7C8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32201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chemeClr val="tx1"/>
            </a:gs>
            <a:gs pos="0">
              <a:srgbClr val="B9859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74EC-5ACA-43E3-9021-C2C14941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React VS Angular VS vue.js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F57E8-75A6-48A3-B46C-BB0AB930AC8F}"/>
              </a:ext>
            </a:extLst>
          </p:cNvPr>
          <p:cNvSpPr txBox="1"/>
          <p:nvPr/>
        </p:nvSpPr>
        <p:spPr>
          <a:xfrm>
            <a:off x="838200" y="2021249"/>
            <a:ext cx="5707565" cy="415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Background :	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React was created by Jordan </a:t>
            </a:r>
            <a:r>
              <a:rPr lang="en-US" sz="1600" b="0" i="0" dirty="0" err="1">
                <a:solidFill>
                  <a:schemeClr val="bg1"/>
                </a:solidFill>
                <a:effectLst/>
              </a:rPr>
              <a:t>Walke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 in 2011 and Open sourced it in May 2013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Facebook and Instagram released React 16.0 on September 2017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The latest version React Fiber was released with React 16 in September 2017. React Fiber is an ongoing implementation of </a:t>
            </a:r>
            <a:r>
              <a:rPr lang="en-US" sz="1600" b="0" i="0" dirty="0" err="1">
                <a:solidFill>
                  <a:schemeClr val="bg1"/>
                </a:solidFill>
                <a:effectLst/>
              </a:rPr>
              <a:t>Reac'ts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 Core Algorithm.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AngularJS was released in 2010 by Google.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2.0 version which also called Angular 2 or just Angular was released in September 2016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4.0 version was released in March 2017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5.0 version was released in Nov 2017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Today there is version 10</a:t>
            </a:r>
            <a:endParaRPr lang="en-US" sz="1600" b="0" i="0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5D329E5-A555-472E-94C8-9C4A0BE23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734" y="3493203"/>
            <a:ext cx="1867466" cy="1618260"/>
          </a:xfrm>
          <a:prstGeom prst="rect">
            <a:avLst/>
          </a:prstGeom>
        </p:spPr>
      </p:pic>
      <p:pic>
        <p:nvPicPr>
          <p:cNvPr id="14" name="Picture 13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E33CD068-5A9B-4065-8C43-1294C4C97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84" y="4207083"/>
            <a:ext cx="3358441" cy="2374523"/>
          </a:xfrm>
          <a:prstGeom prst="rect">
            <a:avLst/>
          </a:prstGeom>
        </p:spPr>
      </p:pic>
      <p:pic>
        <p:nvPicPr>
          <p:cNvPr id="15" name="Picture 6" descr="Angular Logo png transparent">
            <a:extLst>
              <a:ext uri="{FF2B5EF4-FFF2-40B4-BE49-F238E27FC236}">
                <a16:creationId xmlns:a16="http://schemas.microsoft.com/office/drawing/2014/main" id="{223B9C64-C35E-4F5D-8948-9F743CFE0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1" y="1200906"/>
            <a:ext cx="1867466" cy="198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87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0523-84C9-457E-B6FE-43DBFC64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38124"/>
            <a:ext cx="10370811" cy="561975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+mn-lt"/>
              </a:rPr>
              <a:t>Comparison</a:t>
            </a:r>
            <a:r>
              <a:rPr lang="en-US" sz="3200" dirty="0"/>
              <a:t>:</a:t>
            </a:r>
            <a:endParaRPr lang="LID4096" sz="3200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FD502B3-C4DA-4B41-AFA8-D21390AE9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309072"/>
              </p:ext>
            </p:extLst>
          </p:nvPr>
        </p:nvGraphicFramePr>
        <p:xfrm>
          <a:off x="714375" y="955695"/>
          <a:ext cx="10911289" cy="494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37">
                  <a:extLst>
                    <a:ext uri="{9D8B030D-6E8A-4147-A177-3AD203B41FA5}">
                      <a16:colId xmlns:a16="http://schemas.microsoft.com/office/drawing/2014/main" val="2998491468"/>
                    </a:ext>
                  </a:extLst>
                </a:gridCol>
                <a:gridCol w="3185584">
                  <a:extLst>
                    <a:ext uri="{9D8B030D-6E8A-4147-A177-3AD203B41FA5}">
                      <a16:colId xmlns:a16="http://schemas.microsoft.com/office/drawing/2014/main" val="3849906133"/>
                    </a:ext>
                  </a:extLst>
                </a:gridCol>
                <a:gridCol w="3185584">
                  <a:extLst>
                    <a:ext uri="{9D8B030D-6E8A-4147-A177-3AD203B41FA5}">
                      <a16:colId xmlns:a16="http://schemas.microsoft.com/office/drawing/2014/main" val="2565378212"/>
                    </a:ext>
                  </a:extLst>
                </a:gridCol>
                <a:gridCol w="3185584">
                  <a:extLst>
                    <a:ext uri="{9D8B030D-6E8A-4147-A177-3AD203B41FA5}">
                      <a16:colId xmlns:a16="http://schemas.microsoft.com/office/drawing/2014/main" val="2783454770"/>
                    </a:ext>
                  </a:extLst>
                </a:gridCol>
              </a:tblGrid>
              <a:tr h="408842">
                <a:tc>
                  <a:txBody>
                    <a:bodyPr/>
                    <a:lstStyle/>
                    <a:p>
                      <a:pPr algn="ctr"/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Angular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React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Vue.js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9739277"/>
                  </a:ext>
                </a:extLst>
              </a:tr>
              <a:tr h="777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Overview</a:t>
                      </a: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Developed by Google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Large community support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Developed by Facebook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Fully supported by Facebook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Standalone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Huge team of collaborates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(veu.js.org)</a:t>
                      </a: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1321399"/>
                  </a:ext>
                </a:extLst>
              </a:tr>
              <a:tr h="9191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Philosophy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800" dirty="0">
                          <a:latin typeface="+mn-lt"/>
                        </a:rPr>
                        <a:t>Feature-rich one stop shop</a:t>
                      </a: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Minimalistic package &amp; Focused on UI-building</a:t>
                      </a: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800" dirty="0">
                          <a:latin typeface="+mn-lt"/>
                        </a:rPr>
                        <a:t>A framework between angular and react (more like react, but with more features and cli)</a:t>
                      </a: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5120689"/>
                  </a:ext>
                </a:extLst>
              </a:tr>
              <a:tr h="1838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Tools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Platform with tools for managing &amp; creating projects (like cli)</a:t>
                      </a: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Community based packages needed for adding features and code management solutions</a:t>
                      </a: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Focus on core features for writing a code (router, built-in-state management solution…)</a:t>
                      </a: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3649487"/>
                  </a:ext>
                </a:extLst>
              </a:tr>
              <a:tr h="9191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Solutions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to get support - (almost) Everything has a solution </a:t>
                      </a:r>
                    </a:p>
                  </a:txBody>
                  <a:tcPr marL="38064" marR="38064" marT="19032" marB="190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Wide community – solutions probably exist, but has to be searched for</a:t>
                      </a:r>
                      <a:endParaRPr lang="LID4096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064" marR="38064" marT="19032" marB="190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Not everything is built into Vue – e.g. form validation is managed by the community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65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88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0523-84C9-457E-B6FE-43DBFC64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38124"/>
            <a:ext cx="10370811" cy="561975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+mn-lt"/>
              </a:rPr>
              <a:t>Features</a:t>
            </a:r>
            <a:r>
              <a:rPr lang="en-US" sz="3200" dirty="0"/>
              <a:t>:</a:t>
            </a:r>
            <a:endParaRPr lang="LID4096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A53F2-544E-4D15-917F-6A6C0806B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85" t="41042" r="27955" b="20756"/>
          <a:stretch/>
        </p:blipFill>
        <p:spPr>
          <a:xfrm>
            <a:off x="1642179" y="1111250"/>
            <a:ext cx="8907642" cy="4838700"/>
          </a:xfrm>
          <a:prstGeom prst="roundRect">
            <a:avLst>
              <a:gd name="adj" fmla="val 17629"/>
            </a:avLst>
          </a:prstGeom>
        </p:spPr>
      </p:pic>
    </p:spTree>
    <p:extLst>
      <p:ext uri="{BB962C8B-B14F-4D97-AF65-F5344CB8AC3E}">
        <p14:creationId xmlns:p14="http://schemas.microsoft.com/office/powerpoint/2010/main" val="378695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0523-84C9-457E-B6FE-43DBFC64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38124"/>
            <a:ext cx="10370811" cy="561975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+mn-lt"/>
              </a:rPr>
              <a:t>Comparison</a:t>
            </a:r>
            <a:r>
              <a:rPr lang="en-US" sz="3200" dirty="0"/>
              <a:t>: </a:t>
            </a:r>
            <a:r>
              <a:rPr lang="en-US" sz="2400" dirty="0"/>
              <a:t>(cont.)</a:t>
            </a:r>
            <a:endParaRPr lang="LID4096" sz="3200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FD502B3-C4DA-4B41-AFA8-D21390AE9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892352"/>
              </p:ext>
            </p:extLst>
          </p:nvPr>
        </p:nvGraphicFramePr>
        <p:xfrm>
          <a:off x="714375" y="955695"/>
          <a:ext cx="10911289" cy="940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37">
                  <a:extLst>
                    <a:ext uri="{9D8B030D-6E8A-4147-A177-3AD203B41FA5}">
                      <a16:colId xmlns:a16="http://schemas.microsoft.com/office/drawing/2014/main" val="2998491468"/>
                    </a:ext>
                  </a:extLst>
                </a:gridCol>
                <a:gridCol w="3185584">
                  <a:extLst>
                    <a:ext uri="{9D8B030D-6E8A-4147-A177-3AD203B41FA5}">
                      <a16:colId xmlns:a16="http://schemas.microsoft.com/office/drawing/2014/main" val="3849906133"/>
                    </a:ext>
                  </a:extLst>
                </a:gridCol>
                <a:gridCol w="3185584">
                  <a:extLst>
                    <a:ext uri="{9D8B030D-6E8A-4147-A177-3AD203B41FA5}">
                      <a16:colId xmlns:a16="http://schemas.microsoft.com/office/drawing/2014/main" val="2565378212"/>
                    </a:ext>
                  </a:extLst>
                </a:gridCol>
                <a:gridCol w="3185584">
                  <a:extLst>
                    <a:ext uri="{9D8B030D-6E8A-4147-A177-3AD203B41FA5}">
                      <a16:colId xmlns:a16="http://schemas.microsoft.com/office/drawing/2014/main" val="2783454770"/>
                    </a:ext>
                  </a:extLst>
                </a:gridCol>
              </a:tblGrid>
              <a:tr h="408842">
                <a:tc>
                  <a:txBody>
                    <a:bodyPr/>
                    <a:lstStyle/>
                    <a:p>
                      <a:pPr algn="ctr"/>
                      <a:endParaRPr lang="LID4096" sz="1800" dirty="0"/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Angular</a:t>
                      </a:r>
                      <a:endParaRPr lang="LID4096" sz="1800" dirty="0"/>
                    </a:p>
                  </a:txBody>
                  <a:tcPr marL="38064" marR="38064" marT="19032" marB="190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React</a:t>
                      </a:r>
                      <a:endParaRPr lang="LID4096" sz="1800" dirty="0"/>
                    </a:p>
                  </a:txBody>
                  <a:tcPr marL="38064" marR="38064" marT="19032" marB="190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Vue.js</a:t>
                      </a:r>
                      <a:endParaRPr lang="LID4096" sz="1800" dirty="0"/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9739277"/>
                  </a:ext>
                </a:extLst>
              </a:tr>
              <a:tr h="7770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Dependency Injection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Provided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dependency 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Provided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1321399"/>
                  </a:ext>
                </a:extLst>
              </a:tr>
              <a:tr h="9191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Writing &amp; Managing Code</a:t>
                      </a: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Typescript,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 based on an extended version of HTML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Efficient s</a:t>
                      </a:r>
                      <a:r>
                        <a:rPr lang="en-US" sz="1800" dirty="0">
                          <a:latin typeface="+mn-lt"/>
                        </a:rPr>
                        <a:t>tructural framework</a:t>
                      </a: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Code Stability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One-directional data binding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independent, fast-moving libraries needed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(plus managing updates and migrations)</a:t>
                      </a:r>
                      <a:endParaRPr lang="en-US" sz="1800" b="0" i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5120689"/>
                  </a:ext>
                </a:extLst>
              </a:tr>
              <a:tr h="18383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Learning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Curve</a:t>
                      </a: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+mn-lt"/>
                        </a:rPr>
                        <a:t>cli makes it easier (but still complex to use)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+mn-lt"/>
                        </a:rPr>
                        <a:t>Typescript – you need to learn 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+mn-lt"/>
                        </a:rPr>
                        <a:t> separate </a:t>
                      </a:r>
                      <a:r>
                        <a:rPr lang="en-US" sz="1800" dirty="0" err="1">
                          <a:latin typeface="+mn-lt"/>
                        </a:rPr>
                        <a:t>ts</a:t>
                      </a:r>
                      <a:r>
                        <a:rPr lang="en-US" sz="1800" dirty="0">
                          <a:latin typeface="+mn-lt"/>
                        </a:rPr>
                        <a:t>, html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+mn-lt"/>
                        </a:rPr>
                        <a:t>Should learn </a:t>
                      </a:r>
                      <a:r>
                        <a:rPr lang="en-US" sz="1800" dirty="0" err="1">
                          <a:latin typeface="+mn-lt"/>
                        </a:rPr>
                        <a:t>jsx</a:t>
                      </a:r>
                      <a:r>
                        <a:rPr lang="en-US" sz="1800" dirty="0">
                          <a:latin typeface="+mn-lt"/>
                        </a:rPr>
                        <a:t> something new to learn easier than angular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Faster Development than angular</a:t>
                      </a: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+mn-lt"/>
                        </a:rPr>
                        <a:t>Don’t have to use JavaScript not complex setup most of the time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+mn-lt"/>
                        </a:rPr>
                        <a:t>Adding import to html file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+mn-lt"/>
                        </a:rPr>
                        <a:t>Can use </a:t>
                      </a:r>
                      <a:r>
                        <a:rPr lang="en-US" sz="1800" dirty="0" err="1">
                          <a:latin typeface="+mn-lt"/>
                        </a:rPr>
                        <a:t>js</a:t>
                      </a:r>
                      <a:r>
                        <a:rPr lang="en-US" sz="1800" dirty="0">
                          <a:latin typeface="+mn-lt"/>
                        </a:rPr>
                        <a:t> or </a:t>
                      </a:r>
                      <a:r>
                        <a:rPr lang="en-US" sz="1800" dirty="0" err="1">
                          <a:latin typeface="+mn-lt"/>
                        </a:rPr>
                        <a:t>ts</a:t>
                      </a:r>
                      <a:r>
                        <a:rPr lang="en-US" sz="1800" dirty="0">
                          <a:latin typeface="+mn-lt"/>
                        </a:rPr>
                        <a:t> but not have to separate </a:t>
                      </a:r>
                      <a:r>
                        <a:rPr lang="en-US" sz="1800" dirty="0" err="1">
                          <a:latin typeface="+mn-lt"/>
                        </a:rPr>
                        <a:t>js</a:t>
                      </a:r>
                      <a:r>
                        <a:rPr lang="en-US" sz="1800" dirty="0">
                          <a:latin typeface="+mn-lt"/>
                        </a:rPr>
                        <a:t> html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3649487"/>
                  </a:ext>
                </a:extLst>
              </a:tr>
              <a:tr h="9191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Popularity</a:t>
                      </a:r>
                    </a:p>
                    <a:p>
                      <a:pPr algn="ctr"/>
                      <a:endParaRPr lang="LID4096" sz="1800" dirty="0">
                        <a:latin typeface="+mn-lt"/>
                      </a:endParaRPr>
                    </a:p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20:00 in YouTube Depend on where you’re from</a:t>
                      </a:r>
                    </a:p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React most jobs angular and then </a:t>
                      </a:r>
                      <a:r>
                        <a:rPr lang="en-US" sz="1800" dirty="0" err="1">
                          <a:latin typeface="+mn-lt"/>
                        </a:rPr>
                        <a:t>veu</a:t>
                      </a:r>
                      <a:endParaRPr lang="en-US" sz="1800" dirty="0">
                        <a:latin typeface="+mn-lt"/>
                      </a:endParaRPr>
                    </a:p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React very popular angular and then </a:t>
                      </a:r>
                      <a:r>
                        <a:rPr lang="en-US" sz="1800" dirty="0" err="1">
                          <a:latin typeface="+mn-lt"/>
                        </a:rPr>
                        <a:t>veu</a:t>
                      </a:r>
                      <a:endParaRPr lang="en-US" sz="1800" dirty="0">
                        <a:latin typeface="+mn-lt"/>
                      </a:endParaRPr>
                    </a:p>
                    <a:p>
                      <a:pPr algn="ctr"/>
                      <a:endParaRPr lang="en-US" sz="1800" dirty="0">
                        <a:latin typeface="+mn-lt"/>
                      </a:endParaRPr>
                    </a:p>
                    <a:p>
                      <a:pPr algn="ctr"/>
                      <a:endParaRPr lang="en-US" sz="1800" dirty="0">
                        <a:latin typeface="+mn-lt"/>
                      </a:endParaRPr>
                    </a:p>
                    <a:p>
                      <a:pPr algn="ctr"/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Better user experience and very fast performance.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65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47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0523-84C9-457E-B6FE-43DBFC64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38124"/>
            <a:ext cx="10370811" cy="561975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+mn-lt"/>
              </a:rPr>
              <a:t>Comparison</a:t>
            </a:r>
            <a:r>
              <a:rPr lang="en-US" sz="3200" dirty="0"/>
              <a:t>: </a:t>
            </a:r>
            <a:r>
              <a:rPr lang="en-US" sz="2400" dirty="0"/>
              <a:t>(cont.)</a:t>
            </a:r>
            <a:endParaRPr lang="LID4096" sz="3200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FD502B3-C4DA-4B41-AFA8-D21390AE9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902831"/>
              </p:ext>
            </p:extLst>
          </p:nvPr>
        </p:nvGraphicFramePr>
        <p:xfrm>
          <a:off x="714375" y="955695"/>
          <a:ext cx="10911289" cy="59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37">
                  <a:extLst>
                    <a:ext uri="{9D8B030D-6E8A-4147-A177-3AD203B41FA5}">
                      <a16:colId xmlns:a16="http://schemas.microsoft.com/office/drawing/2014/main" val="2998491468"/>
                    </a:ext>
                  </a:extLst>
                </a:gridCol>
                <a:gridCol w="3185584">
                  <a:extLst>
                    <a:ext uri="{9D8B030D-6E8A-4147-A177-3AD203B41FA5}">
                      <a16:colId xmlns:a16="http://schemas.microsoft.com/office/drawing/2014/main" val="3849906133"/>
                    </a:ext>
                  </a:extLst>
                </a:gridCol>
                <a:gridCol w="3185584">
                  <a:extLst>
                    <a:ext uri="{9D8B030D-6E8A-4147-A177-3AD203B41FA5}">
                      <a16:colId xmlns:a16="http://schemas.microsoft.com/office/drawing/2014/main" val="2565378212"/>
                    </a:ext>
                  </a:extLst>
                </a:gridCol>
                <a:gridCol w="3185584">
                  <a:extLst>
                    <a:ext uri="{9D8B030D-6E8A-4147-A177-3AD203B41FA5}">
                      <a16:colId xmlns:a16="http://schemas.microsoft.com/office/drawing/2014/main" val="2783454770"/>
                    </a:ext>
                  </a:extLst>
                </a:gridCol>
              </a:tblGrid>
              <a:tr h="408842">
                <a:tc>
                  <a:txBody>
                    <a:bodyPr/>
                    <a:lstStyle/>
                    <a:p>
                      <a:pPr algn="ctr"/>
                      <a:endParaRPr lang="LID4096" sz="1800" dirty="0"/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Angular</a:t>
                      </a:r>
                      <a:endParaRPr lang="LID4096" sz="1800" dirty="0"/>
                    </a:p>
                  </a:txBody>
                  <a:tcPr marL="38064" marR="38064" marT="19032" marB="190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React</a:t>
                      </a:r>
                      <a:endParaRPr lang="LID4096" sz="1800" dirty="0"/>
                    </a:p>
                  </a:txBody>
                  <a:tcPr marL="38064" marR="38064" marT="19032" marB="190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Vue.js</a:t>
                      </a:r>
                      <a:endParaRPr lang="LID4096" sz="1800" dirty="0"/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9739277"/>
                  </a:ext>
                </a:extLst>
              </a:tr>
              <a:tr h="777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Evolution</a:t>
                      </a: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Stable and under dev </a:t>
                      </a:r>
                    </a:p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No one stay behind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Seamless updates using Angular CLI</a:t>
                      </a:r>
                    </a:p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1321399"/>
                  </a:ext>
                </a:extLst>
              </a:tr>
              <a:tr h="91918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800" dirty="0">
                        <a:latin typeface="+mn-lt"/>
                      </a:endParaRPr>
                    </a:p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Performance</a:t>
                      </a:r>
                    </a:p>
                  </a:txBody>
                  <a:tcPr marL="38064" marR="38064" marT="19032" marB="190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Startup or runtime</a:t>
                      </a:r>
                    </a:p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Bit bigger bundle but not as much </a:t>
                      </a:r>
                    </a:p>
                    <a:p>
                      <a:pPr algn="ctr"/>
                      <a:r>
                        <a:rPr lang="en-US" sz="1800" dirty="0" err="1">
                          <a:latin typeface="+mn-lt"/>
                        </a:rPr>
                        <a:t>Fary</a:t>
                      </a:r>
                      <a:r>
                        <a:rPr lang="en-US" sz="1800" dirty="0">
                          <a:latin typeface="+mn-lt"/>
                        </a:rPr>
                        <a:t> start in startup </a:t>
                      </a:r>
                      <a:r>
                        <a:rPr lang="en-US" sz="1800" dirty="0" err="1">
                          <a:latin typeface="+mn-lt"/>
                        </a:rPr>
                        <a:t>performents</a:t>
                      </a:r>
                      <a:endParaRPr lang="en-US" sz="1800" dirty="0">
                        <a:latin typeface="+mn-lt"/>
                      </a:endParaRPr>
                    </a:p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Runtime great performance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 err="1">
                          <a:latin typeface="+mn-lt"/>
                        </a:rPr>
                        <a:t>Fary</a:t>
                      </a:r>
                      <a:r>
                        <a:rPr lang="en-US" sz="1800" dirty="0">
                          <a:latin typeface="+mn-lt"/>
                        </a:rPr>
                        <a:t> start in startup </a:t>
                      </a:r>
                      <a:r>
                        <a:rPr lang="en-US" sz="1800" dirty="0" err="1">
                          <a:latin typeface="+mn-lt"/>
                        </a:rPr>
                        <a:t>performents</a:t>
                      </a:r>
                      <a:endParaRPr lang="LID4096" sz="1800" dirty="0">
                        <a:latin typeface="+mn-lt"/>
                      </a:endParaRPr>
                    </a:p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Runtime great performance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 err="1">
                          <a:latin typeface="+mn-lt"/>
                        </a:rPr>
                        <a:t>Fary</a:t>
                      </a:r>
                      <a:r>
                        <a:rPr lang="en-US" sz="1800" dirty="0">
                          <a:latin typeface="+mn-lt"/>
                        </a:rPr>
                        <a:t> start in startup </a:t>
                      </a:r>
                      <a:r>
                        <a:rPr lang="en-US" sz="1800" dirty="0" err="1">
                          <a:latin typeface="+mn-lt"/>
                        </a:rPr>
                        <a:t>performents</a:t>
                      </a:r>
                      <a:endParaRPr lang="LID4096" sz="1800" dirty="0">
                        <a:latin typeface="+mn-lt"/>
                      </a:endParaRPr>
                    </a:p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Runtime great performance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5120689"/>
                  </a:ext>
                </a:extLst>
              </a:tr>
              <a:tr h="1838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MVC Pattern Compliancy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 is based on MVC (Model View Controller) , full-fledged MVC framework 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 is based on Virtual DOM.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have to solve the M and C on your own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3649487"/>
                  </a:ext>
                </a:extLst>
              </a:tr>
              <a:tr h="9191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Enterprise Solutions</a:t>
                      </a:r>
                      <a:endParaRPr lang="LID4096" sz="1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1800" dirty="0">
                        <a:latin typeface="+mn-lt"/>
                      </a:endParaRPr>
                    </a:p>
                  </a:txBody>
                  <a:tcPr marL="38064" marR="38064" marT="19032" marB="190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65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75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FBCDC-331B-45E0-A37C-543DE29A6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31" b="90139" l="8516" r="92344">
                        <a14:foregroundMark x1="28698" y1="20833" x2="15000" y2="22917"/>
                        <a14:foregroundMark x1="15000" y1="22917" x2="7292" y2="30880"/>
                        <a14:foregroundMark x1="7292" y1="30880" x2="6849" y2="34368"/>
                        <a14:foregroundMark x1="6359" y1="75694" x2="6406" y2="81944"/>
                        <a14:foregroundMark x1="6237" y1="59407" x2="6250" y2="61161"/>
                        <a14:foregroundMark x1="6406" y1="81944" x2="10859" y2="88194"/>
                        <a14:foregroundMark x1="10859" y1="88194" x2="26224" y2="92269"/>
                        <a14:foregroundMark x1="26224" y1="92269" x2="30104" y2="90370"/>
                        <a14:foregroundMark x1="30104" y1="90370" x2="34323" y2="82963"/>
                        <a14:foregroundMark x1="34323" y1="82963" x2="36016" y2="75926"/>
                        <a14:foregroundMark x1="36016" y1="75926" x2="36589" y2="59907"/>
                        <a14:foregroundMark x1="36589" y1="59907" x2="33073" y2="26620"/>
                        <a14:foregroundMark x1="33073" y1="26620" x2="29714" y2="21343"/>
                        <a14:foregroundMark x1="29714" y1="21343" x2="28438" y2="20694"/>
                        <a14:foregroundMark x1="51016" y1="28241" x2="46380" y2="26065"/>
                        <a14:foregroundMark x1="46380" y1="26065" x2="41354" y2="33380"/>
                        <a14:foregroundMark x1="41354" y1="33380" x2="39375" y2="42037"/>
                        <a14:foregroundMark x1="39375" y1="42037" x2="38411" y2="69352"/>
                        <a14:foregroundMark x1="38411" y1="69352" x2="39948" y2="78194"/>
                        <a14:foregroundMark x1="39948" y1="78194" x2="44115" y2="85324"/>
                        <a14:foregroundMark x1="44115" y1="85324" x2="50833" y2="86435"/>
                        <a14:foregroundMark x1="50833" y1="86435" x2="57995" y2="79120"/>
                        <a14:foregroundMark x1="57995" y1="79120" x2="63359" y2="48935"/>
                        <a14:foregroundMark x1="63359" y1="48935" x2="62474" y2="36991"/>
                        <a14:foregroundMark x1="62474" y1="36991" x2="54375" y2="26019"/>
                        <a14:foregroundMark x1="54375" y1="26019" x2="48828" y2="22778"/>
                        <a14:foregroundMark x1="80938" y1="30139" x2="75833" y2="30787"/>
                        <a14:foregroundMark x1="75833" y1="30787" x2="72474" y2="37778"/>
                        <a14:foregroundMark x1="72474" y1="37778" x2="68750" y2="70787"/>
                        <a14:foregroundMark x1="68750" y1="70787" x2="71302" y2="77963"/>
                        <a14:foregroundMark x1="71302" y1="77963" x2="80990" y2="81435"/>
                        <a14:foregroundMark x1="80990" y1="81435" x2="85651" y2="80278"/>
                        <a14:foregroundMark x1="85651" y1="80278" x2="88021" y2="69306"/>
                        <a14:foregroundMark x1="88021" y1="69306" x2="87969" y2="35093"/>
                        <a14:foregroundMark x1="87969" y1="35093" x2="81354" y2="26528"/>
                        <a14:foregroundMark x1="81354" y1="26528" x2="76797" y2="25231"/>
                        <a14:foregroundMark x1="25469" y1="26250" x2="15651" y2="26296"/>
                        <a14:foregroundMark x1="15651" y1="26296" x2="11823" y2="36343"/>
                        <a14:foregroundMark x1="11823" y1="36343" x2="13073" y2="66528"/>
                        <a14:foregroundMark x1="13073" y1="66528" x2="17474" y2="81481"/>
                        <a14:foregroundMark x1="17474" y1="81481" x2="20911" y2="87130"/>
                        <a14:foregroundMark x1="20911" y1="87130" x2="24870" y2="89537"/>
                        <a14:foregroundMark x1="24870" y1="89537" x2="29297" y2="84398"/>
                        <a14:foregroundMark x1="29297" y1="84398" x2="35208" y2="57037"/>
                        <a14:foregroundMark x1="35208" y1="57037" x2="35911" y2="45972"/>
                        <a14:foregroundMark x1="35911" y1="45972" x2="30911" y2="29398"/>
                        <a14:foregroundMark x1="30911" y1="29398" x2="24844" y2="26852"/>
                        <a14:foregroundMark x1="11927" y1="30324" x2="8672" y2="35741"/>
                        <a14:foregroundMark x1="8672" y1="35741" x2="7801" y2="39260"/>
                        <a14:foregroundMark x1="8222" y1="75493" x2="8333" y2="78102"/>
                        <a14:foregroundMark x1="7459" y1="57493" x2="7608" y2="61015"/>
                        <a14:foregroundMark x1="8333" y1="78102" x2="11745" y2="82917"/>
                        <a14:foregroundMark x1="11745" y1="82917" x2="15729" y2="76065"/>
                        <a14:foregroundMark x1="15729" y1="76065" x2="22266" y2="44954"/>
                        <a14:foregroundMark x1="22266" y1="44954" x2="21615" y2="37917"/>
                        <a14:foregroundMark x1="21615" y1="37917" x2="19271" y2="35139"/>
                        <a14:foregroundMark x1="9740" y1="31343" x2="7655" y2="47022"/>
                        <a14:foregroundMark x1="6603" y1="75668" x2="6589" y2="79028"/>
                        <a14:foregroundMark x1="6671" y1="59433" x2="6664" y2="61117"/>
                        <a14:foregroundMark x1="6589" y1="79028" x2="8333" y2="87130"/>
                        <a14:foregroundMark x1="8333" y1="87130" x2="11380" y2="81574"/>
                        <a14:foregroundMark x1="11380" y1="81574" x2="14271" y2="36481"/>
                        <a14:foregroundMark x1="14271" y1="36481" x2="12812" y2="33148"/>
                        <a14:foregroundMark x1="10000" y1="28981" x2="10469" y2="38102"/>
                        <a14:foregroundMark x1="10469" y1="38102" x2="12240" y2="46204"/>
                        <a14:foregroundMark x1="12240" y1="46204" x2="11615" y2="79769"/>
                        <a14:foregroundMark x1="11615" y1="79769" x2="7630" y2="75972"/>
                        <a14:foregroundMark x1="6770" y1="61105" x2="6673" y2="59433"/>
                        <a14:foregroundMark x1="7630" y1="75972" x2="7606" y2="75560"/>
                        <a14:foregroundMark x1="7686" y1="45352" x2="8516" y2="35231"/>
                        <a14:foregroundMark x1="8516" y1="35231" x2="10599" y2="30324"/>
                        <a14:foregroundMark x1="17005" y1="30787" x2="20286" y2="26343"/>
                        <a14:foregroundMark x1="20286" y1="26343" x2="24245" y2="30787"/>
                        <a14:foregroundMark x1="24245" y1="30787" x2="25078" y2="38935"/>
                        <a14:foregroundMark x1="25078" y1="38935" x2="21146" y2="40417"/>
                        <a14:foregroundMark x1="21146" y1="40417" x2="18073" y2="33519"/>
                        <a14:foregroundMark x1="18073" y1="33519" x2="18021" y2="27778"/>
                        <a14:foregroundMark x1="52214" y1="23241" x2="48021" y2="23796"/>
                        <a14:foregroundMark x1="48021" y1="23796" x2="44609" y2="27639"/>
                        <a14:foregroundMark x1="44609" y1="27639" x2="42734" y2="37176"/>
                        <a14:foregroundMark x1="42734" y1="37176" x2="45495" y2="43981"/>
                        <a14:foregroundMark x1="45495" y1="43981" x2="51172" y2="44537"/>
                        <a14:foregroundMark x1="51172" y1="44537" x2="55286" y2="39676"/>
                        <a14:foregroundMark x1="55286" y1="39676" x2="57552" y2="32639"/>
                        <a14:foregroundMark x1="57552" y1="32639" x2="55677" y2="25370"/>
                        <a14:foregroundMark x1="55677" y1="25370" x2="52604" y2="23750"/>
                        <a14:foregroundMark x1="52708" y1="25509" x2="47057" y2="25139"/>
                        <a14:foregroundMark x1="47057" y1="25139" x2="43906" y2="31944"/>
                        <a14:foregroundMark x1="43906" y1="31944" x2="44714" y2="39537"/>
                        <a14:foregroundMark x1="44714" y1="39537" x2="48516" y2="42361"/>
                        <a14:foregroundMark x1="48516" y1="42361" x2="52891" y2="40926"/>
                        <a14:foregroundMark x1="52891" y1="40926" x2="55677" y2="34769"/>
                        <a14:foregroundMark x1="55677" y1="34769" x2="54193" y2="27361"/>
                        <a14:foregroundMark x1="54193" y1="27361" x2="52552" y2="25972"/>
                        <a14:foregroundMark x1="54401" y1="32130" x2="54193" y2="34630"/>
                        <a14:foregroundMark x1="46563" y1="31250" x2="46979" y2="34074"/>
                        <a14:foregroundMark x1="47188" y1="38056" x2="48411" y2="40880"/>
                        <a14:foregroundMark x1="37188" y1="77037" x2="38359" y2="85231"/>
                        <a14:foregroundMark x1="38359" y1="85231" x2="43073" y2="88750"/>
                        <a14:foregroundMark x1="43073" y1="88750" x2="51953" y2="90787"/>
                        <a14:foregroundMark x1="51953" y1="90787" x2="56198" y2="90231"/>
                        <a14:foregroundMark x1="56198" y1="90231" x2="60286" y2="85972"/>
                        <a14:foregroundMark x1="60286" y1="85972" x2="62760" y2="71435"/>
                        <a14:foregroundMark x1="62760" y1="71435" x2="62240" y2="60093"/>
                        <a14:foregroundMark x1="67526" y1="27593" x2="66380" y2="80556"/>
                        <a14:foregroundMark x1="66380" y1="80556" x2="69063" y2="86806"/>
                        <a14:foregroundMark x1="69063" y1="86806" x2="82448" y2="90185"/>
                        <a14:foregroundMark x1="82448" y1="90185" x2="84063" y2="89259"/>
                        <a14:foregroundMark x1="78854" y1="23056" x2="83438" y2="21759"/>
                        <a14:foregroundMark x1="83438" y1="21759" x2="87370" y2="26111"/>
                        <a14:foregroundMark x1="87370" y1="26111" x2="87865" y2="79907"/>
                        <a14:foregroundMark x1="87865" y1="79907" x2="87240" y2="86620"/>
                        <a14:foregroundMark x1="86589" y1="24861" x2="90495" y2="29815"/>
                        <a14:foregroundMark x1="90495" y1="29815" x2="91016" y2="78565"/>
                        <a14:foregroundMark x1="91016" y1="78565" x2="89401" y2="86065"/>
                        <a14:foregroundMark x1="89401" y1="86065" x2="85182" y2="88611"/>
                        <a14:foregroundMark x1="91901" y1="29074" x2="90260" y2="83843"/>
                        <a14:foregroundMark x1="90260" y1="83843" x2="92344" y2="77500"/>
                        <a14:foregroundMark x1="92344" y1="77500" x2="91432" y2="70694"/>
                        <a14:foregroundMark x1="71146" y1="21019" x2="75391" y2="20231"/>
                        <a14:foregroundMark x1="75391" y1="20231" x2="82422" y2="20926"/>
                        <a14:backgroundMark x1="6563" y1="34352" x2="6094" y2="59398"/>
                        <a14:backgroundMark x1="6719" y1="61111" x2="7214" y2="75602"/>
                      </a14:backgroundRemoval>
                    </a14:imgEffect>
                  </a14:imgLayer>
                </a14:imgProps>
              </a:ext>
            </a:extLst>
          </a:blip>
          <a:srcRect l="9004" t="23258" r="66949" b="12146"/>
          <a:stretch/>
        </p:blipFill>
        <p:spPr>
          <a:xfrm>
            <a:off x="431800" y="641800"/>
            <a:ext cx="1655476" cy="2501446"/>
          </a:xfrm>
          <a:prstGeom prst="roundRect">
            <a:avLst>
              <a:gd name="adj" fmla="val 6755"/>
            </a:avLst>
          </a:prstGeom>
          <a:ln w="28575"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DF5891-DD50-42E6-A384-589AEB4938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31" b="90139" l="8516" r="92344">
                        <a14:foregroundMark x1="28698" y1="20833" x2="15000" y2="22917"/>
                        <a14:foregroundMark x1="15000" y1="22917" x2="7292" y2="30880"/>
                        <a14:foregroundMark x1="7292" y1="30880" x2="6849" y2="34368"/>
                        <a14:foregroundMark x1="6359" y1="75694" x2="6406" y2="81944"/>
                        <a14:foregroundMark x1="6237" y1="59407" x2="6250" y2="61161"/>
                        <a14:foregroundMark x1="6406" y1="81944" x2="10859" y2="88194"/>
                        <a14:foregroundMark x1="10859" y1="88194" x2="26224" y2="92269"/>
                        <a14:foregroundMark x1="26224" y1="92269" x2="30104" y2="90370"/>
                        <a14:foregroundMark x1="30104" y1="90370" x2="34323" y2="82963"/>
                        <a14:foregroundMark x1="34323" y1="82963" x2="36016" y2="75926"/>
                        <a14:foregroundMark x1="36016" y1="75926" x2="36589" y2="59907"/>
                        <a14:foregroundMark x1="36589" y1="59907" x2="33073" y2="26620"/>
                        <a14:foregroundMark x1="33073" y1="26620" x2="29714" y2="21343"/>
                        <a14:foregroundMark x1="29714" y1="21343" x2="28438" y2="20694"/>
                        <a14:foregroundMark x1="51016" y1="28241" x2="46380" y2="26065"/>
                        <a14:foregroundMark x1="46380" y1="26065" x2="41354" y2="33380"/>
                        <a14:foregroundMark x1="41354" y1="33380" x2="39375" y2="42037"/>
                        <a14:foregroundMark x1="39375" y1="42037" x2="38411" y2="69352"/>
                        <a14:foregroundMark x1="38411" y1="69352" x2="39948" y2="78194"/>
                        <a14:foregroundMark x1="39948" y1="78194" x2="44115" y2="85324"/>
                        <a14:foregroundMark x1="44115" y1="85324" x2="50833" y2="86435"/>
                        <a14:foregroundMark x1="50833" y1="86435" x2="57995" y2="79120"/>
                        <a14:foregroundMark x1="57995" y1="79120" x2="63359" y2="48935"/>
                        <a14:foregroundMark x1="63359" y1="48935" x2="62474" y2="36991"/>
                        <a14:foregroundMark x1="62474" y1="36991" x2="54375" y2="26019"/>
                        <a14:foregroundMark x1="54375" y1="26019" x2="48828" y2="22778"/>
                        <a14:foregroundMark x1="80938" y1="30139" x2="75833" y2="30787"/>
                        <a14:foregroundMark x1="75833" y1="30787" x2="72474" y2="37778"/>
                        <a14:foregroundMark x1="72474" y1="37778" x2="68750" y2="70787"/>
                        <a14:foregroundMark x1="68750" y1="70787" x2="71302" y2="77963"/>
                        <a14:foregroundMark x1="71302" y1="77963" x2="80990" y2="81435"/>
                        <a14:foregroundMark x1="80990" y1="81435" x2="85651" y2="80278"/>
                        <a14:foregroundMark x1="85651" y1="80278" x2="88021" y2="69306"/>
                        <a14:foregroundMark x1="88021" y1="69306" x2="87969" y2="35093"/>
                        <a14:foregroundMark x1="87969" y1="35093" x2="81354" y2="26528"/>
                        <a14:foregroundMark x1="81354" y1="26528" x2="76797" y2="25231"/>
                        <a14:foregroundMark x1="25469" y1="26250" x2="15651" y2="26296"/>
                        <a14:foregroundMark x1="15651" y1="26296" x2="11823" y2="36343"/>
                        <a14:foregroundMark x1="11823" y1="36343" x2="13073" y2="66528"/>
                        <a14:foregroundMark x1="13073" y1="66528" x2="17474" y2="81481"/>
                        <a14:foregroundMark x1="17474" y1="81481" x2="20911" y2="87130"/>
                        <a14:foregroundMark x1="20911" y1="87130" x2="24870" y2="89537"/>
                        <a14:foregroundMark x1="24870" y1="89537" x2="29297" y2="84398"/>
                        <a14:foregroundMark x1="29297" y1="84398" x2="35208" y2="57037"/>
                        <a14:foregroundMark x1="35208" y1="57037" x2="35911" y2="45972"/>
                        <a14:foregroundMark x1="35911" y1="45972" x2="30911" y2="29398"/>
                        <a14:foregroundMark x1="30911" y1="29398" x2="24844" y2="26852"/>
                        <a14:foregroundMark x1="11927" y1="30324" x2="8672" y2="35741"/>
                        <a14:foregroundMark x1="8672" y1="35741" x2="7801" y2="39260"/>
                        <a14:foregroundMark x1="8222" y1="75493" x2="8333" y2="78102"/>
                        <a14:foregroundMark x1="7459" y1="57493" x2="7608" y2="61015"/>
                        <a14:foregroundMark x1="8333" y1="78102" x2="11745" y2="82917"/>
                        <a14:foregroundMark x1="11745" y1="82917" x2="15729" y2="76065"/>
                        <a14:foregroundMark x1="15729" y1="76065" x2="22266" y2="44954"/>
                        <a14:foregroundMark x1="22266" y1="44954" x2="21615" y2="37917"/>
                        <a14:foregroundMark x1="21615" y1="37917" x2="19271" y2="35139"/>
                        <a14:foregroundMark x1="9740" y1="31343" x2="7655" y2="47022"/>
                        <a14:foregroundMark x1="6603" y1="75668" x2="6589" y2="79028"/>
                        <a14:foregroundMark x1="6671" y1="59433" x2="6664" y2="61117"/>
                        <a14:foregroundMark x1="6589" y1="79028" x2="8333" y2="87130"/>
                        <a14:foregroundMark x1="8333" y1="87130" x2="11380" y2="81574"/>
                        <a14:foregroundMark x1="11380" y1="81574" x2="14271" y2="36481"/>
                        <a14:foregroundMark x1="14271" y1="36481" x2="12812" y2="33148"/>
                        <a14:foregroundMark x1="10000" y1="28981" x2="10469" y2="38102"/>
                        <a14:foregroundMark x1="10469" y1="38102" x2="12240" y2="46204"/>
                        <a14:foregroundMark x1="12240" y1="46204" x2="11615" y2="79769"/>
                        <a14:foregroundMark x1="11615" y1="79769" x2="7630" y2="75972"/>
                        <a14:foregroundMark x1="6770" y1="61105" x2="6673" y2="59433"/>
                        <a14:foregroundMark x1="7630" y1="75972" x2="7606" y2="75560"/>
                        <a14:foregroundMark x1="7686" y1="45352" x2="8516" y2="35231"/>
                        <a14:foregroundMark x1="8516" y1="35231" x2="10599" y2="30324"/>
                        <a14:foregroundMark x1="17005" y1="30787" x2="20286" y2="26343"/>
                        <a14:foregroundMark x1="20286" y1="26343" x2="24245" y2="30787"/>
                        <a14:foregroundMark x1="24245" y1="30787" x2="25078" y2="38935"/>
                        <a14:foregroundMark x1="25078" y1="38935" x2="21146" y2="40417"/>
                        <a14:foregroundMark x1="21146" y1="40417" x2="18073" y2="33519"/>
                        <a14:foregroundMark x1="18073" y1="33519" x2="18021" y2="27778"/>
                        <a14:foregroundMark x1="52214" y1="23241" x2="48021" y2="23796"/>
                        <a14:foregroundMark x1="48021" y1="23796" x2="44609" y2="27639"/>
                        <a14:foregroundMark x1="44609" y1="27639" x2="42734" y2="37176"/>
                        <a14:foregroundMark x1="42734" y1="37176" x2="45495" y2="43981"/>
                        <a14:foregroundMark x1="45495" y1="43981" x2="51172" y2="44537"/>
                        <a14:foregroundMark x1="51172" y1="44537" x2="55286" y2="39676"/>
                        <a14:foregroundMark x1="55286" y1="39676" x2="57552" y2="32639"/>
                        <a14:foregroundMark x1="57552" y1="32639" x2="55677" y2="25370"/>
                        <a14:foregroundMark x1="55677" y1="25370" x2="52604" y2="23750"/>
                        <a14:foregroundMark x1="52708" y1="25509" x2="47057" y2="25139"/>
                        <a14:foregroundMark x1="47057" y1="25139" x2="43906" y2="31944"/>
                        <a14:foregroundMark x1="43906" y1="31944" x2="44714" y2="39537"/>
                        <a14:foregroundMark x1="44714" y1="39537" x2="48516" y2="42361"/>
                        <a14:foregroundMark x1="48516" y1="42361" x2="52891" y2="40926"/>
                        <a14:foregroundMark x1="52891" y1="40926" x2="55677" y2="34769"/>
                        <a14:foregroundMark x1="55677" y1="34769" x2="54193" y2="27361"/>
                        <a14:foregroundMark x1="54193" y1="27361" x2="52552" y2="25972"/>
                        <a14:foregroundMark x1="54401" y1="32130" x2="54193" y2="34630"/>
                        <a14:foregroundMark x1="46563" y1="31250" x2="46979" y2="34074"/>
                        <a14:foregroundMark x1="47188" y1="38056" x2="48411" y2="40880"/>
                        <a14:foregroundMark x1="37188" y1="77037" x2="38359" y2="85231"/>
                        <a14:foregroundMark x1="38359" y1="85231" x2="43073" y2="88750"/>
                        <a14:foregroundMark x1="43073" y1="88750" x2="51953" y2="90787"/>
                        <a14:foregroundMark x1="51953" y1="90787" x2="56198" y2="90231"/>
                        <a14:foregroundMark x1="56198" y1="90231" x2="60286" y2="85972"/>
                        <a14:foregroundMark x1="60286" y1="85972" x2="62760" y2="71435"/>
                        <a14:foregroundMark x1="62760" y1="71435" x2="62240" y2="60093"/>
                        <a14:foregroundMark x1="67526" y1="27593" x2="66380" y2="80556"/>
                        <a14:foregroundMark x1="66380" y1="80556" x2="69063" y2="86806"/>
                        <a14:foregroundMark x1="69063" y1="86806" x2="82448" y2="90185"/>
                        <a14:foregroundMark x1="82448" y1="90185" x2="84063" y2="89259"/>
                        <a14:foregroundMark x1="78854" y1="23056" x2="83438" y2="21759"/>
                        <a14:foregroundMark x1="83438" y1="21759" x2="87370" y2="26111"/>
                        <a14:foregroundMark x1="87370" y1="26111" x2="87865" y2="79907"/>
                        <a14:foregroundMark x1="87865" y1="79907" x2="87240" y2="86620"/>
                        <a14:foregroundMark x1="86589" y1="24861" x2="90495" y2="29815"/>
                        <a14:foregroundMark x1="90495" y1="29815" x2="91016" y2="78565"/>
                        <a14:foregroundMark x1="91016" y1="78565" x2="89401" y2="86065"/>
                        <a14:foregroundMark x1="89401" y1="86065" x2="85182" y2="88611"/>
                        <a14:foregroundMark x1="91901" y1="29074" x2="90260" y2="83843"/>
                        <a14:foregroundMark x1="90260" y1="83843" x2="92344" y2="77500"/>
                        <a14:foregroundMark x1="92344" y1="77500" x2="91432" y2="70694"/>
                        <a14:foregroundMark x1="71146" y1="21019" x2="75391" y2="20231"/>
                        <a14:foregroundMark x1="75391" y1="20231" x2="82422" y2="20926"/>
                        <a14:backgroundMark x1="6563" y1="34352" x2="6094" y2="59398"/>
                        <a14:backgroundMark x1="6719" y1="61111" x2="7214" y2="75602"/>
                      </a14:backgroundRemoval>
                    </a14:imgEffect>
                  </a14:imgLayer>
                </a14:imgProps>
              </a:ext>
            </a:extLst>
          </a:blip>
          <a:srcRect l="38083" t="23539" r="37870" b="11864"/>
          <a:stretch/>
        </p:blipFill>
        <p:spPr>
          <a:xfrm>
            <a:off x="2241748" y="641800"/>
            <a:ext cx="1655476" cy="2501446"/>
          </a:xfrm>
          <a:prstGeom prst="roundRect">
            <a:avLst>
              <a:gd name="adj" fmla="val 6755"/>
            </a:avLst>
          </a:prstGeom>
          <a:ln w="28575">
            <a:solidFill>
              <a:srgbClr val="7030A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FAA973-19CB-4EC0-9C7F-046F0B738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31" b="90139" l="8516" r="92344">
                        <a14:foregroundMark x1="28698" y1="20833" x2="15000" y2="22917"/>
                        <a14:foregroundMark x1="15000" y1="22917" x2="7292" y2="30880"/>
                        <a14:foregroundMark x1="7292" y1="30880" x2="6849" y2="34368"/>
                        <a14:foregroundMark x1="6359" y1="75694" x2="6406" y2="81944"/>
                        <a14:foregroundMark x1="6237" y1="59407" x2="6250" y2="61161"/>
                        <a14:foregroundMark x1="6406" y1="81944" x2="10859" y2="88194"/>
                        <a14:foregroundMark x1="10859" y1="88194" x2="26224" y2="92269"/>
                        <a14:foregroundMark x1="26224" y1="92269" x2="30104" y2="90370"/>
                        <a14:foregroundMark x1="30104" y1="90370" x2="34323" y2="82963"/>
                        <a14:foregroundMark x1="34323" y1="82963" x2="36016" y2="75926"/>
                        <a14:foregroundMark x1="36016" y1="75926" x2="36589" y2="59907"/>
                        <a14:foregroundMark x1="36589" y1="59907" x2="33073" y2="26620"/>
                        <a14:foregroundMark x1="33073" y1="26620" x2="29714" y2="21343"/>
                        <a14:foregroundMark x1="29714" y1="21343" x2="28438" y2="20694"/>
                        <a14:foregroundMark x1="51016" y1="28241" x2="46380" y2="26065"/>
                        <a14:foregroundMark x1="46380" y1="26065" x2="41354" y2="33380"/>
                        <a14:foregroundMark x1="41354" y1="33380" x2="39375" y2="42037"/>
                        <a14:foregroundMark x1="39375" y1="42037" x2="38411" y2="69352"/>
                        <a14:foregroundMark x1="38411" y1="69352" x2="39948" y2="78194"/>
                        <a14:foregroundMark x1="39948" y1="78194" x2="44115" y2="85324"/>
                        <a14:foregroundMark x1="44115" y1="85324" x2="50833" y2="86435"/>
                        <a14:foregroundMark x1="50833" y1="86435" x2="57995" y2="79120"/>
                        <a14:foregroundMark x1="57995" y1="79120" x2="63359" y2="48935"/>
                        <a14:foregroundMark x1="63359" y1="48935" x2="62474" y2="36991"/>
                        <a14:foregroundMark x1="62474" y1="36991" x2="54375" y2="26019"/>
                        <a14:foregroundMark x1="54375" y1="26019" x2="48828" y2="22778"/>
                        <a14:foregroundMark x1="80938" y1="30139" x2="75833" y2="30787"/>
                        <a14:foregroundMark x1="75833" y1="30787" x2="72474" y2="37778"/>
                        <a14:foregroundMark x1="72474" y1="37778" x2="68750" y2="70787"/>
                        <a14:foregroundMark x1="68750" y1="70787" x2="71302" y2="77963"/>
                        <a14:foregroundMark x1="71302" y1="77963" x2="80990" y2="81435"/>
                        <a14:foregroundMark x1="80990" y1="81435" x2="85651" y2="80278"/>
                        <a14:foregroundMark x1="85651" y1="80278" x2="88021" y2="69306"/>
                        <a14:foregroundMark x1="88021" y1="69306" x2="87969" y2="35093"/>
                        <a14:foregroundMark x1="87969" y1="35093" x2="81354" y2="26528"/>
                        <a14:foregroundMark x1="81354" y1="26528" x2="76797" y2="25231"/>
                        <a14:foregroundMark x1="25469" y1="26250" x2="15651" y2="26296"/>
                        <a14:foregroundMark x1="15651" y1="26296" x2="11823" y2="36343"/>
                        <a14:foregroundMark x1="11823" y1="36343" x2="13073" y2="66528"/>
                        <a14:foregroundMark x1="13073" y1="66528" x2="17474" y2="81481"/>
                        <a14:foregroundMark x1="17474" y1="81481" x2="20911" y2="87130"/>
                        <a14:foregroundMark x1="20911" y1="87130" x2="24870" y2="89537"/>
                        <a14:foregroundMark x1="24870" y1="89537" x2="29297" y2="84398"/>
                        <a14:foregroundMark x1="29297" y1="84398" x2="35208" y2="57037"/>
                        <a14:foregroundMark x1="35208" y1="57037" x2="35911" y2="45972"/>
                        <a14:foregroundMark x1="35911" y1="45972" x2="30911" y2="29398"/>
                        <a14:foregroundMark x1="30911" y1="29398" x2="24844" y2="26852"/>
                        <a14:foregroundMark x1="11927" y1="30324" x2="8672" y2="35741"/>
                        <a14:foregroundMark x1="8672" y1="35741" x2="7801" y2="39260"/>
                        <a14:foregroundMark x1="8222" y1="75493" x2="8333" y2="78102"/>
                        <a14:foregroundMark x1="7459" y1="57493" x2="7608" y2="61015"/>
                        <a14:foregroundMark x1="8333" y1="78102" x2="11745" y2="82917"/>
                        <a14:foregroundMark x1="11745" y1="82917" x2="15729" y2="76065"/>
                        <a14:foregroundMark x1="15729" y1="76065" x2="22266" y2="44954"/>
                        <a14:foregroundMark x1="22266" y1="44954" x2="21615" y2="37917"/>
                        <a14:foregroundMark x1="21615" y1="37917" x2="19271" y2="35139"/>
                        <a14:foregroundMark x1="9740" y1="31343" x2="7655" y2="47022"/>
                        <a14:foregroundMark x1="6603" y1="75668" x2="6589" y2="79028"/>
                        <a14:foregroundMark x1="6671" y1="59433" x2="6664" y2="61117"/>
                        <a14:foregroundMark x1="6589" y1="79028" x2="8333" y2="87130"/>
                        <a14:foregroundMark x1="8333" y1="87130" x2="11380" y2="81574"/>
                        <a14:foregroundMark x1="11380" y1="81574" x2="14271" y2="36481"/>
                        <a14:foregroundMark x1="14271" y1="36481" x2="12812" y2="33148"/>
                        <a14:foregroundMark x1="10000" y1="28981" x2="10469" y2="38102"/>
                        <a14:foregroundMark x1="10469" y1="38102" x2="12240" y2="46204"/>
                        <a14:foregroundMark x1="12240" y1="46204" x2="11615" y2="79769"/>
                        <a14:foregroundMark x1="11615" y1="79769" x2="7630" y2="75972"/>
                        <a14:foregroundMark x1="6770" y1="61105" x2="6673" y2="59433"/>
                        <a14:foregroundMark x1="7630" y1="75972" x2="7606" y2="75560"/>
                        <a14:foregroundMark x1="7686" y1="45352" x2="8516" y2="35231"/>
                        <a14:foregroundMark x1="8516" y1="35231" x2="10599" y2="30324"/>
                        <a14:foregroundMark x1="17005" y1="30787" x2="20286" y2="26343"/>
                        <a14:foregroundMark x1="20286" y1="26343" x2="24245" y2="30787"/>
                        <a14:foregroundMark x1="24245" y1="30787" x2="25078" y2="38935"/>
                        <a14:foregroundMark x1="25078" y1="38935" x2="21146" y2="40417"/>
                        <a14:foregroundMark x1="21146" y1="40417" x2="18073" y2="33519"/>
                        <a14:foregroundMark x1="18073" y1="33519" x2="18021" y2="27778"/>
                        <a14:foregroundMark x1="52214" y1="23241" x2="48021" y2="23796"/>
                        <a14:foregroundMark x1="48021" y1="23796" x2="44609" y2="27639"/>
                        <a14:foregroundMark x1="44609" y1="27639" x2="42734" y2="37176"/>
                        <a14:foregroundMark x1="42734" y1="37176" x2="45495" y2="43981"/>
                        <a14:foregroundMark x1="45495" y1="43981" x2="51172" y2="44537"/>
                        <a14:foregroundMark x1="51172" y1="44537" x2="55286" y2="39676"/>
                        <a14:foregroundMark x1="55286" y1="39676" x2="57552" y2="32639"/>
                        <a14:foregroundMark x1="57552" y1="32639" x2="55677" y2="25370"/>
                        <a14:foregroundMark x1="55677" y1="25370" x2="52604" y2="23750"/>
                        <a14:foregroundMark x1="52708" y1="25509" x2="47057" y2="25139"/>
                        <a14:foregroundMark x1="47057" y1="25139" x2="43906" y2="31944"/>
                        <a14:foregroundMark x1="43906" y1="31944" x2="44714" y2="39537"/>
                        <a14:foregroundMark x1="44714" y1="39537" x2="48516" y2="42361"/>
                        <a14:foregroundMark x1="48516" y1="42361" x2="52891" y2="40926"/>
                        <a14:foregroundMark x1="52891" y1="40926" x2="55677" y2="34769"/>
                        <a14:foregroundMark x1="55677" y1="34769" x2="54193" y2="27361"/>
                        <a14:foregroundMark x1="54193" y1="27361" x2="52552" y2="25972"/>
                        <a14:foregroundMark x1="54401" y1="32130" x2="54193" y2="34630"/>
                        <a14:foregroundMark x1="46563" y1="31250" x2="46979" y2="34074"/>
                        <a14:foregroundMark x1="47188" y1="38056" x2="48411" y2="40880"/>
                        <a14:foregroundMark x1="37188" y1="77037" x2="38359" y2="85231"/>
                        <a14:foregroundMark x1="38359" y1="85231" x2="43073" y2="88750"/>
                        <a14:foregroundMark x1="43073" y1="88750" x2="51953" y2="90787"/>
                        <a14:foregroundMark x1="51953" y1="90787" x2="56198" y2="90231"/>
                        <a14:foregroundMark x1="56198" y1="90231" x2="60286" y2="85972"/>
                        <a14:foregroundMark x1="60286" y1="85972" x2="62760" y2="71435"/>
                        <a14:foregroundMark x1="62760" y1="71435" x2="62240" y2="60093"/>
                        <a14:foregroundMark x1="67526" y1="27593" x2="66380" y2="80556"/>
                        <a14:foregroundMark x1="66380" y1="80556" x2="69063" y2="86806"/>
                        <a14:foregroundMark x1="69063" y1="86806" x2="82448" y2="90185"/>
                        <a14:foregroundMark x1="82448" y1="90185" x2="84063" y2="89259"/>
                        <a14:foregroundMark x1="78854" y1="23056" x2="83438" y2="21759"/>
                        <a14:foregroundMark x1="83438" y1="21759" x2="87370" y2="26111"/>
                        <a14:foregroundMark x1="87370" y1="26111" x2="87865" y2="79907"/>
                        <a14:foregroundMark x1="87865" y1="79907" x2="87240" y2="86620"/>
                        <a14:foregroundMark x1="86589" y1="24861" x2="90495" y2="29815"/>
                        <a14:foregroundMark x1="90495" y1="29815" x2="91016" y2="78565"/>
                        <a14:foregroundMark x1="91016" y1="78565" x2="89401" y2="86065"/>
                        <a14:foregroundMark x1="89401" y1="86065" x2="85182" y2="88611"/>
                        <a14:foregroundMark x1="91901" y1="29074" x2="90260" y2="83843"/>
                        <a14:foregroundMark x1="90260" y1="83843" x2="92344" y2="77500"/>
                        <a14:foregroundMark x1="92344" y1="77500" x2="91432" y2="70694"/>
                        <a14:foregroundMark x1="71146" y1="21019" x2="75391" y2="20231"/>
                        <a14:foregroundMark x1="75391" y1="20231" x2="82422" y2="20926"/>
                        <a14:backgroundMark x1="6563" y1="34352" x2="6094" y2="59398"/>
                        <a14:backgroundMark x1="6719" y1="61111" x2="7214" y2="75602"/>
                      </a14:backgroundRemoval>
                    </a14:imgEffect>
                  </a14:imgLayer>
                </a14:imgProps>
              </a:ext>
            </a:extLst>
          </a:blip>
          <a:srcRect l="66738" t="23541" r="9215" b="11862"/>
          <a:stretch/>
        </p:blipFill>
        <p:spPr>
          <a:xfrm>
            <a:off x="4051696" y="641798"/>
            <a:ext cx="1655477" cy="2501448"/>
          </a:xfrm>
          <a:prstGeom prst="roundRect">
            <a:avLst>
              <a:gd name="adj" fmla="val 6755"/>
            </a:avLst>
          </a:prstGeom>
          <a:ln w="28575">
            <a:solidFill>
              <a:srgbClr val="7030A0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F245BB7-74FB-48DF-8FEE-DE2C0B8E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09917"/>
            <a:ext cx="10515600" cy="890588"/>
          </a:xfrm>
        </p:spPr>
        <p:txBody>
          <a:bodyPr>
            <a:normAutofit/>
          </a:bodyPr>
          <a:lstStyle/>
          <a:p>
            <a:r>
              <a:rPr lang="en-US" sz="1800" dirty="0"/>
              <a:t>Philosophies</a:t>
            </a:r>
            <a:endParaRPr lang="LID4096" sz="1800" dirty="0"/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A901C8AB-FF77-4ACD-AEE8-9184A7EB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010" y="3739338"/>
            <a:ext cx="10515600" cy="4351338"/>
          </a:xfrm>
        </p:spPr>
        <p:txBody>
          <a:bodyPr/>
          <a:lstStyle/>
          <a:p>
            <a:r>
              <a:rPr lang="en-US" dirty="0"/>
              <a:t>Ease of learning &amp; getting started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D4E10-07D2-4B09-83D8-9C2425AF5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856" y="4323886"/>
            <a:ext cx="4646360" cy="20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6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61C7-D57D-4C92-8039-0D88B0D9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543"/>
            <a:ext cx="10515600" cy="4673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In commune</a:t>
            </a:r>
            <a:r>
              <a:rPr lang="he-IL" sz="2000" dirty="0">
                <a:latin typeface="+mn-lt"/>
              </a:rPr>
              <a:t>:</a:t>
            </a:r>
            <a:r>
              <a:rPr lang="en-US" sz="2000" dirty="0">
                <a:latin typeface="+mn-lt"/>
              </a:rPr>
              <a:t> All of them</a:t>
            </a:r>
            <a:r>
              <a:rPr lang="he-IL" sz="2000" dirty="0">
                <a:latin typeface="+mn-lt"/>
              </a:rPr>
              <a:t>-</a:t>
            </a:r>
            <a:r>
              <a:rPr lang="en-US" sz="2000" dirty="0">
                <a:latin typeface="+mn-lt"/>
              </a:rPr>
              <a:t> frameworks and packages that build user interfaces from reusable component </a:t>
            </a:r>
            <a:br>
              <a:rPr lang="he-IL" sz="2000" dirty="0">
                <a:latin typeface="+mn-lt"/>
              </a:rPr>
            </a:br>
            <a:r>
              <a:rPr lang="he-IL" sz="20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template and logic angular and </a:t>
            </a:r>
            <a:r>
              <a:rPr lang="en-US" sz="2000" dirty="0" err="1">
                <a:latin typeface="+mn-lt"/>
              </a:rPr>
              <a:t>veu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react- </a:t>
            </a:r>
            <a:r>
              <a:rPr lang="en-US" sz="2000" dirty="0" err="1">
                <a:latin typeface="+mn-lt"/>
              </a:rPr>
              <a:t>js</a:t>
            </a:r>
            <a:r>
              <a:rPr lang="en-US" sz="2000" dirty="0">
                <a:latin typeface="+mn-lt"/>
              </a:rPr>
              <a:t>. And </a:t>
            </a:r>
            <a:r>
              <a:rPr lang="en-US" sz="2000" dirty="0" err="1">
                <a:latin typeface="+mn-lt"/>
              </a:rPr>
              <a:t>jsx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 a syntax extension to JavaScript. We recommend using it with React to describe what the UI should look like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+mn-lt"/>
              </a:rPr>
              <a:t>rander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 in the real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+mn-lt"/>
              </a:rPr>
              <a:t>dom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sz="2000" dirty="0">
                <a:latin typeface="+mn-lt"/>
              </a:rPr>
              <a:t>do </a:t>
            </a:r>
            <a:r>
              <a:rPr lang="en-US" sz="2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 need/want to learn more than one ?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Doesn’t hurt to know more than one.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Knowing thus 3 is the best, that’s allows to pick the best framework for your application </a:t>
            </a:r>
            <a:br>
              <a:rPr lang="LID4096" sz="2000" dirty="0">
                <a:latin typeface="+mn-lt"/>
              </a:rPr>
            </a:br>
            <a:br>
              <a:rPr lang="he-IL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endParaRPr lang="LID4096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937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5AB5-9321-4DFF-B205-2554CD4A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+mn-lt"/>
              </a:rPr>
              <a:t>Angular</a:t>
            </a:r>
            <a:r>
              <a:rPr lang="en-US" sz="3200" dirty="0">
                <a:latin typeface="+mn-lt"/>
              </a:rPr>
              <a:t>:</a:t>
            </a:r>
            <a:endParaRPr lang="LID4096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3856-4561-494E-AAFE-424917C1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</a:rPr>
              <a:t>Built-in support for AJAX, HTTP, and Observables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</a:rPr>
              <a:t>Consistent with technology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Cleaner and crisp 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Enhanced support for error handling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</a:rPr>
              <a:t>Forms and validation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</a:rPr>
              <a:t>Shadow DOM / local CSS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</a:rPr>
              <a:t>UI and Business Logic Separation</a:t>
            </a:r>
            <a:endParaRPr lang="LID4096" sz="2000" dirty="0"/>
          </a:p>
        </p:txBody>
      </p:sp>
      <p:pic>
        <p:nvPicPr>
          <p:cNvPr id="9" name="Picture 6" descr="Angular Logo png transparent">
            <a:extLst>
              <a:ext uri="{FF2B5EF4-FFF2-40B4-BE49-F238E27FC236}">
                <a16:creationId xmlns:a16="http://schemas.microsoft.com/office/drawing/2014/main" id="{20ACC32B-2E81-479A-B641-DA81A1350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246" y="235986"/>
            <a:ext cx="1867466" cy="198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12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1110</Words>
  <Application>Microsoft Office PowerPoint</Application>
  <PresentationFormat>Widescreen</PresentationFormat>
  <Paragraphs>189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React vs         Angular                       vs vue.js</vt:lpstr>
      <vt:lpstr>React VS Angular VS vue.js</vt:lpstr>
      <vt:lpstr>Comparison:</vt:lpstr>
      <vt:lpstr>Features:</vt:lpstr>
      <vt:lpstr>Comparison: (cont.)</vt:lpstr>
      <vt:lpstr>Comparison: (cont.)</vt:lpstr>
      <vt:lpstr>Philosophies</vt:lpstr>
      <vt:lpstr>In commune: All of them- frameworks and packages that build user interfaces from reusable component   template and logic angular and veu react- js. And jsx a syntax extension to JavaScript. We recommend using it with React to describe what the UI should look like rander in the real dom     do i need/want to learn more than one ?  Doesn’t hurt to know more than one. Knowing thus 3 is the best, that’s allows to pick the best framework for your application    </vt:lpstr>
      <vt:lpstr>Angular:</vt:lpstr>
      <vt:lpstr>PowerPoint Presentation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VS Angular VS vue.js</dc:title>
  <dc:creator>nizan fishman</dc:creator>
  <cp:lastModifiedBy>nizan fishman</cp:lastModifiedBy>
  <cp:revision>55</cp:revision>
  <dcterms:created xsi:type="dcterms:W3CDTF">2020-09-08T16:50:45Z</dcterms:created>
  <dcterms:modified xsi:type="dcterms:W3CDTF">2020-09-09T20:47:58Z</dcterms:modified>
</cp:coreProperties>
</file>