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2ED7FA-00B5-429A-B026-C4264661FF4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357721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D7FA-00B5-429A-B026-C4264661FF4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227141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D7FA-00B5-429A-B026-C4264661FF4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170367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ED7FA-00B5-429A-B026-C4264661FF4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420422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2ED7FA-00B5-429A-B026-C4264661FF43}"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342893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2ED7FA-00B5-429A-B026-C4264661FF43}"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343299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2ED7FA-00B5-429A-B026-C4264661FF43}"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396514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2ED7FA-00B5-429A-B026-C4264661FF43}"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152165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ED7FA-00B5-429A-B026-C4264661FF43}"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157790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ED7FA-00B5-429A-B026-C4264661FF43}"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39567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ED7FA-00B5-429A-B026-C4264661FF43}"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7A396-FAE3-4C13-8F02-D95C632CA588}" type="slidenum">
              <a:rPr lang="en-US" smtClean="0"/>
              <a:t>‹#›</a:t>
            </a:fld>
            <a:endParaRPr lang="en-US"/>
          </a:p>
        </p:txBody>
      </p:sp>
    </p:spTree>
    <p:extLst>
      <p:ext uri="{BB962C8B-B14F-4D97-AF65-F5344CB8AC3E}">
        <p14:creationId xmlns:p14="http://schemas.microsoft.com/office/powerpoint/2010/main" val="383878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ED7FA-00B5-429A-B026-C4264661FF43}" type="datetimeFigureOut">
              <a:rPr lang="en-US" smtClean="0"/>
              <a:t>2/23/2018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7A396-FAE3-4C13-8F02-D95C632CA588}" type="slidenum">
              <a:rPr lang="en-US" smtClean="0"/>
              <a:t>‹#›</a:t>
            </a:fld>
            <a:endParaRPr lang="en-US"/>
          </a:p>
        </p:txBody>
      </p:sp>
    </p:spTree>
    <p:extLst>
      <p:ext uri="{BB962C8B-B14F-4D97-AF65-F5344CB8AC3E}">
        <p14:creationId xmlns:p14="http://schemas.microsoft.com/office/powerpoint/2010/main" val="2309413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aws.amazon.com/datapipeline/latest/DeveloperGuide/dp-how-remote-taskrunner-client.html" TargetMode="External"/><Relationship Id="rId2" Type="http://schemas.openxmlformats.org/officeDocument/2006/relationships/hyperlink" Target="https://docs.aws.amazon.com/datapipeline/latest/DeveloperGuide/dp-writing-pipeline-definit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datapipeline/latest/DeveloperGuide/dp-example-tag-policies.html#ex2" TargetMode="External"/><Relationship Id="rId2" Type="http://schemas.openxmlformats.org/officeDocument/2006/relationships/hyperlink" Target="https://docs.aws.amazon.com/datapipeline/latest/DeveloperGuide/dp-example-tag-policies.html#ex1" TargetMode="External"/><Relationship Id="rId1" Type="http://schemas.openxmlformats.org/officeDocument/2006/relationships/slideLayout" Target="../slideLayouts/slideLayout2.xml"/><Relationship Id="rId5" Type="http://schemas.openxmlformats.org/officeDocument/2006/relationships/hyperlink" Target="https://docs.aws.amazon.com/datapipeline/latest/DeveloperGuide/dp-example-tag-policies.html#example4-grant-users-access-to-console" TargetMode="External"/><Relationship Id="rId4" Type="http://schemas.openxmlformats.org/officeDocument/2006/relationships/hyperlink" Target="https://docs.aws.amazon.com/datapipeline/latest/DeveloperGuide/dp-example-tag-policies.html#ex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PIPELINE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80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AWS Data Pipeline?</a:t>
            </a:r>
            <a:endParaRPr lang="en-US" dirty="0"/>
          </a:p>
        </p:txBody>
      </p:sp>
      <p:sp>
        <p:nvSpPr>
          <p:cNvPr id="3" name="Content Placeholder 2"/>
          <p:cNvSpPr>
            <a:spLocks noGrp="1"/>
          </p:cNvSpPr>
          <p:nvPr>
            <p:ph idx="1"/>
          </p:nvPr>
        </p:nvSpPr>
        <p:spPr/>
        <p:txBody>
          <a:bodyPr/>
          <a:lstStyle/>
          <a:p>
            <a:endParaRPr lang="en-US" b="1" dirty="0"/>
          </a:p>
          <a:p>
            <a:r>
              <a:rPr lang="en-US" dirty="0"/>
              <a:t>AWS Data Pipeline is a web service that you can use to automate the movement and transformation of data. With AWS Data Pipeline, you can define data-driven workflows, so that tasks can be dependent on the successful completion of previous tasks. You define the parameters of your data transformations and AWS Data Pipeline enforces the logic that you've set up.</a:t>
            </a:r>
          </a:p>
          <a:p>
            <a:endParaRPr lang="en-US" dirty="0"/>
          </a:p>
        </p:txBody>
      </p:sp>
    </p:spTree>
    <p:extLst>
      <p:ext uri="{BB962C8B-B14F-4D97-AF65-F5344CB8AC3E}">
        <p14:creationId xmlns:p14="http://schemas.microsoft.com/office/powerpoint/2010/main" val="60567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PIPELINE COMPONENTS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A </a:t>
            </a:r>
            <a:r>
              <a:rPr lang="en-US" i="1" dirty="0"/>
              <a:t>pipeline definition</a:t>
            </a:r>
            <a:r>
              <a:rPr lang="en-US" dirty="0"/>
              <a:t> specifies the business logic of your data management. For more information, see </a:t>
            </a:r>
            <a:r>
              <a:rPr lang="en-US" dirty="0">
                <a:hlinkClick r:id="rId2"/>
              </a:rPr>
              <a:t>Pipeline Definition File Syntax</a:t>
            </a:r>
            <a:r>
              <a:rPr lang="en-US" dirty="0"/>
              <a:t>.</a:t>
            </a:r>
          </a:p>
          <a:p>
            <a:r>
              <a:rPr lang="en-US" dirty="0"/>
              <a:t>A </a:t>
            </a:r>
            <a:r>
              <a:rPr lang="en-US" i="1" dirty="0"/>
              <a:t>pipeline</a:t>
            </a:r>
            <a:r>
              <a:rPr lang="en-US" dirty="0"/>
              <a:t> schedules and runs tasks. You upload your pipeline definition to the pipeline, and then activate the pipeline. You can edit the pipeline definition for a running pipeline and activate the pipeline again for it to take effect. You can deactivate the pipeline, modify a data source, and then activate the pipeline again. When you are finished with your pipeline, you can delete it.</a:t>
            </a:r>
          </a:p>
          <a:p>
            <a:r>
              <a:rPr lang="en-US" i="1" dirty="0"/>
              <a:t>Task Runner</a:t>
            </a:r>
            <a:r>
              <a:rPr lang="en-US" dirty="0"/>
              <a:t> polls for tasks and then performs those tasks. For example, Task Runner could copy log files to Amazon S3 and launch Amazon EMR clusters. Task Runner is installed and runs automatically on resources created by your pipeline definitions. You can write a custom task runner application, or you can use the Task Runner application that is provided by AWS Data Pipeline. For more information, see </a:t>
            </a:r>
            <a:r>
              <a:rPr lang="en-US" dirty="0">
                <a:hlinkClick r:id="rId3"/>
              </a:rPr>
              <a:t>Task Runners</a:t>
            </a:r>
            <a:r>
              <a:rPr lang="en-US" dirty="0"/>
              <a:t>.</a:t>
            </a:r>
          </a:p>
          <a:p>
            <a:endParaRPr lang="en-US" dirty="0"/>
          </a:p>
        </p:txBody>
      </p:sp>
    </p:spTree>
    <p:extLst>
      <p:ext uri="{BB962C8B-B14F-4D97-AF65-F5344CB8AC3E}">
        <p14:creationId xmlns:p14="http://schemas.microsoft.com/office/powerpoint/2010/main" val="28006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Data Pipeline </a:t>
            </a:r>
            <a:r>
              <a:rPr lang="en-US" dirty="0" smtClean="0"/>
              <a:t>Storage Services</a:t>
            </a:r>
            <a:endParaRPr lang="en-US" dirty="0"/>
          </a:p>
        </p:txBody>
      </p:sp>
      <p:sp>
        <p:nvSpPr>
          <p:cNvPr id="3" name="Content Placeholder 2"/>
          <p:cNvSpPr>
            <a:spLocks noGrp="1"/>
          </p:cNvSpPr>
          <p:nvPr>
            <p:ph idx="1"/>
          </p:nvPr>
        </p:nvSpPr>
        <p:spPr/>
        <p:txBody>
          <a:bodyPr/>
          <a:lstStyle/>
          <a:p>
            <a:r>
              <a:rPr lang="en-US" dirty="0" smtClean="0"/>
              <a:t>Dynamo DB</a:t>
            </a:r>
          </a:p>
          <a:p>
            <a:r>
              <a:rPr lang="en-US" dirty="0" smtClean="0"/>
              <a:t>RDS</a:t>
            </a:r>
          </a:p>
          <a:p>
            <a:r>
              <a:rPr lang="en-US" dirty="0" smtClean="0"/>
              <a:t>Redshift</a:t>
            </a:r>
          </a:p>
          <a:p>
            <a:r>
              <a:rPr lang="en-US" dirty="0" smtClean="0"/>
              <a:t>S3</a:t>
            </a:r>
            <a:endParaRPr lang="en-US" dirty="0"/>
          </a:p>
        </p:txBody>
      </p:sp>
    </p:spTree>
    <p:extLst>
      <p:ext uri="{BB962C8B-B14F-4D97-AF65-F5344CB8AC3E}">
        <p14:creationId xmlns:p14="http://schemas.microsoft.com/office/powerpoint/2010/main" val="288510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DATAPIPE LINE INTERGATION WITH COMPUTING</a:t>
            </a:r>
            <a:endParaRPr lang="en-US" dirty="0"/>
          </a:p>
        </p:txBody>
      </p:sp>
      <p:sp>
        <p:nvSpPr>
          <p:cNvPr id="3" name="Content Placeholder 2"/>
          <p:cNvSpPr>
            <a:spLocks noGrp="1"/>
          </p:cNvSpPr>
          <p:nvPr>
            <p:ph idx="1"/>
          </p:nvPr>
        </p:nvSpPr>
        <p:spPr/>
        <p:txBody>
          <a:bodyPr/>
          <a:lstStyle/>
          <a:p>
            <a:r>
              <a:rPr lang="en-US" dirty="0" smtClean="0"/>
              <a:t>EC2</a:t>
            </a:r>
          </a:p>
          <a:p>
            <a:r>
              <a:rPr lang="en-US" dirty="0" smtClean="0"/>
              <a:t>EMR</a:t>
            </a:r>
            <a:endParaRPr lang="en-US" dirty="0"/>
          </a:p>
        </p:txBody>
      </p:sp>
    </p:spTree>
    <p:extLst>
      <p:ext uri="{BB962C8B-B14F-4D97-AF65-F5344CB8AC3E}">
        <p14:creationId xmlns:p14="http://schemas.microsoft.com/office/powerpoint/2010/main" val="115169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Account Limits</a:t>
            </a:r>
            <a:br>
              <a:rPr lang="en-US" b="1" dirty="0"/>
            </a:br>
            <a:endParaRPr lang="en-US" dirty="0"/>
          </a:p>
        </p:txBody>
      </p:sp>
      <p:graphicFrame>
        <p:nvGraphicFramePr>
          <p:cNvPr id="4" name="Content Placeholder 3"/>
          <p:cNvGraphicFramePr>
            <a:graphicFrameLocks noGrp="1"/>
          </p:cNvGraphicFramePr>
          <p:nvPr>
            <p:ph idx="1"/>
          </p:nvPr>
        </p:nvGraphicFramePr>
        <p:xfrm>
          <a:off x="2604810" y="1818322"/>
          <a:ext cx="6982380" cy="4365944"/>
        </p:xfrm>
        <a:graphic>
          <a:graphicData uri="http://schemas.openxmlformats.org/drawingml/2006/table">
            <a:tbl>
              <a:tblPr/>
              <a:tblGrid>
                <a:gridCol w="2327460"/>
                <a:gridCol w="2327460"/>
                <a:gridCol w="2327460"/>
              </a:tblGrid>
              <a:tr h="232746">
                <a:tc>
                  <a:txBody>
                    <a:bodyPr/>
                    <a:lstStyle/>
                    <a:p>
                      <a:pPr algn="l" fontAlgn="t"/>
                      <a:r>
                        <a:rPr lang="en-US" sz="1200" b="1">
                          <a:solidFill>
                            <a:srgbClr val="333333"/>
                          </a:solidFill>
                          <a:effectLst/>
                        </a:rPr>
                        <a:t>Attribute</a:t>
                      </a:r>
                    </a:p>
                  </a:txBody>
                  <a:tcPr marL="25298" marR="25298" marT="25298" marB="25298">
                    <a:lnL>
                      <a:noFill/>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EEEEEE"/>
                    </a:solidFill>
                  </a:tcPr>
                </a:tc>
                <a:tc>
                  <a:txBody>
                    <a:bodyPr/>
                    <a:lstStyle/>
                    <a:p>
                      <a:pPr algn="l" fontAlgn="t"/>
                      <a:r>
                        <a:rPr lang="en-US" sz="1200" b="1">
                          <a:solidFill>
                            <a:srgbClr val="333333"/>
                          </a:solidFill>
                          <a:effectLst/>
                        </a:rPr>
                        <a:t>Limit</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EEEEEE"/>
                    </a:solidFill>
                  </a:tcPr>
                </a:tc>
                <a:tc>
                  <a:txBody>
                    <a:bodyPr/>
                    <a:lstStyle/>
                    <a:p>
                      <a:pPr algn="l" fontAlgn="t"/>
                      <a:r>
                        <a:rPr lang="en-US" sz="1200" b="1">
                          <a:solidFill>
                            <a:srgbClr val="333333"/>
                          </a:solidFill>
                          <a:effectLst/>
                        </a:rPr>
                        <a:t>Adjustable</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EEEEEE"/>
                    </a:solidFill>
                  </a:tcPr>
                </a:tc>
              </a:tr>
              <a:tr h="232746">
                <a:tc>
                  <a:txBody>
                    <a:bodyPr/>
                    <a:lstStyle/>
                    <a:p>
                      <a:pPr fontAlgn="t"/>
                      <a:r>
                        <a:rPr lang="en-US" sz="1200">
                          <a:effectLst/>
                        </a:rPr>
                        <a:t>Number of pipelines</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100</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Yes</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32746">
                <a:tc>
                  <a:txBody>
                    <a:bodyPr/>
                    <a:lstStyle/>
                    <a:p>
                      <a:pPr fontAlgn="t"/>
                      <a:r>
                        <a:rPr lang="en-US" sz="1200">
                          <a:effectLst/>
                        </a:rPr>
                        <a:t>Number of objects per pipeline</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100</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Yes</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14895">
                <a:tc>
                  <a:txBody>
                    <a:bodyPr/>
                    <a:lstStyle/>
                    <a:p>
                      <a:pPr fontAlgn="t"/>
                      <a:r>
                        <a:rPr lang="en-US" sz="1200">
                          <a:effectLst/>
                        </a:rPr>
                        <a:t>Number of active instances per object</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5</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Yes</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32746">
                <a:tc>
                  <a:txBody>
                    <a:bodyPr/>
                    <a:lstStyle/>
                    <a:p>
                      <a:pPr fontAlgn="t"/>
                      <a:r>
                        <a:rPr lang="en-US" sz="1200">
                          <a:effectLst/>
                        </a:rPr>
                        <a:t>Number of fields per object</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50</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14895">
                <a:tc>
                  <a:txBody>
                    <a:bodyPr/>
                    <a:lstStyle/>
                    <a:p>
                      <a:pPr fontAlgn="t"/>
                      <a:r>
                        <a:rPr lang="en-US" sz="1200">
                          <a:effectLst/>
                        </a:rPr>
                        <a:t>Number of UTF8 bytes per field name or identifier</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256</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32746">
                <a:tc>
                  <a:txBody>
                    <a:bodyPr/>
                    <a:lstStyle/>
                    <a:p>
                      <a:pPr fontAlgn="t"/>
                      <a:r>
                        <a:rPr lang="en-US" sz="1200">
                          <a:effectLst/>
                        </a:rPr>
                        <a:t>Number of UTF8 bytes per field</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10,240</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32746">
                <a:tc>
                  <a:txBody>
                    <a:bodyPr/>
                    <a:lstStyle/>
                    <a:p>
                      <a:pPr fontAlgn="t"/>
                      <a:r>
                        <a:rPr lang="en-US" sz="1200">
                          <a:effectLst/>
                        </a:rPr>
                        <a:t>Number of UTF8 bytes per object</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15,360 (including field names)</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14895">
                <a:tc>
                  <a:txBody>
                    <a:bodyPr/>
                    <a:lstStyle/>
                    <a:p>
                      <a:pPr fontAlgn="t"/>
                      <a:r>
                        <a:rPr lang="en-US" sz="1200">
                          <a:effectLst/>
                        </a:rPr>
                        <a:t>Rate of creation of a instance from an object</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1 per 5 minutes</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32746">
                <a:tc>
                  <a:txBody>
                    <a:bodyPr/>
                    <a:lstStyle/>
                    <a:p>
                      <a:pPr fontAlgn="t"/>
                      <a:r>
                        <a:rPr lang="en-US" sz="1200">
                          <a:effectLst/>
                        </a:rPr>
                        <a:t>Retries of a pipeline activity</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5 per task</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14895">
                <a:tc>
                  <a:txBody>
                    <a:bodyPr/>
                    <a:lstStyle/>
                    <a:p>
                      <a:pPr fontAlgn="t"/>
                      <a:r>
                        <a:rPr lang="en-US" sz="1200">
                          <a:effectLst/>
                        </a:rPr>
                        <a:t>Minimum delay between retry attempts</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2 minutes</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32746">
                <a:tc>
                  <a:txBody>
                    <a:bodyPr/>
                    <a:lstStyle/>
                    <a:p>
                      <a:pPr fontAlgn="t"/>
                      <a:r>
                        <a:rPr lang="en-US" sz="1200">
                          <a:effectLst/>
                        </a:rPr>
                        <a:t>Minimum scheduling interval</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15 minutes</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14895">
                <a:tc>
                  <a:txBody>
                    <a:bodyPr/>
                    <a:lstStyle/>
                    <a:p>
                      <a:pPr fontAlgn="t"/>
                      <a:r>
                        <a:rPr lang="en-US" sz="1200">
                          <a:effectLst/>
                        </a:rPr>
                        <a:t>Maximum number of roll-ups into a single object</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32</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14895">
                <a:tc>
                  <a:txBody>
                    <a:bodyPr/>
                    <a:lstStyle/>
                    <a:p>
                      <a:pPr fontAlgn="t"/>
                      <a:r>
                        <a:rPr lang="en-US" sz="1200">
                          <a:effectLst/>
                        </a:rPr>
                        <a:t>Maximum number of EC2 instances per Ec2Resource object</a:t>
                      </a:r>
                    </a:p>
                  </a:txBody>
                  <a:tcPr marL="25298" marR="25298" marT="25298" marB="25298">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a:effectLst/>
                        </a:rPr>
                        <a:t>1</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sz="1200" dirty="0">
                          <a:effectLst/>
                        </a:rPr>
                        <a:t>No</a:t>
                      </a:r>
                    </a:p>
                  </a:txBody>
                  <a:tcPr marL="25298" marR="25298" marT="25298" marB="2529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0604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hlinkClick r:id="rId2"/>
              </a:rPr>
              <a:t>Example 1: Grant users read-only access based on a tag</a:t>
            </a:r>
            <a:endParaRPr lang="en-US" dirty="0"/>
          </a:p>
          <a:p>
            <a:r>
              <a:rPr lang="en-US" dirty="0">
                <a:hlinkClick r:id="rId3"/>
              </a:rPr>
              <a:t>Example 2: Grant users full access based on a tag</a:t>
            </a:r>
            <a:endParaRPr lang="en-US" dirty="0"/>
          </a:p>
          <a:p>
            <a:r>
              <a:rPr lang="en-US" dirty="0">
                <a:hlinkClick r:id="rId4"/>
              </a:rPr>
              <a:t>Example 3: Grant the pipeline owner full access</a:t>
            </a:r>
            <a:endParaRPr lang="en-US" dirty="0"/>
          </a:p>
          <a:p>
            <a:r>
              <a:rPr lang="en-US" dirty="0">
                <a:hlinkClick r:id="rId5"/>
              </a:rPr>
              <a:t>Example 4: Grant users access to the AWS Data Pipeline console</a:t>
            </a:r>
            <a:endParaRPr lang="en-US" dirty="0"/>
          </a:p>
          <a:p>
            <a:r>
              <a:rPr lang="en-US" baseline="-25000" dirty="0"/>
              <a:t>{g "Version": "2012-10-17", "Statement": [ { "Effect": "Allow", "Action": [ "</a:t>
            </a:r>
            <a:r>
              <a:rPr lang="en-US" baseline="-25000" dirty="0" err="1"/>
              <a:t>datapipeline:Describe</a:t>
            </a:r>
            <a:r>
              <a:rPr lang="en-US" baseline="-25000" dirty="0"/>
              <a:t>*", "</a:t>
            </a:r>
            <a:r>
              <a:rPr lang="en-US" baseline="-25000" dirty="0" err="1"/>
              <a:t>datapipeline:GetPipelineDefinition</a:t>
            </a:r>
            <a:r>
              <a:rPr lang="en-US" baseline="-25000" dirty="0"/>
              <a:t>", "</a:t>
            </a:r>
            <a:r>
              <a:rPr lang="en-US" baseline="-25000" dirty="0" err="1"/>
              <a:t>datapipeline:ValidatePipelineDefinition</a:t>
            </a:r>
            <a:r>
              <a:rPr lang="en-US" baseline="-25000" dirty="0"/>
              <a:t>", "</a:t>
            </a:r>
            <a:r>
              <a:rPr lang="en-US" baseline="-25000" dirty="0" err="1"/>
              <a:t>datapipeline:QueryObjects</a:t>
            </a:r>
            <a:r>
              <a:rPr lang="en-US" baseline="-25000" dirty="0"/>
              <a:t>" ], "Resource": [ "*" ], "Condition": { "</a:t>
            </a:r>
            <a:r>
              <a:rPr lang="en-US" baseline="-25000" dirty="0" err="1"/>
              <a:t>StringEquals</a:t>
            </a:r>
            <a:r>
              <a:rPr lang="en-US" baseline="-25000" dirty="0"/>
              <a:t>": { "</a:t>
            </a:r>
            <a:r>
              <a:rPr lang="en-US" baseline="-25000" dirty="0" err="1"/>
              <a:t>datapipeline:Tag</a:t>
            </a:r>
            <a:r>
              <a:rPr lang="en-US" baseline="-25000" dirty="0"/>
              <a:t>/environment": "production" } } } ] }</a:t>
            </a:r>
          </a:p>
        </p:txBody>
      </p:sp>
    </p:spTree>
    <p:extLst>
      <p:ext uri="{BB962C8B-B14F-4D97-AF65-F5344CB8AC3E}">
        <p14:creationId xmlns:p14="http://schemas.microsoft.com/office/powerpoint/2010/main" val="3358563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317</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 PIPELINE</vt:lpstr>
      <vt:lpstr>What is AWS Data Pipeline?</vt:lpstr>
      <vt:lpstr>DATA PIPELINE COMPONENTS</vt:lpstr>
      <vt:lpstr>AWS Data Pipeline Storage Services</vt:lpstr>
      <vt:lpstr>DATAPIPE LINE INTERGATION WITH COMPUTING</vt:lpstr>
      <vt:lpstr>Account Limits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PIPELINE</dc:title>
  <dc:creator>Nizanth Selvaraj</dc:creator>
  <cp:lastModifiedBy>Nizanth Selvaraj</cp:lastModifiedBy>
  <cp:revision>2</cp:revision>
  <dcterms:created xsi:type="dcterms:W3CDTF">2018-02-23T05:03:47Z</dcterms:created>
  <dcterms:modified xsi:type="dcterms:W3CDTF">2018-02-23T05:12:58Z</dcterms:modified>
</cp:coreProperties>
</file>