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6B712-D8D7-460E-9194-4F8765497C97}" v="105" dt="2023-02-12T00:12:03.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2T00:06:52.335"/>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2T00:11:23.06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February 11,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97492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February 11,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000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February 11,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9835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February 11,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582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February 11,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273755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February 11,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a:t>
            </a:fld>
            <a:endParaRPr lang="en-US" dirty="0"/>
          </a:p>
        </p:txBody>
      </p:sp>
    </p:spTree>
    <p:extLst>
      <p:ext uri="{BB962C8B-B14F-4D97-AF65-F5344CB8AC3E}">
        <p14:creationId xmlns:p14="http://schemas.microsoft.com/office/powerpoint/2010/main" val="23530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February 11,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763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February 11,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461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February 11,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89569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February 11,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267020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February 11,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402424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February 11,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229044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2074460" y="1790700"/>
            <a:ext cx="8106770" cy="2010201"/>
          </a:xfrm>
        </p:spPr>
        <p:txBody>
          <a:bodyPr>
            <a:normAutofit/>
          </a:bodyPr>
          <a:lstStyle/>
          <a:p>
            <a:r>
              <a:rPr lang="fr-FR" dirty="0">
                <a:ea typeface="+mj-lt"/>
                <a:cs typeface="+mj-lt"/>
              </a:rPr>
              <a:t>MongoDB VS SQL</a:t>
            </a:r>
            <a:endParaRPr lang="fr-FR" dirty="0"/>
          </a:p>
        </p:txBody>
      </p:sp>
      <p:sp>
        <p:nvSpPr>
          <p:cNvPr id="10" name="Freeform: Shape 9">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08304E7-27B9-4B32-B734-39819455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6D278F6-3BB7-495D-ACAC-035E55A3F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1D21F84-0333-FCF0-AEBA-F776BB664970}"/>
              </a:ext>
            </a:extLst>
          </p:cNvPr>
          <p:cNvSpPr>
            <a:spLocks noGrp="1"/>
          </p:cNvSpPr>
          <p:nvPr>
            <p:ph type="title"/>
          </p:nvPr>
        </p:nvSpPr>
        <p:spPr>
          <a:xfrm>
            <a:off x="818866" y="609600"/>
            <a:ext cx="4603739" cy="3244702"/>
          </a:xfrm>
        </p:spPr>
        <p:txBody>
          <a:bodyPr anchor="t">
            <a:normAutofit/>
          </a:bodyPr>
          <a:lstStyle/>
          <a:p>
            <a:endParaRPr lang="fr-FR"/>
          </a:p>
          <a:p>
            <a:r>
              <a:rPr lang="fr-FR" dirty="0">
                <a:ea typeface="+mj-lt"/>
                <a:cs typeface="+mj-lt"/>
              </a:rPr>
              <a:t>MongoDB </a:t>
            </a:r>
            <a:r>
              <a:rPr lang="fr-FR" dirty="0" err="1">
                <a:ea typeface="+mj-lt"/>
                <a:cs typeface="+mj-lt"/>
              </a:rPr>
              <a:t>functionalities</a:t>
            </a:r>
            <a:endParaRPr lang="fr-FR" err="1"/>
          </a:p>
        </p:txBody>
      </p:sp>
      <p:sp>
        <p:nvSpPr>
          <p:cNvPr id="3" name="Espace réservé du contenu 2">
            <a:extLst>
              <a:ext uri="{FF2B5EF4-FFF2-40B4-BE49-F238E27FC236}">
                <a16:creationId xmlns:a16="http://schemas.microsoft.com/office/drawing/2014/main" id="{3C7D1C92-4D2D-849B-D1E2-BE613E5E85C3}"/>
              </a:ext>
            </a:extLst>
          </p:cNvPr>
          <p:cNvSpPr>
            <a:spLocks noGrp="1"/>
          </p:cNvSpPr>
          <p:nvPr>
            <p:ph idx="1"/>
          </p:nvPr>
        </p:nvSpPr>
        <p:spPr>
          <a:xfrm>
            <a:off x="6411433" y="609600"/>
            <a:ext cx="4450050" cy="5644777"/>
          </a:xfrm>
        </p:spPr>
        <p:txBody>
          <a:bodyPr vert="horz" lIns="91440" tIns="45720" rIns="91440" bIns="45720" rtlCol="0" anchor="t">
            <a:normAutofit fontScale="92500" lnSpcReduction="20000"/>
          </a:bodyPr>
          <a:lstStyle/>
          <a:p>
            <a:r>
              <a:rPr lang="fr-FR" dirty="0">
                <a:ea typeface="+mn-lt"/>
                <a:cs typeface="+mn-lt"/>
              </a:rPr>
              <a:t>Document-</a:t>
            </a:r>
            <a:r>
              <a:rPr lang="fr-FR" dirty="0" err="1">
                <a:ea typeface="+mn-lt"/>
                <a:cs typeface="+mn-lt"/>
              </a:rPr>
              <a:t>oriented</a:t>
            </a:r>
            <a:r>
              <a:rPr lang="fr-FR" dirty="0">
                <a:ea typeface="+mn-lt"/>
                <a:cs typeface="+mn-lt"/>
              </a:rPr>
              <a:t> data model: MongoDB uses a document-</a:t>
            </a:r>
            <a:r>
              <a:rPr lang="fr-FR" dirty="0" err="1">
                <a:ea typeface="+mn-lt"/>
                <a:cs typeface="+mn-lt"/>
              </a:rPr>
              <a:t>oriented</a:t>
            </a:r>
            <a:r>
              <a:rPr lang="fr-FR" dirty="0">
                <a:ea typeface="+mn-lt"/>
                <a:cs typeface="+mn-lt"/>
              </a:rPr>
              <a:t> data model, </a:t>
            </a:r>
            <a:r>
              <a:rPr lang="fr-FR" dirty="0" err="1">
                <a:ea typeface="+mn-lt"/>
                <a:cs typeface="+mn-lt"/>
              </a:rPr>
              <a:t>where</a:t>
            </a:r>
            <a:r>
              <a:rPr lang="fr-FR" dirty="0">
                <a:ea typeface="+mn-lt"/>
                <a:cs typeface="+mn-lt"/>
              </a:rPr>
              <a:t> data </a:t>
            </a:r>
            <a:r>
              <a:rPr lang="fr-FR" dirty="0" err="1">
                <a:ea typeface="+mn-lt"/>
                <a:cs typeface="+mn-lt"/>
              </a:rPr>
              <a:t>is</a:t>
            </a:r>
            <a:r>
              <a:rPr lang="fr-FR" dirty="0">
                <a:ea typeface="+mn-lt"/>
                <a:cs typeface="+mn-lt"/>
              </a:rPr>
              <a:t> </a:t>
            </a:r>
            <a:r>
              <a:rPr lang="fr-FR" dirty="0" err="1">
                <a:ea typeface="+mn-lt"/>
                <a:cs typeface="+mn-lt"/>
              </a:rPr>
              <a:t>stored</a:t>
            </a:r>
            <a:r>
              <a:rPr lang="fr-FR" dirty="0">
                <a:ea typeface="+mn-lt"/>
                <a:cs typeface="+mn-lt"/>
              </a:rPr>
              <a:t> as collections of semi-</a:t>
            </a:r>
            <a:r>
              <a:rPr lang="fr-FR" dirty="0" err="1">
                <a:ea typeface="+mn-lt"/>
                <a:cs typeface="+mn-lt"/>
              </a:rPr>
              <a:t>structured</a:t>
            </a:r>
            <a:r>
              <a:rPr lang="fr-FR" dirty="0">
                <a:ea typeface="+mn-lt"/>
                <a:cs typeface="+mn-lt"/>
              </a:rPr>
              <a:t> documents. This </a:t>
            </a:r>
            <a:r>
              <a:rPr lang="fr-FR" dirty="0" err="1">
                <a:ea typeface="+mn-lt"/>
                <a:cs typeface="+mn-lt"/>
              </a:rPr>
              <a:t>allows</a:t>
            </a:r>
            <a:r>
              <a:rPr lang="fr-FR" dirty="0">
                <a:ea typeface="+mn-lt"/>
                <a:cs typeface="+mn-lt"/>
              </a:rPr>
              <a:t> for a flexible and scalable data model </a:t>
            </a:r>
            <a:r>
              <a:rPr lang="fr-FR" dirty="0" err="1">
                <a:ea typeface="+mn-lt"/>
                <a:cs typeface="+mn-lt"/>
              </a:rPr>
              <a:t>that</a:t>
            </a:r>
            <a:r>
              <a:rPr lang="fr-FR" dirty="0">
                <a:ea typeface="+mn-lt"/>
                <a:cs typeface="+mn-lt"/>
              </a:rPr>
              <a:t> can </a:t>
            </a:r>
            <a:r>
              <a:rPr lang="fr-FR" dirty="0" err="1">
                <a:ea typeface="+mn-lt"/>
                <a:cs typeface="+mn-lt"/>
              </a:rPr>
              <a:t>accommodate</a:t>
            </a:r>
            <a:r>
              <a:rPr lang="fr-FR" dirty="0">
                <a:ea typeface="+mn-lt"/>
                <a:cs typeface="+mn-lt"/>
              </a:rPr>
              <a:t> changes in data structure over time.</a:t>
            </a:r>
            <a:endParaRPr lang="fr-FR" dirty="0"/>
          </a:p>
          <a:p>
            <a:r>
              <a:rPr lang="fr-FR" dirty="0" err="1">
                <a:ea typeface="+mn-lt"/>
                <a:cs typeface="+mn-lt"/>
              </a:rPr>
              <a:t>Indexing</a:t>
            </a:r>
            <a:r>
              <a:rPr lang="fr-FR" dirty="0">
                <a:ea typeface="+mn-lt"/>
                <a:cs typeface="+mn-lt"/>
              </a:rPr>
              <a:t> and </a:t>
            </a:r>
            <a:r>
              <a:rPr lang="fr-FR" dirty="0" err="1">
                <a:ea typeface="+mn-lt"/>
                <a:cs typeface="+mn-lt"/>
              </a:rPr>
              <a:t>querying</a:t>
            </a:r>
            <a:r>
              <a:rPr lang="fr-FR" dirty="0">
                <a:ea typeface="+mn-lt"/>
                <a:cs typeface="+mn-lt"/>
              </a:rPr>
              <a:t>: MongoDB </a:t>
            </a:r>
            <a:r>
              <a:rPr lang="fr-FR" dirty="0" err="1">
                <a:ea typeface="+mn-lt"/>
                <a:cs typeface="+mn-lt"/>
              </a:rPr>
              <a:t>provides</a:t>
            </a:r>
            <a:r>
              <a:rPr lang="fr-FR" dirty="0">
                <a:ea typeface="+mn-lt"/>
                <a:cs typeface="+mn-lt"/>
              </a:rPr>
              <a:t> </a:t>
            </a:r>
            <a:r>
              <a:rPr lang="fr-FR" dirty="0" err="1">
                <a:ea typeface="+mn-lt"/>
                <a:cs typeface="+mn-lt"/>
              </a:rPr>
              <a:t>robust</a:t>
            </a:r>
            <a:r>
              <a:rPr lang="fr-FR" dirty="0">
                <a:ea typeface="+mn-lt"/>
                <a:cs typeface="+mn-lt"/>
              </a:rPr>
              <a:t> </a:t>
            </a:r>
            <a:r>
              <a:rPr lang="fr-FR" dirty="0" err="1">
                <a:ea typeface="+mn-lt"/>
                <a:cs typeface="+mn-lt"/>
              </a:rPr>
              <a:t>indexing</a:t>
            </a:r>
            <a:r>
              <a:rPr lang="fr-FR" dirty="0">
                <a:ea typeface="+mn-lt"/>
                <a:cs typeface="+mn-lt"/>
              </a:rPr>
              <a:t> and </a:t>
            </a:r>
            <a:r>
              <a:rPr lang="fr-FR" dirty="0" err="1">
                <a:ea typeface="+mn-lt"/>
                <a:cs typeface="+mn-lt"/>
              </a:rPr>
              <a:t>querying</a:t>
            </a:r>
            <a:r>
              <a:rPr lang="fr-FR" dirty="0">
                <a:ea typeface="+mn-lt"/>
                <a:cs typeface="+mn-lt"/>
              </a:rPr>
              <a:t> </a:t>
            </a:r>
            <a:r>
              <a:rPr lang="fr-FR" dirty="0" err="1">
                <a:ea typeface="+mn-lt"/>
                <a:cs typeface="+mn-lt"/>
              </a:rPr>
              <a:t>capabilities</a:t>
            </a:r>
            <a:r>
              <a:rPr lang="fr-FR" dirty="0">
                <a:ea typeface="+mn-lt"/>
                <a:cs typeface="+mn-lt"/>
              </a:rPr>
              <a:t> </a:t>
            </a:r>
            <a:r>
              <a:rPr lang="fr-FR" dirty="0" err="1">
                <a:ea typeface="+mn-lt"/>
                <a:cs typeface="+mn-lt"/>
              </a:rPr>
              <a:t>that</a:t>
            </a:r>
            <a:r>
              <a:rPr lang="fr-FR" dirty="0">
                <a:ea typeface="+mn-lt"/>
                <a:cs typeface="+mn-lt"/>
              </a:rPr>
              <a:t> </a:t>
            </a:r>
            <a:r>
              <a:rPr lang="fr-FR" dirty="0" err="1">
                <a:ea typeface="+mn-lt"/>
                <a:cs typeface="+mn-lt"/>
              </a:rPr>
              <a:t>allow</a:t>
            </a:r>
            <a:r>
              <a:rPr lang="fr-FR" dirty="0">
                <a:ea typeface="+mn-lt"/>
                <a:cs typeface="+mn-lt"/>
              </a:rPr>
              <a:t> for fast and efficient data </a:t>
            </a:r>
            <a:r>
              <a:rPr lang="fr-FR" dirty="0" err="1">
                <a:ea typeface="+mn-lt"/>
                <a:cs typeface="+mn-lt"/>
              </a:rPr>
              <a:t>retrieval</a:t>
            </a:r>
            <a:r>
              <a:rPr lang="fr-FR" dirty="0">
                <a:ea typeface="+mn-lt"/>
                <a:cs typeface="+mn-lt"/>
              </a:rPr>
              <a:t>. This </a:t>
            </a:r>
            <a:r>
              <a:rPr lang="fr-FR" dirty="0" err="1">
                <a:ea typeface="+mn-lt"/>
                <a:cs typeface="+mn-lt"/>
              </a:rPr>
              <a:t>includes</a:t>
            </a:r>
            <a:r>
              <a:rPr lang="fr-FR" dirty="0">
                <a:ea typeface="+mn-lt"/>
                <a:cs typeface="+mn-lt"/>
              </a:rPr>
              <a:t> support for </a:t>
            </a:r>
            <a:r>
              <a:rPr lang="fr-FR" dirty="0" err="1">
                <a:ea typeface="+mn-lt"/>
                <a:cs typeface="+mn-lt"/>
              </a:rPr>
              <a:t>complex</a:t>
            </a:r>
            <a:r>
              <a:rPr lang="fr-FR" dirty="0">
                <a:ea typeface="+mn-lt"/>
                <a:cs typeface="+mn-lt"/>
              </a:rPr>
              <a:t> </a:t>
            </a:r>
            <a:r>
              <a:rPr lang="fr-FR" dirty="0" err="1">
                <a:ea typeface="+mn-lt"/>
                <a:cs typeface="+mn-lt"/>
              </a:rPr>
              <a:t>queries</a:t>
            </a:r>
            <a:r>
              <a:rPr lang="fr-FR" dirty="0">
                <a:ea typeface="+mn-lt"/>
                <a:cs typeface="+mn-lt"/>
              </a:rPr>
              <a:t>, </a:t>
            </a:r>
            <a:r>
              <a:rPr lang="fr-FR" dirty="0" err="1">
                <a:ea typeface="+mn-lt"/>
                <a:cs typeface="+mn-lt"/>
              </a:rPr>
              <a:t>geospatial</a:t>
            </a:r>
            <a:r>
              <a:rPr lang="fr-FR" dirty="0">
                <a:ea typeface="+mn-lt"/>
                <a:cs typeface="+mn-lt"/>
              </a:rPr>
              <a:t> </a:t>
            </a:r>
            <a:r>
              <a:rPr lang="fr-FR" dirty="0" err="1">
                <a:ea typeface="+mn-lt"/>
                <a:cs typeface="+mn-lt"/>
              </a:rPr>
              <a:t>queries</a:t>
            </a:r>
            <a:r>
              <a:rPr lang="fr-FR" dirty="0">
                <a:ea typeface="+mn-lt"/>
                <a:cs typeface="+mn-lt"/>
              </a:rPr>
              <a:t>, and full-</a:t>
            </a:r>
            <a:r>
              <a:rPr lang="fr-FR" dirty="0" err="1">
                <a:ea typeface="+mn-lt"/>
                <a:cs typeface="+mn-lt"/>
              </a:rPr>
              <a:t>text</a:t>
            </a:r>
            <a:r>
              <a:rPr lang="fr-FR" dirty="0">
                <a:ea typeface="+mn-lt"/>
                <a:cs typeface="+mn-lt"/>
              </a:rPr>
              <a:t> </a:t>
            </a:r>
            <a:r>
              <a:rPr lang="fr-FR" dirty="0" err="1">
                <a:ea typeface="+mn-lt"/>
                <a:cs typeface="+mn-lt"/>
              </a:rPr>
              <a:t>search</a:t>
            </a:r>
            <a:r>
              <a:rPr lang="fr-FR" dirty="0">
                <a:ea typeface="+mn-lt"/>
                <a:cs typeface="+mn-lt"/>
              </a:rPr>
              <a:t>.</a:t>
            </a:r>
            <a:endParaRPr lang="fr-FR" dirty="0"/>
          </a:p>
          <a:p>
            <a:r>
              <a:rPr lang="fr-FR" dirty="0" err="1">
                <a:ea typeface="+mn-lt"/>
                <a:cs typeface="+mn-lt"/>
              </a:rPr>
              <a:t>Aggregation</a:t>
            </a:r>
            <a:r>
              <a:rPr lang="fr-FR" dirty="0">
                <a:ea typeface="+mn-lt"/>
                <a:cs typeface="+mn-lt"/>
              </a:rPr>
              <a:t> pipeline: MongoDB </a:t>
            </a:r>
            <a:r>
              <a:rPr lang="fr-FR" dirty="0" err="1">
                <a:ea typeface="+mn-lt"/>
                <a:cs typeface="+mn-lt"/>
              </a:rPr>
              <a:t>provides</a:t>
            </a:r>
            <a:r>
              <a:rPr lang="fr-FR" dirty="0">
                <a:ea typeface="+mn-lt"/>
                <a:cs typeface="+mn-lt"/>
              </a:rPr>
              <a:t> an </a:t>
            </a:r>
            <a:r>
              <a:rPr lang="fr-FR" dirty="0" err="1">
                <a:ea typeface="+mn-lt"/>
                <a:cs typeface="+mn-lt"/>
              </a:rPr>
              <a:t>aggregation</a:t>
            </a:r>
            <a:r>
              <a:rPr lang="fr-FR" dirty="0">
                <a:ea typeface="+mn-lt"/>
                <a:cs typeface="+mn-lt"/>
              </a:rPr>
              <a:t> pipeline, </a:t>
            </a:r>
            <a:r>
              <a:rPr lang="fr-FR" dirty="0" err="1">
                <a:ea typeface="+mn-lt"/>
                <a:cs typeface="+mn-lt"/>
              </a:rPr>
              <a:t>which</a:t>
            </a:r>
            <a:r>
              <a:rPr lang="fr-FR" dirty="0">
                <a:ea typeface="+mn-lt"/>
                <a:cs typeface="+mn-lt"/>
              </a:rPr>
              <a:t> </a:t>
            </a:r>
            <a:r>
              <a:rPr lang="fr-FR" dirty="0" err="1">
                <a:ea typeface="+mn-lt"/>
                <a:cs typeface="+mn-lt"/>
              </a:rPr>
              <a:t>allows</a:t>
            </a:r>
            <a:r>
              <a:rPr lang="fr-FR" dirty="0">
                <a:ea typeface="+mn-lt"/>
                <a:cs typeface="+mn-lt"/>
              </a:rPr>
              <a:t> for </a:t>
            </a:r>
            <a:r>
              <a:rPr lang="fr-FR" dirty="0" err="1">
                <a:ea typeface="+mn-lt"/>
                <a:cs typeface="+mn-lt"/>
              </a:rPr>
              <a:t>complex</a:t>
            </a:r>
            <a:r>
              <a:rPr lang="fr-FR" dirty="0">
                <a:ea typeface="+mn-lt"/>
                <a:cs typeface="+mn-lt"/>
              </a:rPr>
              <a:t> data </a:t>
            </a:r>
            <a:r>
              <a:rPr lang="fr-FR" dirty="0" err="1">
                <a:ea typeface="+mn-lt"/>
                <a:cs typeface="+mn-lt"/>
              </a:rPr>
              <a:t>processing</a:t>
            </a:r>
            <a:r>
              <a:rPr lang="fr-FR" dirty="0">
                <a:ea typeface="+mn-lt"/>
                <a:cs typeface="+mn-lt"/>
              </a:rPr>
              <a:t> and manipulation. This can </a:t>
            </a:r>
            <a:r>
              <a:rPr lang="fr-FR" dirty="0" err="1">
                <a:ea typeface="+mn-lt"/>
                <a:cs typeface="+mn-lt"/>
              </a:rPr>
              <a:t>be</a:t>
            </a:r>
            <a:r>
              <a:rPr lang="fr-FR" dirty="0">
                <a:ea typeface="+mn-lt"/>
                <a:cs typeface="+mn-lt"/>
              </a:rPr>
              <a:t> </a:t>
            </a:r>
            <a:r>
              <a:rPr lang="fr-FR" dirty="0" err="1">
                <a:ea typeface="+mn-lt"/>
                <a:cs typeface="+mn-lt"/>
              </a:rPr>
              <a:t>used</a:t>
            </a:r>
            <a:r>
              <a:rPr lang="fr-FR" dirty="0">
                <a:ea typeface="+mn-lt"/>
                <a:cs typeface="+mn-lt"/>
              </a:rPr>
              <a:t> to </a:t>
            </a:r>
            <a:r>
              <a:rPr lang="fr-FR" dirty="0" err="1">
                <a:ea typeface="+mn-lt"/>
                <a:cs typeface="+mn-lt"/>
              </a:rPr>
              <a:t>perform</a:t>
            </a:r>
            <a:r>
              <a:rPr lang="fr-FR" dirty="0">
                <a:ea typeface="+mn-lt"/>
                <a:cs typeface="+mn-lt"/>
              </a:rPr>
              <a:t> </a:t>
            </a:r>
            <a:r>
              <a:rPr lang="fr-FR" dirty="0" err="1">
                <a:ea typeface="+mn-lt"/>
                <a:cs typeface="+mn-lt"/>
              </a:rPr>
              <a:t>operations</a:t>
            </a:r>
            <a:r>
              <a:rPr lang="fr-FR" dirty="0">
                <a:ea typeface="+mn-lt"/>
                <a:cs typeface="+mn-lt"/>
              </a:rPr>
              <a:t> </a:t>
            </a:r>
            <a:r>
              <a:rPr lang="fr-FR" dirty="0" err="1">
                <a:ea typeface="+mn-lt"/>
                <a:cs typeface="+mn-lt"/>
              </a:rPr>
              <a:t>such</a:t>
            </a:r>
            <a:r>
              <a:rPr lang="fr-FR" dirty="0">
                <a:ea typeface="+mn-lt"/>
                <a:cs typeface="+mn-lt"/>
              </a:rPr>
              <a:t> as </a:t>
            </a:r>
            <a:r>
              <a:rPr lang="fr-FR" dirty="0" err="1">
                <a:ea typeface="+mn-lt"/>
                <a:cs typeface="+mn-lt"/>
              </a:rPr>
              <a:t>grouping</a:t>
            </a:r>
            <a:r>
              <a:rPr lang="fr-FR" dirty="0">
                <a:ea typeface="+mn-lt"/>
                <a:cs typeface="+mn-lt"/>
              </a:rPr>
              <a:t>, </a:t>
            </a:r>
            <a:r>
              <a:rPr lang="fr-FR" dirty="0" err="1">
                <a:ea typeface="+mn-lt"/>
                <a:cs typeface="+mn-lt"/>
              </a:rPr>
              <a:t>filtering</a:t>
            </a:r>
            <a:r>
              <a:rPr lang="fr-FR" dirty="0">
                <a:ea typeface="+mn-lt"/>
                <a:cs typeface="+mn-lt"/>
              </a:rPr>
              <a:t>, and </a:t>
            </a:r>
            <a:r>
              <a:rPr lang="fr-FR" dirty="0" err="1">
                <a:ea typeface="+mn-lt"/>
                <a:cs typeface="+mn-lt"/>
              </a:rPr>
              <a:t>transforming</a:t>
            </a:r>
            <a:r>
              <a:rPr lang="fr-FR" dirty="0">
                <a:ea typeface="+mn-lt"/>
                <a:cs typeface="+mn-lt"/>
              </a:rPr>
              <a:t> data </a:t>
            </a:r>
            <a:r>
              <a:rPr lang="fr-FR" dirty="0" err="1">
                <a:ea typeface="+mn-lt"/>
                <a:cs typeface="+mn-lt"/>
              </a:rPr>
              <a:t>before</a:t>
            </a:r>
            <a:r>
              <a:rPr lang="fr-FR" dirty="0">
                <a:ea typeface="+mn-lt"/>
                <a:cs typeface="+mn-lt"/>
              </a:rPr>
              <a:t> </a:t>
            </a:r>
            <a:r>
              <a:rPr lang="fr-FR" dirty="0" err="1">
                <a:ea typeface="+mn-lt"/>
                <a:cs typeface="+mn-lt"/>
              </a:rPr>
              <a:t>returning</a:t>
            </a:r>
            <a:r>
              <a:rPr lang="fr-FR" dirty="0">
                <a:ea typeface="+mn-lt"/>
                <a:cs typeface="+mn-lt"/>
              </a:rPr>
              <a:t> </a:t>
            </a:r>
            <a:r>
              <a:rPr lang="fr-FR" dirty="0" err="1">
                <a:ea typeface="+mn-lt"/>
                <a:cs typeface="+mn-lt"/>
              </a:rPr>
              <a:t>results</a:t>
            </a:r>
            <a:r>
              <a:rPr lang="fr-FR" dirty="0">
                <a:ea typeface="+mn-lt"/>
                <a:cs typeface="+mn-lt"/>
              </a:rPr>
              <a:t>.</a:t>
            </a:r>
            <a:endParaRPr lang="fr-FR" dirty="0"/>
          </a:p>
          <a:p>
            <a:endParaRPr lang="fr-FR" dirty="0"/>
          </a:p>
        </p:txBody>
      </p:sp>
    </p:spTree>
    <p:extLst>
      <p:ext uri="{BB962C8B-B14F-4D97-AF65-F5344CB8AC3E}">
        <p14:creationId xmlns:p14="http://schemas.microsoft.com/office/powerpoint/2010/main" val="289176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037E75D-436A-3C7A-54CC-27C3A9FEF7A9}"/>
              </a:ext>
            </a:extLst>
          </p:cNvPr>
          <p:cNvSpPr>
            <a:spLocks noGrp="1"/>
          </p:cNvSpPr>
          <p:nvPr>
            <p:ph idx="1"/>
          </p:nvPr>
        </p:nvSpPr>
        <p:spPr>
          <a:xfrm>
            <a:off x="884192" y="670983"/>
            <a:ext cx="9788135" cy="5583393"/>
          </a:xfrm>
        </p:spPr>
        <p:txBody>
          <a:bodyPr vert="horz" lIns="91440" tIns="45720" rIns="91440" bIns="45720" rtlCol="0" anchor="t">
            <a:noAutofit/>
          </a:bodyPr>
          <a:lstStyle/>
          <a:p>
            <a:r>
              <a:rPr lang="fr-FR" sz="2400" dirty="0">
                <a:ea typeface="+mn-lt"/>
                <a:cs typeface="+mn-lt"/>
              </a:rPr>
              <a:t>High </a:t>
            </a:r>
            <a:r>
              <a:rPr lang="fr-FR" sz="2400" dirty="0" err="1">
                <a:ea typeface="+mn-lt"/>
                <a:cs typeface="+mn-lt"/>
              </a:rPr>
              <a:t>availability</a:t>
            </a:r>
            <a:r>
              <a:rPr lang="fr-FR" sz="2400" dirty="0">
                <a:ea typeface="+mn-lt"/>
                <a:cs typeface="+mn-lt"/>
              </a:rPr>
              <a:t> and </a:t>
            </a:r>
            <a:r>
              <a:rPr lang="fr-FR" sz="2400" dirty="0" err="1">
                <a:ea typeface="+mn-lt"/>
                <a:cs typeface="+mn-lt"/>
              </a:rPr>
              <a:t>scalability</a:t>
            </a:r>
            <a:r>
              <a:rPr lang="fr-FR" sz="2400" dirty="0">
                <a:ea typeface="+mn-lt"/>
                <a:cs typeface="+mn-lt"/>
              </a:rPr>
              <a:t>: MongoDB </a:t>
            </a:r>
            <a:r>
              <a:rPr lang="fr-FR" sz="2400" dirty="0" err="1">
                <a:ea typeface="+mn-lt"/>
                <a:cs typeface="+mn-lt"/>
              </a:rPr>
              <a:t>provides</a:t>
            </a:r>
            <a:r>
              <a:rPr lang="fr-FR" sz="2400" dirty="0">
                <a:ea typeface="+mn-lt"/>
                <a:cs typeface="+mn-lt"/>
              </a:rPr>
              <a:t> </a:t>
            </a:r>
            <a:r>
              <a:rPr lang="fr-FR" sz="2400" dirty="0" err="1">
                <a:ea typeface="+mn-lt"/>
                <a:cs typeface="+mn-lt"/>
              </a:rPr>
              <a:t>built-in</a:t>
            </a:r>
            <a:r>
              <a:rPr lang="fr-FR" sz="2400" dirty="0">
                <a:ea typeface="+mn-lt"/>
                <a:cs typeface="+mn-lt"/>
              </a:rPr>
              <a:t> support for high </a:t>
            </a:r>
            <a:r>
              <a:rPr lang="fr-FR" sz="2400" dirty="0" err="1">
                <a:ea typeface="+mn-lt"/>
                <a:cs typeface="+mn-lt"/>
              </a:rPr>
              <a:t>availability</a:t>
            </a:r>
            <a:r>
              <a:rPr lang="fr-FR" sz="2400" dirty="0">
                <a:ea typeface="+mn-lt"/>
                <a:cs typeface="+mn-lt"/>
              </a:rPr>
              <a:t> and </a:t>
            </a:r>
            <a:r>
              <a:rPr lang="fr-FR" sz="2400" dirty="0" err="1">
                <a:ea typeface="+mn-lt"/>
                <a:cs typeface="+mn-lt"/>
              </a:rPr>
              <a:t>scalability</a:t>
            </a:r>
            <a:r>
              <a:rPr lang="fr-FR" sz="2400" dirty="0">
                <a:ea typeface="+mn-lt"/>
                <a:cs typeface="+mn-lt"/>
              </a:rPr>
              <a:t>, </a:t>
            </a:r>
            <a:r>
              <a:rPr lang="fr-FR" sz="2400" dirty="0" err="1">
                <a:ea typeface="+mn-lt"/>
                <a:cs typeface="+mn-lt"/>
              </a:rPr>
              <a:t>making</a:t>
            </a:r>
            <a:r>
              <a:rPr lang="fr-FR" sz="2400" dirty="0">
                <a:ea typeface="+mn-lt"/>
                <a:cs typeface="+mn-lt"/>
              </a:rPr>
              <a:t> </a:t>
            </a:r>
            <a:r>
              <a:rPr lang="fr-FR" sz="2400" dirty="0" err="1">
                <a:ea typeface="+mn-lt"/>
                <a:cs typeface="+mn-lt"/>
              </a:rPr>
              <a:t>it</a:t>
            </a:r>
            <a:r>
              <a:rPr lang="fr-FR" sz="2400" dirty="0">
                <a:ea typeface="+mn-lt"/>
                <a:cs typeface="+mn-lt"/>
              </a:rPr>
              <a:t> possible to </a:t>
            </a:r>
            <a:r>
              <a:rPr lang="fr-FR" sz="2400" dirty="0" err="1">
                <a:ea typeface="+mn-lt"/>
                <a:cs typeface="+mn-lt"/>
              </a:rPr>
              <a:t>distribute</a:t>
            </a:r>
            <a:r>
              <a:rPr lang="fr-FR" sz="2400" dirty="0">
                <a:ea typeface="+mn-lt"/>
                <a:cs typeface="+mn-lt"/>
              </a:rPr>
              <a:t> data </a:t>
            </a:r>
            <a:r>
              <a:rPr lang="fr-FR" sz="2400" dirty="0" err="1">
                <a:ea typeface="+mn-lt"/>
                <a:cs typeface="+mn-lt"/>
              </a:rPr>
              <a:t>across</a:t>
            </a:r>
            <a:r>
              <a:rPr lang="fr-FR" sz="2400" dirty="0">
                <a:ea typeface="+mn-lt"/>
                <a:cs typeface="+mn-lt"/>
              </a:rPr>
              <a:t> multiple </a:t>
            </a:r>
            <a:r>
              <a:rPr lang="fr-FR" sz="2400" dirty="0" err="1">
                <a:ea typeface="+mn-lt"/>
                <a:cs typeface="+mn-lt"/>
              </a:rPr>
              <a:t>nodes</a:t>
            </a:r>
            <a:r>
              <a:rPr lang="fr-FR" sz="2400" dirty="0">
                <a:ea typeface="+mn-lt"/>
                <a:cs typeface="+mn-lt"/>
              </a:rPr>
              <a:t> in a cluster for </a:t>
            </a:r>
            <a:r>
              <a:rPr lang="fr-FR" sz="2400" dirty="0" err="1">
                <a:ea typeface="+mn-lt"/>
                <a:cs typeface="+mn-lt"/>
              </a:rPr>
              <a:t>increased</a:t>
            </a:r>
            <a:r>
              <a:rPr lang="fr-FR" sz="2400" dirty="0">
                <a:ea typeface="+mn-lt"/>
                <a:cs typeface="+mn-lt"/>
              </a:rPr>
              <a:t> </a:t>
            </a:r>
            <a:r>
              <a:rPr lang="fr-FR" sz="2400" dirty="0" err="1">
                <a:ea typeface="+mn-lt"/>
                <a:cs typeface="+mn-lt"/>
              </a:rPr>
              <a:t>reliability</a:t>
            </a:r>
            <a:r>
              <a:rPr lang="fr-FR" sz="2400" dirty="0">
                <a:ea typeface="+mn-lt"/>
                <a:cs typeface="+mn-lt"/>
              </a:rPr>
              <a:t> and performance.</a:t>
            </a:r>
            <a:endParaRPr lang="fr-FR" sz="2400" dirty="0"/>
          </a:p>
          <a:p>
            <a:r>
              <a:rPr lang="fr-FR" sz="2400" dirty="0">
                <a:ea typeface="+mn-lt"/>
                <a:cs typeface="+mn-lt"/>
              </a:rPr>
              <a:t>Atomic </a:t>
            </a:r>
            <a:r>
              <a:rPr lang="fr-FR" sz="2400" dirty="0" err="1">
                <a:ea typeface="+mn-lt"/>
                <a:cs typeface="+mn-lt"/>
              </a:rPr>
              <a:t>operations</a:t>
            </a:r>
            <a:r>
              <a:rPr lang="fr-FR" sz="2400" dirty="0">
                <a:ea typeface="+mn-lt"/>
                <a:cs typeface="+mn-lt"/>
              </a:rPr>
              <a:t>: MongoDB </a:t>
            </a:r>
            <a:r>
              <a:rPr lang="fr-FR" sz="2400" dirty="0" err="1">
                <a:ea typeface="+mn-lt"/>
                <a:cs typeface="+mn-lt"/>
              </a:rPr>
              <a:t>provides</a:t>
            </a:r>
            <a:r>
              <a:rPr lang="fr-FR" sz="2400" dirty="0">
                <a:ea typeface="+mn-lt"/>
                <a:cs typeface="+mn-lt"/>
              </a:rPr>
              <a:t> </a:t>
            </a:r>
            <a:r>
              <a:rPr lang="fr-FR" sz="2400" dirty="0" err="1">
                <a:ea typeface="+mn-lt"/>
                <a:cs typeface="+mn-lt"/>
              </a:rPr>
              <a:t>atomic</a:t>
            </a:r>
            <a:r>
              <a:rPr lang="fr-FR" sz="2400" dirty="0">
                <a:ea typeface="+mn-lt"/>
                <a:cs typeface="+mn-lt"/>
              </a:rPr>
              <a:t> </a:t>
            </a:r>
            <a:r>
              <a:rPr lang="fr-FR" sz="2400" dirty="0" err="1">
                <a:ea typeface="+mn-lt"/>
                <a:cs typeface="+mn-lt"/>
              </a:rPr>
              <a:t>operations</a:t>
            </a:r>
            <a:r>
              <a:rPr lang="fr-FR" sz="2400" dirty="0">
                <a:ea typeface="+mn-lt"/>
                <a:cs typeface="+mn-lt"/>
              </a:rPr>
              <a:t>, </a:t>
            </a:r>
            <a:r>
              <a:rPr lang="fr-FR" sz="2400" dirty="0" err="1">
                <a:ea typeface="+mn-lt"/>
                <a:cs typeface="+mn-lt"/>
              </a:rPr>
              <a:t>which</a:t>
            </a:r>
            <a:r>
              <a:rPr lang="fr-FR" sz="2400" dirty="0">
                <a:ea typeface="+mn-lt"/>
                <a:cs typeface="+mn-lt"/>
              </a:rPr>
              <a:t> </a:t>
            </a:r>
            <a:r>
              <a:rPr lang="fr-FR" sz="2400" dirty="0" err="1">
                <a:ea typeface="+mn-lt"/>
                <a:cs typeface="+mn-lt"/>
              </a:rPr>
              <a:t>ensure</a:t>
            </a:r>
            <a:r>
              <a:rPr lang="fr-FR" sz="2400" dirty="0">
                <a:ea typeface="+mn-lt"/>
                <a:cs typeface="+mn-lt"/>
              </a:rPr>
              <a:t> </a:t>
            </a:r>
            <a:r>
              <a:rPr lang="fr-FR" sz="2400" dirty="0" err="1">
                <a:ea typeface="+mn-lt"/>
                <a:cs typeface="+mn-lt"/>
              </a:rPr>
              <a:t>that</a:t>
            </a:r>
            <a:r>
              <a:rPr lang="fr-FR" sz="2400" dirty="0">
                <a:ea typeface="+mn-lt"/>
                <a:cs typeface="+mn-lt"/>
              </a:rPr>
              <a:t> data updates are </a:t>
            </a:r>
            <a:r>
              <a:rPr lang="fr-FR" sz="2400" dirty="0" err="1">
                <a:ea typeface="+mn-lt"/>
                <a:cs typeface="+mn-lt"/>
              </a:rPr>
              <a:t>atomic</a:t>
            </a:r>
            <a:r>
              <a:rPr lang="fr-FR" sz="2400" dirty="0">
                <a:ea typeface="+mn-lt"/>
                <a:cs typeface="+mn-lt"/>
              </a:rPr>
              <a:t> and </a:t>
            </a:r>
            <a:r>
              <a:rPr lang="fr-FR" sz="2400" dirty="0" err="1">
                <a:ea typeface="+mn-lt"/>
                <a:cs typeface="+mn-lt"/>
              </a:rPr>
              <a:t>isolated</a:t>
            </a:r>
            <a:r>
              <a:rPr lang="fr-FR" sz="2400" dirty="0">
                <a:ea typeface="+mn-lt"/>
                <a:cs typeface="+mn-lt"/>
              </a:rPr>
              <a:t> </a:t>
            </a:r>
            <a:r>
              <a:rPr lang="fr-FR" sz="2400" dirty="0" err="1">
                <a:ea typeface="+mn-lt"/>
                <a:cs typeface="+mn-lt"/>
              </a:rPr>
              <a:t>from</a:t>
            </a:r>
            <a:r>
              <a:rPr lang="fr-FR" sz="2400" dirty="0">
                <a:ea typeface="+mn-lt"/>
                <a:cs typeface="+mn-lt"/>
              </a:rPr>
              <a:t> </a:t>
            </a:r>
            <a:r>
              <a:rPr lang="fr-FR" sz="2400" dirty="0" err="1">
                <a:ea typeface="+mn-lt"/>
                <a:cs typeface="+mn-lt"/>
              </a:rPr>
              <a:t>other</a:t>
            </a:r>
            <a:r>
              <a:rPr lang="fr-FR" sz="2400" dirty="0">
                <a:ea typeface="+mn-lt"/>
                <a:cs typeface="+mn-lt"/>
              </a:rPr>
              <a:t> </a:t>
            </a:r>
            <a:r>
              <a:rPr lang="fr-FR" sz="2400" dirty="0" err="1">
                <a:ea typeface="+mn-lt"/>
                <a:cs typeface="+mn-lt"/>
              </a:rPr>
              <a:t>operations</a:t>
            </a:r>
            <a:r>
              <a:rPr lang="fr-FR" sz="2400" dirty="0">
                <a:ea typeface="+mn-lt"/>
                <a:cs typeface="+mn-lt"/>
              </a:rPr>
              <a:t> in the </a:t>
            </a:r>
            <a:r>
              <a:rPr lang="fr-FR" sz="2400" dirty="0" err="1">
                <a:ea typeface="+mn-lt"/>
                <a:cs typeface="+mn-lt"/>
              </a:rPr>
              <a:t>database</a:t>
            </a:r>
            <a:r>
              <a:rPr lang="fr-FR" sz="2400" dirty="0">
                <a:ea typeface="+mn-lt"/>
                <a:cs typeface="+mn-lt"/>
              </a:rPr>
              <a:t>. This </a:t>
            </a:r>
            <a:r>
              <a:rPr lang="fr-FR" sz="2400" dirty="0" err="1">
                <a:ea typeface="+mn-lt"/>
                <a:cs typeface="+mn-lt"/>
              </a:rPr>
              <a:t>provides</a:t>
            </a:r>
            <a:r>
              <a:rPr lang="fr-FR" sz="2400" dirty="0">
                <a:ea typeface="+mn-lt"/>
                <a:cs typeface="+mn-lt"/>
              </a:rPr>
              <a:t> </a:t>
            </a:r>
            <a:r>
              <a:rPr lang="fr-FR" sz="2400" dirty="0" err="1">
                <a:ea typeface="+mn-lt"/>
                <a:cs typeface="+mn-lt"/>
              </a:rPr>
              <a:t>strong</a:t>
            </a:r>
            <a:r>
              <a:rPr lang="fr-FR" sz="2400" dirty="0">
                <a:ea typeface="+mn-lt"/>
                <a:cs typeface="+mn-lt"/>
              </a:rPr>
              <a:t> </a:t>
            </a:r>
            <a:r>
              <a:rPr lang="fr-FR" sz="2400" dirty="0" err="1">
                <a:ea typeface="+mn-lt"/>
                <a:cs typeface="+mn-lt"/>
              </a:rPr>
              <a:t>consistency</a:t>
            </a:r>
            <a:r>
              <a:rPr lang="fr-FR" sz="2400" dirty="0">
                <a:ea typeface="+mn-lt"/>
                <a:cs typeface="+mn-lt"/>
              </a:rPr>
              <a:t> </a:t>
            </a:r>
            <a:r>
              <a:rPr lang="fr-FR" sz="2400" dirty="0" err="1">
                <a:ea typeface="+mn-lt"/>
                <a:cs typeface="+mn-lt"/>
              </a:rPr>
              <a:t>guarantees</a:t>
            </a:r>
            <a:r>
              <a:rPr lang="fr-FR" sz="2400" dirty="0">
                <a:ea typeface="+mn-lt"/>
                <a:cs typeface="+mn-lt"/>
              </a:rPr>
              <a:t> and </a:t>
            </a:r>
            <a:r>
              <a:rPr lang="fr-FR" sz="2400" dirty="0" err="1">
                <a:ea typeface="+mn-lt"/>
                <a:cs typeface="+mn-lt"/>
              </a:rPr>
              <a:t>helps</a:t>
            </a:r>
            <a:r>
              <a:rPr lang="fr-FR" sz="2400" dirty="0">
                <a:ea typeface="+mn-lt"/>
                <a:cs typeface="+mn-lt"/>
              </a:rPr>
              <a:t> </a:t>
            </a:r>
            <a:r>
              <a:rPr lang="fr-FR" sz="2400" dirty="0" err="1">
                <a:ea typeface="+mn-lt"/>
                <a:cs typeface="+mn-lt"/>
              </a:rPr>
              <a:t>prevent</a:t>
            </a:r>
            <a:r>
              <a:rPr lang="fr-FR" sz="2400" dirty="0">
                <a:ea typeface="+mn-lt"/>
                <a:cs typeface="+mn-lt"/>
              </a:rPr>
              <a:t> data corruption.</a:t>
            </a:r>
            <a:endParaRPr lang="fr-FR" sz="2400" dirty="0"/>
          </a:p>
          <a:p>
            <a:r>
              <a:rPr lang="fr-FR" sz="2400" dirty="0">
                <a:ea typeface="+mn-lt"/>
                <a:cs typeface="+mn-lt"/>
              </a:rPr>
              <a:t>Rich data types: MongoDB supports a </a:t>
            </a:r>
            <a:r>
              <a:rPr lang="fr-FR" sz="2400" dirty="0" err="1">
                <a:ea typeface="+mn-lt"/>
                <a:cs typeface="+mn-lt"/>
              </a:rPr>
              <a:t>variety</a:t>
            </a:r>
            <a:r>
              <a:rPr lang="fr-FR" sz="2400" dirty="0">
                <a:ea typeface="+mn-lt"/>
                <a:cs typeface="+mn-lt"/>
              </a:rPr>
              <a:t> of data types, </a:t>
            </a:r>
            <a:r>
              <a:rPr lang="fr-FR" sz="2400" dirty="0" err="1">
                <a:ea typeface="+mn-lt"/>
                <a:cs typeface="+mn-lt"/>
              </a:rPr>
              <a:t>including</a:t>
            </a:r>
            <a:r>
              <a:rPr lang="fr-FR" sz="2400" dirty="0">
                <a:ea typeface="+mn-lt"/>
                <a:cs typeface="+mn-lt"/>
              </a:rPr>
              <a:t> </a:t>
            </a:r>
            <a:r>
              <a:rPr lang="fr-FR" sz="2400" dirty="0" err="1">
                <a:ea typeface="+mn-lt"/>
                <a:cs typeface="+mn-lt"/>
              </a:rPr>
              <a:t>numbers</a:t>
            </a:r>
            <a:r>
              <a:rPr lang="fr-FR" sz="2400" dirty="0">
                <a:ea typeface="+mn-lt"/>
                <a:cs typeface="+mn-lt"/>
              </a:rPr>
              <a:t>, strings, </a:t>
            </a:r>
            <a:r>
              <a:rPr lang="fr-FR" sz="2400" dirty="0" err="1">
                <a:ea typeface="+mn-lt"/>
                <a:cs typeface="+mn-lt"/>
              </a:rPr>
              <a:t>arrays</a:t>
            </a:r>
            <a:r>
              <a:rPr lang="fr-FR" sz="2400" dirty="0">
                <a:ea typeface="+mn-lt"/>
                <a:cs typeface="+mn-lt"/>
              </a:rPr>
              <a:t>, and dates, </a:t>
            </a:r>
            <a:r>
              <a:rPr lang="fr-FR" sz="2400" dirty="0" err="1">
                <a:ea typeface="+mn-lt"/>
                <a:cs typeface="+mn-lt"/>
              </a:rPr>
              <a:t>which</a:t>
            </a:r>
            <a:r>
              <a:rPr lang="fr-FR" sz="2400" dirty="0">
                <a:ea typeface="+mn-lt"/>
                <a:cs typeface="+mn-lt"/>
              </a:rPr>
              <a:t> </a:t>
            </a:r>
            <a:r>
              <a:rPr lang="fr-FR" sz="2400" dirty="0" err="1">
                <a:ea typeface="+mn-lt"/>
                <a:cs typeface="+mn-lt"/>
              </a:rPr>
              <a:t>provide</a:t>
            </a:r>
            <a:r>
              <a:rPr lang="fr-FR" sz="2400" dirty="0">
                <a:ea typeface="+mn-lt"/>
                <a:cs typeface="+mn-lt"/>
              </a:rPr>
              <a:t> a </a:t>
            </a:r>
            <a:r>
              <a:rPr lang="fr-FR" sz="2400" dirty="0" err="1">
                <a:ea typeface="+mn-lt"/>
                <a:cs typeface="+mn-lt"/>
              </a:rPr>
              <a:t>rich</a:t>
            </a:r>
            <a:r>
              <a:rPr lang="fr-FR" sz="2400" dirty="0">
                <a:ea typeface="+mn-lt"/>
                <a:cs typeface="+mn-lt"/>
              </a:rPr>
              <a:t> data model for </a:t>
            </a:r>
            <a:r>
              <a:rPr lang="fr-FR" sz="2400" dirty="0" err="1">
                <a:ea typeface="+mn-lt"/>
                <a:cs typeface="+mn-lt"/>
              </a:rPr>
              <a:t>storing</a:t>
            </a:r>
            <a:r>
              <a:rPr lang="fr-FR" sz="2400" dirty="0">
                <a:ea typeface="+mn-lt"/>
                <a:cs typeface="+mn-lt"/>
              </a:rPr>
              <a:t> and </a:t>
            </a:r>
            <a:r>
              <a:rPr lang="fr-FR" sz="2400" dirty="0" err="1">
                <a:ea typeface="+mn-lt"/>
                <a:cs typeface="+mn-lt"/>
              </a:rPr>
              <a:t>managing</a:t>
            </a:r>
            <a:r>
              <a:rPr lang="fr-FR" sz="2400" dirty="0">
                <a:ea typeface="+mn-lt"/>
                <a:cs typeface="+mn-lt"/>
              </a:rPr>
              <a:t> data.</a:t>
            </a:r>
            <a:endParaRPr lang="fr-FR" sz="2400" dirty="0"/>
          </a:p>
          <a:p>
            <a:r>
              <a:rPr lang="fr-FR" sz="2400" err="1">
                <a:ea typeface="+mn-lt"/>
                <a:cs typeface="+mn-lt"/>
              </a:rPr>
              <a:t>Geospatial</a:t>
            </a:r>
            <a:r>
              <a:rPr lang="fr-FR" sz="2400" dirty="0">
                <a:ea typeface="+mn-lt"/>
                <a:cs typeface="+mn-lt"/>
              </a:rPr>
              <a:t> </a:t>
            </a:r>
            <a:r>
              <a:rPr lang="fr-FR" sz="2400" err="1">
                <a:ea typeface="+mn-lt"/>
                <a:cs typeface="+mn-lt"/>
              </a:rPr>
              <a:t>indexing</a:t>
            </a:r>
            <a:r>
              <a:rPr lang="fr-FR" sz="2400" dirty="0">
                <a:ea typeface="+mn-lt"/>
                <a:cs typeface="+mn-lt"/>
              </a:rPr>
              <a:t>: MongoDB </a:t>
            </a:r>
            <a:r>
              <a:rPr lang="fr-FR" sz="2400" err="1">
                <a:ea typeface="+mn-lt"/>
                <a:cs typeface="+mn-lt"/>
              </a:rPr>
              <a:t>provides</a:t>
            </a:r>
            <a:r>
              <a:rPr lang="fr-FR" sz="2400" dirty="0">
                <a:ea typeface="+mn-lt"/>
                <a:cs typeface="+mn-lt"/>
              </a:rPr>
              <a:t> </a:t>
            </a:r>
            <a:r>
              <a:rPr lang="fr-FR" sz="2400" err="1">
                <a:ea typeface="+mn-lt"/>
                <a:cs typeface="+mn-lt"/>
              </a:rPr>
              <a:t>geospatial</a:t>
            </a:r>
            <a:r>
              <a:rPr lang="fr-FR" sz="2400" dirty="0">
                <a:ea typeface="+mn-lt"/>
                <a:cs typeface="+mn-lt"/>
              </a:rPr>
              <a:t> </a:t>
            </a:r>
            <a:r>
              <a:rPr lang="fr-FR" sz="2400" err="1">
                <a:ea typeface="+mn-lt"/>
                <a:cs typeface="+mn-lt"/>
              </a:rPr>
              <a:t>indexing</a:t>
            </a:r>
            <a:r>
              <a:rPr lang="fr-FR" sz="2400" dirty="0">
                <a:ea typeface="+mn-lt"/>
                <a:cs typeface="+mn-lt"/>
              </a:rPr>
              <a:t> and </a:t>
            </a:r>
            <a:r>
              <a:rPr lang="fr-FR" sz="2400" err="1">
                <a:ea typeface="+mn-lt"/>
                <a:cs typeface="+mn-lt"/>
              </a:rPr>
              <a:t>querying</a:t>
            </a:r>
            <a:r>
              <a:rPr lang="fr-FR" sz="2400" dirty="0">
                <a:ea typeface="+mn-lt"/>
                <a:cs typeface="+mn-lt"/>
              </a:rPr>
              <a:t> </a:t>
            </a:r>
            <a:r>
              <a:rPr lang="fr-FR" sz="2400" err="1">
                <a:ea typeface="+mn-lt"/>
                <a:cs typeface="+mn-lt"/>
              </a:rPr>
              <a:t>capabilities</a:t>
            </a:r>
            <a:r>
              <a:rPr lang="fr-FR" sz="2400" dirty="0">
                <a:ea typeface="+mn-lt"/>
                <a:cs typeface="+mn-lt"/>
              </a:rPr>
              <a:t>, </a:t>
            </a:r>
            <a:r>
              <a:rPr lang="fr-FR" sz="2400" err="1">
                <a:ea typeface="+mn-lt"/>
                <a:cs typeface="+mn-lt"/>
              </a:rPr>
              <a:t>which</a:t>
            </a:r>
            <a:r>
              <a:rPr lang="fr-FR" sz="2400" dirty="0">
                <a:ea typeface="+mn-lt"/>
                <a:cs typeface="+mn-lt"/>
              </a:rPr>
              <a:t> </a:t>
            </a:r>
            <a:r>
              <a:rPr lang="fr-FR" sz="2400" err="1">
                <a:ea typeface="+mn-lt"/>
                <a:cs typeface="+mn-lt"/>
              </a:rPr>
              <a:t>make</a:t>
            </a:r>
            <a:r>
              <a:rPr lang="fr-FR" sz="2400" dirty="0">
                <a:ea typeface="+mn-lt"/>
                <a:cs typeface="+mn-lt"/>
              </a:rPr>
              <a:t> </a:t>
            </a:r>
            <a:r>
              <a:rPr lang="fr-FR" sz="2400" err="1">
                <a:ea typeface="+mn-lt"/>
                <a:cs typeface="+mn-lt"/>
              </a:rPr>
              <a:t>it</a:t>
            </a:r>
            <a:r>
              <a:rPr lang="fr-FR" sz="2400" dirty="0">
                <a:ea typeface="+mn-lt"/>
                <a:cs typeface="+mn-lt"/>
              </a:rPr>
              <a:t> possible to </a:t>
            </a:r>
            <a:r>
              <a:rPr lang="fr-FR" sz="2400" err="1">
                <a:ea typeface="+mn-lt"/>
                <a:cs typeface="+mn-lt"/>
              </a:rPr>
              <a:t>efficiently</a:t>
            </a:r>
            <a:r>
              <a:rPr lang="fr-FR" sz="2400" dirty="0">
                <a:ea typeface="+mn-lt"/>
                <a:cs typeface="+mn-lt"/>
              </a:rPr>
              <a:t> store and </a:t>
            </a:r>
            <a:r>
              <a:rPr lang="fr-FR" sz="2400" err="1">
                <a:ea typeface="+mn-lt"/>
                <a:cs typeface="+mn-lt"/>
              </a:rPr>
              <a:t>retrieve</a:t>
            </a:r>
            <a:r>
              <a:rPr lang="fr-FR" sz="2400" dirty="0">
                <a:ea typeface="+mn-lt"/>
                <a:cs typeface="+mn-lt"/>
              </a:rPr>
              <a:t> data </a:t>
            </a:r>
            <a:r>
              <a:rPr lang="fr-FR" sz="2400" err="1">
                <a:ea typeface="+mn-lt"/>
                <a:cs typeface="+mn-lt"/>
              </a:rPr>
              <a:t>based</a:t>
            </a:r>
            <a:r>
              <a:rPr lang="fr-FR" sz="2400" dirty="0">
                <a:ea typeface="+mn-lt"/>
                <a:cs typeface="+mn-lt"/>
              </a:rPr>
              <a:t> on </a:t>
            </a:r>
            <a:r>
              <a:rPr lang="fr-FR" sz="2400" err="1">
                <a:ea typeface="+mn-lt"/>
                <a:cs typeface="+mn-lt"/>
              </a:rPr>
              <a:t>its</a:t>
            </a:r>
            <a:r>
              <a:rPr lang="fr-FR" sz="2400" dirty="0">
                <a:ea typeface="+mn-lt"/>
                <a:cs typeface="+mn-lt"/>
              </a:rPr>
              <a:t> location.</a:t>
            </a:r>
            <a:endParaRPr lang="fr-FR" sz="2400" dirty="0"/>
          </a:p>
          <a:p>
            <a:endParaRPr lang="fr-FR" sz="2400" dirty="0"/>
          </a:p>
        </p:txBody>
      </p:sp>
      <p:sp>
        <p:nvSpPr>
          <p:cNvPr id="10" name="Freeform: Shape 9">
            <a:extLst>
              <a:ext uri="{FF2B5EF4-FFF2-40B4-BE49-F238E27FC236}">
                <a16:creationId xmlns:a16="http://schemas.microsoft.com/office/drawing/2014/main" id="{80FB4D7A-9B72-446C-9A0D-C0A2986BC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3042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8304E7-27B9-4B32-B734-39819455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D278F6-3BB7-495D-ACAC-035E55A3F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E92CD2F-6EA4-1948-D169-00277CAA68F1}"/>
              </a:ext>
            </a:extLst>
          </p:cNvPr>
          <p:cNvSpPr>
            <a:spLocks noGrp="1"/>
          </p:cNvSpPr>
          <p:nvPr>
            <p:ph type="title"/>
          </p:nvPr>
        </p:nvSpPr>
        <p:spPr>
          <a:xfrm>
            <a:off x="818866" y="609600"/>
            <a:ext cx="4603739" cy="3244702"/>
          </a:xfrm>
        </p:spPr>
        <p:txBody>
          <a:bodyPr anchor="t">
            <a:normAutofit/>
          </a:bodyPr>
          <a:lstStyle/>
          <a:p>
            <a:r>
              <a:rPr lang="fr-FR" dirty="0">
                <a:ea typeface="+mj-lt"/>
                <a:cs typeface="+mj-lt"/>
              </a:rPr>
              <a:t>SQL </a:t>
            </a:r>
            <a:r>
              <a:rPr lang="fr-FR" dirty="0" err="1">
                <a:ea typeface="+mj-lt"/>
                <a:cs typeface="+mj-lt"/>
              </a:rPr>
              <a:t>functionalities</a:t>
            </a:r>
            <a:endParaRPr lang="fr-FR" dirty="0" err="1"/>
          </a:p>
        </p:txBody>
      </p:sp>
      <p:sp>
        <p:nvSpPr>
          <p:cNvPr id="3" name="Espace réservé du contenu 2">
            <a:extLst>
              <a:ext uri="{FF2B5EF4-FFF2-40B4-BE49-F238E27FC236}">
                <a16:creationId xmlns:a16="http://schemas.microsoft.com/office/drawing/2014/main" id="{ABB30174-F778-9CEE-C675-7587CE337A12}"/>
              </a:ext>
            </a:extLst>
          </p:cNvPr>
          <p:cNvSpPr>
            <a:spLocks noGrp="1"/>
          </p:cNvSpPr>
          <p:nvPr>
            <p:ph idx="1"/>
          </p:nvPr>
        </p:nvSpPr>
        <p:spPr>
          <a:xfrm>
            <a:off x="6411433" y="609600"/>
            <a:ext cx="4450050" cy="5644777"/>
          </a:xfrm>
        </p:spPr>
        <p:txBody>
          <a:bodyPr vert="horz" lIns="91440" tIns="45720" rIns="91440" bIns="45720" rtlCol="0" anchor="t">
            <a:noAutofit/>
          </a:bodyPr>
          <a:lstStyle/>
          <a:p>
            <a:r>
              <a:rPr lang="fr-FR" sz="2200" dirty="0">
                <a:ea typeface="+mn-lt"/>
                <a:cs typeface="+mn-lt"/>
              </a:rPr>
              <a:t>Data </a:t>
            </a:r>
            <a:r>
              <a:rPr lang="fr-FR" sz="2200" dirty="0" err="1">
                <a:ea typeface="+mn-lt"/>
                <a:cs typeface="+mn-lt"/>
              </a:rPr>
              <a:t>definition</a:t>
            </a:r>
            <a:r>
              <a:rPr lang="fr-FR" sz="2200" dirty="0">
                <a:ea typeface="+mn-lt"/>
                <a:cs typeface="+mn-lt"/>
              </a:rPr>
              <a:t>: SQL </a:t>
            </a:r>
            <a:r>
              <a:rPr lang="fr-FR" sz="2200" dirty="0" err="1">
                <a:ea typeface="+mn-lt"/>
                <a:cs typeface="+mn-lt"/>
              </a:rPr>
              <a:t>provides</a:t>
            </a:r>
            <a:r>
              <a:rPr lang="fr-FR" sz="2200" dirty="0">
                <a:ea typeface="+mn-lt"/>
                <a:cs typeface="+mn-lt"/>
              </a:rPr>
              <a:t> </a:t>
            </a:r>
            <a:r>
              <a:rPr lang="fr-FR" sz="2200" dirty="0" err="1">
                <a:ea typeface="+mn-lt"/>
                <a:cs typeface="+mn-lt"/>
              </a:rPr>
              <a:t>commands</a:t>
            </a:r>
            <a:r>
              <a:rPr lang="fr-FR" sz="2200" dirty="0">
                <a:ea typeface="+mn-lt"/>
                <a:cs typeface="+mn-lt"/>
              </a:rPr>
              <a:t> for </a:t>
            </a:r>
            <a:r>
              <a:rPr lang="fr-FR" sz="2200" dirty="0" err="1">
                <a:ea typeface="+mn-lt"/>
                <a:cs typeface="+mn-lt"/>
              </a:rPr>
              <a:t>defining</a:t>
            </a:r>
            <a:r>
              <a:rPr lang="fr-FR" sz="2200" dirty="0">
                <a:ea typeface="+mn-lt"/>
                <a:cs typeface="+mn-lt"/>
              </a:rPr>
              <a:t> the structure of a </a:t>
            </a:r>
            <a:r>
              <a:rPr lang="fr-FR" sz="2200" dirty="0" err="1">
                <a:ea typeface="+mn-lt"/>
                <a:cs typeface="+mn-lt"/>
              </a:rPr>
              <a:t>database</a:t>
            </a:r>
            <a:r>
              <a:rPr lang="fr-FR" sz="2200" dirty="0">
                <a:ea typeface="+mn-lt"/>
                <a:cs typeface="+mn-lt"/>
              </a:rPr>
              <a:t>, </a:t>
            </a:r>
            <a:r>
              <a:rPr lang="fr-FR" sz="2200" dirty="0" err="1">
                <a:ea typeface="+mn-lt"/>
                <a:cs typeface="+mn-lt"/>
              </a:rPr>
              <a:t>including</a:t>
            </a:r>
            <a:r>
              <a:rPr lang="fr-FR" sz="2200" dirty="0">
                <a:ea typeface="+mn-lt"/>
                <a:cs typeface="+mn-lt"/>
              </a:rPr>
              <a:t> the </a:t>
            </a:r>
            <a:r>
              <a:rPr lang="fr-FR" sz="2200" dirty="0" err="1">
                <a:ea typeface="+mn-lt"/>
                <a:cs typeface="+mn-lt"/>
              </a:rPr>
              <a:t>creation</a:t>
            </a:r>
            <a:r>
              <a:rPr lang="fr-FR" sz="2200" dirty="0">
                <a:ea typeface="+mn-lt"/>
                <a:cs typeface="+mn-lt"/>
              </a:rPr>
              <a:t> of tables, </a:t>
            </a:r>
            <a:r>
              <a:rPr lang="fr-FR" sz="2200" dirty="0" err="1">
                <a:ea typeface="+mn-lt"/>
                <a:cs typeface="+mn-lt"/>
              </a:rPr>
              <a:t>columns</a:t>
            </a:r>
            <a:r>
              <a:rPr lang="fr-FR" sz="2200" dirty="0">
                <a:ea typeface="+mn-lt"/>
                <a:cs typeface="+mn-lt"/>
              </a:rPr>
              <a:t>, and </a:t>
            </a:r>
            <a:r>
              <a:rPr lang="fr-FR" sz="2200" dirty="0" err="1">
                <a:ea typeface="+mn-lt"/>
                <a:cs typeface="+mn-lt"/>
              </a:rPr>
              <a:t>constraints</a:t>
            </a:r>
            <a:r>
              <a:rPr lang="fr-FR" sz="2200" dirty="0">
                <a:ea typeface="+mn-lt"/>
                <a:cs typeface="+mn-lt"/>
              </a:rPr>
              <a:t>.</a:t>
            </a:r>
          </a:p>
          <a:p>
            <a:r>
              <a:rPr lang="fr-FR" sz="2200" dirty="0">
                <a:ea typeface="+mn-lt"/>
                <a:cs typeface="+mn-lt"/>
              </a:rPr>
              <a:t>Data manipulation: SQL </a:t>
            </a:r>
            <a:r>
              <a:rPr lang="fr-FR" sz="2200" dirty="0" err="1">
                <a:ea typeface="+mn-lt"/>
                <a:cs typeface="+mn-lt"/>
              </a:rPr>
              <a:t>provides</a:t>
            </a:r>
            <a:r>
              <a:rPr lang="fr-FR" sz="2200" dirty="0">
                <a:ea typeface="+mn-lt"/>
                <a:cs typeface="+mn-lt"/>
              </a:rPr>
              <a:t> </a:t>
            </a:r>
            <a:r>
              <a:rPr lang="fr-FR" sz="2200" dirty="0" err="1">
                <a:ea typeface="+mn-lt"/>
                <a:cs typeface="+mn-lt"/>
              </a:rPr>
              <a:t>commands</a:t>
            </a:r>
            <a:r>
              <a:rPr lang="fr-FR" sz="2200" dirty="0">
                <a:ea typeface="+mn-lt"/>
                <a:cs typeface="+mn-lt"/>
              </a:rPr>
              <a:t> for </a:t>
            </a:r>
            <a:r>
              <a:rPr lang="fr-FR" sz="2200" dirty="0" err="1">
                <a:ea typeface="+mn-lt"/>
                <a:cs typeface="+mn-lt"/>
              </a:rPr>
              <a:t>inserting</a:t>
            </a:r>
            <a:r>
              <a:rPr lang="fr-FR" sz="2200" dirty="0">
                <a:ea typeface="+mn-lt"/>
                <a:cs typeface="+mn-lt"/>
              </a:rPr>
              <a:t>, </a:t>
            </a:r>
            <a:r>
              <a:rPr lang="fr-FR" sz="2200" dirty="0" err="1">
                <a:ea typeface="+mn-lt"/>
                <a:cs typeface="+mn-lt"/>
              </a:rPr>
              <a:t>updating</a:t>
            </a:r>
            <a:r>
              <a:rPr lang="fr-FR" sz="2200" dirty="0">
                <a:ea typeface="+mn-lt"/>
                <a:cs typeface="+mn-lt"/>
              </a:rPr>
              <a:t>, and </a:t>
            </a:r>
            <a:r>
              <a:rPr lang="fr-FR" sz="2200" dirty="0" err="1">
                <a:ea typeface="+mn-lt"/>
                <a:cs typeface="+mn-lt"/>
              </a:rPr>
              <a:t>deleting</a:t>
            </a:r>
            <a:r>
              <a:rPr lang="fr-FR" sz="2200" dirty="0">
                <a:ea typeface="+mn-lt"/>
                <a:cs typeface="+mn-lt"/>
              </a:rPr>
              <a:t> data, as </a:t>
            </a:r>
            <a:r>
              <a:rPr lang="fr-FR" sz="2200" dirty="0" err="1">
                <a:ea typeface="+mn-lt"/>
                <a:cs typeface="+mn-lt"/>
              </a:rPr>
              <a:t>well</a:t>
            </a:r>
            <a:r>
              <a:rPr lang="fr-FR" sz="2200" dirty="0">
                <a:ea typeface="+mn-lt"/>
                <a:cs typeface="+mn-lt"/>
              </a:rPr>
              <a:t> as for </a:t>
            </a:r>
            <a:r>
              <a:rPr lang="fr-FR" sz="2200" dirty="0" err="1">
                <a:ea typeface="+mn-lt"/>
                <a:cs typeface="+mn-lt"/>
              </a:rPr>
              <a:t>retrieving</a:t>
            </a:r>
            <a:r>
              <a:rPr lang="fr-FR" sz="2200" dirty="0">
                <a:ea typeface="+mn-lt"/>
                <a:cs typeface="+mn-lt"/>
              </a:rPr>
              <a:t> data </a:t>
            </a:r>
            <a:r>
              <a:rPr lang="fr-FR" sz="2200" dirty="0" err="1">
                <a:ea typeface="+mn-lt"/>
                <a:cs typeface="+mn-lt"/>
              </a:rPr>
              <a:t>from</a:t>
            </a:r>
            <a:r>
              <a:rPr lang="fr-FR" sz="2200" dirty="0">
                <a:ea typeface="+mn-lt"/>
                <a:cs typeface="+mn-lt"/>
              </a:rPr>
              <a:t> the </a:t>
            </a:r>
            <a:r>
              <a:rPr lang="fr-FR" sz="2200" dirty="0" err="1">
                <a:ea typeface="+mn-lt"/>
                <a:cs typeface="+mn-lt"/>
              </a:rPr>
              <a:t>database</a:t>
            </a:r>
            <a:r>
              <a:rPr lang="fr-FR" sz="2200" dirty="0">
                <a:ea typeface="+mn-lt"/>
                <a:cs typeface="+mn-lt"/>
              </a:rPr>
              <a:t> </a:t>
            </a:r>
            <a:r>
              <a:rPr lang="fr-FR" sz="2200" dirty="0" err="1">
                <a:ea typeface="+mn-lt"/>
                <a:cs typeface="+mn-lt"/>
              </a:rPr>
              <a:t>using</a:t>
            </a:r>
            <a:r>
              <a:rPr lang="fr-FR" sz="2200" dirty="0">
                <a:ea typeface="+mn-lt"/>
                <a:cs typeface="+mn-lt"/>
              </a:rPr>
              <a:t> SELECT </a:t>
            </a:r>
            <a:r>
              <a:rPr lang="fr-FR" sz="2200" dirty="0" err="1">
                <a:ea typeface="+mn-lt"/>
                <a:cs typeface="+mn-lt"/>
              </a:rPr>
              <a:t>statements</a:t>
            </a:r>
            <a:r>
              <a:rPr lang="fr-FR" sz="2200" dirty="0">
                <a:ea typeface="+mn-lt"/>
                <a:cs typeface="+mn-lt"/>
              </a:rPr>
              <a:t>.</a:t>
            </a:r>
          </a:p>
          <a:p>
            <a:r>
              <a:rPr lang="fr-FR" sz="2200" dirty="0">
                <a:ea typeface="+mn-lt"/>
                <a:cs typeface="+mn-lt"/>
              </a:rPr>
              <a:t>Data </a:t>
            </a:r>
            <a:r>
              <a:rPr lang="fr-FR" sz="2200" dirty="0" err="1">
                <a:ea typeface="+mn-lt"/>
                <a:cs typeface="+mn-lt"/>
              </a:rPr>
              <a:t>aggregation</a:t>
            </a:r>
            <a:r>
              <a:rPr lang="fr-FR" sz="2200" dirty="0">
                <a:ea typeface="+mn-lt"/>
                <a:cs typeface="+mn-lt"/>
              </a:rPr>
              <a:t>: SQL </a:t>
            </a:r>
            <a:r>
              <a:rPr lang="fr-FR" sz="2200" dirty="0" err="1">
                <a:ea typeface="+mn-lt"/>
                <a:cs typeface="+mn-lt"/>
              </a:rPr>
              <a:t>provides</a:t>
            </a:r>
            <a:r>
              <a:rPr lang="fr-FR" sz="2200" dirty="0">
                <a:ea typeface="+mn-lt"/>
                <a:cs typeface="+mn-lt"/>
              </a:rPr>
              <a:t> </a:t>
            </a:r>
            <a:r>
              <a:rPr lang="fr-FR" sz="2200" dirty="0" err="1">
                <a:ea typeface="+mn-lt"/>
                <a:cs typeface="+mn-lt"/>
              </a:rPr>
              <a:t>functions</a:t>
            </a:r>
            <a:r>
              <a:rPr lang="fr-FR" sz="2200" dirty="0">
                <a:ea typeface="+mn-lt"/>
                <a:cs typeface="+mn-lt"/>
              </a:rPr>
              <a:t> and clauses for </a:t>
            </a:r>
            <a:r>
              <a:rPr lang="fr-FR" sz="2200" dirty="0" err="1">
                <a:ea typeface="+mn-lt"/>
                <a:cs typeface="+mn-lt"/>
              </a:rPr>
              <a:t>grouping</a:t>
            </a:r>
            <a:r>
              <a:rPr lang="fr-FR" sz="2200" dirty="0">
                <a:ea typeface="+mn-lt"/>
                <a:cs typeface="+mn-lt"/>
              </a:rPr>
              <a:t>, </a:t>
            </a:r>
            <a:r>
              <a:rPr lang="fr-FR" sz="2200" dirty="0" err="1">
                <a:ea typeface="+mn-lt"/>
                <a:cs typeface="+mn-lt"/>
              </a:rPr>
              <a:t>filtering</a:t>
            </a:r>
            <a:r>
              <a:rPr lang="fr-FR" sz="2200" dirty="0">
                <a:ea typeface="+mn-lt"/>
                <a:cs typeface="+mn-lt"/>
              </a:rPr>
              <a:t>, and </a:t>
            </a:r>
            <a:r>
              <a:rPr lang="fr-FR" sz="2200" dirty="0" err="1">
                <a:ea typeface="+mn-lt"/>
                <a:cs typeface="+mn-lt"/>
              </a:rPr>
              <a:t>summarizing</a:t>
            </a:r>
            <a:r>
              <a:rPr lang="fr-FR" sz="2200" dirty="0">
                <a:ea typeface="+mn-lt"/>
                <a:cs typeface="+mn-lt"/>
              </a:rPr>
              <a:t> data, </a:t>
            </a:r>
            <a:r>
              <a:rPr lang="fr-FR" sz="2200" dirty="0" err="1">
                <a:ea typeface="+mn-lt"/>
                <a:cs typeface="+mn-lt"/>
              </a:rPr>
              <a:t>including</a:t>
            </a:r>
            <a:r>
              <a:rPr lang="fr-FR" sz="2200" dirty="0">
                <a:ea typeface="+mn-lt"/>
                <a:cs typeface="+mn-lt"/>
              </a:rPr>
              <a:t> GROUP BY, HAVING, and </a:t>
            </a:r>
            <a:r>
              <a:rPr lang="fr-FR" sz="2200" dirty="0" err="1">
                <a:ea typeface="+mn-lt"/>
                <a:cs typeface="+mn-lt"/>
              </a:rPr>
              <a:t>aggregate</a:t>
            </a:r>
            <a:r>
              <a:rPr lang="fr-FR" sz="2200" dirty="0">
                <a:ea typeface="+mn-lt"/>
                <a:cs typeface="+mn-lt"/>
              </a:rPr>
              <a:t> </a:t>
            </a:r>
            <a:r>
              <a:rPr lang="fr-FR" sz="2200" dirty="0" err="1">
                <a:ea typeface="+mn-lt"/>
                <a:cs typeface="+mn-lt"/>
              </a:rPr>
              <a:t>functions</a:t>
            </a:r>
            <a:r>
              <a:rPr lang="fr-FR" sz="2200" dirty="0">
                <a:ea typeface="+mn-lt"/>
                <a:cs typeface="+mn-lt"/>
              </a:rPr>
              <a:t> </a:t>
            </a:r>
            <a:r>
              <a:rPr lang="fr-FR" sz="2200" dirty="0" err="1">
                <a:ea typeface="+mn-lt"/>
                <a:cs typeface="+mn-lt"/>
              </a:rPr>
              <a:t>such</a:t>
            </a:r>
            <a:r>
              <a:rPr lang="fr-FR" sz="2200" dirty="0">
                <a:ea typeface="+mn-lt"/>
                <a:cs typeface="+mn-lt"/>
              </a:rPr>
              <a:t> as SUM and AVG.</a:t>
            </a:r>
          </a:p>
          <a:p>
            <a:endParaRPr lang="fr-FR" sz="2200" dirty="0"/>
          </a:p>
        </p:txBody>
      </p:sp>
    </p:spTree>
    <p:extLst>
      <p:ext uri="{BB962C8B-B14F-4D97-AF65-F5344CB8AC3E}">
        <p14:creationId xmlns:p14="http://schemas.microsoft.com/office/powerpoint/2010/main" val="247374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7" name="Ink 1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9" name="Rectangle 18">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ZoneTexte 3">
            <a:extLst>
              <a:ext uri="{FF2B5EF4-FFF2-40B4-BE49-F238E27FC236}">
                <a16:creationId xmlns:a16="http://schemas.microsoft.com/office/drawing/2014/main" id="{A3073BB7-D584-8DC1-D16D-1B49D14EEB29}"/>
              </a:ext>
            </a:extLst>
          </p:cNvPr>
          <p:cNvSpPr txBox="1"/>
          <p:nvPr/>
        </p:nvSpPr>
        <p:spPr>
          <a:xfrm>
            <a:off x="3605213" y="2521744"/>
            <a:ext cx="45410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tx1">
                    <a:lumMod val="75000"/>
                    <a:lumOff val="25000"/>
                  </a:schemeClr>
                </a:solidFill>
                <a:latin typeface="Bembo"/>
              </a:rPr>
              <a:t>MongoDB VS SQL</a:t>
            </a:r>
          </a:p>
        </p:txBody>
      </p:sp>
    </p:spTree>
    <p:extLst>
      <p:ext uri="{BB962C8B-B14F-4D97-AF65-F5344CB8AC3E}">
        <p14:creationId xmlns:p14="http://schemas.microsoft.com/office/powerpoint/2010/main" val="70285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38AE06E-CDDE-9BEF-FC5F-50374C522286}"/>
              </a:ext>
            </a:extLst>
          </p:cNvPr>
          <p:cNvSpPr>
            <a:spLocks noGrp="1"/>
          </p:cNvSpPr>
          <p:nvPr>
            <p:ph idx="1"/>
          </p:nvPr>
        </p:nvSpPr>
        <p:spPr>
          <a:xfrm>
            <a:off x="669880" y="373327"/>
            <a:ext cx="10002447" cy="5881049"/>
          </a:xfrm>
        </p:spPr>
        <p:txBody>
          <a:bodyPr vert="horz" lIns="91440" tIns="45720" rIns="91440" bIns="45720" rtlCol="0" anchor="t">
            <a:normAutofit/>
          </a:bodyPr>
          <a:lstStyle/>
          <a:p>
            <a:r>
              <a:rPr lang="fr-FR" sz="2400" dirty="0">
                <a:ea typeface="+mn-lt"/>
                <a:cs typeface="+mn-lt"/>
              </a:rPr>
              <a:t>MongoDB and SQL are </a:t>
            </a:r>
            <a:r>
              <a:rPr lang="fr-FR" sz="2400" dirty="0" err="1">
                <a:ea typeface="+mn-lt"/>
                <a:cs typeface="+mn-lt"/>
              </a:rPr>
              <a:t>both</a:t>
            </a:r>
            <a:r>
              <a:rPr lang="fr-FR" sz="2400" dirty="0">
                <a:ea typeface="+mn-lt"/>
                <a:cs typeface="+mn-lt"/>
              </a:rPr>
              <a:t> </a:t>
            </a:r>
            <a:r>
              <a:rPr lang="fr-FR" sz="2400" dirty="0" err="1">
                <a:ea typeface="+mn-lt"/>
                <a:cs typeface="+mn-lt"/>
              </a:rPr>
              <a:t>popular</a:t>
            </a:r>
            <a:r>
              <a:rPr lang="fr-FR" sz="2400" dirty="0">
                <a:ea typeface="+mn-lt"/>
                <a:cs typeface="+mn-lt"/>
              </a:rPr>
              <a:t> </a:t>
            </a:r>
            <a:r>
              <a:rPr lang="fr-FR" sz="2400" dirty="0" err="1">
                <a:ea typeface="+mn-lt"/>
                <a:cs typeface="+mn-lt"/>
              </a:rPr>
              <a:t>database</a:t>
            </a:r>
            <a:r>
              <a:rPr lang="fr-FR" sz="2400" dirty="0">
                <a:ea typeface="+mn-lt"/>
                <a:cs typeface="+mn-lt"/>
              </a:rPr>
              <a:t> management </a:t>
            </a:r>
            <a:r>
              <a:rPr lang="fr-FR" sz="2400" dirty="0" err="1">
                <a:ea typeface="+mn-lt"/>
                <a:cs typeface="+mn-lt"/>
              </a:rPr>
              <a:t>systems</a:t>
            </a:r>
            <a:r>
              <a:rPr lang="fr-FR" sz="2400" dirty="0">
                <a:ea typeface="+mn-lt"/>
                <a:cs typeface="+mn-lt"/>
              </a:rPr>
              <a:t>, but </a:t>
            </a:r>
            <a:r>
              <a:rPr lang="fr-FR" sz="2400" dirty="0" err="1">
                <a:ea typeface="+mn-lt"/>
                <a:cs typeface="+mn-lt"/>
              </a:rPr>
              <a:t>they</a:t>
            </a:r>
            <a:r>
              <a:rPr lang="fr-FR" sz="2400" dirty="0">
                <a:ea typeface="+mn-lt"/>
                <a:cs typeface="+mn-lt"/>
              </a:rPr>
              <a:t> have </a:t>
            </a:r>
            <a:r>
              <a:rPr lang="fr-FR" sz="2400" dirty="0" err="1">
                <a:ea typeface="+mn-lt"/>
                <a:cs typeface="+mn-lt"/>
              </a:rPr>
              <a:t>different</a:t>
            </a:r>
            <a:r>
              <a:rPr lang="fr-FR" sz="2400" dirty="0">
                <a:ea typeface="+mn-lt"/>
                <a:cs typeface="+mn-lt"/>
              </a:rPr>
              <a:t> design philosophies, use cases, and </a:t>
            </a:r>
            <a:r>
              <a:rPr lang="fr-FR" sz="2400" dirty="0" err="1">
                <a:ea typeface="+mn-lt"/>
                <a:cs typeface="+mn-lt"/>
              </a:rPr>
              <a:t>capabilities</a:t>
            </a:r>
            <a:r>
              <a:rPr lang="fr-FR" sz="2400" dirty="0">
                <a:ea typeface="+mn-lt"/>
                <a:cs typeface="+mn-lt"/>
              </a:rPr>
              <a:t>.</a:t>
            </a:r>
            <a:endParaRPr lang="fr-FR" sz="2400" dirty="0"/>
          </a:p>
          <a:p>
            <a:r>
              <a:rPr lang="fr-FR" sz="2400" dirty="0">
                <a:ea typeface="+mn-lt"/>
                <a:cs typeface="+mn-lt"/>
              </a:rPr>
              <a:t>Design </a:t>
            </a:r>
            <a:r>
              <a:rPr lang="fr-FR" sz="2400" dirty="0" err="1">
                <a:ea typeface="+mn-lt"/>
                <a:cs typeface="+mn-lt"/>
              </a:rPr>
              <a:t>philosophy</a:t>
            </a:r>
            <a:r>
              <a:rPr lang="fr-FR" sz="2400" dirty="0">
                <a:ea typeface="+mn-lt"/>
                <a:cs typeface="+mn-lt"/>
              </a:rPr>
              <a:t>: MongoDB </a:t>
            </a:r>
            <a:r>
              <a:rPr lang="fr-FR" sz="2400" dirty="0" err="1">
                <a:ea typeface="+mn-lt"/>
                <a:cs typeface="+mn-lt"/>
              </a:rPr>
              <a:t>is</a:t>
            </a:r>
            <a:r>
              <a:rPr lang="fr-FR" sz="2400" dirty="0">
                <a:ea typeface="+mn-lt"/>
                <a:cs typeface="+mn-lt"/>
              </a:rPr>
              <a:t> a document-</a:t>
            </a:r>
            <a:r>
              <a:rPr lang="fr-FR" sz="2400" dirty="0" err="1">
                <a:ea typeface="+mn-lt"/>
                <a:cs typeface="+mn-lt"/>
              </a:rPr>
              <a:t>oriented</a:t>
            </a:r>
            <a:r>
              <a:rPr lang="fr-FR" sz="2400" dirty="0">
                <a:ea typeface="+mn-lt"/>
                <a:cs typeface="+mn-lt"/>
              </a:rPr>
              <a:t> </a:t>
            </a:r>
            <a:r>
              <a:rPr lang="fr-FR" sz="2400" dirty="0" err="1">
                <a:ea typeface="+mn-lt"/>
                <a:cs typeface="+mn-lt"/>
              </a:rPr>
              <a:t>database</a:t>
            </a:r>
            <a:r>
              <a:rPr lang="fr-FR" sz="2400" dirty="0">
                <a:ea typeface="+mn-lt"/>
                <a:cs typeface="+mn-lt"/>
              </a:rPr>
              <a:t>, </a:t>
            </a:r>
            <a:r>
              <a:rPr lang="fr-FR" sz="2400" dirty="0" err="1">
                <a:ea typeface="+mn-lt"/>
                <a:cs typeface="+mn-lt"/>
              </a:rPr>
              <a:t>which</a:t>
            </a:r>
            <a:r>
              <a:rPr lang="fr-FR" sz="2400" dirty="0">
                <a:ea typeface="+mn-lt"/>
                <a:cs typeface="+mn-lt"/>
              </a:rPr>
              <a:t> </a:t>
            </a:r>
            <a:r>
              <a:rPr lang="fr-FR" sz="2400" dirty="0" err="1">
                <a:ea typeface="+mn-lt"/>
                <a:cs typeface="+mn-lt"/>
              </a:rPr>
              <a:t>means</a:t>
            </a:r>
            <a:r>
              <a:rPr lang="fr-FR" sz="2400" dirty="0">
                <a:ea typeface="+mn-lt"/>
                <a:cs typeface="+mn-lt"/>
              </a:rPr>
              <a:t> </a:t>
            </a:r>
            <a:r>
              <a:rPr lang="fr-FR" sz="2400" dirty="0" err="1">
                <a:ea typeface="+mn-lt"/>
                <a:cs typeface="+mn-lt"/>
              </a:rPr>
              <a:t>that</a:t>
            </a:r>
            <a:r>
              <a:rPr lang="fr-FR" sz="2400" dirty="0">
                <a:ea typeface="+mn-lt"/>
                <a:cs typeface="+mn-lt"/>
              </a:rPr>
              <a:t> data </a:t>
            </a:r>
            <a:r>
              <a:rPr lang="fr-FR" sz="2400" dirty="0" err="1">
                <a:ea typeface="+mn-lt"/>
                <a:cs typeface="+mn-lt"/>
              </a:rPr>
              <a:t>is</a:t>
            </a:r>
            <a:r>
              <a:rPr lang="fr-FR" sz="2400" dirty="0">
                <a:ea typeface="+mn-lt"/>
                <a:cs typeface="+mn-lt"/>
              </a:rPr>
              <a:t> </a:t>
            </a:r>
            <a:r>
              <a:rPr lang="fr-FR" sz="2400" dirty="0" err="1">
                <a:ea typeface="+mn-lt"/>
                <a:cs typeface="+mn-lt"/>
              </a:rPr>
              <a:t>stored</a:t>
            </a:r>
            <a:r>
              <a:rPr lang="fr-FR" sz="2400" dirty="0">
                <a:ea typeface="+mn-lt"/>
                <a:cs typeface="+mn-lt"/>
              </a:rPr>
              <a:t> in semi-</a:t>
            </a:r>
            <a:r>
              <a:rPr lang="fr-FR" sz="2400" dirty="0" err="1">
                <a:ea typeface="+mn-lt"/>
                <a:cs typeface="+mn-lt"/>
              </a:rPr>
              <a:t>structured</a:t>
            </a:r>
            <a:r>
              <a:rPr lang="fr-FR" sz="2400" dirty="0">
                <a:ea typeface="+mn-lt"/>
                <a:cs typeface="+mn-lt"/>
              </a:rPr>
              <a:t> documents </a:t>
            </a:r>
            <a:r>
              <a:rPr lang="fr-FR" sz="2400" dirty="0" err="1">
                <a:ea typeface="+mn-lt"/>
                <a:cs typeface="+mn-lt"/>
              </a:rPr>
              <a:t>rather</a:t>
            </a:r>
            <a:r>
              <a:rPr lang="fr-FR" sz="2400" dirty="0">
                <a:ea typeface="+mn-lt"/>
                <a:cs typeface="+mn-lt"/>
              </a:rPr>
              <a:t> </a:t>
            </a:r>
            <a:r>
              <a:rPr lang="fr-FR" sz="2400" dirty="0" err="1">
                <a:ea typeface="+mn-lt"/>
                <a:cs typeface="+mn-lt"/>
              </a:rPr>
              <a:t>than</a:t>
            </a:r>
            <a:r>
              <a:rPr lang="fr-FR" sz="2400" dirty="0">
                <a:ea typeface="+mn-lt"/>
                <a:cs typeface="+mn-lt"/>
              </a:rPr>
              <a:t> in tables </a:t>
            </a:r>
            <a:r>
              <a:rPr lang="fr-FR" sz="2400" dirty="0" err="1">
                <a:ea typeface="+mn-lt"/>
                <a:cs typeface="+mn-lt"/>
              </a:rPr>
              <a:t>with</a:t>
            </a:r>
            <a:r>
              <a:rPr lang="fr-FR" sz="2400" dirty="0">
                <a:ea typeface="+mn-lt"/>
                <a:cs typeface="+mn-lt"/>
              </a:rPr>
              <a:t> </a:t>
            </a:r>
            <a:r>
              <a:rPr lang="fr-FR" sz="2400" dirty="0" err="1">
                <a:ea typeface="+mn-lt"/>
                <a:cs typeface="+mn-lt"/>
              </a:rPr>
              <a:t>fixed</a:t>
            </a:r>
            <a:r>
              <a:rPr lang="fr-FR" sz="2400" dirty="0">
                <a:ea typeface="+mn-lt"/>
                <a:cs typeface="+mn-lt"/>
              </a:rPr>
              <a:t> </a:t>
            </a:r>
            <a:r>
              <a:rPr lang="fr-FR" sz="2400" dirty="0" err="1">
                <a:ea typeface="+mn-lt"/>
                <a:cs typeface="+mn-lt"/>
              </a:rPr>
              <a:t>columns</a:t>
            </a:r>
            <a:r>
              <a:rPr lang="fr-FR" sz="2400" dirty="0">
                <a:ea typeface="+mn-lt"/>
                <a:cs typeface="+mn-lt"/>
              </a:rPr>
              <a:t>. SQL, on the </a:t>
            </a:r>
            <a:r>
              <a:rPr lang="fr-FR" sz="2400" dirty="0" err="1">
                <a:ea typeface="+mn-lt"/>
                <a:cs typeface="+mn-lt"/>
              </a:rPr>
              <a:t>other</a:t>
            </a:r>
            <a:r>
              <a:rPr lang="fr-FR" sz="2400" dirty="0">
                <a:ea typeface="+mn-lt"/>
                <a:cs typeface="+mn-lt"/>
              </a:rPr>
              <a:t> hand, uses a </a:t>
            </a:r>
            <a:r>
              <a:rPr lang="fr-FR" sz="2400" dirty="0" err="1">
                <a:ea typeface="+mn-lt"/>
                <a:cs typeface="+mn-lt"/>
              </a:rPr>
              <a:t>relational</a:t>
            </a:r>
            <a:r>
              <a:rPr lang="fr-FR" sz="2400" dirty="0">
                <a:ea typeface="+mn-lt"/>
                <a:cs typeface="+mn-lt"/>
              </a:rPr>
              <a:t> model, </a:t>
            </a:r>
            <a:r>
              <a:rPr lang="fr-FR" sz="2400" dirty="0" err="1">
                <a:ea typeface="+mn-lt"/>
                <a:cs typeface="+mn-lt"/>
              </a:rPr>
              <a:t>where</a:t>
            </a:r>
            <a:r>
              <a:rPr lang="fr-FR" sz="2400" dirty="0">
                <a:ea typeface="+mn-lt"/>
                <a:cs typeface="+mn-lt"/>
              </a:rPr>
              <a:t> data </a:t>
            </a:r>
            <a:r>
              <a:rPr lang="fr-FR" sz="2400" dirty="0" err="1">
                <a:ea typeface="+mn-lt"/>
                <a:cs typeface="+mn-lt"/>
              </a:rPr>
              <a:t>is</a:t>
            </a:r>
            <a:r>
              <a:rPr lang="fr-FR" sz="2400" dirty="0">
                <a:ea typeface="+mn-lt"/>
                <a:cs typeface="+mn-lt"/>
              </a:rPr>
              <a:t> </a:t>
            </a:r>
            <a:r>
              <a:rPr lang="fr-FR" sz="2400" dirty="0" err="1">
                <a:ea typeface="+mn-lt"/>
                <a:cs typeface="+mn-lt"/>
              </a:rPr>
              <a:t>stored</a:t>
            </a:r>
            <a:r>
              <a:rPr lang="fr-FR" sz="2400" dirty="0">
                <a:ea typeface="+mn-lt"/>
                <a:cs typeface="+mn-lt"/>
              </a:rPr>
              <a:t> in tables </a:t>
            </a:r>
            <a:r>
              <a:rPr lang="fr-FR" sz="2400" dirty="0" err="1">
                <a:ea typeface="+mn-lt"/>
                <a:cs typeface="+mn-lt"/>
              </a:rPr>
              <a:t>with</a:t>
            </a:r>
            <a:r>
              <a:rPr lang="fr-FR" sz="2400" dirty="0">
                <a:ea typeface="+mn-lt"/>
                <a:cs typeface="+mn-lt"/>
              </a:rPr>
              <a:t> </a:t>
            </a:r>
            <a:r>
              <a:rPr lang="fr-FR" sz="2400" dirty="0" err="1">
                <a:ea typeface="+mn-lt"/>
                <a:cs typeface="+mn-lt"/>
              </a:rPr>
              <a:t>rows</a:t>
            </a:r>
            <a:r>
              <a:rPr lang="fr-FR" sz="2400" dirty="0">
                <a:ea typeface="+mn-lt"/>
                <a:cs typeface="+mn-lt"/>
              </a:rPr>
              <a:t> and </a:t>
            </a:r>
            <a:r>
              <a:rPr lang="fr-FR" sz="2400" dirty="0" err="1">
                <a:ea typeface="+mn-lt"/>
                <a:cs typeface="+mn-lt"/>
              </a:rPr>
              <a:t>columns</a:t>
            </a:r>
            <a:r>
              <a:rPr lang="fr-FR" sz="2400" dirty="0">
                <a:ea typeface="+mn-lt"/>
                <a:cs typeface="+mn-lt"/>
              </a:rPr>
              <a:t>.</a:t>
            </a:r>
            <a:endParaRPr lang="fr-FR" sz="2400" dirty="0"/>
          </a:p>
          <a:p>
            <a:r>
              <a:rPr lang="fr-FR" sz="2400" dirty="0">
                <a:ea typeface="+mn-lt"/>
                <a:cs typeface="+mn-lt"/>
              </a:rPr>
              <a:t>Data modeling: </a:t>
            </a:r>
            <a:r>
              <a:rPr lang="fr-FR" sz="2400" dirty="0" err="1">
                <a:ea typeface="+mn-lt"/>
                <a:cs typeface="+mn-lt"/>
              </a:rPr>
              <a:t>MongoDB's</a:t>
            </a:r>
            <a:r>
              <a:rPr lang="fr-FR" sz="2400" dirty="0">
                <a:ea typeface="+mn-lt"/>
                <a:cs typeface="+mn-lt"/>
              </a:rPr>
              <a:t> document-</a:t>
            </a:r>
            <a:r>
              <a:rPr lang="fr-FR" sz="2400" dirty="0" err="1">
                <a:ea typeface="+mn-lt"/>
                <a:cs typeface="+mn-lt"/>
              </a:rPr>
              <a:t>oriented</a:t>
            </a:r>
            <a:r>
              <a:rPr lang="fr-FR" sz="2400" dirty="0">
                <a:ea typeface="+mn-lt"/>
                <a:cs typeface="+mn-lt"/>
              </a:rPr>
              <a:t> design </a:t>
            </a:r>
            <a:r>
              <a:rPr lang="fr-FR" sz="2400" dirty="0" err="1">
                <a:ea typeface="+mn-lt"/>
                <a:cs typeface="+mn-lt"/>
              </a:rPr>
              <a:t>is</a:t>
            </a:r>
            <a:r>
              <a:rPr lang="fr-FR" sz="2400" dirty="0">
                <a:ea typeface="+mn-lt"/>
                <a:cs typeface="+mn-lt"/>
              </a:rPr>
              <a:t> more flexible and </a:t>
            </a:r>
            <a:r>
              <a:rPr lang="fr-FR" sz="2400" dirty="0" err="1">
                <a:ea typeface="+mn-lt"/>
                <a:cs typeface="+mn-lt"/>
              </a:rPr>
              <a:t>allows</a:t>
            </a:r>
            <a:r>
              <a:rPr lang="fr-FR" sz="2400" dirty="0">
                <a:ea typeface="+mn-lt"/>
                <a:cs typeface="+mn-lt"/>
              </a:rPr>
              <a:t> for more </a:t>
            </a:r>
            <a:r>
              <a:rPr lang="fr-FR" sz="2400" dirty="0" err="1">
                <a:ea typeface="+mn-lt"/>
                <a:cs typeface="+mn-lt"/>
              </a:rPr>
              <a:t>complex</a:t>
            </a:r>
            <a:r>
              <a:rPr lang="fr-FR" sz="2400" dirty="0">
                <a:ea typeface="+mn-lt"/>
                <a:cs typeface="+mn-lt"/>
              </a:rPr>
              <a:t> data structures. </a:t>
            </a:r>
            <a:r>
              <a:rPr lang="fr-FR" sz="2400" dirty="0" err="1">
                <a:ea typeface="+mn-lt"/>
                <a:cs typeface="+mn-lt"/>
              </a:rPr>
              <a:t>However</a:t>
            </a:r>
            <a:r>
              <a:rPr lang="fr-FR" sz="2400" dirty="0">
                <a:ea typeface="+mn-lt"/>
                <a:cs typeface="+mn-lt"/>
              </a:rPr>
              <a:t>, </a:t>
            </a:r>
            <a:r>
              <a:rPr lang="fr-FR" sz="2400" dirty="0" err="1">
                <a:ea typeface="+mn-lt"/>
                <a:cs typeface="+mn-lt"/>
              </a:rPr>
              <a:t>SQL's</a:t>
            </a:r>
            <a:r>
              <a:rPr lang="fr-FR" sz="2400" dirty="0">
                <a:ea typeface="+mn-lt"/>
                <a:cs typeface="+mn-lt"/>
              </a:rPr>
              <a:t> </a:t>
            </a:r>
            <a:r>
              <a:rPr lang="fr-FR" sz="2400" dirty="0" err="1">
                <a:ea typeface="+mn-lt"/>
                <a:cs typeface="+mn-lt"/>
              </a:rPr>
              <a:t>relational</a:t>
            </a:r>
            <a:r>
              <a:rPr lang="fr-FR" sz="2400" dirty="0">
                <a:ea typeface="+mn-lt"/>
                <a:cs typeface="+mn-lt"/>
              </a:rPr>
              <a:t> model </a:t>
            </a:r>
            <a:r>
              <a:rPr lang="fr-FR" sz="2400" dirty="0" err="1">
                <a:ea typeface="+mn-lt"/>
                <a:cs typeface="+mn-lt"/>
              </a:rPr>
              <a:t>is</a:t>
            </a:r>
            <a:r>
              <a:rPr lang="fr-FR" sz="2400" dirty="0">
                <a:ea typeface="+mn-lt"/>
                <a:cs typeface="+mn-lt"/>
              </a:rPr>
              <a:t> more </a:t>
            </a:r>
            <a:r>
              <a:rPr lang="fr-FR" sz="2400" dirty="0" err="1">
                <a:ea typeface="+mn-lt"/>
                <a:cs typeface="+mn-lt"/>
              </a:rPr>
              <a:t>rigid</a:t>
            </a:r>
            <a:r>
              <a:rPr lang="fr-FR" sz="2400" dirty="0">
                <a:ea typeface="+mn-lt"/>
                <a:cs typeface="+mn-lt"/>
              </a:rPr>
              <a:t> but </a:t>
            </a:r>
            <a:r>
              <a:rPr lang="fr-FR" sz="2400" dirty="0" err="1">
                <a:ea typeface="+mn-lt"/>
                <a:cs typeface="+mn-lt"/>
              </a:rPr>
              <a:t>provides</a:t>
            </a:r>
            <a:r>
              <a:rPr lang="fr-FR" sz="2400" dirty="0">
                <a:ea typeface="+mn-lt"/>
                <a:cs typeface="+mn-lt"/>
              </a:rPr>
              <a:t> </a:t>
            </a:r>
            <a:r>
              <a:rPr lang="fr-FR" sz="2400" dirty="0" err="1">
                <a:ea typeface="+mn-lt"/>
                <a:cs typeface="+mn-lt"/>
              </a:rPr>
              <a:t>better</a:t>
            </a:r>
            <a:r>
              <a:rPr lang="fr-FR" sz="2400" dirty="0">
                <a:ea typeface="+mn-lt"/>
                <a:cs typeface="+mn-lt"/>
              </a:rPr>
              <a:t> support for transactions and </a:t>
            </a:r>
            <a:r>
              <a:rPr lang="fr-FR" sz="2400" dirty="0" err="1">
                <a:ea typeface="+mn-lt"/>
                <a:cs typeface="+mn-lt"/>
              </a:rPr>
              <a:t>consistency</a:t>
            </a:r>
            <a:r>
              <a:rPr lang="fr-FR" sz="2400" dirty="0">
                <a:ea typeface="+mn-lt"/>
                <a:cs typeface="+mn-lt"/>
              </a:rPr>
              <a:t>.</a:t>
            </a:r>
            <a:endParaRPr lang="fr-FR" sz="2400" dirty="0"/>
          </a:p>
          <a:p>
            <a:r>
              <a:rPr lang="fr-FR" sz="2400" err="1">
                <a:ea typeface="+mn-lt"/>
                <a:cs typeface="+mn-lt"/>
              </a:rPr>
              <a:t>Scalability</a:t>
            </a:r>
            <a:r>
              <a:rPr lang="fr-FR" sz="2400" dirty="0">
                <a:ea typeface="+mn-lt"/>
                <a:cs typeface="+mn-lt"/>
              </a:rPr>
              <a:t>: MongoDB </a:t>
            </a:r>
            <a:r>
              <a:rPr lang="fr-FR" sz="2400" err="1">
                <a:ea typeface="+mn-lt"/>
                <a:cs typeface="+mn-lt"/>
              </a:rPr>
              <a:t>is</a:t>
            </a:r>
            <a:r>
              <a:rPr lang="fr-FR" sz="2400" dirty="0">
                <a:ea typeface="+mn-lt"/>
                <a:cs typeface="+mn-lt"/>
              </a:rPr>
              <a:t> </a:t>
            </a:r>
            <a:r>
              <a:rPr lang="fr-FR" sz="2400" err="1">
                <a:ea typeface="+mn-lt"/>
                <a:cs typeface="+mn-lt"/>
              </a:rPr>
              <a:t>designed</a:t>
            </a:r>
            <a:r>
              <a:rPr lang="fr-FR" sz="2400" dirty="0">
                <a:ea typeface="+mn-lt"/>
                <a:cs typeface="+mn-lt"/>
              </a:rPr>
              <a:t> to </a:t>
            </a:r>
            <a:r>
              <a:rPr lang="fr-FR" sz="2400" err="1">
                <a:ea typeface="+mn-lt"/>
                <a:cs typeface="+mn-lt"/>
              </a:rPr>
              <a:t>scale</a:t>
            </a:r>
            <a:r>
              <a:rPr lang="fr-FR" sz="2400" dirty="0">
                <a:ea typeface="+mn-lt"/>
                <a:cs typeface="+mn-lt"/>
              </a:rPr>
              <a:t> </a:t>
            </a:r>
            <a:r>
              <a:rPr lang="fr-FR" sz="2400" err="1">
                <a:ea typeface="+mn-lt"/>
                <a:cs typeface="+mn-lt"/>
              </a:rPr>
              <a:t>horizontally</a:t>
            </a:r>
            <a:r>
              <a:rPr lang="fr-FR" sz="2400" dirty="0">
                <a:ea typeface="+mn-lt"/>
                <a:cs typeface="+mn-lt"/>
              </a:rPr>
              <a:t>, </a:t>
            </a:r>
            <a:r>
              <a:rPr lang="fr-FR" sz="2400" err="1">
                <a:ea typeface="+mn-lt"/>
                <a:cs typeface="+mn-lt"/>
              </a:rPr>
              <a:t>allowing</a:t>
            </a:r>
            <a:r>
              <a:rPr lang="fr-FR" sz="2400" dirty="0">
                <a:ea typeface="+mn-lt"/>
                <a:cs typeface="+mn-lt"/>
              </a:rPr>
              <a:t> </a:t>
            </a:r>
            <a:r>
              <a:rPr lang="fr-FR" sz="2400" err="1">
                <a:ea typeface="+mn-lt"/>
                <a:cs typeface="+mn-lt"/>
              </a:rPr>
              <a:t>it</a:t>
            </a:r>
            <a:r>
              <a:rPr lang="fr-FR" sz="2400" dirty="0">
                <a:ea typeface="+mn-lt"/>
                <a:cs typeface="+mn-lt"/>
              </a:rPr>
              <a:t> to </a:t>
            </a:r>
            <a:r>
              <a:rPr lang="fr-FR" sz="2400" err="1">
                <a:ea typeface="+mn-lt"/>
                <a:cs typeface="+mn-lt"/>
              </a:rPr>
              <a:t>handle</a:t>
            </a:r>
            <a:r>
              <a:rPr lang="fr-FR" sz="2400" dirty="0">
                <a:ea typeface="+mn-lt"/>
                <a:cs typeface="+mn-lt"/>
              </a:rPr>
              <a:t> large </a:t>
            </a:r>
            <a:r>
              <a:rPr lang="fr-FR" sz="2400" err="1">
                <a:ea typeface="+mn-lt"/>
                <a:cs typeface="+mn-lt"/>
              </a:rPr>
              <a:t>amounts</a:t>
            </a:r>
            <a:r>
              <a:rPr lang="fr-FR" sz="2400" dirty="0">
                <a:ea typeface="+mn-lt"/>
                <a:cs typeface="+mn-lt"/>
              </a:rPr>
              <a:t> of data </a:t>
            </a:r>
            <a:r>
              <a:rPr lang="fr-FR" sz="2400" err="1">
                <a:ea typeface="+mn-lt"/>
                <a:cs typeface="+mn-lt"/>
              </a:rPr>
              <a:t>across</a:t>
            </a:r>
            <a:r>
              <a:rPr lang="fr-FR" sz="2400" dirty="0">
                <a:ea typeface="+mn-lt"/>
                <a:cs typeface="+mn-lt"/>
              </a:rPr>
              <a:t> multiple servers. SQL </a:t>
            </a:r>
            <a:r>
              <a:rPr lang="fr-FR" sz="2400" err="1">
                <a:ea typeface="+mn-lt"/>
                <a:cs typeface="+mn-lt"/>
              </a:rPr>
              <a:t>databases</a:t>
            </a:r>
            <a:r>
              <a:rPr lang="fr-FR" sz="2400" dirty="0">
                <a:ea typeface="+mn-lt"/>
                <a:cs typeface="+mn-lt"/>
              </a:rPr>
              <a:t> can </a:t>
            </a:r>
            <a:r>
              <a:rPr lang="fr-FR" sz="2400" err="1">
                <a:ea typeface="+mn-lt"/>
                <a:cs typeface="+mn-lt"/>
              </a:rPr>
              <a:t>also</a:t>
            </a:r>
            <a:r>
              <a:rPr lang="fr-FR" sz="2400" dirty="0">
                <a:ea typeface="+mn-lt"/>
                <a:cs typeface="+mn-lt"/>
              </a:rPr>
              <a:t> </a:t>
            </a:r>
            <a:r>
              <a:rPr lang="fr-FR" sz="2400" err="1">
                <a:ea typeface="+mn-lt"/>
                <a:cs typeface="+mn-lt"/>
              </a:rPr>
              <a:t>scale</a:t>
            </a:r>
            <a:r>
              <a:rPr lang="fr-FR" sz="2400" dirty="0">
                <a:ea typeface="+mn-lt"/>
                <a:cs typeface="+mn-lt"/>
              </a:rPr>
              <a:t>, but </a:t>
            </a:r>
            <a:r>
              <a:rPr lang="fr-FR" sz="2400" err="1">
                <a:ea typeface="+mn-lt"/>
                <a:cs typeface="+mn-lt"/>
              </a:rPr>
              <a:t>typically</a:t>
            </a:r>
            <a:r>
              <a:rPr lang="fr-FR" sz="2400" dirty="0">
                <a:ea typeface="+mn-lt"/>
                <a:cs typeface="+mn-lt"/>
              </a:rPr>
              <a:t> </a:t>
            </a:r>
            <a:r>
              <a:rPr lang="fr-FR" sz="2400" err="1">
                <a:ea typeface="+mn-lt"/>
                <a:cs typeface="+mn-lt"/>
              </a:rPr>
              <a:t>require</a:t>
            </a:r>
            <a:r>
              <a:rPr lang="fr-FR" sz="2400" dirty="0">
                <a:ea typeface="+mn-lt"/>
                <a:cs typeface="+mn-lt"/>
              </a:rPr>
              <a:t> more </a:t>
            </a:r>
            <a:r>
              <a:rPr lang="fr-FR" sz="2400" err="1">
                <a:ea typeface="+mn-lt"/>
                <a:cs typeface="+mn-lt"/>
              </a:rPr>
              <a:t>manual</a:t>
            </a:r>
            <a:r>
              <a:rPr lang="fr-FR" sz="2400" dirty="0">
                <a:ea typeface="+mn-lt"/>
                <a:cs typeface="+mn-lt"/>
              </a:rPr>
              <a:t> intervention.</a:t>
            </a:r>
            <a:endParaRPr lang="fr-FR" sz="2400" dirty="0"/>
          </a:p>
          <a:p>
            <a:endParaRPr lang="fr-FR" dirty="0"/>
          </a:p>
        </p:txBody>
      </p:sp>
      <p:sp>
        <p:nvSpPr>
          <p:cNvPr id="10" name="Freeform: Shape 9">
            <a:extLst>
              <a:ext uri="{FF2B5EF4-FFF2-40B4-BE49-F238E27FC236}">
                <a16:creationId xmlns:a16="http://schemas.microsoft.com/office/drawing/2014/main" id="{80FB4D7A-9B72-446C-9A0D-C0A2986BC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3279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3EF876D-5005-81BF-E56C-B731779D3189}"/>
              </a:ext>
            </a:extLst>
          </p:cNvPr>
          <p:cNvSpPr>
            <a:spLocks noGrp="1"/>
          </p:cNvSpPr>
          <p:nvPr>
            <p:ph idx="1"/>
          </p:nvPr>
        </p:nvSpPr>
        <p:spPr>
          <a:xfrm>
            <a:off x="527005" y="456405"/>
            <a:ext cx="10334478" cy="5797972"/>
          </a:xfrm>
        </p:spPr>
        <p:txBody>
          <a:bodyPr vert="horz" lIns="91440" tIns="45720" rIns="91440" bIns="45720" rtlCol="0" anchor="t">
            <a:normAutofit/>
          </a:bodyPr>
          <a:lstStyle/>
          <a:p>
            <a:r>
              <a:rPr lang="fr-FR" sz="2400" dirty="0">
                <a:ea typeface="+mn-lt"/>
                <a:cs typeface="+mn-lt"/>
              </a:rPr>
              <a:t>Performance: MongoDB can </a:t>
            </a:r>
            <a:r>
              <a:rPr lang="fr-FR" sz="2400" dirty="0" err="1">
                <a:ea typeface="+mn-lt"/>
                <a:cs typeface="+mn-lt"/>
              </a:rPr>
              <a:t>be</a:t>
            </a:r>
            <a:r>
              <a:rPr lang="fr-FR" sz="2400" dirty="0">
                <a:ea typeface="+mn-lt"/>
                <a:cs typeface="+mn-lt"/>
              </a:rPr>
              <a:t> </a:t>
            </a:r>
            <a:r>
              <a:rPr lang="fr-FR" sz="2400" dirty="0" err="1">
                <a:ea typeface="+mn-lt"/>
                <a:cs typeface="+mn-lt"/>
              </a:rPr>
              <a:t>faster</a:t>
            </a:r>
            <a:r>
              <a:rPr lang="fr-FR" sz="2400" dirty="0">
                <a:ea typeface="+mn-lt"/>
                <a:cs typeface="+mn-lt"/>
              </a:rPr>
              <a:t> </a:t>
            </a:r>
            <a:r>
              <a:rPr lang="fr-FR" sz="2400" dirty="0" err="1">
                <a:ea typeface="+mn-lt"/>
                <a:cs typeface="+mn-lt"/>
              </a:rPr>
              <a:t>than</a:t>
            </a:r>
            <a:r>
              <a:rPr lang="fr-FR" sz="2400" dirty="0">
                <a:ea typeface="+mn-lt"/>
                <a:cs typeface="+mn-lt"/>
              </a:rPr>
              <a:t> SQL for certain use cases, </a:t>
            </a:r>
            <a:r>
              <a:rPr lang="fr-FR" sz="2400" dirty="0" err="1">
                <a:ea typeface="+mn-lt"/>
                <a:cs typeface="+mn-lt"/>
              </a:rPr>
              <a:t>such</a:t>
            </a:r>
            <a:r>
              <a:rPr lang="fr-FR" sz="2400" dirty="0">
                <a:ea typeface="+mn-lt"/>
                <a:cs typeface="+mn-lt"/>
              </a:rPr>
              <a:t> as real-time data </a:t>
            </a:r>
            <a:r>
              <a:rPr lang="fr-FR" sz="2400" dirty="0" err="1">
                <a:ea typeface="+mn-lt"/>
                <a:cs typeface="+mn-lt"/>
              </a:rPr>
              <a:t>processing</a:t>
            </a:r>
            <a:r>
              <a:rPr lang="fr-FR" sz="2400" dirty="0">
                <a:ea typeface="+mn-lt"/>
                <a:cs typeface="+mn-lt"/>
              </a:rPr>
              <a:t> and </a:t>
            </a:r>
            <a:r>
              <a:rPr lang="fr-FR" sz="2400" dirty="0" err="1">
                <a:ea typeface="+mn-lt"/>
                <a:cs typeface="+mn-lt"/>
              </a:rPr>
              <a:t>retrieval</a:t>
            </a:r>
            <a:r>
              <a:rPr lang="fr-FR" sz="2400" dirty="0">
                <a:ea typeface="+mn-lt"/>
                <a:cs typeface="+mn-lt"/>
              </a:rPr>
              <a:t> of large </a:t>
            </a:r>
            <a:r>
              <a:rPr lang="fr-FR" sz="2400" dirty="0" err="1">
                <a:ea typeface="+mn-lt"/>
                <a:cs typeface="+mn-lt"/>
              </a:rPr>
              <a:t>amounts</a:t>
            </a:r>
            <a:r>
              <a:rPr lang="fr-FR" sz="2400" dirty="0">
                <a:ea typeface="+mn-lt"/>
                <a:cs typeface="+mn-lt"/>
              </a:rPr>
              <a:t> of </a:t>
            </a:r>
            <a:r>
              <a:rPr lang="fr-FR" sz="2400" dirty="0" err="1">
                <a:ea typeface="+mn-lt"/>
                <a:cs typeface="+mn-lt"/>
              </a:rPr>
              <a:t>unstructured</a:t>
            </a:r>
            <a:r>
              <a:rPr lang="fr-FR" sz="2400" dirty="0">
                <a:ea typeface="+mn-lt"/>
                <a:cs typeface="+mn-lt"/>
              </a:rPr>
              <a:t> data. SQL </a:t>
            </a:r>
            <a:r>
              <a:rPr lang="fr-FR" sz="2400" dirty="0" err="1">
                <a:ea typeface="+mn-lt"/>
                <a:cs typeface="+mn-lt"/>
              </a:rPr>
              <a:t>is</a:t>
            </a:r>
            <a:r>
              <a:rPr lang="fr-FR" sz="2400" dirty="0">
                <a:ea typeface="+mn-lt"/>
                <a:cs typeface="+mn-lt"/>
              </a:rPr>
              <a:t> </a:t>
            </a:r>
            <a:r>
              <a:rPr lang="fr-FR" sz="2400" dirty="0" err="1">
                <a:ea typeface="+mn-lt"/>
                <a:cs typeface="+mn-lt"/>
              </a:rPr>
              <a:t>generally</a:t>
            </a:r>
            <a:r>
              <a:rPr lang="fr-FR" sz="2400" dirty="0">
                <a:ea typeface="+mn-lt"/>
                <a:cs typeface="+mn-lt"/>
              </a:rPr>
              <a:t> </a:t>
            </a:r>
            <a:r>
              <a:rPr lang="fr-FR" sz="2400" dirty="0" err="1">
                <a:ea typeface="+mn-lt"/>
                <a:cs typeface="+mn-lt"/>
              </a:rPr>
              <a:t>faster</a:t>
            </a:r>
            <a:r>
              <a:rPr lang="fr-FR" sz="2400" dirty="0">
                <a:ea typeface="+mn-lt"/>
                <a:cs typeface="+mn-lt"/>
              </a:rPr>
              <a:t> </a:t>
            </a:r>
            <a:r>
              <a:rPr lang="fr-FR" sz="2400" dirty="0" err="1">
                <a:ea typeface="+mn-lt"/>
                <a:cs typeface="+mn-lt"/>
              </a:rPr>
              <a:t>when</a:t>
            </a:r>
            <a:r>
              <a:rPr lang="fr-FR" sz="2400" dirty="0">
                <a:ea typeface="+mn-lt"/>
                <a:cs typeface="+mn-lt"/>
              </a:rPr>
              <a:t> </a:t>
            </a:r>
            <a:r>
              <a:rPr lang="fr-FR" sz="2400" dirty="0" err="1">
                <a:ea typeface="+mn-lt"/>
                <a:cs typeface="+mn-lt"/>
              </a:rPr>
              <a:t>working</a:t>
            </a:r>
            <a:r>
              <a:rPr lang="fr-FR" sz="2400" dirty="0">
                <a:ea typeface="+mn-lt"/>
                <a:cs typeface="+mn-lt"/>
              </a:rPr>
              <a:t> </a:t>
            </a:r>
            <a:r>
              <a:rPr lang="fr-FR" sz="2400" dirty="0" err="1">
                <a:ea typeface="+mn-lt"/>
                <a:cs typeface="+mn-lt"/>
              </a:rPr>
              <a:t>with</a:t>
            </a:r>
            <a:r>
              <a:rPr lang="fr-FR" sz="2400" dirty="0">
                <a:ea typeface="+mn-lt"/>
                <a:cs typeface="+mn-lt"/>
              </a:rPr>
              <a:t> </a:t>
            </a:r>
            <a:r>
              <a:rPr lang="fr-FR" sz="2400" dirty="0" err="1">
                <a:ea typeface="+mn-lt"/>
                <a:cs typeface="+mn-lt"/>
              </a:rPr>
              <a:t>complex</a:t>
            </a:r>
            <a:r>
              <a:rPr lang="fr-FR" sz="2400" dirty="0">
                <a:ea typeface="+mn-lt"/>
                <a:cs typeface="+mn-lt"/>
              </a:rPr>
              <a:t> transactions and large </a:t>
            </a:r>
            <a:r>
              <a:rPr lang="fr-FR" sz="2400" dirty="0" err="1">
                <a:ea typeface="+mn-lt"/>
                <a:cs typeface="+mn-lt"/>
              </a:rPr>
              <a:t>amounts</a:t>
            </a:r>
            <a:r>
              <a:rPr lang="fr-FR" sz="2400" dirty="0">
                <a:ea typeface="+mn-lt"/>
                <a:cs typeface="+mn-lt"/>
              </a:rPr>
              <a:t> of </a:t>
            </a:r>
            <a:r>
              <a:rPr lang="fr-FR" sz="2400" dirty="0" err="1">
                <a:ea typeface="+mn-lt"/>
                <a:cs typeface="+mn-lt"/>
              </a:rPr>
              <a:t>structured</a:t>
            </a:r>
            <a:r>
              <a:rPr lang="fr-FR" sz="2400" dirty="0">
                <a:ea typeface="+mn-lt"/>
                <a:cs typeface="+mn-lt"/>
              </a:rPr>
              <a:t> data.</a:t>
            </a:r>
            <a:endParaRPr lang="fr-FR" sz="2400" dirty="0"/>
          </a:p>
          <a:p>
            <a:r>
              <a:rPr lang="fr-FR" sz="2400" dirty="0" err="1">
                <a:ea typeface="+mn-lt"/>
                <a:cs typeface="+mn-lt"/>
              </a:rPr>
              <a:t>Query</a:t>
            </a:r>
            <a:r>
              <a:rPr lang="fr-FR" sz="2400" dirty="0">
                <a:ea typeface="+mn-lt"/>
                <a:cs typeface="+mn-lt"/>
              </a:rPr>
              <a:t> </a:t>
            </a:r>
            <a:r>
              <a:rPr lang="fr-FR" sz="2400" dirty="0" err="1">
                <a:ea typeface="+mn-lt"/>
                <a:cs typeface="+mn-lt"/>
              </a:rPr>
              <a:t>language</a:t>
            </a:r>
            <a:r>
              <a:rPr lang="fr-FR" sz="2400" dirty="0">
                <a:ea typeface="+mn-lt"/>
                <a:cs typeface="+mn-lt"/>
              </a:rPr>
              <a:t>: MongoDB uses a JavaScript-</a:t>
            </a:r>
            <a:r>
              <a:rPr lang="fr-FR" sz="2400" dirty="0" err="1">
                <a:ea typeface="+mn-lt"/>
                <a:cs typeface="+mn-lt"/>
              </a:rPr>
              <a:t>based</a:t>
            </a:r>
            <a:r>
              <a:rPr lang="fr-FR" sz="2400" dirty="0">
                <a:ea typeface="+mn-lt"/>
                <a:cs typeface="+mn-lt"/>
              </a:rPr>
              <a:t> </a:t>
            </a:r>
            <a:r>
              <a:rPr lang="fr-FR" sz="2400" dirty="0" err="1">
                <a:ea typeface="+mn-lt"/>
                <a:cs typeface="+mn-lt"/>
              </a:rPr>
              <a:t>query</a:t>
            </a:r>
            <a:r>
              <a:rPr lang="fr-FR" sz="2400" dirty="0">
                <a:ea typeface="+mn-lt"/>
                <a:cs typeface="+mn-lt"/>
              </a:rPr>
              <a:t> </a:t>
            </a:r>
            <a:r>
              <a:rPr lang="fr-FR" sz="2400" dirty="0" err="1">
                <a:ea typeface="+mn-lt"/>
                <a:cs typeface="+mn-lt"/>
              </a:rPr>
              <a:t>language</a:t>
            </a:r>
            <a:r>
              <a:rPr lang="fr-FR" sz="2400" dirty="0">
                <a:ea typeface="+mn-lt"/>
                <a:cs typeface="+mn-lt"/>
              </a:rPr>
              <a:t>, </a:t>
            </a:r>
            <a:r>
              <a:rPr lang="fr-FR" sz="2400" dirty="0" err="1">
                <a:ea typeface="+mn-lt"/>
                <a:cs typeface="+mn-lt"/>
              </a:rPr>
              <a:t>while</a:t>
            </a:r>
            <a:r>
              <a:rPr lang="fr-FR" sz="2400" dirty="0">
                <a:ea typeface="+mn-lt"/>
                <a:cs typeface="+mn-lt"/>
              </a:rPr>
              <a:t> SQL uses SQL, </a:t>
            </a:r>
            <a:r>
              <a:rPr lang="fr-FR" sz="2400" dirty="0" err="1">
                <a:ea typeface="+mn-lt"/>
                <a:cs typeface="+mn-lt"/>
              </a:rPr>
              <a:t>which</a:t>
            </a:r>
            <a:r>
              <a:rPr lang="fr-FR" sz="2400" dirty="0">
                <a:ea typeface="+mn-lt"/>
                <a:cs typeface="+mn-lt"/>
              </a:rPr>
              <a:t> </a:t>
            </a:r>
            <a:r>
              <a:rPr lang="fr-FR" sz="2400" dirty="0" err="1">
                <a:ea typeface="+mn-lt"/>
                <a:cs typeface="+mn-lt"/>
              </a:rPr>
              <a:t>is</a:t>
            </a:r>
            <a:r>
              <a:rPr lang="fr-FR" sz="2400" dirty="0">
                <a:ea typeface="+mn-lt"/>
                <a:cs typeface="+mn-lt"/>
              </a:rPr>
              <a:t> a more </a:t>
            </a:r>
            <a:r>
              <a:rPr lang="fr-FR" sz="2400" dirty="0" err="1">
                <a:ea typeface="+mn-lt"/>
                <a:cs typeface="+mn-lt"/>
              </a:rPr>
              <a:t>established</a:t>
            </a:r>
            <a:r>
              <a:rPr lang="fr-FR" sz="2400" dirty="0">
                <a:ea typeface="+mn-lt"/>
                <a:cs typeface="+mn-lt"/>
              </a:rPr>
              <a:t> and </a:t>
            </a:r>
            <a:r>
              <a:rPr lang="fr-FR" sz="2400" dirty="0" err="1">
                <a:ea typeface="+mn-lt"/>
                <a:cs typeface="+mn-lt"/>
              </a:rPr>
              <a:t>widely</a:t>
            </a:r>
            <a:r>
              <a:rPr lang="fr-FR" sz="2400" dirty="0">
                <a:ea typeface="+mn-lt"/>
                <a:cs typeface="+mn-lt"/>
              </a:rPr>
              <a:t> </a:t>
            </a:r>
            <a:r>
              <a:rPr lang="fr-FR" sz="2400" dirty="0" err="1">
                <a:ea typeface="+mn-lt"/>
                <a:cs typeface="+mn-lt"/>
              </a:rPr>
              <a:t>used</a:t>
            </a:r>
            <a:r>
              <a:rPr lang="fr-FR" sz="2400" dirty="0">
                <a:ea typeface="+mn-lt"/>
                <a:cs typeface="+mn-lt"/>
              </a:rPr>
              <a:t> </a:t>
            </a:r>
            <a:r>
              <a:rPr lang="fr-FR" sz="2400" dirty="0" err="1">
                <a:ea typeface="+mn-lt"/>
                <a:cs typeface="+mn-lt"/>
              </a:rPr>
              <a:t>language</a:t>
            </a:r>
            <a:r>
              <a:rPr lang="fr-FR" sz="2400" dirty="0">
                <a:ea typeface="+mn-lt"/>
                <a:cs typeface="+mn-lt"/>
              </a:rPr>
              <a:t>.</a:t>
            </a:r>
            <a:endParaRPr lang="fr-FR" sz="2400" dirty="0"/>
          </a:p>
          <a:p>
            <a:r>
              <a:rPr lang="fr-FR" sz="2400" dirty="0">
                <a:ea typeface="+mn-lt"/>
                <a:cs typeface="+mn-lt"/>
              </a:rPr>
              <a:t>Community and support: SQL has a longer </a:t>
            </a:r>
            <a:r>
              <a:rPr lang="fr-FR" sz="2400" dirty="0" err="1">
                <a:ea typeface="+mn-lt"/>
                <a:cs typeface="+mn-lt"/>
              </a:rPr>
              <a:t>history</a:t>
            </a:r>
            <a:r>
              <a:rPr lang="fr-FR" sz="2400" dirty="0">
                <a:ea typeface="+mn-lt"/>
                <a:cs typeface="+mn-lt"/>
              </a:rPr>
              <a:t> and a </a:t>
            </a:r>
            <a:r>
              <a:rPr lang="fr-FR" sz="2400" dirty="0" err="1">
                <a:ea typeface="+mn-lt"/>
                <a:cs typeface="+mn-lt"/>
              </a:rPr>
              <a:t>larger</a:t>
            </a:r>
            <a:r>
              <a:rPr lang="fr-FR" sz="2400" dirty="0">
                <a:ea typeface="+mn-lt"/>
                <a:cs typeface="+mn-lt"/>
              </a:rPr>
              <a:t> </a:t>
            </a:r>
            <a:r>
              <a:rPr lang="fr-FR" sz="2400" dirty="0" err="1">
                <a:ea typeface="+mn-lt"/>
                <a:cs typeface="+mn-lt"/>
              </a:rPr>
              <a:t>community</a:t>
            </a:r>
            <a:r>
              <a:rPr lang="fr-FR" sz="2400" dirty="0">
                <a:ea typeface="+mn-lt"/>
                <a:cs typeface="+mn-lt"/>
              </a:rPr>
              <a:t>, </a:t>
            </a:r>
            <a:r>
              <a:rPr lang="fr-FR" sz="2400" dirty="0" err="1">
                <a:ea typeface="+mn-lt"/>
                <a:cs typeface="+mn-lt"/>
              </a:rPr>
              <a:t>making</a:t>
            </a:r>
            <a:r>
              <a:rPr lang="fr-FR" sz="2400" dirty="0">
                <a:ea typeface="+mn-lt"/>
                <a:cs typeface="+mn-lt"/>
              </a:rPr>
              <a:t> </a:t>
            </a:r>
            <a:r>
              <a:rPr lang="fr-FR" sz="2400" dirty="0" err="1">
                <a:ea typeface="+mn-lt"/>
                <a:cs typeface="+mn-lt"/>
              </a:rPr>
              <a:t>it</a:t>
            </a:r>
            <a:r>
              <a:rPr lang="fr-FR" sz="2400" dirty="0">
                <a:ea typeface="+mn-lt"/>
                <a:cs typeface="+mn-lt"/>
              </a:rPr>
              <a:t> </a:t>
            </a:r>
            <a:r>
              <a:rPr lang="fr-FR" sz="2400" dirty="0" err="1">
                <a:ea typeface="+mn-lt"/>
                <a:cs typeface="+mn-lt"/>
              </a:rPr>
              <a:t>easier</a:t>
            </a:r>
            <a:r>
              <a:rPr lang="fr-FR" sz="2400" dirty="0">
                <a:ea typeface="+mn-lt"/>
                <a:cs typeface="+mn-lt"/>
              </a:rPr>
              <a:t> to </a:t>
            </a:r>
            <a:r>
              <a:rPr lang="fr-FR" sz="2400" dirty="0" err="1">
                <a:ea typeface="+mn-lt"/>
                <a:cs typeface="+mn-lt"/>
              </a:rPr>
              <a:t>find</a:t>
            </a:r>
            <a:r>
              <a:rPr lang="fr-FR" sz="2400" dirty="0">
                <a:ea typeface="+mn-lt"/>
                <a:cs typeface="+mn-lt"/>
              </a:rPr>
              <a:t> help and </a:t>
            </a:r>
            <a:r>
              <a:rPr lang="fr-FR" sz="2400" dirty="0" err="1">
                <a:ea typeface="+mn-lt"/>
                <a:cs typeface="+mn-lt"/>
              </a:rPr>
              <a:t>resources</a:t>
            </a:r>
            <a:r>
              <a:rPr lang="fr-FR" sz="2400" dirty="0">
                <a:ea typeface="+mn-lt"/>
                <a:cs typeface="+mn-lt"/>
              </a:rPr>
              <a:t>. MongoDB has a </a:t>
            </a:r>
            <a:r>
              <a:rPr lang="fr-FR" sz="2400" dirty="0" err="1">
                <a:ea typeface="+mn-lt"/>
                <a:cs typeface="+mn-lt"/>
              </a:rPr>
              <a:t>growing</a:t>
            </a:r>
            <a:r>
              <a:rPr lang="fr-FR" sz="2400" dirty="0">
                <a:ea typeface="+mn-lt"/>
                <a:cs typeface="+mn-lt"/>
              </a:rPr>
              <a:t> </a:t>
            </a:r>
            <a:r>
              <a:rPr lang="fr-FR" sz="2400" dirty="0" err="1">
                <a:ea typeface="+mn-lt"/>
                <a:cs typeface="+mn-lt"/>
              </a:rPr>
              <a:t>community</a:t>
            </a:r>
            <a:r>
              <a:rPr lang="fr-FR" sz="2400" dirty="0">
                <a:ea typeface="+mn-lt"/>
                <a:cs typeface="+mn-lt"/>
              </a:rPr>
              <a:t> and </a:t>
            </a:r>
            <a:r>
              <a:rPr lang="fr-FR" sz="2400" dirty="0" err="1">
                <a:ea typeface="+mn-lt"/>
                <a:cs typeface="+mn-lt"/>
              </a:rPr>
              <a:t>is</a:t>
            </a:r>
            <a:r>
              <a:rPr lang="fr-FR" sz="2400" dirty="0">
                <a:ea typeface="+mn-lt"/>
                <a:cs typeface="+mn-lt"/>
              </a:rPr>
              <a:t> </a:t>
            </a:r>
            <a:r>
              <a:rPr lang="fr-FR" sz="2400" dirty="0" err="1">
                <a:ea typeface="+mn-lt"/>
                <a:cs typeface="+mn-lt"/>
              </a:rPr>
              <a:t>rapidly</a:t>
            </a:r>
            <a:r>
              <a:rPr lang="fr-FR" sz="2400" dirty="0">
                <a:ea typeface="+mn-lt"/>
                <a:cs typeface="+mn-lt"/>
              </a:rPr>
              <a:t> </a:t>
            </a:r>
            <a:r>
              <a:rPr lang="fr-FR" sz="2400" dirty="0" err="1">
                <a:ea typeface="+mn-lt"/>
                <a:cs typeface="+mn-lt"/>
              </a:rPr>
              <a:t>gaining</a:t>
            </a:r>
            <a:r>
              <a:rPr lang="fr-FR" sz="2400" dirty="0">
                <a:ea typeface="+mn-lt"/>
                <a:cs typeface="+mn-lt"/>
              </a:rPr>
              <a:t> </a:t>
            </a:r>
            <a:r>
              <a:rPr lang="fr-FR" sz="2400" dirty="0" err="1">
                <a:ea typeface="+mn-lt"/>
                <a:cs typeface="+mn-lt"/>
              </a:rPr>
              <a:t>popularity</a:t>
            </a:r>
            <a:r>
              <a:rPr lang="fr-FR" sz="2400" dirty="0">
                <a:ea typeface="+mn-lt"/>
                <a:cs typeface="+mn-lt"/>
              </a:rPr>
              <a:t>.</a:t>
            </a:r>
            <a:endParaRPr lang="fr-FR" sz="2400" dirty="0"/>
          </a:p>
          <a:p>
            <a:endParaRPr lang="fr-FR" dirty="0"/>
          </a:p>
        </p:txBody>
      </p:sp>
    </p:spTree>
    <p:extLst>
      <p:ext uri="{BB962C8B-B14F-4D97-AF65-F5344CB8AC3E}">
        <p14:creationId xmlns:p14="http://schemas.microsoft.com/office/powerpoint/2010/main" val="362353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5">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ZoneTexte 14">
            <a:extLst>
              <a:ext uri="{FF2B5EF4-FFF2-40B4-BE49-F238E27FC236}">
                <a16:creationId xmlns:a16="http://schemas.microsoft.com/office/drawing/2014/main" id="{D4492D8A-7801-F801-E517-FF2EF630AADA}"/>
              </a:ext>
            </a:extLst>
          </p:cNvPr>
          <p:cNvSpPr txBox="1"/>
          <p:nvPr/>
        </p:nvSpPr>
        <p:spPr>
          <a:xfrm>
            <a:off x="1819277" y="1962151"/>
            <a:ext cx="805338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1">
                    <a:lumMod val="75000"/>
                    <a:lumOff val="25000"/>
                  </a:schemeClr>
                </a:solidFill>
                <a:latin typeface="Bembo"/>
              </a:rPr>
              <a:t>In conclusion, the choice between MongoDB and SQL depends on the specific use case and requirements. If you need to handle large amounts of unstructured data and require fast retrieval, MongoDB may be the better choice. If you need to work with complex transactions and structured data, SQL may be the better option.</a:t>
            </a:r>
          </a:p>
        </p:txBody>
      </p:sp>
    </p:spTree>
    <p:extLst>
      <p:ext uri="{BB962C8B-B14F-4D97-AF65-F5344CB8AC3E}">
        <p14:creationId xmlns:p14="http://schemas.microsoft.com/office/powerpoint/2010/main" val="2912322303"/>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ArchiveVTI</vt:lpstr>
      <vt:lpstr>MongoDB VS SQL</vt:lpstr>
      <vt:lpstr> MongoDB functionalities</vt:lpstr>
      <vt:lpstr>Présentation PowerPoint</vt:lpstr>
      <vt:lpstr>SQL functionalities</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60</cp:revision>
  <dcterms:created xsi:type="dcterms:W3CDTF">2012-07-30T22:21:58Z</dcterms:created>
  <dcterms:modified xsi:type="dcterms:W3CDTF">2023-02-12T00:12:27Z</dcterms:modified>
</cp:coreProperties>
</file>