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7" r:id="rId2"/>
    <p:sldId id="296" r:id="rId3"/>
    <p:sldId id="297" r:id="rId4"/>
    <p:sldId id="324" r:id="rId5"/>
    <p:sldId id="325" r:id="rId6"/>
    <p:sldId id="326" r:id="rId7"/>
    <p:sldId id="303" r:id="rId8"/>
    <p:sldId id="309" r:id="rId9"/>
    <p:sldId id="30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05" r:id="rId19"/>
    <p:sldId id="335" r:id="rId20"/>
    <p:sldId id="336" r:id="rId21"/>
    <p:sldId id="337" r:id="rId22"/>
    <p:sldId id="338" r:id="rId23"/>
    <p:sldId id="339" r:id="rId24"/>
    <p:sldId id="340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33F"/>
    <a:srgbClr val="FFFFFF"/>
    <a:srgbClr val="B7A4A4"/>
    <a:srgbClr val="D0A9AA"/>
    <a:srgbClr val="CFA9AB"/>
    <a:srgbClr val="F1ECE5"/>
    <a:srgbClr val="E4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544" autoAdjust="0"/>
    <p:restoredTop sz="95064" autoAdjust="0"/>
  </p:normalViewPr>
  <p:slideViewPr>
    <p:cSldViewPr snapToGrid="0">
      <p:cViewPr varScale="1">
        <p:scale>
          <a:sx n="47" d="100"/>
          <a:sy n="47" d="100"/>
        </p:scale>
        <p:origin x="60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9D-449A-AB58-98E686763E92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9D-449A-AB58-98E686763E9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29D-449A-AB58-98E686763E92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29D-449A-AB58-98E686763E92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29D-449A-AB58-98E686763E9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29D-449A-AB58-98E686763E9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29D-449A-AB58-98E686763E9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29D-449A-AB58-98E686763E9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29D-449A-AB58-98E686763E9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29D-449A-AB58-98E686763E9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Kehadiran</c:v>
                </c:pt>
                <c:pt idx="1">
                  <c:v>Tugas</c:v>
                </c:pt>
                <c:pt idx="2">
                  <c:v>Kuis</c:v>
                </c:pt>
                <c:pt idx="3">
                  <c:v>UTP</c:v>
                </c:pt>
                <c:pt idx="4">
                  <c:v>UAP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0.15</c:v>
                </c:pt>
                <c:pt idx="3">
                  <c:v>0.25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9D-449A-AB58-98E686763E9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847E9-D3DB-4965-A119-6FA895295F42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A58BF-DF1C-427F-81E0-FBE169187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35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A58BF-DF1C-427F-81E0-FBE16918762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28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svg"/><Relationship Id="rId9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chart" Target="../charts/chart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val 1">
            <a:extLst>
              <a:ext uri="{FF2B5EF4-FFF2-40B4-BE49-F238E27FC236}">
                <a16:creationId xmlns:a16="http://schemas.microsoft.com/office/drawing/2014/main" id="{D0314026-CA86-49E3-8864-AED43CFD25C3}"/>
              </a:ext>
            </a:extLst>
          </p:cNvPr>
          <p:cNvSpPr/>
          <p:nvPr userDrawn="1"/>
        </p:nvSpPr>
        <p:spPr>
          <a:xfrm>
            <a:off x="9570364" y="4529829"/>
            <a:ext cx="3442829" cy="3442829"/>
          </a:xfrm>
          <a:prstGeom prst="ellipse">
            <a:avLst/>
          </a:prstGeom>
          <a:ln>
            <a:noFill/>
          </a:ln>
          <a:effectLst>
            <a:innerShdw blurRad="444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FADA2-1DB8-47EA-9CCF-BD92B17924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0" y="454632"/>
            <a:ext cx="11037577" cy="620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882AC-FEA4-4FDC-A992-3A0F6A0D7CAC}"/>
              </a:ext>
            </a:extLst>
          </p:cNvPr>
          <p:cNvSpPr txBox="1"/>
          <p:nvPr userDrawn="1"/>
        </p:nvSpPr>
        <p:spPr>
          <a:xfrm>
            <a:off x="3891640" y="989306"/>
            <a:ext cx="443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Laboratorium</a:t>
            </a:r>
            <a:r>
              <a:rPr lang="en-US" sz="24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Ilmu</a:t>
            </a:r>
            <a:r>
              <a:rPr lang="en-US" sz="24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Komputer</a:t>
            </a:r>
            <a:endParaRPr lang="en-ID" sz="2400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F58CE-F94E-4EDF-B84E-D60647CC0C72}"/>
              </a:ext>
            </a:extLst>
          </p:cNvPr>
          <p:cNvSpPr txBox="1"/>
          <p:nvPr userDrawn="1"/>
        </p:nvSpPr>
        <p:spPr>
          <a:xfrm>
            <a:off x="3904929" y="2459526"/>
            <a:ext cx="443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3333F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 R A K T I K U M</a:t>
            </a:r>
            <a:endParaRPr lang="en-ID" sz="2400" b="1" dirty="0">
              <a:solidFill>
                <a:srgbClr val="63333F"/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A4915-EEA3-413C-AF62-98ACACA794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364" y="2021629"/>
            <a:ext cx="824152" cy="82415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7BF01C-F08B-4EDB-B6B3-8504FAC309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725" y="3118485"/>
            <a:ext cx="7204075" cy="151765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Tulis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ID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8E08C1C-7326-4E67-AF24-D3EB3DF95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0803" y="5151755"/>
            <a:ext cx="4432300" cy="344805"/>
          </a:xfrm>
        </p:spPr>
        <p:txBody>
          <a:bodyPr>
            <a:noAutofit/>
          </a:bodyPr>
          <a:lstStyle>
            <a:lvl1pPr marL="0" indent="0" algn="ctr">
              <a:buNone/>
              <a:defRPr sz="2400" b="1" i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9E78D-C5DB-4765-B164-672BBDF70E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7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91BB1FA5-CF63-4A5F-8102-AEFB12AECDD6}"/>
              </a:ext>
            </a:extLst>
          </p:cNvPr>
          <p:cNvSpPr/>
          <p:nvPr userDrawn="1"/>
        </p:nvSpPr>
        <p:spPr>
          <a:xfrm>
            <a:off x="3752850" y="1836410"/>
            <a:ext cx="4686300" cy="318518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B41A29-A3CB-4EA9-8050-4742ED3D7919}"/>
              </a:ext>
            </a:extLst>
          </p:cNvPr>
          <p:cNvCxnSpPr>
            <a:cxnSpLocks/>
          </p:cNvCxnSpPr>
          <p:nvPr userDrawn="1"/>
        </p:nvCxnSpPr>
        <p:spPr>
          <a:xfrm>
            <a:off x="4445000" y="3854386"/>
            <a:ext cx="3340100" cy="0"/>
          </a:xfrm>
          <a:prstGeom prst="line">
            <a:avLst/>
          </a:prstGeom>
          <a:ln w="28575">
            <a:solidFill>
              <a:srgbClr val="633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D3E629-27BB-4B00-89A5-4C75EC3FB0D4}"/>
              </a:ext>
            </a:extLst>
          </p:cNvPr>
          <p:cNvCxnSpPr>
            <a:cxnSpLocks/>
          </p:cNvCxnSpPr>
          <p:nvPr userDrawn="1"/>
        </p:nvCxnSpPr>
        <p:spPr>
          <a:xfrm>
            <a:off x="4775200" y="3996512"/>
            <a:ext cx="2631306" cy="0"/>
          </a:xfrm>
          <a:prstGeom prst="line">
            <a:avLst/>
          </a:prstGeom>
          <a:ln w="28575">
            <a:solidFill>
              <a:srgbClr val="633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41BFE0-DBD8-4058-9370-837CC172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74" y="2269555"/>
            <a:ext cx="697826" cy="69782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FC5352-3311-4A49-8ACB-85C8C58C9E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7515" y="3109278"/>
            <a:ext cx="3697288" cy="744537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3E7828-0A7D-4E6E-85E1-805E54F19D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42876"/>
            <a:ext cx="2415291" cy="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C5AF55-371E-4D51-B8CF-9327166BF00B}"/>
              </a:ext>
            </a:extLst>
          </p:cNvPr>
          <p:cNvSpPr/>
          <p:nvPr userDrawn="1"/>
        </p:nvSpPr>
        <p:spPr>
          <a:xfrm>
            <a:off x="3441403" y="563116"/>
            <a:ext cx="5316279" cy="691116"/>
          </a:xfrm>
          <a:prstGeom prst="roundRect">
            <a:avLst>
              <a:gd name="adj" fmla="val 50000"/>
            </a:avLst>
          </a:prstGeom>
          <a:solidFill>
            <a:srgbClr val="F1ECE5"/>
          </a:solidFill>
          <a:ln>
            <a:solidFill>
              <a:srgbClr val="63333F"/>
            </a:solidFill>
          </a:ln>
          <a:effectLst>
            <a:outerShdw blurRad="889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8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7B98BE1-60C9-4751-B398-F9E6CCCACD3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8963" y="1739901"/>
            <a:ext cx="4054475" cy="4284980"/>
          </a:xfrm>
        </p:spPr>
        <p:txBody>
          <a:bodyPr/>
          <a:lstStyle>
            <a:lvl1pPr marL="0" indent="0">
              <a:buNone/>
              <a:defRPr>
                <a:solidFill>
                  <a:srgbClr val="63333F"/>
                </a:solidFill>
              </a:defRPr>
            </a:lvl1pPr>
          </a:lstStyle>
          <a:p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6BC8C0-39FB-4C88-9264-0C658D640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9363" y="1739900"/>
            <a:ext cx="6543674" cy="4284981"/>
          </a:xfrm>
        </p:spPr>
        <p:txBody>
          <a:bodyPr/>
          <a:lstStyle>
            <a:lvl1pPr marL="0" indent="0">
              <a:buNone/>
              <a:defRPr>
                <a:solidFill>
                  <a:srgbClr val="63333F"/>
                </a:solidFill>
              </a:defRPr>
            </a:lvl1pPr>
          </a:lstStyle>
          <a:p>
            <a:pPr lvl="0"/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ID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A4CFA35-4A81-4EB3-A61C-7658C348D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398" y="761683"/>
            <a:ext cx="4318000" cy="366712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39E1C-F411-47A0-80FC-C04340B9A6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42876"/>
            <a:ext cx="2415291" cy="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7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0F2425A-DBF4-488E-B834-0FEA785E8C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8963" y="558800"/>
            <a:ext cx="4054475" cy="5496560"/>
          </a:xfrm>
        </p:spPr>
        <p:txBody>
          <a:bodyPr/>
          <a:lstStyle>
            <a:lvl1pPr marL="0" indent="0">
              <a:buNone/>
              <a:defRPr>
                <a:solidFill>
                  <a:srgbClr val="63333F"/>
                </a:solidFill>
              </a:defRPr>
            </a:lvl1pPr>
          </a:lstStyle>
          <a:p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DA20422-6F53-46B9-A998-838AF68FD3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9363" y="568961"/>
            <a:ext cx="6543674" cy="5486400"/>
          </a:xfrm>
        </p:spPr>
        <p:txBody>
          <a:bodyPr/>
          <a:lstStyle>
            <a:lvl1pPr marL="0" indent="0">
              <a:buNone/>
              <a:defRPr>
                <a:solidFill>
                  <a:srgbClr val="63333F"/>
                </a:solidFill>
              </a:defRPr>
            </a:lvl1pPr>
          </a:lstStyle>
          <a:p>
            <a:pPr lvl="0"/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3B1EC-5376-4968-ACA4-D679FF33C5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42876"/>
            <a:ext cx="2415291" cy="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6B3D3-FB38-4946-841F-CEA5812786AC}"/>
              </a:ext>
            </a:extLst>
          </p:cNvPr>
          <p:cNvSpPr/>
          <p:nvPr userDrawn="1"/>
        </p:nvSpPr>
        <p:spPr>
          <a:xfrm>
            <a:off x="3441403" y="563116"/>
            <a:ext cx="5316279" cy="691116"/>
          </a:xfrm>
          <a:prstGeom prst="roundRect">
            <a:avLst>
              <a:gd name="adj" fmla="val 50000"/>
            </a:avLst>
          </a:prstGeom>
          <a:solidFill>
            <a:srgbClr val="F1ECE5"/>
          </a:solidFill>
          <a:ln>
            <a:solidFill>
              <a:srgbClr val="63333F"/>
            </a:solidFill>
          </a:ln>
          <a:effectLst>
            <a:outerShdw blurRad="889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8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05448BDB-285D-4314-9DA8-D928B55DF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20" y="1739901"/>
            <a:ext cx="11023917" cy="4210400"/>
          </a:xfrm>
        </p:spPr>
        <p:txBody>
          <a:bodyPr/>
          <a:lstStyle>
            <a:lvl1pPr marL="0" indent="0">
              <a:buNone/>
              <a:defRPr>
                <a:solidFill>
                  <a:srgbClr val="63333F"/>
                </a:solidFill>
              </a:defRPr>
            </a:lvl1pPr>
          </a:lstStyle>
          <a:p>
            <a:pPr lvl="0"/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ID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9D7B3BDA-4BA9-45DD-B531-165079CED9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398" y="761683"/>
            <a:ext cx="4318000" cy="366712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C1A25-A642-4F29-9F32-44299F96AB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42876"/>
            <a:ext cx="2415291" cy="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9DA17E12-E394-45EF-AAD8-9F8CD613C0D3}"/>
              </a:ext>
            </a:extLst>
          </p:cNvPr>
          <p:cNvSpPr/>
          <p:nvPr userDrawn="1"/>
        </p:nvSpPr>
        <p:spPr>
          <a:xfrm>
            <a:off x="3757836" y="1841500"/>
            <a:ext cx="4686300" cy="318518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D9E1C4-9FD7-4BFA-8FA3-802A4EF10285}"/>
              </a:ext>
            </a:extLst>
          </p:cNvPr>
          <p:cNvCxnSpPr>
            <a:cxnSpLocks/>
          </p:cNvCxnSpPr>
          <p:nvPr userDrawn="1"/>
        </p:nvCxnSpPr>
        <p:spPr>
          <a:xfrm>
            <a:off x="4445000" y="3854386"/>
            <a:ext cx="3340100" cy="0"/>
          </a:xfrm>
          <a:prstGeom prst="line">
            <a:avLst/>
          </a:prstGeom>
          <a:ln w="28575">
            <a:solidFill>
              <a:srgbClr val="633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D9CBC1-584A-44ED-A783-ADB7E622A998}"/>
              </a:ext>
            </a:extLst>
          </p:cNvPr>
          <p:cNvCxnSpPr>
            <a:cxnSpLocks/>
          </p:cNvCxnSpPr>
          <p:nvPr userDrawn="1"/>
        </p:nvCxnSpPr>
        <p:spPr>
          <a:xfrm>
            <a:off x="4775200" y="3996512"/>
            <a:ext cx="2631306" cy="0"/>
          </a:xfrm>
          <a:prstGeom prst="line">
            <a:avLst/>
          </a:prstGeom>
          <a:ln w="28575">
            <a:solidFill>
              <a:srgbClr val="633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C6A44C1-8790-47B5-A501-29D6C1CE62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74" y="2269555"/>
            <a:ext cx="697826" cy="697826"/>
          </a:xfrm>
          <a:prstGeom prst="rect">
            <a:avLst/>
          </a:prstGeom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659C7DA-5301-4E7A-A6E4-54E4E0221D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7515" y="3109278"/>
            <a:ext cx="3697288" cy="744537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Tugas</a:t>
            </a:r>
            <a:r>
              <a:rPr lang="en-US" dirty="0"/>
              <a:t>/Quiz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407D4-37A9-4EAF-B0B7-D07696A712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6053037"/>
            <a:ext cx="2415292" cy="7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ED360D-39A3-4BFB-B868-D11DE2E467FC}"/>
              </a:ext>
            </a:extLst>
          </p:cNvPr>
          <p:cNvSpPr/>
          <p:nvPr userDrawn="1"/>
        </p:nvSpPr>
        <p:spPr>
          <a:xfrm>
            <a:off x="3441403" y="563116"/>
            <a:ext cx="5316279" cy="691116"/>
          </a:xfrm>
          <a:prstGeom prst="roundRect">
            <a:avLst>
              <a:gd name="adj" fmla="val 50000"/>
            </a:avLst>
          </a:prstGeom>
          <a:solidFill>
            <a:srgbClr val="F1ECE5"/>
          </a:solidFill>
          <a:ln>
            <a:solidFill>
              <a:srgbClr val="63333F"/>
            </a:solidFill>
          </a:ln>
          <a:effectLst>
            <a:outerShdw blurRad="889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8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90617CB8-E840-4E0A-A78C-61B9D5A06B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20" y="1739901"/>
            <a:ext cx="11023917" cy="4210400"/>
          </a:xfrm>
        </p:spPr>
        <p:txBody>
          <a:bodyPr/>
          <a:lstStyle>
            <a:lvl1pPr marL="0" indent="0">
              <a:buNone/>
              <a:defRPr>
                <a:solidFill>
                  <a:srgbClr val="63333F"/>
                </a:solidFill>
              </a:defRPr>
            </a:lvl1pPr>
          </a:lstStyle>
          <a:p>
            <a:pPr lvl="0"/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ID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3B9EB4D0-2E04-4931-BC5E-DB1DE6E980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398" y="761683"/>
            <a:ext cx="4318000" cy="366712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516F-8B80-47C3-9F1F-6026C871D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6053037"/>
            <a:ext cx="2415292" cy="7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655AD237-19D3-47AD-BE7B-3FB264228140}"/>
              </a:ext>
            </a:extLst>
          </p:cNvPr>
          <p:cNvSpPr/>
          <p:nvPr userDrawn="1"/>
        </p:nvSpPr>
        <p:spPr>
          <a:xfrm>
            <a:off x="2849527" y="1579095"/>
            <a:ext cx="6432696" cy="3052572"/>
          </a:xfrm>
          <a:prstGeom prst="ellipse">
            <a:avLst/>
          </a:prstGeom>
          <a:ln>
            <a:noFill/>
          </a:ln>
          <a:effectLst>
            <a:innerShdw blurRad="444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49F31-105A-46C1-A1B2-883DB8439C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24" y="1826157"/>
            <a:ext cx="824152" cy="824152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F96F98CE-0924-444A-B955-28EECEFAB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5040" y="2955131"/>
            <a:ext cx="5201920" cy="744537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Terimakasih</a:t>
            </a:r>
            <a:r>
              <a:rPr lang="en-US" dirty="0"/>
              <a:t> !!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730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 scattering of small circles">
            <a:extLst>
              <a:ext uri="{FF2B5EF4-FFF2-40B4-BE49-F238E27FC236}">
                <a16:creationId xmlns:a16="http://schemas.microsoft.com/office/drawing/2014/main" id="{A82B01CD-80BD-4C29-AB6D-E8008D51A3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80178">
            <a:off x="8288283" y="2115234"/>
            <a:ext cx="5990728" cy="5990728"/>
          </a:xfrm>
          <a:prstGeom prst="rect">
            <a:avLst/>
          </a:prstGeom>
        </p:spPr>
      </p:pic>
      <p:sp useBgFill="1">
        <p:nvSpPr>
          <p:cNvPr id="4" name="Oval 3">
            <a:extLst>
              <a:ext uri="{FF2B5EF4-FFF2-40B4-BE49-F238E27FC236}">
                <a16:creationId xmlns:a16="http://schemas.microsoft.com/office/drawing/2014/main" id="{F6C8DCDC-F55E-4C3D-BBE1-A0CFAACD12DA}"/>
              </a:ext>
            </a:extLst>
          </p:cNvPr>
          <p:cNvSpPr/>
          <p:nvPr userDrawn="1"/>
        </p:nvSpPr>
        <p:spPr>
          <a:xfrm>
            <a:off x="4827305" y="1795538"/>
            <a:ext cx="2540000" cy="254000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E3AE6-41C4-400F-9659-9C54AAFB66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B6EE6-F2E6-4BCD-B27D-DBAB03D9E5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69" y="2015628"/>
            <a:ext cx="1829331" cy="1829331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26BF96EF-9D94-435C-9C78-E58982A317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0" y="0"/>
            <a:ext cx="4560668" cy="4560668"/>
          </a:xfrm>
          <a:prstGeom prst="rect">
            <a:avLst/>
          </a:prstGeom>
          <a:effectLst>
            <a:outerShdw blurRad="558800" dist="38100" algn="l" rotWithShape="0">
              <a:prstClr val="black">
                <a:alpha val="41000"/>
              </a:prstClr>
            </a:outerShdw>
          </a:effec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43183B-724F-48AA-954F-F33C86D0EF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6733" y="4480025"/>
            <a:ext cx="4331367" cy="393700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Nama </a:t>
            </a:r>
            <a:r>
              <a:rPr lang="en-US" dirty="0" err="1"/>
              <a:t>Dosen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259D4-30E4-48F3-AD73-AEACD401B8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2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 scattering of small circles">
            <a:extLst>
              <a:ext uri="{FF2B5EF4-FFF2-40B4-BE49-F238E27FC236}">
                <a16:creationId xmlns:a16="http://schemas.microsoft.com/office/drawing/2014/main" id="{6537DFC2-BA16-4A03-9872-62251E4F5C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80178">
            <a:off x="9097912" y="-647793"/>
            <a:ext cx="5990728" cy="5990728"/>
          </a:xfrm>
          <a:prstGeom prst="rect">
            <a:avLst/>
          </a:prstGeom>
        </p:spPr>
      </p:pic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13EF5209-3FC3-48E1-B865-A43F688D0160}"/>
              </a:ext>
            </a:extLst>
          </p:cNvPr>
          <p:cNvSpPr/>
          <p:nvPr userDrawn="1"/>
        </p:nvSpPr>
        <p:spPr>
          <a:xfrm>
            <a:off x="4827305" y="1795538"/>
            <a:ext cx="2540000" cy="254000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6BB83-B1BF-4636-AF86-9806053643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CAF07-C60D-43C0-9291-F6A279410F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69" y="2015628"/>
            <a:ext cx="1829331" cy="1829331"/>
          </a:xfrm>
          <a:prstGeom prst="rect">
            <a:avLst/>
          </a:prstGeom>
        </p:spPr>
      </p:pic>
      <p:pic>
        <p:nvPicPr>
          <p:cNvPr id="12" name="Graphic 11" descr="An organic corner shape">
            <a:extLst>
              <a:ext uri="{FF2B5EF4-FFF2-40B4-BE49-F238E27FC236}">
                <a16:creationId xmlns:a16="http://schemas.microsoft.com/office/drawing/2014/main" id="{C39A9141-D0A4-4CDA-B1C0-D041ACE6E7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0" y="0"/>
            <a:ext cx="4560668" cy="4560668"/>
          </a:xfrm>
          <a:prstGeom prst="rect">
            <a:avLst/>
          </a:prstGeom>
          <a:effectLst>
            <a:outerShdw blurRad="558800" dist="38100" algn="l" rotWithShape="0">
              <a:prstClr val="black">
                <a:alpha val="41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E9B84D-3A45-49C3-897C-EF4BCD37A8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9" y="5902654"/>
            <a:ext cx="542040" cy="542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C5DAFF-E27B-4D83-B08E-116A03D14B4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74" y="5913766"/>
            <a:ext cx="542040" cy="542040"/>
          </a:xfrm>
          <a:prstGeom prst="rect">
            <a:avLst/>
          </a:prstGeom>
        </p:spPr>
      </p:pic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3D90449-57F6-4572-8CA7-E5030BCC5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6733" y="4480025"/>
            <a:ext cx="4331367" cy="393700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Nama </a:t>
            </a:r>
            <a:r>
              <a:rPr lang="en-US" dirty="0" err="1"/>
              <a:t>Asprak</a:t>
            </a:r>
            <a:endParaRPr lang="en-ID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C338BD3-AF9B-4CC2-A338-D5C5197E23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5130" y="4882685"/>
            <a:ext cx="4331367" cy="393700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NPM</a:t>
            </a:r>
            <a:endParaRPr lang="en-ID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00678FD7-664D-4C87-A1A1-220697EB93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419" y="5976824"/>
            <a:ext cx="3257458" cy="3937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npm@unpak.ac.id</a:t>
            </a:r>
            <a:endParaRPr lang="en-ID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CA6C7773-2DE0-4047-A499-9AC67C9C5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1461" y="5982082"/>
            <a:ext cx="2150406" cy="3937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08xx-xxxx-xxxx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B8696-C95E-4469-BD98-632B3B9CFDC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413BB90A-7F56-46A9-8042-A89D3EDC34CD}"/>
              </a:ext>
            </a:extLst>
          </p:cNvPr>
          <p:cNvSpPr/>
          <p:nvPr userDrawn="1"/>
        </p:nvSpPr>
        <p:spPr>
          <a:xfrm>
            <a:off x="-1042710" y="-668797"/>
            <a:ext cx="3449360" cy="344936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9A7F2-BA75-4B18-822F-D5AC7AB178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A260A77-3804-4B86-8172-B115FC40C47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87340282"/>
              </p:ext>
            </p:extLst>
          </p:nvPr>
        </p:nvGraphicFramePr>
        <p:xfrm>
          <a:off x="3168665" y="219167"/>
          <a:ext cx="9267063" cy="614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5F83B7C-F7B0-4BC2-89BC-4E0B6B74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600" y="909642"/>
            <a:ext cx="3937000" cy="1752600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958363-1EBA-40F0-9070-B97ECBDC6C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4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D5A60EA1-9397-412C-8409-32E18ABA3FF5}"/>
              </a:ext>
            </a:extLst>
          </p:cNvPr>
          <p:cNvSpPr/>
          <p:nvPr userDrawn="1"/>
        </p:nvSpPr>
        <p:spPr>
          <a:xfrm>
            <a:off x="-1211425" y="-93886"/>
            <a:ext cx="3449360" cy="344936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C2B2C-1C13-48B8-B24E-9992A3F76E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70851"/>
            <a:ext cx="11837387" cy="6658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D89D94-447D-4FE2-86E1-14CE38A9C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60DBE1A-4292-4216-ABCA-D3ED6E0A4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7250" y="342995"/>
            <a:ext cx="5397500" cy="719138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 a t a  T e r t </a:t>
            </a:r>
            <a:r>
              <a:rPr lang="en-US" dirty="0" err="1"/>
              <a:t>i</a:t>
            </a:r>
            <a:r>
              <a:rPr lang="en-US" dirty="0"/>
              <a:t> b</a:t>
            </a:r>
            <a:endParaRPr lang="en-ID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E7693A-90B8-4EC8-8F7A-7218E6F97B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3900" y="1533289"/>
            <a:ext cx="8216900" cy="406259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wajiib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hadir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minimal 10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keterlambatan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Jika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terlambat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wajib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mengikuti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lain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pengganti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minggu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wajib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mengenakan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pakaian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kemeja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/baju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berkerah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celana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panjang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sepatu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Dilarang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topi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jaket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berlangsung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Dilarang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berlangsung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Dilarang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mencabut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melepas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memasang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menyalakan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mematikan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peralatan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seizin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asisten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aktivitas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apapun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berhubungan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03CAEF-7958-4E5C-BEFF-06002F0C04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C0772C47-358D-4FAD-82C6-81EF588A13E2}"/>
              </a:ext>
            </a:extLst>
          </p:cNvPr>
          <p:cNvSpPr/>
          <p:nvPr userDrawn="1"/>
        </p:nvSpPr>
        <p:spPr>
          <a:xfrm>
            <a:off x="-1211425" y="-93886"/>
            <a:ext cx="3449360" cy="3449360"/>
          </a:xfrm>
          <a:prstGeom prst="ellipse">
            <a:avLst/>
          </a:prstGeom>
          <a:ln>
            <a:noFill/>
          </a:ln>
          <a:effectLst>
            <a:innerShdw blurRad="444500">
              <a:srgbClr val="CFA9AB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1BA20-DC65-42F8-8734-CD02592C23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C77E2-582F-4827-A00F-A01E02E71E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70851"/>
            <a:ext cx="11837387" cy="6658530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7321B847-8DF4-4DD8-B682-EA45E7AB74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7250" y="342995"/>
            <a:ext cx="5397500" cy="719138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 a t a  T e r t </a:t>
            </a:r>
            <a:r>
              <a:rPr lang="en-US" dirty="0" err="1"/>
              <a:t>i</a:t>
            </a:r>
            <a:r>
              <a:rPr lang="en-US" dirty="0"/>
              <a:t> b</a:t>
            </a:r>
            <a:endParaRPr lang="en-ID" dirty="0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186FB89-49B6-4262-A9E0-3BFF7E2D11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3900" y="1533289"/>
            <a:ext cx="8216900" cy="406259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wajiib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hadir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minimal 10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keterlambatan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Jika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terlambat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wajib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mengikuti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lain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pengganti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minggu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wajib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mengenakan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pakaian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kemeja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/baju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berkerah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celana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panjang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sepatu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Dilarang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topi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jaket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berlangsung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Dilarang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berlangsung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Dilarang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mencabut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melepas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memasang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menyalakan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mematikan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peralatan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seizin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asisten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saat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aktivitas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apapun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berhubungan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065F07-3EAB-42AF-9F1E-012063FE44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3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54A74-15B3-4412-BE1D-1D3C5C3867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D036946E-F0FD-443C-93CF-FE185D63688D}"/>
              </a:ext>
            </a:extLst>
          </p:cNvPr>
          <p:cNvSpPr/>
          <p:nvPr userDrawn="1"/>
        </p:nvSpPr>
        <p:spPr>
          <a:xfrm>
            <a:off x="2441401" y="1620436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C9010509-D11D-45C9-9E61-A7E6A4462E40}"/>
              </a:ext>
            </a:extLst>
          </p:cNvPr>
          <p:cNvSpPr/>
          <p:nvPr userDrawn="1"/>
        </p:nvSpPr>
        <p:spPr>
          <a:xfrm>
            <a:off x="8308801" y="1620436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5DFFDAE7-B891-4F1B-A2DF-AD207F0717B2}"/>
              </a:ext>
            </a:extLst>
          </p:cNvPr>
          <p:cNvSpPr/>
          <p:nvPr userDrawn="1"/>
        </p:nvSpPr>
        <p:spPr>
          <a:xfrm>
            <a:off x="5359195" y="1620436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E99A041E-0939-4F17-A4F7-FB1ACEEA3D78}"/>
              </a:ext>
            </a:extLst>
          </p:cNvPr>
          <p:cNvSpPr/>
          <p:nvPr userDrawn="1"/>
        </p:nvSpPr>
        <p:spPr>
          <a:xfrm>
            <a:off x="8308801" y="4499014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6D28524B-B4C2-439A-A2DB-546486A96341}"/>
              </a:ext>
            </a:extLst>
          </p:cNvPr>
          <p:cNvSpPr/>
          <p:nvPr userDrawn="1"/>
        </p:nvSpPr>
        <p:spPr>
          <a:xfrm>
            <a:off x="5359195" y="4499015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B95A1FDB-26AD-4F8E-962C-ED00206AB2AF}"/>
              </a:ext>
            </a:extLst>
          </p:cNvPr>
          <p:cNvSpPr/>
          <p:nvPr userDrawn="1"/>
        </p:nvSpPr>
        <p:spPr>
          <a:xfrm>
            <a:off x="2437829" y="4495340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459604-B5F7-41E5-A0DB-17DCEB172032}"/>
              </a:ext>
            </a:extLst>
          </p:cNvPr>
          <p:cNvCxnSpPr>
            <a:cxnSpLocks/>
          </p:cNvCxnSpPr>
          <p:nvPr userDrawn="1"/>
        </p:nvCxnSpPr>
        <p:spPr>
          <a:xfrm>
            <a:off x="3940546" y="2106143"/>
            <a:ext cx="1429282" cy="0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FCCE1-4BDB-48CE-8AE1-40A68D74E1BE}"/>
              </a:ext>
            </a:extLst>
          </p:cNvPr>
          <p:cNvCxnSpPr>
            <a:cxnSpLocks/>
            <a:stCxn id="9" idx="6"/>
            <a:endCxn id="8" idx="2"/>
          </p:cNvCxnSpPr>
          <p:nvPr userDrawn="1"/>
        </p:nvCxnSpPr>
        <p:spPr>
          <a:xfrm>
            <a:off x="6847707" y="2106143"/>
            <a:ext cx="1461094" cy="0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0B0FC-A88E-4C1F-8EFE-ABA332E59083}"/>
              </a:ext>
            </a:extLst>
          </p:cNvPr>
          <p:cNvCxnSpPr>
            <a:cxnSpLocks/>
            <a:stCxn id="11" idx="6"/>
            <a:endCxn id="10" idx="2"/>
          </p:cNvCxnSpPr>
          <p:nvPr userDrawn="1"/>
        </p:nvCxnSpPr>
        <p:spPr>
          <a:xfrm flipV="1">
            <a:off x="6847707" y="4984721"/>
            <a:ext cx="1461094" cy="1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76FEEF-9A3E-4768-BEE4-5F8F7B3A1081}"/>
              </a:ext>
            </a:extLst>
          </p:cNvPr>
          <p:cNvCxnSpPr>
            <a:cxnSpLocks/>
            <a:stCxn id="12" idx="6"/>
            <a:endCxn id="11" idx="2"/>
          </p:cNvCxnSpPr>
          <p:nvPr userDrawn="1"/>
        </p:nvCxnSpPr>
        <p:spPr>
          <a:xfrm>
            <a:off x="3926341" y="4981047"/>
            <a:ext cx="1432854" cy="3675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71E7758-7B58-4B77-B4FC-26AD9FA753A4}"/>
              </a:ext>
            </a:extLst>
          </p:cNvPr>
          <p:cNvCxnSpPr>
            <a:cxnSpLocks/>
            <a:stCxn id="8" idx="6"/>
            <a:endCxn id="10" idx="6"/>
          </p:cNvCxnSpPr>
          <p:nvPr userDrawn="1"/>
        </p:nvCxnSpPr>
        <p:spPr>
          <a:xfrm>
            <a:off x="9797313" y="2106143"/>
            <a:ext cx="12700" cy="2878578"/>
          </a:xfrm>
          <a:prstGeom prst="curvedConnector3">
            <a:avLst>
              <a:gd name="adj1" fmla="val 7911630"/>
            </a:avLst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A71C976-E7F1-4EF0-AE50-24053F85ABA8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023007" y="4991207"/>
            <a:ext cx="1414822" cy="1948072"/>
          </a:xfrm>
          <a:prstGeom prst="curvedConnector2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DDE023-CAA5-42FA-8879-47BF2D7D44C7}"/>
              </a:ext>
            </a:extLst>
          </p:cNvPr>
          <p:cNvCxnSpPr/>
          <p:nvPr userDrawn="1"/>
        </p:nvCxnSpPr>
        <p:spPr>
          <a:xfrm>
            <a:off x="413749" y="1073086"/>
            <a:ext cx="5260369" cy="0"/>
          </a:xfrm>
          <a:prstGeom prst="line">
            <a:avLst/>
          </a:prstGeom>
          <a:ln w="28575">
            <a:solidFill>
              <a:srgbClr val="633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A8832-7829-4B2C-9E5E-A127E2592C8E}"/>
              </a:ext>
            </a:extLst>
          </p:cNvPr>
          <p:cNvCxnSpPr>
            <a:cxnSpLocks/>
          </p:cNvCxnSpPr>
          <p:nvPr userDrawn="1"/>
        </p:nvCxnSpPr>
        <p:spPr>
          <a:xfrm>
            <a:off x="410988" y="1215212"/>
            <a:ext cx="3515718" cy="0"/>
          </a:xfrm>
          <a:prstGeom prst="line">
            <a:avLst/>
          </a:prstGeom>
          <a:ln w="28575">
            <a:solidFill>
              <a:srgbClr val="6333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1577054-98BE-4CDB-BD84-BF1B33810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6539" y="416112"/>
            <a:ext cx="5776912" cy="625475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Timeline </a:t>
            </a:r>
            <a:r>
              <a:rPr lang="en-US" dirty="0" err="1"/>
              <a:t>Praktikum</a:t>
            </a:r>
            <a:endParaRPr lang="en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BD81731-5C93-4ADA-B7A8-88676833C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7991" y="2719670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46E3EDB8-C30E-498E-8088-EF9135891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9357" y="2712781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61BB581C-D727-47C5-A28F-444626F69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8963" y="2712781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72B81F32-56FA-49F6-B0DC-DFB841DE3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8963" y="5601417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D4375406-0230-4A4D-A7D8-91D75F2B08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9357" y="5591358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2DE389D4-ADBA-4FFE-9C62-8E6A3AFD0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7991" y="5601417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9A72275-8A78-4E98-8C47-19826CDAD6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D525D1-D445-4C3B-89B4-EA3D574D67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71DD606A-B0CD-4053-9DD8-DBD23CF3F845}"/>
              </a:ext>
            </a:extLst>
          </p:cNvPr>
          <p:cNvSpPr/>
          <p:nvPr userDrawn="1"/>
        </p:nvSpPr>
        <p:spPr>
          <a:xfrm>
            <a:off x="2434834" y="1295654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5116EB33-2ACB-4C47-B581-4519574C9732}"/>
              </a:ext>
            </a:extLst>
          </p:cNvPr>
          <p:cNvSpPr/>
          <p:nvPr userDrawn="1"/>
        </p:nvSpPr>
        <p:spPr>
          <a:xfrm>
            <a:off x="8302234" y="1295654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6CF16FD2-933E-49EF-8CB8-E763C5086705}"/>
              </a:ext>
            </a:extLst>
          </p:cNvPr>
          <p:cNvSpPr/>
          <p:nvPr userDrawn="1"/>
        </p:nvSpPr>
        <p:spPr>
          <a:xfrm>
            <a:off x="5352628" y="1295654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EC3277CA-380C-4BD9-90F0-1F5D7CCDE1BF}"/>
              </a:ext>
            </a:extLst>
          </p:cNvPr>
          <p:cNvSpPr/>
          <p:nvPr userDrawn="1"/>
        </p:nvSpPr>
        <p:spPr>
          <a:xfrm>
            <a:off x="8302234" y="4174232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86503555-C9E5-4796-81B3-F4629D51EEF4}"/>
              </a:ext>
            </a:extLst>
          </p:cNvPr>
          <p:cNvSpPr/>
          <p:nvPr userDrawn="1"/>
        </p:nvSpPr>
        <p:spPr>
          <a:xfrm>
            <a:off x="5352628" y="4174233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DE48B21B-65C5-432D-B0F9-C7DBF5AECA5B}"/>
              </a:ext>
            </a:extLst>
          </p:cNvPr>
          <p:cNvSpPr/>
          <p:nvPr userDrawn="1"/>
        </p:nvSpPr>
        <p:spPr>
          <a:xfrm>
            <a:off x="2431262" y="4170558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613CF-3291-422E-A44F-A66C50693B38}"/>
              </a:ext>
            </a:extLst>
          </p:cNvPr>
          <p:cNvCxnSpPr>
            <a:cxnSpLocks/>
          </p:cNvCxnSpPr>
          <p:nvPr userDrawn="1"/>
        </p:nvCxnSpPr>
        <p:spPr>
          <a:xfrm>
            <a:off x="3933979" y="1781361"/>
            <a:ext cx="1429282" cy="0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14DB5-BF70-4784-A5CC-467E010249EF}"/>
              </a:ext>
            </a:extLst>
          </p:cNvPr>
          <p:cNvCxnSpPr>
            <a:cxnSpLocks/>
            <a:stCxn id="12" idx="6"/>
            <a:endCxn id="11" idx="2"/>
          </p:cNvCxnSpPr>
          <p:nvPr userDrawn="1"/>
        </p:nvCxnSpPr>
        <p:spPr>
          <a:xfrm>
            <a:off x="6841140" y="1781361"/>
            <a:ext cx="1461094" cy="0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4B5BF0-9063-46CC-A78E-C914938EC0DB}"/>
              </a:ext>
            </a:extLst>
          </p:cNvPr>
          <p:cNvCxnSpPr>
            <a:cxnSpLocks/>
            <a:stCxn id="14" idx="6"/>
            <a:endCxn id="13" idx="2"/>
          </p:cNvCxnSpPr>
          <p:nvPr userDrawn="1"/>
        </p:nvCxnSpPr>
        <p:spPr>
          <a:xfrm flipV="1">
            <a:off x="6841140" y="4659939"/>
            <a:ext cx="1461094" cy="1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153067-8B8A-4EF8-97B7-E3759487AFA9}"/>
              </a:ext>
            </a:extLst>
          </p:cNvPr>
          <p:cNvCxnSpPr>
            <a:cxnSpLocks/>
            <a:stCxn id="15" idx="6"/>
            <a:endCxn id="14" idx="2"/>
          </p:cNvCxnSpPr>
          <p:nvPr userDrawn="1"/>
        </p:nvCxnSpPr>
        <p:spPr>
          <a:xfrm>
            <a:off x="3919774" y="4656265"/>
            <a:ext cx="1432854" cy="3675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5451732-BD72-443C-8B04-1FFBAE12ABC6}"/>
              </a:ext>
            </a:extLst>
          </p:cNvPr>
          <p:cNvCxnSpPr>
            <a:cxnSpLocks/>
            <a:stCxn id="11" idx="6"/>
            <a:endCxn id="13" idx="6"/>
          </p:cNvCxnSpPr>
          <p:nvPr userDrawn="1"/>
        </p:nvCxnSpPr>
        <p:spPr>
          <a:xfrm>
            <a:off x="9790746" y="1781361"/>
            <a:ext cx="12700" cy="2878578"/>
          </a:xfrm>
          <a:prstGeom prst="curvedConnector3">
            <a:avLst>
              <a:gd name="adj1" fmla="val 7911630"/>
            </a:avLst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071B5BB-FA67-4396-897B-299667029C45}"/>
              </a:ext>
            </a:extLst>
          </p:cNvPr>
          <p:cNvCxnSpPr>
            <a:cxnSpLocks/>
            <a:stCxn id="10" idx="2"/>
          </p:cNvCxnSpPr>
          <p:nvPr userDrawn="1"/>
        </p:nvCxnSpPr>
        <p:spPr>
          <a:xfrm rot="10800000">
            <a:off x="1028700" y="1"/>
            <a:ext cx="1406134" cy="1781361"/>
          </a:xfrm>
          <a:prstGeom prst="curvedConnector2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072594FC-F110-49A2-829D-9D8AA50171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424" y="2390292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D2EF6D65-C828-411E-BC66-98C53EBA08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1906" y="2392984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023CD34-D643-4F02-9217-27065566F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2396" y="2392984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94A1675B-D2AD-49CC-81C0-E424073603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42396" y="5291881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449E9A88-EAD6-4E88-9EE2-C3B911C48B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91906" y="5291881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1B77770-F512-4E45-8A2B-3FCFA8BF4E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1424" y="5291881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A23C32-F009-4CB9-B4E9-789472AF74C3}"/>
              </a:ext>
            </a:extLst>
          </p:cNvPr>
          <p:cNvCxnSpPr>
            <a:cxnSpLocks/>
            <a:stCxn id="15" idx="2"/>
          </p:cNvCxnSpPr>
          <p:nvPr userDrawn="1"/>
        </p:nvCxnSpPr>
        <p:spPr>
          <a:xfrm rot="10800000" flipV="1">
            <a:off x="1023010" y="4656265"/>
            <a:ext cx="1408253" cy="2283014"/>
          </a:xfrm>
          <a:prstGeom prst="curvedConnector2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B64EF84-5FD5-43B0-8D21-D978506D24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8642E6-2884-4FE8-9611-BB8A57DE51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3" y="231731"/>
            <a:ext cx="824152" cy="824152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27DE351-A1C3-4DB8-8226-251F0FED03E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rot="10800000">
            <a:off x="1028700" y="5"/>
            <a:ext cx="1444434" cy="1757987"/>
          </a:xfrm>
          <a:prstGeom prst="curvedConnector2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35DD3256-EF72-4EC1-9C3D-9102DBF58151}"/>
              </a:ext>
            </a:extLst>
          </p:cNvPr>
          <p:cNvSpPr/>
          <p:nvPr userDrawn="1"/>
        </p:nvSpPr>
        <p:spPr>
          <a:xfrm>
            <a:off x="2473134" y="1272284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4221B35-EB66-4EDB-B56C-55E1877EB453}"/>
              </a:ext>
            </a:extLst>
          </p:cNvPr>
          <p:cNvSpPr/>
          <p:nvPr userDrawn="1"/>
        </p:nvSpPr>
        <p:spPr>
          <a:xfrm>
            <a:off x="8272892" y="1272284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631FA50C-5059-4039-A54B-D142BE7C7C50}"/>
              </a:ext>
            </a:extLst>
          </p:cNvPr>
          <p:cNvSpPr/>
          <p:nvPr userDrawn="1"/>
        </p:nvSpPr>
        <p:spPr>
          <a:xfrm>
            <a:off x="8272892" y="4143415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0B9ACA1F-E0B0-4FC6-82BC-51FBE8E294A1}"/>
              </a:ext>
            </a:extLst>
          </p:cNvPr>
          <p:cNvSpPr/>
          <p:nvPr userDrawn="1"/>
        </p:nvSpPr>
        <p:spPr>
          <a:xfrm>
            <a:off x="2529516" y="4143415"/>
            <a:ext cx="1488512" cy="971413"/>
          </a:xfrm>
          <a:prstGeom prst="ellipse">
            <a:avLst/>
          </a:prstGeom>
          <a:ln>
            <a:solidFill>
              <a:srgbClr val="B7A4A4"/>
            </a:solidFill>
          </a:ln>
          <a:effectLst>
            <a:innerShdw blurRad="444500">
              <a:srgbClr val="63333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</a:t>
            </a:r>
            <a:endParaRPr lang="en-ID" sz="4400" b="1" dirty="0">
              <a:solidFill>
                <a:srgbClr val="6333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2C8DBC-7740-4CB6-B664-FEEB3053CA53}"/>
              </a:ext>
            </a:extLst>
          </p:cNvPr>
          <p:cNvCxnSpPr>
            <a:cxnSpLocks/>
            <a:stCxn id="11" idx="6"/>
            <a:endCxn id="12" idx="2"/>
          </p:cNvCxnSpPr>
          <p:nvPr userDrawn="1"/>
        </p:nvCxnSpPr>
        <p:spPr>
          <a:xfrm>
            <a:off x="3961646" y="1757991"/>
            <a:ext cx="4311246" cy="0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DFEC26-000E-4311-B270-57123E091A5F}"/>
              </a:ext>
            </a:extLst>
          </p:cNvPr>
          <p:cNvCxnSpPr>
            <a:cxnSpLocks/>
            <a:stCxn id="14" idx="6"/>
            <a:endCxn id="13" idx="2"/>
          </p:cNvCxnSpPr>
          <p:nvPr userDrawn="1"/>
        </p:nvCxnSpPr>
        <p:spPr>
          <a:xfrm>
            <a:off x="4018028" y="4629122"/>
            <a:ext cx="4254864" cy="0"/>
          </a:xfrm>
          <a:prstGeom prst="line">
            <a:avLst/>
          </a:prstGeom>
          <a:ln w="38100">
            <a:solidFill>
              <a:srgbClr val="63333F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0DB2023-8B8D-4F32-902F-79D17885AE69}"/>
              </a:ext>
            </a:extLst>
          </p:cNvPr>
          <p:cNvCxnSpPr>
            <a:cxnSpLocks/>
            <a:stCxn id="12" idx="6"/>
            <a:endCxn id="13" idx="6"/>
          </p:cNvCxnSpPr>
          <p:nvPr userDrawn="1"/>
        </p:nvCxnSpPr>
        <p:spPr>
          <a:xfrm>
            <a:off x="9761404" y="1757991"/>
            <a:ext cx="12700" cy="2871131"/>
          </a:xfrm>
          <a:prstGeom prst="curvedConnector3">
            <a:avLst>
              <a:gd name="adj1" fmla="val 11260465"/>
            </a:avLst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68E0CAD1-0805-4539-B687-8FD83D576D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13296" y="2358593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8412C3B5-DC67-4389-AFBA-86B527192A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3054" y="2358593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4085BC32-7BDB-4822-AB1E-6DC89648D0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13296" y="5229723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B56BBD15-F845-44B3-84D8-79A4A64484F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18962" y="5228599"/>
            <a:ext cx="200818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6333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Materi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8235DA-628A-4BBE-823D-5864945ACC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49" y="6035145"/>
            <a:ext cx="2415291" cy="7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32FD1-75D6-4348-BAA3-E20A043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AB6B-FC9E-42E4-AA5B-68D07DD0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76D3-4774-499C-B817-C56D0B9A1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5CFA-D4F3-42B6-8703-026F090F9922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4D78-C9E2-4EDC-B18B-B4F34D398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2D04-CD30-4364-8587-23030080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F5A5-E985-4CF9-ADBC-54E5F25CA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8D8FB-676C-4ECB-9D5E-92B097718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PENGANTAR ILMU KOMPUTER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E6F2-814F-4822-BF16-62784EDA66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006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C2FE-1E97-EB3C-70D5-22FC7FBD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9A87-D7D5-0308-071A-5D377159F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4897" y="1666720"/>
            <a:ext cx="9999406" cy="428498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2. </a:t>
            </a:r>
            <a:r>
              <a:rPr lang="en-US" sz="2000" dirty="0" err="1"/>
              <a:t>Buat</a:t>
            </a:r>
            <a:r>
              <a:rPr lang="en-US" sz="2000" dirty="0"/>
              <a:t> File dan </a:t>
            </a:r>
            <a:r>
              <a:rPr lang="en-US" sz="2000" dirty="0" err="1"/>
              <a:t>Simpan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7916-24DA-2BF9-5F71-BFF42CCDF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32FF9-D4DD-62C4-0AF9-5171B602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2" y="2016125"/>
            <a:ext cx="6159500" cy="39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7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C7CD7-DE18-29E9-57C6-37A2887A0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1F893-2D1A-BAE4-7588-41DCD0040B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4897" y="1666720"/>
            <a:ext cx="9999406" cy="428498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3. </a:t>
            </a:r>
            <a:r>
              <a:rPr lang="en-US" sz="2000" dirty="0" err="1"/>
              <a:t>Pilih</a:t>
            </a:r>
            <a:r>
              <a:rPr lang="en-US" sz="2000" dirty="0"/>
              <a:t> Create, Group Tables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Table Design Isi Field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0E7A7-E305-2F1C-1DAC-5AD177F2FD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FA516-E77B-3AD1-76D7-FD704DC5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" r="10584" b="3318"/>
          <a:stretch/>
        </p:blipFill>
        <p:spPr>
          <a:xfrm>
            <a:off x="1646903" y="2017396"/>
            <a:ext cx="8244349" cy="46685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C649-58CB-DFFB-49BE-22CD7D589B7E}"/>
              </a:ext>
            </a:extLst>
          </p:cNvPr>
          <p:cNvSpPr/>
          <p:nvPr/>
        </p:nvSpPr>
        <p:spPr>
          <a:xfrm>
            <a:off x="4012821" y="4805680"/>
            <a:ext cx="2139059" cy="69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Keterangan</a:t>
            </a:r>
            <a:r>
              <a:rPr lang="en-US" sz="1400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Ubah</a:t>
            </a:r>
            <a:r>
              <a:rPr lang="en-US" sz="1400" dirty="0">
                <a:solidFill>
                  <a:schemeClr val="tx1"/>
                </a:solidFill>
              </a:rPr>
              <a:t> Field Size </a:t>
            </a:r>
            <a:r>
              <a:rPr lang="en-US" sz="1400" dirty="0" err="1">
                <a:solidFill>
                  <a:schemeClr val="tx1"/>
                </a:solidFill>
              </a:rPr>
              <a:t>sesuai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kebutuhan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1435D-1A7A-D54B-05C1-E43991AED5C3}"/>
              </a:ext>
            </a:extLst>
          </p:cNvPr>
          <p:cNvSpPr/>
          <p:nvPr/>
        </p:nvSpPr>
        <p:spPr>
          <a:xfrm>
            <a:off x="7487541" y="3114040"/>
            <a:ext cx="2139059" cy="82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Keterangan</a:t>
            </a:r>
            <a:r>
              <a:rPr lang="en-US" sz="1400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CTRL+S </a:t>
            </a:r>
            <a:r>
              <a:rPr lang="en-US" sz="1400" dirty="0" err="1">
                <a:solidFill>
                  <a:schemeClr val="tx1"/>
                </a:solidFill>
              </a:rPr>
              <a:t>blalu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nama</a:t>
            </a:r>
            <a:r>
              <a:rPr lang="en-US" sz="1400" dirty="0">
                <a:solidFill>
                  <a:schemeClr val="tx1"/>
                </a:solidFill>
              </a:rPr>
              <a:t> table “</a:t>
            </a:r>
            <a:r>
              <a:rPr lang="en-US" sz="1400" dirty="0" err="1">
                <a:solidFill>
                  <a:schemeClr val="tx1"/>
                </a:solidFill>
              </a:rPr>
              <a:t>Data_Mahasiswa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92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0011-07E4-0D4D-8F7F-32606BAC3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7676-C114-2149-56C8-08380595F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4897" y="1666720"/>
            <a:ext cx="9999406" cy="428498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4.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Data_Mahasiswa</a:t>
            </a:r>
            <a:r>
              <a:rPr lang="en-US" sz="2000" dirty="0"/>
              <a:t> pada All Access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2E9B-F650-6048-487C-CD8F28CAB0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81E0B-3E73-B427-52A5-1E291A9E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96" y="2057166"/>
            <a:ext cx="9123924" cy="32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FB9E1-15B4-B069-CF36-A2F7527D0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4AD9C-0DDC-9C8B-10E2-C036588918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4897" y="1666720"/>
            <a:ext cx="9999406" cy="428498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5. </a:t>
            </a:r>
            <a:r>
              <a:rPr lang="en-US" sz="2000" dirty="0" err="1"/>
              <a:t>Pilih</a:t>
            </a:r>
            <a:r>
              <a:rPr lang="en-US" sz="2000" dirty="0"/>
              <a:t> tab Field,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View dan </a:t>
            </a:r>
            <a:r>
              <a:rPr lang="en-US" sz="2000" dirty="0" err="1"/>
              <a:t>pilih</a:t>
            </a:r>
            <a:r>
              <a:rPr lang="en-US" sz="2000" dirty="0"/>
              <a:t> ’Datasheet View’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mengisi</a:t>
            </a:r>
            <a:r>
              <a:rPr lang="en-US" sz="2000" dirty="0"/>
              <a:t> record pada field</a:t>
            </a:r>
          </a:p>
          <a:p>
            <a:pPr algn="just"/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6FC9-A8AF-FDC6-9BDC-337C0974B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E2EA3-C11C-6E53-80AC-F5A8607F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40" y="2049739"/>
            <a:ext cx="8006270" cy="34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9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A7BE1-0347-C614-BD23-167209421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D437-624C-81D8-1FDF-F8E2CB849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4897" y="1666720"/>
            <a:ext cx="9999406" cy="428498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6. </a:t>
            </a:r>
            <a:r>
              <a:rPr lang="en-US" sz="2000" dirty="0" err="1"/>
              <a:t>Isikan</a:t>
            </a:r>
            <a:r>
              <a:rPr lang="en-US" sz="2000" dirty="0"/>
              <a:t> record pada field yang </a:t>
            </a:r>
            <a:r>
              <a:rPr lang="en-US" sz="2000" dirty="0" err="1"/>
              <a:t>tersedia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F577-6BF3-A249-92C5-A4C02B4B4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81594-3D9B-ADA5-D910-1548A931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93" y="2087186"/>
            <a:ext cx="9016547" cy="22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5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235D7-4D28-5773-ACAA-D5FCDE6A5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Menggunakan</a:t>
            </a:r>
            <a:r>
              <a:rPr lang="en-US" dirty="0"/>
              <a:t> Command Prompt (CMD)</a:t>
            </a:r>
          </a:p>
        </p:txBody>
      </p:sp>
    </p:spTree>
    <p:extLst>
      <p:ext uri="{BB962C8B-B14F-4D97-AF65-F5344CB8AC3E}">
        <p14:creationId xmlns:p14="http://schemas.microsoft.com/office/powerpoint/2010/main" val="261786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D8DC9F-B8D5-4DDA-D37A-EAF4403F4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en-US" b="1" dirty="0"/>
              <a:t>MySQL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basis data </a:t>
            </a:r>
            <a:r>
              <a:rPr lang="en-US" b="1" dirty="0" err="1"/>
              <a:t>relasional</a:t>
            </a:r>
            <a:r>
              <a:rPr lang="en-US" dirty="0"/>
              <a:t> (Relational Database Management System - RDBMS)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Structured Query Language (SQL)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. MySQL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, dan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 err="1"/>
              <a:t>tabel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E03F-FF2E-82AD-9697-E3D146B070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2709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C80C6-6E46-730A-99F6-28A81725B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24B75-CDD0-6AC5-0ACE-F5DD1832C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3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(Apache, MySQL, dan </a:t>
            </a:r>
            <a:r>
              <a:rPr lang="en-US" dirty="0" err="1"/>
              <a:t>PHPMyAdmin</a:t>
            </a:r>
            <a:r>
              <a:rPr lang="en-US" dirty="0"/>
              <a:t>). XAMPP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website </a:t>
            </a:r>
            <a:r>
              <a:rPr lang="en-US" dirty="0" err="1"/>
              <a:t>berbasis</a:t>
            </a:r>
            <a:r>
              <a:rPr lang="en-US" dirty="0"/>
              <a:t> PHP dan juga </a:t>
            </a:r>
            <a:r>
              <a:rPr lang="en-US" dirty="0" err="1"/>
              <a:t>sebagai</a:t>
            </a:r>
            <a:r>
              <a:rPr lang="en-US" dirty="0"/>
              <a:t> server </a:t>
            </a:r>
            <a:r>
              <a:rPr lang="en-US" dirty="0" err="1"/>
              <a:t>untuk</a:t>
            </a:r>
            <a:r>
              <a:rPr lang="en-US" dirty="0"/>
              <a:t> local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MySQL.</a:t>
            </a:r>
          </a:p>
          <a:p>
            <a:pPr algn="just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1ABC-EC97-2704-4140-3AA6712DE9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306146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217D-0081-4877-1A5E-07EDFF0A7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6F87D2-A860-94DB-B61B-FEA0FFC8259F}"/>
              </a:ext>
            </a:extLst>
          </p:cNvPr>
          <p:cNvSpPr txBox="1">
            <a:spLocks/>
          </p:cNvSpPr>
          <p:nvPr/>
        </p:nvSpPr>
        <p:spPr>
          <a:xfrm>
            <a:off x="579120" y="1739901"/>
            <a:ext cx="11023917" cy="421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63333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Buka </a:t>
            </a:r>
            <a:r>
              <a:rPr lang="en-US" sz="2400" dirty="0" err="1"/>
              <a:t>Aplikasi</a:t>
            </a:r>
            <a:r>
              <a:rPr lang="en-US" sz="2400" dirty="0"/>
              <a:t> XAMPP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/>
              <a:t>Aktifkan</a:t>
            </a:r>
            <a:r>
              <a:rPr lang="en-US" sz="2400" dirty="0"/>
              <a:t> MySQL dan Apache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‘Start’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Masuk </a:t>
            </a:r>
            <a:r>
              <a:rPr lang="en-US" sz="2400" dirty="0" err="1"/>
              <a:t>ke</a:t>
            </a:r>
            <a:r>
              <a:rPr lang="en-US" sz="2400" dirty="0"/>
              <a:t> command prompt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Windows +R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ketikkan</a:t>
            </a:r>
            <a:r>
              <a:rPr lang="en-US" sz="2400" dirty="0"/>
              <a:t> </a:t>
            </a:r>
            <a:r>
              <a:rPr lang="en-US" sz="2400" dirty="0" err="1"/>
              <a:t>cmd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46B79-ADD4-D81F-23B1-A5E16CA9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18"/>
          <a:stretch/>
        </p:blipFill>
        <p:spPr>
          <a:xfrm>
            <a:off x="2326504" y="3592165"/>
            <a:ext cx="7549788" cy="30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9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DFB5-6EB9-1E08-D387-C10E8318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1D3F5-6954-AB70-C8F6-9A5F030DAA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CCB6F44-BA2F-2128-F542-9C74BC600138}"/>
              </a:ext>
            </a:extLst>
          </p:cNvPr>
          <p:cNvSpPr txBox="1">
            <a:spLocks/>
          </p:cNvSpPr>
          <p:nvPr/>
        </p:nvSpPr>
        <p:spPr>
          <a:xfrm>
            <a:off x="579120" y="1739901"/>
            <a:ext cx="11023917" cy="421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63333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8" name="Google Shape;659;p19">
            <a:extLst>
              <a:ext uri="{FF2B5EF4-FFF2-40B4-BE49-F238E27FC236}">
                <a16:creationId xmlns:a16="http://schemas.microsoft.com/office/drawing/2014/main" id="{6D5B9B74-069A-DE18-1612-DBC804BF8C83}"/>
              </a:ext>
            </a:extLst>
          </p:cNvPr>
          <p:cNvSpPr txBox="1">
            <a:spLocks/>
          </p:cNvSpPr>
          <p:nvPr/>
        </p:nvSpPr>
        <p:spPr>
          <a:xfrm>
            <a:off x="460680" y="1421967"/>
            <a:ext cx="11152200" cy="543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4. Masuk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ke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dalam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sistem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MySQL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dengan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mengetikkan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kode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berikut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: </a:t>
            </a:r>
            <a:endParaRPr lang="en-US" sz="2400" dirty="0">
              <a:solidFill>
                <a:srgbClr val="63333F"/>
              </a:solidFill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5. Jika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berhasil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,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maka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akan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ada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tulisan Welcome to the MySQL Monitor</a:t>
            </a:r>
            <a:endParaRPr lang="en-US" sz="2400" dirty="0">
              <a:solidFill>
                <a:srgbClr val="63333F"/>
              </a:solidFill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B2DDC-2C70-3B7B-0DB5-87429CC5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98"/>
          <a:stretch/>
        </p:blipFill>
        <p:spPr>
          <a:xfrm>
            <a:off x="832527" y="1962634"/>
            <a:ext cx="7208859" cy="2152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4DABF-02D6-53C3-FAE0-9AA5D2788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81"/>
          <a:stretch/>
        </p:blipFill>
        <p:spPr>
          <a:xfrm>
            <a:off x="832527" y="4655468"/>
            <a:ext cx="6994952" cy="19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6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40E4F2-75D1-4B1B-9939-82DA9B63F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707" y="3056731"/>
            <a:ext cx="2648585" cy="744537"/>
          </a:xfrm>
        </p:spPr>
        <p:txBody>
          <a:bodyPr>
            <a:normAutofit fontScale="92500"/>
          </a:bodyPr>
          <a:lstStyle/>
          <a:p>
            <a:r>
              <a:rPr lang="en-ID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6955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7A6C-D48D-3979-4ABB-4B15A4D8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51B95-210C-1E5D-779F-185ED29876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sp>
        <p:nvSpPr>
          <p:cNvPr id="2" name="Google Shape;651;p18">
            <a:extLst>
              <a:ext uri="{FF2B5EF4-FFF2-40B4-BE49-F238E27FC236}">
                <a16:creationId xmlns:a16="http://schemas.microsoft.com/office/drawing/2014/main" id="{AFB1D3B9-DDAF-942B-832D-B9EBA30844F5}"/>
              </a:ext>
            </a:extLst>
          </p:cNvPr>
          <p:cNvSpPr txBox="1">
            <a:spLocks/>
          </p:cNvSpPr>
          <p:nvPr/>
        </p:nvSpPr>
        <p:spPr>
          <a:xfrm>
            <a:off x="2736073" y="1480634"/>
            <a:ext cx="6887994" cy="56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000"/>
              <a:buFont typeface="Montserrat SemiBold"/>
              <a:buNone/>
            </a:pPr>
            <a:r>
              <a:rPr lang="en-US" sz="3200">
                <a:solidFill>
                  <a:srgbClr val="63333F"/>
                </a:solidFill>
              </a:rPr>
              <a:t>Menampilkan Tanggal Dan Waktu</a:t>
            </a:r>
            <a:endParaRPr lang="en-US" sz="3200" dirty="0">
              <a:solidFill>
                <a:srgbClr val="63333F"/>
              </a:solidFill>
            </a:endParaRPr>
          </a:p>
        </p:txBody>
      </p:sp>
      <p:sp>
        <p:nvSpPr>
          <p:cNvPr id="3" name="Google Shape;671;p20">
            <a:extLst>
              <a:ext uri="{FF2B5EF4-FFF2-40B4-BE49-F238E27FC236}">
                <a16:creationId xmlns:a16="http://schemas.microsoft.com/office/drawing/2014/main" id="{E93CEFC7-A7FA-C682-BDEB-8BF248F18198}"/>
              </a:ext>
            </a:extLst>
          </p:cNvPr>
          <p:cNvSpPr txBox="1">
            <a:spLocks/>
          </p:cNvSpPr>
          <p:nvPr/>
        </p:nvSpPr>
        <p:spPr>
          <a:xfrm>
            <a:off x="726407" y="2219926"/>
            <a:ext cx="11152188" cy="473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AutoNum type="arabicPeriod"/>
            </a:pP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Menampilkan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tanggal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sekaligus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waktu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:		2.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Menampilkan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waktu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:</a:t>
            </a:r>
            <a:endParaRPr lang="en-US" sz="2400" b="1" dirty="0">
              <a:solidFill>
                <a:srgbClr val="63333F"/>
              </a:solidFill>
              <a:ea typeface="Port Lligat Sans" panose="020B0604020202020204"/>
              <a:cs typeface="Port Lligat Sans" panose="020B0604020202020204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3.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Menampilkan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tanggal</a:t>
            </a:r>
            <a:r>
              <a:rPr lang="en-US" sz="2400" dirty="0">
                <a:solidFill>
                  <a:srgbClr val="63333F"/>
                </a:solidFill>
                <a:ea typeface="Port Lligat Sans" panose="020B0604020202020204"/>
                <a:cs typeface="Port Lligat Sans" panose="020B0604020202020204"/>
                <a:sym typeface="Port Lligat Sans"/>
              </a:rPr>
              <a:t>:</a:t>
            </a:r>
            <a:endParaRPr lang="en-US" sz="3200" dirty="0">
              <a:solidFill>
                <a:srgbClr val="6333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3231-99DC-F4DB-7C70-C23A9D72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24" y="2700192"/>
            <a:ext cx="3915794" cy="1662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41D2F-4B65-C35B-35BA-14D9EA15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24" y="2690693"/>
            <a:ext cx="4002725" cy="167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34EEB-AFA4-0C78-D290-77F66E470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04" y="5039571"/>
            <a:ext cx="3915794" cy="16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7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0C32C-0F59-2DD5-2AC6-4E05667EC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1731-662A-AB03-6FFE-810E3BA3A9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sp>
        <p:nvSpPr>
          <p:cNvPr id="6" name="Google Shape;671;p20">
            <a:extLst>
              <a:ext uri="{FF2B5EF4-FFF2-40B4-BE49-F238E27FC236}">
                <a16:creationId xmlns:a16="http://schemas.microsoft.com/office/drawing/2014/main" id="{360069AA-299D-281C-CBF9-A2B8EBF80D98}"/>
              </a:ext>
            </a:extLst>
          </p:cNvPr>
          <p:cNvSpPr txBox="1">
            <a:spLocks/>
          </p:cNvSpPr>
          <p:nvPr/>
        </p:nvSpPr>
        <p:spPr>
          <a:xfrm>
            <a:off x="890557" y="1584919"/>
            <a:ext cx="10469880" cy="509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Membuat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Database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	create database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namadatabase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Contoh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: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membuat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database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data_mahasiswa</a:t>
            </a: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	create database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data_mahasiswa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Melihat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daftar database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	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show databases;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Menggunakan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database yang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sudah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dibuat</a:t>
            </a: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	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use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namadatabase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Contoh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: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Menggunakan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database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mahasiswa</a:t>
            </a: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	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use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data_mahasiswa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b="1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97D5E-97F4-EA31-532D-8AFD2D90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39" y="2184160"/>
            <a:ext cx="4683397" cy="515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A3732C-FCBE-3AD9-5F64-179F7E3A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39" y="3551467"/>
            <a:ext cx="4683397" cy="421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9E4E7-6748-D7A0-0E7E-C422D73B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39" y="4995089"/>
            <a:ext cx="4683397" cy="5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7A31-B390-AC55-7757-F2FA3E9A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A7AD-A433-E7D0-BAFE-CA00A36CDB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sp>
        <p:nvSpPr>
          <p:cNvPr id="2" name="Google Shape;671;p20">
            <a:extLst>
              <a:ext uri="{FF2B5EF4-FFF2-40B4-BE49-F238E27FC236}">
                <a16:creationId xmlns:a16="http://schemas.microsoft.com/office/drawing/2014/main" id="{EABA6D39-3F1D-F63A-F10D-810704BACB7C}"/>
              </a:ext>
            </a:extLst>
          </p:cNvPr>
          <p:cNvSpPr txBox="1">
            <a:spLocks/>
          </p:cNvSpPr>
          <p:nvPr/>
        </p:nvSpPr>
        <p:spPr>
          <a:xfrm>
            <a:off x="649606" y="1244951"/>
            <a:ext cx="10892788" cy="568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Membuat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Tabel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“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Create table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(NPM varchar (3) primary key not null,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nama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varchar (20) not null,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kelas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varchar (2) not null);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Melihat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daftar – daftar table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Show tables;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1C2BA-6302-611D-B472-B648BA9F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10" y="2607653"/>
            <a:ext cx="7033380" cy="1479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C61F9-099D-C277-1A72-6AD784AE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39" y="5037964"/>
            <a:ext cx="4456322" cy="17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977A6-E7E0-7338-6EE8-408AD9BAB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9FFA-464D-F1E9-D81C-41F0EB55E4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sp>
        <p:nvSpPr>
          <p:cNvPr id="2" name="Google Shape;671;p20">
            <a:extLst>
              <a:ext uri="{FF2B5EF4-FFF2-40B4-BE49-F238E27FC236}">
                <a16:creationId xmlns:a16="http://schemas.microsoft.com/office/drawing/2014/main" id="{1B7120D0-F0FE-FB34-D5D4-E193DC57FCF4}"/>
              </a:ext>
            </a:extLst>
          </p:cNvPr>
          <p:cNvSpPr txBox="1">
            <a:spLocks/>
          </p:cNvSpPr>
          <p:nvPr/>
        </p:nvSpPr>
        <p:spPr>
          <a:xfrm>
            <a:off x="455295" y="1128395"/>
            <a:ext cx="11281410" cy="634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Melihat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Struktur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table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Describe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namatabel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Contoh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: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Melihat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Struktur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table “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”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describe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b="1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b="1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b="1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b="1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Mengisi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record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dari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Tabel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“</a:t>
            </a:r>
            <a:r>
              <a:rPr lang="en-US" sz="24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24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”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insert into </a:t>
            </a:r>
            <a:r>
              <a:rPr lang="en-US" sz="24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24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values (“204”, “M Fadhillah”, “3G”);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400" b="1" dirty="0">
              <a:solidFill>
                <a:srgbClr val="63333F"/>
              </a:solidFill>
              <a:ea typeface="Port Lligat Sans"/>
              <a:cs typeface="Port Lligat Sans"/>
              <a:sym typeface="Port Lliga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72212-D456-C305-7A5C-54DD5B80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98" y="3068219"/>
            <a:ext cx="5374403" cy="1823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97DCF-6DE0-1044-1544-C75AD6F1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85" y="5813871"/>
            <a:ext cx="7067630" cy="8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918F0-699B-AAB6-917F-61F8ED4D2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C7DC7-94F5-B689-D8C6-6FBBD939C8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F5E77-EC67-B50B-A0AC-29B76E86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5" y="2864805"/>
            <a:ext cx="7954485" cy="204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74A8F-478C-DF0D-DD32-3220936B40B6}"/>
              </a:ext>
            </a:extLst>
          </p:cNvPr>
          <p:cNvSpPr txBox="1"/>
          <p:nvPr/>
        </p:nvSpPr>
        <p:spPr>
          <a:xfrm>
            <a:off x="3047998" y="19431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Memeriksa</a:t>
            </a:r>
            <a:r>
              <a:rPr lang="en-US" sz="18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Kembali </a:t>
            </a:r>
            <a:r>
              <a:rPr lang="en-US" sz="18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tabel</a:t>
            </a:r>
            <a:r>
              <a:rPr lang="en-US" sz="18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yang </a:t>
            </a:r>
            <a:r>
              <a:rPr lang="en-US" sz="18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sudah</a:t>
            </a:r>
            <a:r>
              <a:rPr lang="en-US" sz="18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</a:t>
            </a:r>
            <a:r>
              <a:rPr lang="en-US" sz="1800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dibuat</a:t>
            </a:r>
            <a:r>
              <a:rPr lang="en-US" sz="1800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 :</a:t>
            </a:r>
          </a:p>
          <a:p>
            <a:pPr marL="0" indent="0" algn="ctr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select * from </a:t>
            </a:r>
            <a:r>
              <a:rPr lang="en-US" sz="1800" b="1" dirty="0" err="1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informasi</a:t>
            </a:r>
            <a:r>
              <a:rPr lang="en-US" sz="1800" b="1" dirty="0">
                <a:solidFill>
                  <a:srgbClr val="63333F"/>
                </a:solidFill>
                <a:ea typeface="Port Lligat Sans"/>
                <a:cs typeface="Port Lligat Sans"/>
                <a:sym typeface="Port Lligat San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735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C1152A-8715-4A51-9D8F-ABE53E3D9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Tugazzzz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70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4538-C355-4BA4-9077-EC805725C5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Tugas</a:t>
            </a:r>
            <a:r>
              <a:rPr lang="en-ID" dirty="0"/>
              <a:t> P5</a:t>
            </a:r>
          </a:p>
        </p:txBody>
      </p:sp>
      <p:sp>
        <p:nvSpPr>
          <p:cNvPr id="6" name="Google Shape;713;p25">
            <a:extLst>
              <a:ext uri="{FF2B5EF4-FFF2-40B4-BE49-F238E27FC236}">
                <a16:creationId xmlns:a16="http://schemas.microsoft.com/office/drawing/2014/main" id="{BD927E23-8587-5120-0134-348BEEEA5BFA}"/>
              </a:ext>
            </a:extLst>
          </p:cNvPr>
          <p:cNvSpPr txBox="1">
            <a:spLocks/>
          </p:cNvSpPr>
          <p:nvPr/>
        </p:nvSpPr>
        <p:spPr>
          <a:xfrm>
            <a:off x="1030386" y="1543520"/>
            <a:ext cx="10721163" cy="506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3333F"/>
                </a:solidFill>
              </a:rPr>
              <a:t>Buat</a:t>
            </a:r>
            <a:r>
              <a:rPr lang="en-US" sz="2000" dirty="0">
                <a:solidFill>
                  <a:srgbClr val="63333F"/>
                </a:solidFill>
              </a:rPr>
              <a:t> database </a:t>
            </a:r>
            <a:r>
              <a:rPr lang="en-US" sz="2000" dirty="0" err="1">
                <a:solidFill>
                  <a:srgbClr val="63333F"/>
                </a:solidFill>
              </a:rPr>
              <a:t>menggunakan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ms.access</a:t>
            </a:r>
            <a:r>
              <a:rPr lang="en-US" sz="2000" dirty="0">
                <a:solidFill>
                  <a:srgbClr val="63333F"/>
                </a:solidFill>
              </a:rPr>
              <a:t> dan </a:t>
            </a:r>
            <a:r>
              <a:rPr lang="en-US" sz="2000" dirty="0" err="1">
                <a:solidFill>
                  <a:srgbClr val="63333F"/>
                </a:solidFill>
              </a:rPr>
              <a:t>mysql</a:t>
            </a:r>
            <a:r>
              <a:rPr lang="en-US" sz="2000" dirty="0">
                <a:solidFill>
                  <a:srgbClr val="63333F"/>
                </a:solidFill>
              </a:rPr>
              <a:t>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3333F"/>
                </a:solidFill>
              </a:rPr>
              <a:t>Buat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Tabel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Dosen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seperti</a:t>
            </a:r>
            <a:r>
              <a:rPr lang="en-US" sz="2000" dirty="0">
                <a:solidFill>
                  <a:srgbClr val="63333F"/>
                </a:solidFill>
              </a:rPr>
              <a:t>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3333F"/>
                </a:solidFill>
              </a:rPr>
              <a:t>- Isi </a:t>
            </a:r>
            <a:r>
              <a:rPr lang="en-US" sz="2000" dirty="0" err="1">
                <a:solidFill>
                  <a:srgbClr val="63333F"/>
                </a:solidFill>
              </a:rPr>
              <a:t>panjang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nidn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dengan</a:t>
            </a:r>
            <a:r>
              <a:rPr lang="en-US" sz="2000" dirty="0">
                <a:solidFill>
                  <a:srgbClr val="63333F"/>
                </a:solidFill>
              </a:rPr>
              <a:t> 10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3333F"/>
                </a:solidFill>
              </a:rPr>
              <a:t>- Isi </a:t>
            </a:r>
            <a:r>
              <a:rPr lang="en-US" sz="2000" dirty="0" err="1">
                <a:solidFill>
                  <a:srgbClr val="63333F"/>
                </a:solidFill>
              </a:rPr>
              <a:t>panjang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Nama_Dosen</a:t>
            </a:r>
            <a:r>
              <a:rPr lang="en-US" sz="2000" dirty="0">
                <a:solidFill>
                  <a:srgbClr val="63333F"/>
                </a:solidFill>
              </a:rPr>
              <a:t> 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3333F"/>
                </a:solidFill>
              </a:rPr>
              <a:t>- Isi </a:t>
            </a:r>
            <a:r>
              <a:rPr lang="en-US" sz="2000" dirty="0" err="1">
                <a:solidFill>
                  <a:srgbClr val="63333F"/>
                </a:solidFill>
              </a:rPr>
              <a:t>panjang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Mata_Kuliah</a:t>
            </a:r>
            <a:r>
              <a:rPr lang="en-US" sz="2000" dirty="0">
                <a:solidFill>
                  <a:srgbClr val="63333F"/>
                </a:solidFill>
              </a:rPr>
              <a:t>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3333F"/>
                </a:solidFill>
              </a:rPr>
              <a:t>- Isi </a:t>
            </a:r>
            <a:r>
              <a:rPr lang="en-US" sz="2000" dirty="0" err="1">
                <a:solidFill>
                  <a:srgbClr val="63333F"/>
                </a:solidFill>
              </a:rPr>
              <a:t>dengan</a:t>
            </a:r>
            <a:r>
              <a:rPr lang="en-US" sz="2000" dirty="0">
                <a:solidFill>
                  <a:srgbClr val="63333F"/>
                </a:solidFill>
              </a:rPr>
              <a:t> 5 record (salah </a:t>
            </a:r>
            <a:r>
              <a:rPr lang="en-US" sz="2000" dirty="0" err="1">
                <a:solidFill>
                  <a:srgbClr val="63333F"/>
                </a:solidFill>
              </a:rPr>
              <a:t>satu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recordnya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menggunakan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nama</a:t>
            </a:r>
            <a:r>
              <a:rPr lang="en-US" sz="2000" dirty="0">
                <a:solidFill>
                  <a:srgbClr val="63333F"/>
                </a:solidFill>
              </a:rPr>
              <a:t> masing-masing)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3333F"/>
                </a:solidFill>
              </a:rPr>
              <a:t>   </a:t>
            </a:r>
            <a:r>
              <a:rPr lang="en-US" sz="2000" dirty="0" err="1">
                <a:solidFill>
                  <a:srgbClr val="63333F"/>
                </a:solidFill>
              </a:rPr>
              <a:t>Contoh</a:t>
            </a:r>
            <a:r>
              <a:rPr lang="en-US" sz="2000" dirty="0">
                <a:solidFill>
                  <a:srgbClr val="63333F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sz="2000" dirty="0">
              <a:solidFill>
                <a:srgbClr val="63333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3333F"/>
                </a:solidFill>
              </a:rPr>
              <a:t>Screenshoot</a:t>
            </a:r>
            <a:r>
              <a:rPr lang="en-US" sz="2000" dirty="0">
                <a:solidFill>
                  <a:srgbClr val="63333F"/>
                </a:solidFill>
              </a:rPr>
              <a:t> (full desktop) </a:t>
            </a:r>
            <a:r>
              <a:rPr lang="en-US" sz="2000" dirty="0" err="1">
                <a:solidFill>
                  <a:srgbClr val="63333F"/>
                </a:solidFill>
              </a:rPr>
              <a:t>tugas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lalu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kumpulkan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dalam</a:t>
            </a:r>
            <a:r>
              <a:rPr lang="en-US" sz="2000" dirty="0">
                <a:solidFill>
                  <a:srgbClr val="63333F"/>
                </a:solidFill>
              </a:rPr>
              <a:t> </a:t>
            </a:r>
            <a:r>
              <a:rPr lang="en-US" sz="2000" dirty="0" err="1">
                <a:solidFill>
                  <a:srgbClr val="63333F"/>
                </a:solidFill>
              </a:rPr>
              <a:t>bentuk</a:t>
            </a:r>
            <a:r>
              <a:rPr lang="en-US" sz="2000" dirty="0">
                <a:solidFill>
                  <a:srgbClr val="63333F"/>
                </a:solidFill>
              </a:rPr>
              <a:t> pdf </a:t>
            </a:r>
            <a:r>
              <a:rPr lang="en-US" sz="2000" dirty="0" err="1">
                <a:solidFill>
                  <a:srgbClr val="63333F"/>
                </a:solidFill>
              </a:rPr>
              <a:t>dengan</a:t>
            </a:r>
            <a:r>
              <a:rPr lang="en-US" sz="2000" dirty="0">
                <a:solidFill>
                  <a:srgbClr val="63333F"/>
                </a:solidFill>
              </a:rPr>
              <a:t> format:  NPM_Nama_TugasP8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None/>
            </a:pPr>
            <a:endParaRPr lang="en-US" sz="2000" b="1" dirty="0">
              <a:solidFill>
                <a:srgbClr val="63333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4FED79-7C76-CB02-3353-2404690B4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32883"/>
              </p:ext>
            </p:extLst>
          </p:nvPr>
        </p:nvGraphicFramePr>
        <p:xfrm>
          <a:off x="3687754" y="3574779"/>
          <a:ext cx="48164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3252330354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4003942486"/>
                    </a:ext>
                  </a:extLst>
                </a:gridCol>
                <a:gridCol w="1706635">
                  <a:extLst>
                    <a:ext uri="{9D8B030D-6E8A-4147-A177-3AD203B41FA5}">
                      <a16:colId xmlns:a16="http://schemas.microsoft.com/office/drawing/2014/main" val="3084496830"/>
                    </a:ext>
                  </a:extLst>
                </a:gridCol>
              </a:tblGrid>
              <a:tr h="3439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ort Lligat Sans" panose="020B0604020202020204" charset="0"/>
                        </a:rPr>
                        <a:t>nidn</a:t>
                      </a:r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ort Lligat Sans" panose="020B0604020202020204" charset="0"/>
                        </a:rPr>
                        <a:t>Nama_Dosen</a:t>
                      </a:r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ort Lligat Sans" panose="020B0604020202020204" charset="0"/>
                        </a:rPr>
                        <a:t>Mata_Kuliah</a:t>
                      </a:r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3071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rt Lligat Sans" panose="020B0604020202020204" charset="0"/>
                        </a:rPr>
                        <a:t>065123204</a:t>
                      </a:r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rt Lligat Sans" panose="020B0604020202020204" charset="0"/>
                        </a:rPr>
                        <a:t>Fadhil</a:t>
                      </a:r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rt Lligat Sans" panose="020B0604020202020204" charset="0"/>
                        </a:rPr>
                        <a:t>PIK</a:t>
                      </a:r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34963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endParaRPr lang="en-ID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5482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endParaRPr lang="en-ID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13837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Port Lliga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82022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Port Lliga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Port Lliga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8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8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3B52F-F1CC-4AA3-8830-353F5ABFE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Tengkyuu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534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036C-834A-4391-AF50-CF6EAB708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4045" y="2388910"/>
            <a:ext cx="9303910" cy="2664872"/>
          </a:xfrm>
        </p:spPr>
        <p:txBody>
          <a:bodyPr>
            <a:no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Basis data (database)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diibaratkan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lemari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arsip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3F020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Seandainya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bertugas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mengelolanya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tentu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merapikan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arsip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lemari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mengelompokkan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arsipnya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lain-lain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3F020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Tujuannya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agar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arsip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mencarinya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tata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letak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arsip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lemari</a:t>
            </a:r>
            <a:r>
              <a:rPr lang="en-US" sz="2000" b="0" i="0" u="none" strike="noStrike" dirty="0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02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EFA-3DDA-4874-A43A-76040B81A5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Database </a:t>
            </a:r>
            <a:r>
              <a:rPr lang="en-ID" dirty="0" err="1"/>
              <a:t>atau</a:t>
            </a:r>
            <a:r>
              <a:rPr lang="en-ID" dirty="0"/>
              <a:t> Basis Data</a:t>
            </a:r>
          </a:p>
        </p:txBody>
      </p:sp>
    </p:spTree>
    <p:extLst>
      <p:ext uri="{BB962C8B-B14F-4D97-AF65-F5344CB8AC3E}">
        <p14:creationId xmlns:p14="http://schemas.microsoft.com/office/powerpoint/2010/main" val="181806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EFA-3DDA-4874-A43A-76040B81A5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Database </a:t>
            </a:r>
            <a:r>
              <a:rPr lang="en-ID" dirty="0" err="1"/>
              <a:t>atau</a:t>
            </a:r>
            <a:r>
              <a:rPr lang="en-ID" dirty="0"/>
              <a:t> Basis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8B59D-559F-C69D-B8DB-CC12FBA1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4" y="2337757"/>
            <a:ext cx="6176791" cy="28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6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036C-834A-4391-AF50-CF6EAB708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4045" y="2388910"/>
            <a:ext cx="9303910" cy="2664872"/>
          </a:xfrm>
        </p:spPr>
        <p:txBody>
          <a:bodyPr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Basis Data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kumpulan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Satu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merepresentasikan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dipelajari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pada Microsoft Access </a:t>
            </a:r>
          </a:p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MySQL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EFA-3DDA-4874-A43A-76040B81A5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Database </a:t>
            </a:r>
            <a:r>
              <a:rPr lang="en-ID" dirty="0" err="1"/>
              <a:t>atau</a:t>
            </a:r>
            <a:r>
              <a:rPr lang="en-ID" dirty="0"/>
              <a:t> Basis Data</a:t>
            </a:r>
          </a:p>
        </p:txBody>
      </p:sp>
    </p:spTree>
    <p:extLst>
      <p:ext uri="{BB962C8B-B14F-4D97-AF65-F5344CB8AC3E}">
        <p14:creationId xmlns:p14="http://schemas.microsoft.com/office/powerpoint/2010/main" val="300864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225B-0D92-2154-F2B9-D8139C80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F84BB-305E-EB89-0E00-F6694F58E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4045" y="1766610"/>
            <a:ext cx="9303910" cy="2664872"/>
          </a:xfrm>
        </p:spPr>
        <p:txBody>
          <a:bodyPr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relasional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disusun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mewakili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ditentukan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baris dan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F920-2487-288A-C7B9-7592DE46B3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422653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86167E-DA82-5E1C-B8F1-C06FA8E81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MS ACCESS</a:t>
            </a:r>
          </a:p>
        </p:txBody>
      </p:sp>
    </p:spTree>
    <p:extLst>
      <p:ext uri="{BB962C8B-B14F-4D97-AF65-F5344CB8AC3E}">
        <p14:creationId xmlns:p14="http://schemas.microsoft.com/office/powerpoint/2010/main" val="10397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720B-DA91-BC98-404F-7C5D036FA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9659" y="2462212"/>
            <a:ext cx="5210277" cy="35006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Microsoft Access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basis data </a:t>
            </a:r>
            <a:r>
              <a:rPr lang="en-US" dirty="0" err="1"/>
              <a:t>rasional</a:t>
            </a:r>
            <a:r>
              <a:rPr lang="en-US" dirty="0"/>
              <a:t>.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rumahan</a:t>
            </a:r>
            <a:r>
              <a:rPr lang="en-US" dirty="0"/>
              <a:t> dan Perusahaan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217D-0081-4877-1A5E-07EDFF0A7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Microsoft Access</a:t>
            </a:r>
          </a:p>
        </p:txBody>
      </p:sp>
      <p:pic>
        <p:nvPicPr>
          <p:cNvPr id="1028" name="Picture 4" descr="Microsoft Access Logo - PNG and Vector - Logo Download">
            <a:extLst>
              <a:ext uri="{FF2B5EF4-FFF2-40B4-BE49-F238E27FC236}">
                <a16:creationId xmlns:a16="http://schemas.microsoft.com/office/drawing/2014/main" id="{398C0D7C-188C-C29D-1F08-5A83605B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2603500"/>
            <a:ext cx="2141537" cy="20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08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720B-DA91-BC98-404F-7C5D036FA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4897" y="1666720"/>
            <a:ext cx="9999406" cy="428498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1. Buka Microsoft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217D-0081-4877-1A5E-07EDFF0A7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794A6-F0AE-C85D-1326-632393BE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690"/>
          <a:stretch/>
        </p:blipFill>
        <p:spPr>
          <a:xfrm>
            <a:off x="1689100" y="2016125"/>
            <a:ext cx="8788400" cy="36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3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693</Words>
  <Application>Microsoft Office PowerPoint</Application>
  <PresentationFormat>Widescreen</PresentationFormat>
  <Paragraphs>126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Montserrat SemiBold</vt:lpstr>
      <vt:lpstr>Open Sans</vt:lpstr>
      <vt:lpstr>Open Sans</vt:lpstr>
      <vt:lpstr>Port Lligat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novia syahrani</dc:creator>
  <cp:lastModifiedBy>Zar</cp:lastModifiedBy>
  <cp:revision>75</cp:revision>
  <dcterms:created xsi:type="dcterms:W3CDTF">2024-08-16T09:27:19Z</dcterms:created>
  <dcterms:modified xsi:type="dcterms:W3CDTF">2024-11-18T06:14:20Z</dcterms:modified>
</cp:coreProperties>
</file>