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jo3LENvwxJkxFVkw1HdNQXVLdz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29D-449A-AB58-98E686763E92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29D-449A-AB58-98E686763E92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29D-449A-AB58-98E686763E92}"/>
              </c:ext>
            </c:extLst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29D-449A-AB58-98E686763E92}"/>
              </c:ext>
            </c:extLst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29D-449A-AB58-98E686763E9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5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29D-449A-AB58-98E686763E9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77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29D-449A-AB58-98E686763E9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29D-449A-AB58-98E686763E9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7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C29D-449A-AB58-98E686763E9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29D-449A-AB58-98E686763E9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Kehadiran</c:v>
                </c:pt>
                <c:pt idx="1">
                  <c:v>Tugas</c:v>
                </c:pt>
                <c:pt idx="2">
                  <c:v>Kuis</c:v>
                </c:pt>
                <c:pt idx="3">
                  <c:v>UTP</c:v>
                </c:pt>
                <c:pt idx="4">
                  <c:v>UAP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0.15</c:v>
                </c:pt>
                <c:pt idx="3">
                  <c:v>0.25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29D-449A-AB58-98E686763E9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chart" Target="../charts/chart1.xml"/><Relationship Id="rId5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/>
          <p:nvPr/>
        </p:nvSpPr>
        <p:spPr>
          <a:xfrm>
            <a:off x="9570364" y="4529829"/>
            <a:ext cx="3442829" cy="3442829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60" y="454632"/>
            <a:ext cx="11037577" cy="62086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/>
          <p:nvPr/>
        </p:nvSpPr>
        <p:spPr>
          <a:xfrm>
            <a:off x="3891640" y="989306"/>
            <a:ext cx="4432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Laboratorium Ilmu Komputer</a:t>
            </a:r>
            <a:endParaRPr b="1" i="1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34"/>
          <p:cNvSpPr txBox="1"/>
          <p:nvPr/>
        </p:nvSpPr>
        <p:spPr>
          <a:xfrm>
            <a:off x="3904929" y="2459526"/>
            <a:ext cx="4432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63333F"/>
                </a:solidFill>
                <a:latin typeface="Consolas"/>
                <a:ea typeface="Consolas"/>
                <a:cs typeface="Consolas"/>
                <a:sym typeface="Consolas"/>
              </a:rPr>
              <a:t>P R A K T I K U M</a:t>
            </a:r>
            <a:endParaRPr b="1" i="0" sz="2400" u="none" cap="none" strike="noStrike">
              <a:solidFill>
                <a:srgbClr val="6333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0364" y="2021629"/>
            <a:ext cx="824152" cy="82415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 txBox="1"/>
          <p:nvPr>
            <p:ph idx="1" type="body"/>
          </p:nvPr>
        </p:nvSpPr>
        <p:spPr>
          <a:xfrm>
            <a:off x="2498725" y="3118485"/>
            <a:ext cx="7204075" cy="151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5400"/>
              <a:buNone/>
              <a:defRPr b="1" sz="5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2" type="body"/>
          </p:nvPr>
        </p:nvSpPr>
        <p:spPr>
          <a:xfrm>
            <a:off x="3880803" y="5151755"/>
            <a:ext cx="4432300" cy="3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i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9749" y="6035145"/>
            <a:ext cx="2415291" cy="73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/>
          <p:nvPr/>
        </p:nvSpPr>
        <p:spPr>
          <a:xfrm>
            <a:off x="-1211425" y="-93886"/>
            <a:ext cx="3449360" cy="344936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" y="270851"/>
            <a:ext cx="11837387" cy="665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0193" y="231731"/>
            <a:ext cx="824152" cy="82415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3"/>
          <p:cNvSpPr txBox="1"/>
          <p:nvPr>
            <p:ph idx="1" type="body"/>
          </p:nvPr>
        </p:nvSpPr>
        <p:spPr>
          <a:xfrm>
            <a:off x="3397250" y="342995"/>
            <a:ext cx="5397500" cy="719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4400"/>
              <a:buNone/>
              <a:defRPr b="1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2" type="body"/>
          </p:nvPr>
        </p:nvSpPr>
        <p:spPr>
          <a:xfrm>
            <a:off x="1993900" y="1533289"/>
            <a:ext cx="8216900" cy="4062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6" name="Google Shape;8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9749" y="6035145"/>
            <a:ext cx="2415291" cy="73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4"/>
          <p:cNvSpPr/>
          <p:nvPr/>
        </p:nvSpPr>
        <p:spPr>
          <a:xfrm>
            <a:off x="-1211425" y="-93886"/>
            <a:ext cx="3449360" cy="344936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0193" y="231731"/>
            <a:ext cx="824152" cy="82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00" y="270851"/>
            <a:ext cx="11837387" cy="66585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4"/>
          <p:cNvSpPr txBox="1"/>
          <p:nvPr>
            <p:ph idx="1" type="body"/>
          </p:nvPr>
        </p:nvSpPr>
        <p:spPr>
          <a:xfrm>
            <a:off x="3397250" y="342995"/>
            <a:ext cx="5397500" cy="719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4400"/>
              <a:buNone/>
              <a:defRPr b="1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2" type="body"/>
          </p:nvPr>
        </p:nvSpPr>
        <p:spPr>
          <a:xfrm>
            <a:off x="1993900" y="1533289"/>
            <a:ext cx="8216900" cy="4062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3" name="Google Shape;9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9749" y="6035145"/>
            <a:ext cx="2415291" cy="73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0193" y="231731"/>
            <a:ext cx="824152" cy="82415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5"/>
          <p:cNvSpPr/>
          <p:nvPr/>
        </p:nvSpPr>
        <p:spPr>
          <a:xfrm>
            <a:off x="2441401" y="1620436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45"/>
          <p:cNvSpPr/>
          <p:nvPr/>
        </p:nvSpPr>
        <p:spPr>
          <a:xfrm>
            <a:off x="8308801" y="1620436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45"/>
          <p:cNvSpPr/>
          <p:nvPr/>
        </p:nvSpPr>
        <p:spPr>
          <a:xfrm>
            <a:off x="5359195" y="1620436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45"/>
          <p:cNvSpPr/>
          <p:nvPr/>
        </p:nvSpPr>
        <p:spPr>
          <a:xfrm>
            <a:off x="8308801" y="4499014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45"/>
          <p:cNvSpPr/>
          <p:nvPr/>
        </p:nvSpPr>
        <p:spPr>
          <a:xfrm>
            <a:off x="5359195" y="4499015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05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45"/>
          <p:cNvSpPr/>
          <p:nvPr/>
        </p:nvSpPr>
        <p:spPr>
          <a:xfrm>
            <a:off x="2437829" y="4495340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06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2" name="Google Shape;102;p45"/>
          <p:cNvCxnSpPr/>
          <p:nvPr/>
        </p:nvCxnSpPr>
        <p:spPr>
          <a:xfrm>
            <a:off x="3940546" y="2106143"/>
            <a:ext cx="1429282" cy="0"/>
          </a:xfrm>
          <a:prstGeom prst="straightConnector1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45"/>
          <p:cNvCxnSpPr>
            <a:stCxn id="98" idx="6"/>
            <a:endCxn id="97" idx="2"/>
          </p:cNvCxnSpPr>
          <p:nvPr/>
        </p:nvCxnSpPr>
        <p:spPr>
          <a:xfrm>
            <a:off x="6847707" y="2106143"/>
            <a:ext cx="1461000" cy="0"/>
          </a:xfrm>
          <a:prstGeom prst="straightConnector1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45"/>
          <p:cNvCxnSpPr>
            <a:stCxn id="100" idx="6"/>
            <a:endCxn id="99" idx="2"/>
          </p:cNvCxnSpPr>
          <p:nvPr/>
        </p:nvCxnSpPr>
        <p:spPr>
          <a:xfrm>
            <a:off x="6847707" y="4984722"/>
            <a:ext cx="1461000" cy="0"/>
          </a:xfrm>
          <a:prstGeom prst="straightConnector1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45"/>
          <p:cNvCxnSpPr>
            <a:stCxn id="101" idx="6"/>
            <a:endCxn id="100" idx="2"/>
          </p:cNvCxnSpPr>
          <p:nvPr/>
        </p:nvCxnSpPr>
        <p:spPr>
          <a:xfrm>
            <a:off x="3926341" y="4981047"/>
            <a:ext cx="1432800" cy="3600"/>
          </a:xfrm>
          <a:prstGeom prst="straightConnector1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45"/>
          <p:cNvCxnSpPr>
            <a:stCxn id="97" idx="6"/>
            <a:endCxn id="99" idx="6"/>
          </p:cNvCxnSpPr>
          <p:nvPr/>
        </p:nvCxnSpPr>
        <p:spPr>
          <a:xfrm>
            <a:off x="9797313" y="2106143"/>
            <a:ext cx="600" cy="2878500"/>
          </a:xfrm>
          <a:prstGeom prst="curvedConnector3">
            <a:avLst>
              <a:gd fmla="val 167462835" name="adj1"/>
            </a:avLst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45"/>
          <p:cNvCxnSpPr/>
          <p:nvPr/>
        </p:nvCxnSpPr>
        <p:spPr>
          <a:xfrm rot="5400000">
            <a:off x="756329" y="5257907"/>
            <a:ext cx="1948200" cy="1414800"/>
          </a:xfrm>
          <a:prstGeom prst="curvedConnector2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45"/>
          <p:cNvCxnSpPr/>
          <p:nvPr/>
        </p:nvCxnSpPr>
        <p:spPr>
          <a:xfrm>
            <a:off x="413749" y="1073086"/>
            <a:ext cx="5260369" cy="0"/>
          </a:xfrm>
          <a:prstGeom prst="straightConnector1">
            <a:avLst/>
          </a:prstGeom>
          <a:noFill/>
          <a:ln cap="flat" cmpd="sng" w="28575">
            <a:solidFill>
              <a:srgbClr val="6333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45"/>
          <p:cNvCxnSpPr/>
          <p:nvPr/>
        </p:nvCxnSpPr>
        <p:spPr>
          <a:xfrm>
            <a:off x="410988" y="1215212"/>
            <a:ext cx="3515718" cy="0"/>
          </a:xfrm>
          <a:prstGeom prst="straightConnector1">
            <a:avLst/>
          </a:prstGeom>
          <a:noFill/>
          <a:ln cap="flat" cmpd="sng" w="28575">
            <a:solidFill>
              <a:srgbClr val="6333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45"/>
          <p:cNvSpPr txBox="1"/>
          <p:nvPr>
            <p:ph idx="1" type="body"/>
          </p:nvPr>
        </p:nvSpPr>
        <p:spPr>
          <a:xfrm>
            <a:off x="326539" y="416112"/>
            <a:ext cx="5776912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4000"/>
              <a:buNone/>
              <a:defRPr b="1" sz="40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5"/>
          <p:cNvSpPr txBox="1"/>
          <p:nvPr>
            <p:ph idx="2" type="body"/>
          </p:nvPr>
        </p:nvSpPr>
        <p:spPr>
          <a:xfrm>
            <a:off x="2177991" y="2719670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5"/>
          <p:cNvSpPr txBox="1"/>
          <p:nvPr>
            <p:ph idx="3" type="body"/>
          </p:nvPr>
        </p:nvSpPr>
        <p:spPr>
          <a:xfrm>
            <a:off x="5099357" y="2712781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45"/>
          <p:cNvSpPr txBox="1"/>
          <p:nvPr>
            <p:ph idx="4" type="body"/>
          </p:nvPr>
        </p:nvSpPr>
        <p:spPr>
          <a:xfrm>
            <a:off x="8048963" y="2712781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5"/>
          <p:cNvSpPr txBox="1"/>
          <p:nvPr>
            <p:ph idx="5" type="body"/>
          </p:nvPr>
        </p:nvSpPr>
        <p:spPr>
          <a:xfrm>
            <a:off x="8048963" y="5601417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5"/>
          <p:cNvSpPr txBox="1"/>
          <p:nvPr>
            <p:ph idx="6" type="body"/>
          </p:nvPr>
        </p:nvSpPr>
        <p:spPr>
          <a:xfrm>
            <a:off x="5099357" y="5591358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5"/>
          <p:cNvSpPr txBox="1"/>
          <p:nvPr>
            <p:ph idx="7" type="body"/>
          </p:nvPr>
        </p:nvSpPr>
        <p:spPr>
          <a:xfrm>
            <a:off x="2177991" y="5601417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7" name="Google Shape;11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9749" y="6035145"/>
            <a:ext cx="2415291" cy="73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0193" y="231731"/>
            <a:ext cx="824152" cy="8241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6"/>
          <p:cNvSpPr/>
          <p:nvPr/>
        </p:nvSpPr>
        <p:spPr>
          <a:xfrm>
            <a:off x="2434834" y="1295654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07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46"/>
          <p:cNvSpPr/>
          <p:nvPr/>
        </p:nvSpPr>
        <p:spPr>
          <a:xfrm>
            <a:off x="8302234" y="1295654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09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46"/>
          <p:cNvSpPr/>
          <p:nvPr/>
        </p:nvSpPr>
        <p:spPr>
          <a:xfrm>
            <a:off x="5352628" y="1295654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08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46"/>
          <p:cNvSpPr/>
          <p:nvPr/>
        </p:nvSpPr>
        <p:spPr>
          <a:xfrm>
            <a:off x="8302234" y="4174232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46"/>
          <p:cNvSpPr/>
          <p:nvPr/>
        </p:nvSpPr>
        <p:spPr>
          <a:xfrm>
            <a:off x="5352628" y="4174233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46"/>
          <p:cNvSpPr/>
          <p:nvPr/>
        </p:nvSpPr>
        <p:spPr>
          <a:xfrm>
            <a:off x="2431262" y="4170558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6" name="Google Shape;126;p46"/>
          <p:cNvCxnSpPr/>
          <p:nvPr/>
        </p:nvCxnSpPr>
        <p:spPr>
          <a:xfrm>
            <a:off x="3933979" y="1781361"/>
            <a:ext cx="1429282" cy="0"/>
          </a:xfrm>
          <a:prstGeom prst="straightConnector1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46"/>
          <p:cNvCxnSpPr>
            <a:stCxn id="122" idx="6"/>
            <a:endCxn id="121" idx="2"/>
          </p:cNvCxnSpPr>
          <p:nvPr/>
        </p:nvCxnSpPr>
        <p:spPr>
          <a:xfrm>
            <a:off x="6841140" y="1781361"/>
            <a:ext cx="1461000" cy="0"/>
          </a:xfrm>
          <a:prstGeom prst="straightConnector1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46"/>
          <p:cNvCxnSpPr>
            <a:stCxn id="124" idx="6"/>
            <a:endCxn id="123" idx="2"/>
          </p:cNvCxnSpPr>
          <p:nvPr/>
        </p:nvCxnSpPr>
        <p:spPr>
          <a:xfrm>
            <a:off x="6841140" y="4659940"/>
            <a:ext cx="1461000" cy="0"/>
          </a:xfrm>
          <a:prstGeom prst="straightConnector1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46"/>
          <p:cNvCxnSpPr>
            <a:stCxn id="125" idx="6"/>
            <a:endCxn id="124" idx="2"/>
          </p:cNvCxnSpPr>
          <p:nvPr/>
        </p:nvCxnSpPr>
        <p:spPr>
          <a:xfrm>
            <a:off x="3919774" y="4656265"/>
            <a:ext cx="1432800" cy="3600"/>
          </a:xfrm>
          <a:prstGeom prst="straightConnector1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46"/>
          <p:cNvCxnSpPr>
            <a:stCxn id="121" idx="6"/>
            <a:endCxn id="123" idx="6"/>
          </p:cNvCxnSpPr>
          <p:nvPr/>
        </p:nvCxnSpPr>
        <p:spPr>
          <a:xfrm>
            <a:off x="9790746" y="1781361"/>
            <a:ext cx="600" cy="2878500"/>
          </a:xfrm>
          <a:prstGeom prst="curvedConnector3">
            <a:avLst>
              <a:gd fmla="val 167462835" name="adj1"/>
            </a:avLst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46"/>
          <p:cNvCxnSpPr>
            <a:stCxn id="120" idx="2"/>
          </p:cNvCxnSpPr>
          <p:nvPr/>
        </p:nvCxnSpPr>
        <p:spPr>
          <a:xfrm rot="10800000">
            <a:off x="1028734" y="-40"/>
            <a:ext cx="1406100" cy="1781400"/>
          </a:xfrm>
          <a:prstGeom prst="curvedConnector2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46"/>
          <p:cNvSpPr txBox="1"/>
          <p:nvPr>
            <p:ph idx="1" type="body"/>
          </p:nvPr>
        </p:nvSpPr>
        <p:spPr>
          <a:xfrm>
            <a:off x="2171424" y="2390292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2" type="body"/>
          </p:nvPr>
        </p:nvSpPr>
        <p:spPr>
          <a:xfrm>
            <a:off x="5091906" y="2392984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3" type="body"/>
          </p:nvPr>
        </p:nvSpPr>
        <p:spPr>
          <a:xfrm>
            <a:off x="8042396" y="2392984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4" type="body"/>
          </p:nvPr>
        </p:nvSpPr>
        <p:spPr>
          <a:xfrm>
            <a:off x="8042396" y="5291881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5" type="body"/>
          </p:nvPr>
        </p:nvSpPr>
        <p:spPr>
          <a:xfrm>
            <a:off x="5091906" y="5291881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46"/>
          <p:cNvSpPr txBox="1"/>
          <p:nvPr>
            <p:ph idx="6" type="body"/>
          </p:nvPr>
        </p:nvSpPr>
        <p:spPr>
          <a:xfrm>
            <a:off x="2171424" y="5291881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8" name="Google Shape;138;p46"/>
          <p:cNvCxnSpPr>
            <a:stCxn id="125" idx="2"/>
          </p:cNvCxnSpPr>
          <p:nvPr/>
        </p:nvCxnSpPr>
        <p:spPr>
          <a:xfrm flipH="1">
            <a:off x="1023062" y="4656265"/>
            <a:ext cx="1408200" cy="2283000"/>
          </a:xfrm>
          <a:prstGeom prst="curvedConnector2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139" name="Google Shape;13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9749" y="6035145"/>
            <a:ext cx="2415291" cy="73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0193" y="231731"/>
            <a:ext cx="824152" cy="8241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47"/>
          <p:cNvCxnSpPr>
            <a:stCxn id="143" idx="2"/>
          </p:cNvCxnSpPr>
          <p:nvPr/>
        </p:nvCxnSpPr>
        <p:spPr>
          <a:xfrm rot="10800000">
            <a:off x="1028634" y="-10"/>
            <a:ext cx="1444500" cy="1758000"/>
          </a:xfrm>
          <a:prstGeom prst="curvedConnector2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47"/>
          <p:cNvSpPr/>
          <p:nvPr/>
        </p:nvSpPr>
        <p:spPr>
          <a:xfrm>
            <a:off x="2473134" y="1272284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47"/>
          <p:cNvSpPr/>
          <p:nvPr/>
        </p:nvSpPr>
        <p:spPr>
          <a:xfrm>
            <a:off x="8272892" y="1272284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47"/>
          <p:cNvSpPr/>
          <p:nvPr/>
        </p:nvSpPr>
        <p:spPr>
          <a:xfrm>
            <a:off x="8272892" y="4143415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47"/>
          <p:cNvSpPr/>
          <p:nvPr/>
        </p:nvSpPr>
        <p:spPr>
          <a:xfrm>
            <a:off x="2529516" y="4143415"/>
            <a:ext cx="1488512" cy="971413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B7A4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 b="1" sz="44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7" name="Google Shape;147;p47"/>
          <p:cNvCxnSpPr>
            <a:stCxn id="143" idx="6"/>
            <a:endCxn id="144" idx="2"/>
          </p:cNvCxnSpPr>
          <p:nvPr/>
        </p:nvCxnSpPr>
        <p:spPr>
          <a:xfrm>
            <a:off x="3961646" y="1757990"/>
            <a:ext cx="4311300" cy="0"/>
          </a:xfrm>
          <a:prstGeom prst="straightConnector1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47"/>
          <p:cNvCxnSpPr>
            <a:stCxn id="146" idx="6"/>
            <a:endCxn id="145" idx="2"/>
          </p:cNvCxnSpPr>
          <p:nvPr/>
        </p:nvCxnSpPr>
        <p:spPr>
          <a:xfrm>
            <a:off x="4018028" y="4629122"/>
            <a:ext cx="4254900" cy="0"/>
          </a:xfrm>
          <a:prstGeom prst="straightConnector1">
            <a:avLst/>
          </a:prstGeom>
          <a:noFill/>
          <a:ln cap="flat" cmpd="sng" w="38100">
            <a:solidFill>
              <a:srgbClr val="63333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47"/>
          <p:cNvCxnSpPr>
            <a:stCxn id="144" idx="6"/>
            <a:endCxn id="145" idx="6"/>
          </p:cNvCxnSpPr>
          <p:nvPr/>
        </p:nvCxnSpPr>
        <p:spPr>
          <a:xfrm>
            <a:off x="9761404" y="1757990"/>
            <a:ext cx="600" cy="2871000"/>
          </a:xfrm>
          <a:prstGeom prst="curvedConnector3">
            <a:avLst>
              <a:gd fmla="val 238346509" name="adj1"/>
            </a:avLst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47"/>
          <p:cNvSpPr txBox="1"/>
          <p:nvPr>
            <p:ph idx="1" type="body"/>
          </p:nvPr>
        </p:nvSpPr>
        <p:spPr>
          <a:xfrm>
            <a:off x="2213296" y="2358593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47"/>
          <p:cNvSpPr txBox="1"/>
          <p:nvPr>
            <p:ph idx="2" type="body"/>
          </p:nvPr>
        </p:nvSpPr>
        <p:spPr>
          <a:xfrm>
            <a:off x="8013054" y="2358593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47"/>
          <p:cNvSpPr txBox="1"/>
          <p:nvPr>
            <p:ph idx="3" type="body"/>
          </p:nvPr>
        </p:nvSpPr>
        <p:spPr>
          <a:xfrm>
            <a:off x="2213296" y="5229723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47"/>
          <p:cNvSpPr txBox="1"/>
          <p:nvPr>
            <p:ph idx="4" type="body"/>
          </p:nvPr>
        </p:nvSpPr>
        <p:spPr>
          <a:xfrm>
            <a:off x="8018962" y="5228599"/>
            <a:ext cx="2008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1800"/>
              <a:buNone/>
              <a:defRPr b="1" sz="18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4" name="Google Shape;15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9749" y="6035145"/>
            <a:ext cx="2415291" cy="73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8"/>
          <p:cNvSpPr/>
          <p:nvPr>
            <p:ph idx="2" type="pic"/>
          </p:nvPr>
        </p:nvSpPr>
        <p:spPr>
          <a:xfrm>
            <a:off x="588963" y="558800"/>
            <a:ext cx="4054475" cy="549656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48"/>
          <p:cNvSpPr txBox="1"/>
          <p:nvPr>
            <p:ph idx="1" type="body"/>
          </p:nvPr>
        </p:nvSpPr>
        <p:spPr>
          <a:xfrm>
            <a:off x="5059363" y="568961"/>
            <a:ext cx="6543674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  <a:defRPr>
                <a:solidFill>
                  <a:srgbClr val="6333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8" name="Google Shape;15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749" y="6042876"/>
            <a:ext cx="2415291" cy="71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9"/>
          <p:cNvSpPr/>
          <p:nvPr/>
        </p:nvSpPr>
        <p:spPr>
          <a:xfrm>
            <a:off x="3441403" y="563116"/>
            <a:ext cx="5316279" cy="691116"/>
          </a:xfrm>
          <a:prstGeom prst="roundRect">
            <a:avLst>
              <a:gd fmla="val 50000" name="adj"/>
            </a:avLst>
          </a:prstGeom>
          <a:solidFill>
            <a:srgbClr val="F1ECE5"/>
          </a:solidFill>
          <a:ln cap="flat" cmpd="sng" w="12700">
            <a:solidFill>
              <a:srgbClr val="6333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49"/>
          <p:cNvSpPr txBox="1"/>
          <p:nvPr>
            <p:ph idx="1" type="body"/>
          </p:nvPr>
        </p:nvSpPr>
        <p:spPr>
          <a:xfrm>
            <a:off x="579120" y="1739901"/>
            <a:ext cx="11023917" cy="42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  <a:defRPr>
                <a:solidFill>
                  <a:srgbClr val="6333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49"/>
          <p:cNvSpPr txBox="1"/>
          <p:nvPr>
            <p:ph idx="2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  <a:defRPr b="1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3" name="Google Shape;1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749" y="6042876"/>
            <a:ext cx="2415291" cy="71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/>
          <p:nvPr/>
        </p:nvSpPr>
        <p:spPr>
          <a:xfrm>
            <a:off x="3752850" y="1836410"/>
            <a:ext cx="4686300" cy="318518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35"/>
          <p:cNvCxnSpPr/>
          <p:nvPr/>
        </p:nvCxnSpPr>
        <p:spPr>
          <a:xfrm>
            <a:off x="4445000" y="3854386"/>
            <a:ext cx="3340100" cy="0"/>
          </a:xfrm>
          <a:prstGeom prst="straightConnector1">
            <a:avLst/>
          </a:prstGeom>
          <a:noFill/>
          <a:ln cap="flat" cmpd="sng" w="28575">
            <a:solidFill>
              <a:srgbClr val="6333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" name="Google Shape;27;p35"/>
          <p:cNvCxnSpPr/>
          <p:nvPr/>
        </p:nvCxnSpPr>
        <p:spPr>
          <a:xfrm>
            <a:off x="4775200" y="3996512"/>
            <a:ext cx="2631306" cy="0"/>
          </a:xfrm>
          <a:prstGeom prst="straightConnector1">
            <a:avLst/>
          </a:prstGeom>
          <a:noFill/>
          <a:ln cap="flat" cmpd="sng" w="28575">
            <a:solidFill>
              <a:srgbClr val="6333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" name="Google Shape;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774" y="2269555"/>
            <a:ext cx="697826" cy="69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4247515" y="3109278"/>
            <a:ext cx="3697288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4400"/>
              <a:buNone/>
              <a:defRPr b="1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9749" y="6042876"/>
            <a:ext cx="2415291" cy="71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/>
          <p:nvPr/>
        </p:nvSpPr>
        <p:spPr>
          <a:xfrm>
            <a:off x="3441403" y="563116"/>
            <a:ext cx="5316279" cy="691116"/>
          </a:xfrm>
          <a:prstGeom prst="roundRect">
            <a:avLst>
              <a:gd fmla="val 50000" name="adj"/>
            </a:avLst>
          </a:prstGeom>
          <a:solidFill>
            <a:srgbClr val="F1ECE5"/>
          </a:solidFill>
          <a:ln cap="flat" cmpd="sng" w="12700">
            <a:solidFill>
              <a:srgbClr val="6333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36"/>
          <p:cNvSpPr/>
          <p:nvPr>
            <p:ph idx="2" type="pic"/>
          </p:nvPr>
        </p:nvSpPr>
        <p:spPr>
          <a:xfrm>
            <a:off x="588963" y="1739901"/>
            <a:ext cx="4054475" cy="428498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36"/>
          <p:cNvSpPr txBox="1"/>
          <p:nvPr>
            <p:ph idx="1" type="body"/>
          </p:nvPr>
        </p:nvSpPr>
        <p:spPr>
          <a:xfrm>
            <a:off x="5059363" y="1739900"/>
            <a:ext cx="6543674" cy="4284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  <a:defRPr>
                <a:solidFill>
                  <a:srgbClr val="6333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  <a:defRPr b="1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749" y="6042876"/>
            <a:ext cx="2415291" cy="71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/>
          <p:nvPr/>
        </p:nvSpPr>
        <p:spPr>
          <a:xfrm>
            <a:off x="3757836" y="1841500"/>
            <a:ext cx="4686300" cy="318518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39;p37"/>
          <p:cNvCxnSpPr/>
          <p:nvPr/>
        </p:nvCxnSpPr>
        <p:spPr>
          <a:xfrm>
            <a:off x="4445000" y="3854386"/>
            <a:ext cx="3340100" cy="0"/>
          </a:xfrm>
          <a:prstGeom prst="straightConnector1">
            <a:avLst/>
          </a:prstGeom>
          <a:noFill/>
          <a:ln cap="flat" cmpd="sng" w="28575">
            <a:solidFill>
              <a:srgbClr val="6333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" name="Google Shape;40;p37"/>
          <p:cNvCxnSpPr/>
          <p:nvPr/>
        </p:nvCxnSpPr>
        <p:spPr>
          <a:xfrm>
            <a:off x="4775200" y="3996512"/>
            <a:ext cx="2631306" cy="0"/>
          </a:xfrm>
          <a:prstGeom prst="straightConnector1">
            <a:avLst/>
          </a:prstGeom>
          <a:noFill/>
          <a:ln cap="flat" cmpd="sng" w="28575">
            <a:solidFill>
              <a:srgbClr val="6333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1" name="Google Shape;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774" y="2269555"/>
            <a:ext cx="697826" cy="69782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4247515" y="3109278"/>
            <a:ext cx="3697288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4400"/>
              <a:buNone/>
              <a:defRPr b="1" sz="4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3" name="Google Shape;4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7120" y="6053037"/>
            <a:ext cx="2415292" cy="715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/>
          <p:nvPr/>
        </p:nvSpPr>
        <p:spPr>
          <a:xfrm>
            <a:off x="3441403" y="563116"/>
            <a:ext cx="5316279" cy="691116"/>
          </a:xfrm>
          <a:prstGeom prst="roundRect">
            <a:avLst>
              <a:gd fmla="val 50000" name="adj"/>
            </a:avLst>
          </a:prstGeom>
          <a:solidFill>
            <a:srgbClr val="F1ECE5"/>
          </a:solidFill>
          <a:ln cap="flat" cmpd="sng" w="12700">
            <a:solidFill>
              <a:srgbClr val="6333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333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579120" y="1739901"/>
            <a:ext cx="11023917" cy="42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  <a:defRPr>
                <a:solidFill>
                  <a:srgbClr val="6333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2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  <a:defRPr b="1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8" name="Google Shape;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120" y="6053037"/>
            <a:ext cx="2415292" cy="715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/>
          <p:nvPr/>
        </p:nvSpPr>
        <p:spPr>
          <a:xfrm>
            <a:off x="2849527" y="1579095"/>
            <a:ext cx="6432696" cy="3052572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924" y="1826157"/>
            <a:ext cx="824152" cy="82415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9"/>
          <p:cNvSpPr txBox="1"/>
          <p:nvPr>
            <p:ph idx="1" type="body"/>
          </p:nvPr>
        </p:nvSpPr>
        <p:spPr>
          <a:xfrm>
            <a:off x="3495040" y="2955131"/>
            <a:ext cx="5201920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1" sz="5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attering of small circles" id="54" name="Google Shape;5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080178">
            <a:off x="8288283" y="2115234"/>
            <a:ext cx="5990728" cy="599072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0"/>
          <p:cNvSpPr/>
          <p:nvPr/>
        </p:nvSpPr>
        <p:spPr>
          <a:xfrm>
            <a:off x="4827305" y="1795538"/>
            <a:ext cx="2540000" cy="254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0193" y="231731"/>
            <a:ext cx="824152" cy="82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3769" y="2015628"/>
            <a:ext cx="1829331" cy="18293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organic corner shape" id="58" name="Google Shape;5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0" y="0"/>
            <a:ext cx="4560668" cy="4560668"/>
          </a:xfrm>
          <a:prstGeom prst="rect">
            <a:avLst/>
          </a:prstGeom>
          <a:noFill/>
          <a:ln>
            <a:noFill/>
          </a:ln>
          <a:effectLst>
            <a:outerShdw blurRad="558800" rotWithShape="0" algn="l" dist="38100">
              <a:srgbClr val="000000">
                <a:alpha val="40784"/>
              </a:srgbClr>
            </a:outerShdw>
          </a:effectLst>
        </p:spPr>
      </p:pic>
      <p:sp>
        <p:nvSpPr>
          <p:cNvPr id="59" name="Google Shape;59;p40"/>
          <p:cNvSpPr txBox="1"/>
          <p:nvPr>
            <p:ph idx="1" type="body"/>
          </p:nvPr>
        </p:nvSpPr>
        <p:spPr>
          <a:xfrm>
            <a:off x="3936733" y="4480025"/>
            <a:ext cx="4331367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000"/>
              <a:buNone/>
              <a:defRPr b="1" sz="20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0" name="Google Shape;60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89749" y="6035145"/>
            <a:ext cx="2415291" cy="73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attering of small circles" id="62" name="Google Shape;6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080178">
            <a:off x="9097912" y="-647793"/>
            <a:ext cx="5990728" cy="599072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1"/>
          <p:cNvSpPr/>
          <p:nvPr/>
        </p:nvSpPr>
        <p:spPr>
          <a:xfrm>
            <a:off x="4827305" y="1795538"/>
            <a:ext cx="2540000" cy="254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0193" y="231731"/>
            <a:ext cx="824152" cy="82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3769" y="2015628"/>
            <a:ext cx="1829331" cy="18293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organic corner shape" id="66" name="Google Shape;66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0" y="0"/>
            <a:ext cx="4560668" cy="4560668"/>
          </a:xfrm>
          <a:prstGeom prst="rect">
            <a:avLst/>
          </a:prstGeom>
          <a:noFill/>
          <a:ln>
            <a:noFill/>
          </a:ln>
          <a:effectLst>
            <a:outerShdw blurRad="558800" rotWithShape="0" algn="l" dist="38100">
              <a:srgbClr val="000000">
                <a:alpha val="40784"/>
              </a:srgbClr>
            </a:outerShdw>
          </a:effectLst>
        </p:spPr>
      </p:pic>
      <p:pic>
        <p:nvPicPr>
          <p:cNvPr id="67" name="Google Shape;67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9379" y="5902654"/>
            <a:ext cx="542040" cy="5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72074" y="5913766"/>
            <a:ext cx="542040" cy="54204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1"/>
          <p:cNvSpPr txBox="1"/>
          <p:nvPr>
            <p:ph idx="1" type="body"/>
          </p:nvPr>
        </p:nvSpPr>
        <p:spPr>
          <a:xfrm>
            <a:off x="3936733" y="4480025"/>
            <a:ext cx="4331367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000"/>
              <a:buNone/>
              <a:defRPr b="1" sz="20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2" type="body"/>
          </p:nvPr>
        </p:nvSpPr>
        <p:spPr>
          <a:xfrm>
            <a:off x="3935130" y="4882685"/>
            <a:ext cx="4331367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000"/>
              <a:buNone/>
              <a:defRPr b="1" sz="20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3" type="body"/>
          </p:nvPr>
        </p:nvSpPr>
        <p:spPr>
          <a:xfrm>
            <a:off x="861419" y="5976824"/>
            <a:ext cx="3257458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000"/>
              <a:buNone/>
              <a:defRPr b="1" sz="20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4" type="body"/>
          </p:nvPr>
        </p:nvSpPr>
        <p:spPr>
          <a:xfrm>
            <a:off x="9821461" y="5982082"/>
            <a:ext cx="2150406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000"/>
              <a:buNone/>
              <a:defRPr b="1" sz="20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3" name="Google Shape;73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89749" y="6035145"/>
            <a:ext cx="2415291" cy="73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/>
          <p:nvPr/>
        </p:nvSpPr>
        <p:spPr>
          <a:xfrm>
            <a:off x="-1042710" y="-668797"/>
            <a:ext cx="3449360" cy="344936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0193" y="231731"/>
            <a:ext cx="824152" cy="8241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Google Shape;77;p42"/>
          <p:cNvGraphicFramePr/>
          <p:nvPr/>
        </p:nvGraphicFramePr>
        <p:xfrm>
          <a:off x="3168665" y="219167"/>
          <a:ext cx="9267063" cy="6149144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78" name="Google Shape;78;p42"/>
          <p:cNvSpPr txBox="1"/>
          <p:nvPr>
            <p:ph idx="1" type="body"/>
          </p:nvPr>
        </p:nvSpPr>
        <p:spPr>
          <a:xfrm>
            <a:off x="482600" y="909642"/>
            <a:ext cx="3937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5400"/>
              <a:buNone/>
              <a:defRPr b="1" sz="5400">
                <a:solidFill>
                  <a:srgbClr val="6333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9" name="Google Shape;79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9749" y="6035145"/>
            <a:ext cx="2415291" cy="73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idx="1" type="body"/>
          </p:nvPr>
        </p:nvSpPr>
        <p:spPr>
          <a:xfrm>
            <a:off x="2498725" y="3118485"/>
            <a:ext cx="7204075" cy="151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5400"/>
              <a:buNone/>
            </a:pPr>
            <a:r>
              <a:rPr lang="en-US"/>
              <a:t>Pengantar Ilmu Komputer</a:t>
            </a:r>
            <a:endParaRPr/>
          </a:p>
        </p:txBody>
      </p:sp>
      <p:sp>
        <p:nvSpPr>
          <p:cNvPr id="170" name="Google Shape;170;p1"/>
          <p:cNvSpPr txBox="1"/>
          <p:nvPr>
            <p:ph idx="2" type="body"/>
          </p:nvPr>
        </p:nvSpPr>
        <p:spPr>
          <a:xfrm>
            <a:off x="3880803" y="5151755"/>
            <a:ext cx="4432300" cy="3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/>
              <a:t>Microsoft Word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3253" l="0" r="11040" t="4301"/>
          <a:stretch/>
        </p:blipFill>
        <p:spPr>
          <a:xfrm>
            <a:off x="588963" y="3749040"/>
            <a:ext cx="11014073" cy="227552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588963" y="1739901"/>
            <a:ext cx="11014074" cy="2009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Buka tab References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Tekan tombol </a:t>
            </a:r>
            <a:r>
              <a:rPr b="1" lang="en-US"/>
              <a:t>Search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Ketik kata kunci yang ingin digunakan untuk mencari materi/gambar yang berhubungan dengan makalah yang sedang dibuat.</a:t>
            </a:r>
            <a:endParaRPr/>
          </a:p>
        </p:txBody>
      </p:sp>
      <p:sp>
        <p:nvSpPr>
          <p:cNvPr id="227" name="Google Shape;227;p10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Fitur Search</a:t>
            </a:r>
            <a:endParaRPr/>
          </a:p>
        </p:txBody>
      </p:sp>
      <p:sp>
        <p:nvSpPr>
          <p:cNvPr id="228" name="Google Shape;228;p10"/>
          <p:cNvSpPr/>
          <p:nvPr/>
        </p:nvSpPr>
        <p:spPr>
          <a:xfrm>
            <a:off x="3842386" y="4001136"/>
            <a:ext cx="628014" cy="62801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526" r="7525" t="0"/>
          <a:stretch/>
        </p:blipFill>
        <p:spPr>
          <a:xfrm>
            <a:off x="588962" y="3131821"/>
            <a:ext cx="11014075" cy="2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/>
          <p:nvPr>
            <p:ph idx="1" type="body"/>
          </p:nvPr>
        </p:nvSpPr>
        <p:spPr>
          <a:xfrm>
            <a:off x="588963" y="1739901"/>
            <a:ext cx="8920797" cy="139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Blok paragraph atau kata yang ingin di beri komentar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Buka tab Review, pilih New Comment </a:t>
            </a:r>
            <a:endParaRPr/>
          </a:p>
        </p:txBody>
      </p:sp>
      <p:sp>
        <p:nvSpPr>
          <p:cNvPr id="235" name="Google Shape;235;p11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Fitur Comment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890" r="5891" t="0"/>
          <a:stretch/>
        </p:blipFill>
        <p:spPr>
          <a:xfrm>
            <a:off x="588963" y="3646170"/>
            <a:ext cx="11014075" cy="210661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 txBox="1"/>
          <p:nvPr>
            <p:ph idx="1" type="body"/>
          </p:nvPr>
        </p:nvSpPr>
        <p:spPr>
          <a:xfrm>
            <a:off x="588963" y="1739901"/>
            <a:ext cx="11014074" cy="184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Fitur Track Changes ini berfungsi untuk melihat koreksi atau perubahan yang di lakukan oleh teman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Fitur ini sangat berguna ketika ada suatu pekerjaan yang bersifat kelompok</a:t>
            </a:r>
            <a:endParaRPr/>
          </a:p>
        </p:txBody>
      </p:sp>
      <p:sp>
        <p:nvSpPr>
          <p:cNvPr id="242" name="Google Shape;242;p12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Fitur Track Changes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6" r="35" t="0"/>
          <a:stretch/>
        </p:blipFill>
        <p:spPr>
          <a:xfrm>
            <a:off x="588963" y="3222625"/>
            <a:ext cx="11014075" cy="280193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 txBox="1"/>
          <p:nvPr>
            <p:ph idx="1" type="body"/>
          </p:nvPr>
        </p:nvSpPr>
        <p:spPr>
          <a:xfrm>
            <a:off x="588963" y="1739901"/>
            <a:ext cx="11014074" cy="148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Buka tab Insert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Pilih Page Number, pilih penempatan nomor halaman yang diinginkan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Top = di atas, Bottom = di bawah, Page Margins = di samping</a:t>
            </a:r>
            <a:endParaRPr/>
          </a:p>
        </p:txBody>
      </p:sp>
      <p:sp>
        <p:nvSpPr>
          <p:cNvPr id="249" name="Google Shape;249;p13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Fitur Page Number</a:t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7490460" y="3834766"/>
            <a:ext cx="1143000" cy="310514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idx="1" type="body"/>
          </p:nvPr>
        </p:nvSpPr>
        <p:spPr>
          <a:xfrm>
            <a:off x="4247356" y="3086418"/>
            <a:ext cx="3697288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Daftar Isi, Daftar Gambar dan Daftar Tabel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28" l="0" r="0" t="529"/>
          <a:stretch/>
        </p:blipFill>
        <p:spPr>
          <a:xfrm>
            <a:off x="3510598" y="2354580"/>
            <a:ext cx="47498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5"/>
          <p:cNvSpPr txBox="1"/>
          <p:nvPr>
            <p:ph idx="1" type="body"/>
          </p:nvPr>
        </p:nvSpPr>
        <p:spPr>
          <a:xfrm>
            <a:off x="588963" y="1739901"/>
            <a:ext cx="11014074" cy="61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Siapkan halaman baru pada tab </a:t>
            </a:r>
            <a:r>
              <a:rPr b="1" lang="en-US"/>
              <a:t>Insert</a:t>
            </a:r>
            <a:r>
              <a:rPr lang="en-US"/>
              <a:t>, pilih </a:t>
            </a:r>
            <a:r>
              <a:rPr b="1" lang="en-US"/>
              <a:t>Blank Page</a:t>
            </a:r>
            <a:endParaRPr/>
          </a:p>
        </p:txBody>
      </p:sp>
      <p:sp>
        <p:nvSpPr>
          <p:cNvPr id="262" name="Google Shape;262;p15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Daftar Isi</a:t>
            </a: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3291839" y="3860799"/>
            <a:ext cx="2959099" cy="68580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idx="1" type="body"/>
          </p:nvPr>
        </p:nvSpPr>
        <p:spPr>
          <a:xfrm>
            <a:off x="588963" y="1739901"/>
            <a:ext cx="11014074" cy="98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b="1" lang="en-US"/>
              <a:t>Heading 1 </a:t>
            </a:r>
            <a:r>
              <a:rPr lang="en-US"/>
              <a:t>pada tab </a:t>
            </a:r>
            <a:r>
              <a:rPr b="1" lang="en-US"/>
              <a:t>Styles</a:t>
            </a:r>
            <a:r>
              <a:rPr lang="en-US"/>
              <a:t> untuk </a:t>
            </a:r>
            <a:r>
              <a:rPr b="1" lang="en-US"/>
              <a:t>Judul</a:t>
            </a:r>
            <a:endParaRPr b="1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b="1" lang="en-US"/>
              <a:t>Heading 2 </a:t>
            </a:r>
            <a:r>
              <a:rPr lang="en-US"/>
              <a:t>pada tab </a:t>
            </a:r>
            <a:r>
              <a:rPr b="1" lang="en-US"/>
              <a:t>Styles</a:t>
            </a:r>
            <a:r>
              <a:rPr lang="en-US"/>
              <a:t> untuk </a:t>
            </a:r>
            <a:r>
              <a:rPr b="1" lang="en-US"/>
              <a:t>Sub Judul</a:t>
            </a:r>
            <a:endParaRPr b="1"/>
          </a:p>
        </p:txBody>
      </p:sp>
      <p:sp>
        <p:nvSpPr>
          <p:cNvPr id="269" name="Google Shape;269;p16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Daftar Isi</a:t>
            </a:r>
            <a:endParaRPr/>
          </a:p>
        </p:txBody>
      </p:sp>
      <p:pic>
        <p:nvPicPr>
          <p:cNvPr id="270" name="Google Shape;270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33" l="0" r="0" t="1033"/>
          <a:stretch/>
        </p:blipFill>
        <p:spPr>
          <a:xfrm>
            <a:off x="588963" y="2720975"/>
            <a:ext cx="1101407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6"/>
          <p:cNvSpPr/>
          <p:nvPr/>
        </p:nvSpPr>
        <p:spPr>
          <a:xfrm>
            <a:off x="5043488" y="4014788"/>
            <a:ext cx="2314575" cy="58578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3252789" y="4600575"/>
            <a:ext cx="2119312" cy="37147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6"/>
          <p:cNvCxnSpPr/>
          <p:nvPr/>
        </p:nvCxnSpPr>
        <p:spPr>
          <a:xfrm>
            <a:off x="7481729" y="4314825"/>
            <a:ext cx="1832210" cy="635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16"/>
          <p:cNvCxnSpPr/>
          <p:nvPr/>
        </p:nvCxnSpPr>
        <p:spPr>
          <a:xfrm rot="10800000">
            <a:off x="2271713" y="4772025"/>
            <a:ext cx="871537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16"/>
          <p:cNvSpPr txBox="1"/>
          <p:nvPr/>
        </p:nvSpPr>
        <p:spPr>
          <a:xfrm flipH="1">
            <a:off x="1031951" y="4584143"/>
            <a:ext cx="1448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 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 flipH="1">
            <a:off x="9313939" y="4123015"/>
            <a:ext cx="1448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 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30" l="0" r="0" t="631"/>
          <a:stretch/>
        </p:blipFill>
        <p:spPr>
          <a:xfrm>
            <a:off x="706951" y="1597025"/>
            <a:ext cx="4375150" cy="442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7"/>
          <p:cNvSpPr txBox="1"/>
          <p:nvPr>
            <p:ph idx="1" type="body"/>
          </p:nvPr>
        </p:nvSpPr>
        <p:spPr>
          <a:xfrm>
            <a:off x="5295337" y="2085028"/>
            <a:ext cx="6543674" cy="3451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Atur style pada Heading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Klik kanan pada menu </a:t>
            </a:r>
            <a:r>
              <a:rPr b="1" lang="en-US"/>
              <a:t>Heading</a:t>
            </a:r>
            <a:r>
              <a:rPr lang="en-US"/>
              <a:t> yang dipilih, lalu pilih </a:t>
            </a:r>
            <a:r>
              <a:rPr b="1" lang="en-US"/>
              <a:t>Modify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b="1" lang="en-US"/>
              <a:t>Font : </a:t>
            </a:r>
            <a:r>
              <a:rPr lang="en-US"/>
              <a:t>Times New Roman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b="1" lang="en-US"/>
              <a:t>Size : </a:t>
            </a:r>
            <a:r>
              <a:rPr lang="en-US"/>
              <a:t>16 &gt; </a:t>
            </a:r>
            <a:r>
              <a:rPr b="1" lang="en-US"/>
              <a:t>Centered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b="1" lang="en-US"/>
              <a:t>Add to the styles gallery</a:t>
            </a:r>
            <a:endParaRPr b="1"/>
          </a:p>
        </p:txBody>
      </p:sp>
      <p:sp>
        <p:nvSpPr>
          <p:cNvPr id="283" name="Google Shape;283;p17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Daftar Isi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idx="1" type="body"/>
          </p:nvPr>
        </p:nvSpPr>
        <p:spPr>
          <a:xfrm>
            <a:off x="5201602" y="2062378"/>
            <a:ext cx="6470598" cy="1366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Buka tab </a:t>
            </a:r>
            <a:r>
              <a:rPr b="1" lang="en-US"/>
              <a:t>Reference </a:t>
            </a:r>
            <a:r>
              <a:rPr lang="en-US"/>
              <a:t>&gt; </a:t>
            </a:r>
            <a:r>
              <a:rPr b="1" lang="en-US"/>
              <a:t>Table of Contents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Pilih daftar isi yang diinginkan</a:t>
            </a:r>
            <a:endParaRPr/>
          </a:p>
        </p:txBody>
      </p:sp>
      <p:sp>
        <p:nvSpPr>
          <p:cNvPr id="289" name="Google Shape;289;p18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Daftar Isi</a:t>
            </a:r>
            <a:endParaRPr/>
          </a:p>
        </p:txBody>
      </p:sp>
      <p:pic>
        <p:nvPicPr>
          <p:cNvPr id="290" name="Google Shape;290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776" l="0" r="0" t="1777"/>
          <a:stretch/>
        </p:blipFill>
        <p:spPr>
          <a:xfrm>
            <a:off x="519800" y="1730539"/>
            <a:ext cx="4516347" cy="416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 txBox="1"/>
          <p:nvPr>
            <p:ph idx="1" type="body"/>
          </p:nvPr>
        </p:nvSpPr>
        <p:spPr>
          <a:xfrm>
            <a:off x="588963" y="1739901"/>
            <a:ext cx="11014074" cy="98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Font typeface="Arial"/>
              <a:buChar char="•"/>
            </a:pPr>
            <a:r>
              <a:rPr lang="en-US"/>
              <a:t>Jika ada perubahan pada konten makalah, maka daftar isi harus di update.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ct val="100000"/>
              <a:buFont typeface="Arial"/>
              <a:buChar char="•"/>
            </a:pPr>
            <a:r>
              <a:rPr lang="en-US"/>
              <a:t>Klik daftar isi, lalu pilih </a:t>
            </a:r>
            <a:r>
              <a:rPr b="1" lang="en-US"/>
              <a:t>Update Table &gt;</a:t>
            </a:r>
            <a:r>
              <a:rPr lang="en-US"/>
              <a:t> </a:t>
            </a:r>
            <a:r>
              <a:rPr b="1" lang="en-US"/>
              <a:t>Update entire table</a:t>
            </a:r>
            <a:endParaRPr/>
          </a:p>
        </p:txBody>
      </p:sp>
      <p:sp>
        <p:nvSpPr>
          <p:cNvPr id="296" name="Google Shape;296;p19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Daftar Isi</a:t>
            </a:r>
            <a:endParaRPr/>
          </a:p>
        </p:txBody>
      </p:sp>
      <p:pic>
        <p:nvPicPr>
          <p:cNvPr id="297" name="Google Shape;297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6" r="795" t="0"/>
          <a:stretch/>
        </p:blipFill>
        <p:spPr>
          <a:xfrm>
            <a:off x="736448" y="2838450"/>
            <a:ext cx="10620375" cy="3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/>
          <p:nvPr>
            <p:ph idx="1" type="body"/>
          </p:nvPr>
        </p:nvSpPr>
        <p:spPr>
          <a:xfrm>
            <a:off x="4247515" y="3109278"/>
            <a:ext cx="3697288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Microsoft Word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/>
          <p:nvPr>
            <p:ph idx="1" type="body"/>
          </p:nvPr>
        </p:nvSpPr>
        <p:spPr>
          <a:xfrm>
            <a:off x="821173" y="1466971"/>
            <a:ext cx="8171579" cy="2920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Masukkan gambar yang diinginkan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Buka tab </a:t>
            </a:r>
            <a:r>
              <a:rPr b="1" lang="en-US"/>
              <a:t>Insert</a:t>
            </a:r>
            <a:r>
              <a:rPr lang="en-US"/>
              <a:t> &gt; pictures &gt; </a:t>
            </a:r>
            <a:r>
              <a:rPr b="1" lang="en-US"/>
              <a:t>This Device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Klik kanan pada gambar &gt; </a:t>
            </a:r>
            <a:r>
              <a:rPr b="1" lang="en-US"/>
              <a:t>Insert Caption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Beri label gambar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Tulis caption yang diinginkan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Buka tab </a:t>
            </a:r>
            <a:r>
              <a:rPr b="1" lang="en-US"/>
              <a:t>Reference </a:t>
            </a:r>
            <a:r>
              <a:rPr lang="en-US"/>
              <a:t>&gt; </a:t>
            </a:r>
            <a:r>
              <a:rPr b="1" lang="en-US"/>
              <a:t>Insert Table of Figures</a:t>
            </a:r>
            <a:endParaRPr/>
          </a:p>
        </p:txBody>
      </p:sp>
      <p:sp>
        <p:nvSpPr>
          <p:cNvPr id="303" name="Google Shape;303;p20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Daftar Gambar</a:t>
            </a:r>
            <a:endParaRPr/>
          </a:p>
        </p:txBody>
      </p:sp>
      <p:pic>
        <p:nvPicPr>
          <p:cNvPr id="304" name="Google Shape;304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06" r="806" t="0"/>
          <a:stretch/>
        </p:blipFill>
        <p:spPr>
          <a:xfrm>
            <a:off x="912813" y="4251325"/>
            <a:ext cx="10548937" cy="1773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0"/>
          <p:cNvSpPr/>
          <p:nvPr/>
        </p:nvSpPr>
        <p:spPr>
          <a:xfrm>
            <a:off x="9464040" y="4709160"/>
            <a:ext cx="2066490" cy="52578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/>
          <p:nvPr>
            <p:ph idx="1" type="body"/>
          </p:nvPr>
        </p:nvSpPr>
        <p:spPr>
          <a:xfrm>
            <a:off x="821173" y="1466971"/>
            <a:ext cx="8171579" cy="2920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Calibri"/>
              <a:buAutoNum type="arabicPeriod"/>
            </a:pPr>
            <a:r>
              <a:rPr b="1" lang="en-US"/>
              <a:t>Memberi caption pada Tabel</a:t>
            </a:r>
            <a:endParaRPr b="1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Blok table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Klik kanan pada table &gt; </a:t>
            </a:r>
            <a:r>
              <a:rPr b="1" lang="en-US"/>
              <a:t>Insert Caption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Tulis caption sesuai yang diinginkan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Calibri"/>
              <a:buAutoNum type="arabicPeriod"/>
            </a:pPr>
            <a:r>
              <a:rPr b="1" lang="en-US"/>
              <a:t>Daftar Tabel Otomatis</a:t>
            </a:r>
            <a:endParaRPr b="1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Buka tab </a:t>
            </a:r>
            <a:r>
              <a:rPr b="1" lang="en-US"/>
              <a:t>Reference &gt; Insert Table of Figures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Daftar Tabel</a:t>
            </a:r>
            <a:endParaRPr/>
          </a:p>
        </p:txBody>
      </p:sp>
      <p:pic>
        <p:nvPicPr>
          <p:cNvPr id="312" name="Google Shape;312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06" r="806" t="0"/>
          <a:stretch/>
        </p:blipFill>
        <p:spPr>
          <a:xfrm>
            <a:off x="912813" y="4251325"/>
            <a:ext cx="10548937" cy="1773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1"/>
          <p:cNvSpPr/>
          <p:nvPr/>
        </p:nvSpPr>
        <p:spPr>
          <a:xfrm>
            <a:off x="9464040" y="4709160"/>
            <a:ext cx="2066490" cy="52578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/>
          <p:nvPr>
            <p:ph idx="1" type="body"/>
          </p:nvPr>
        </p:nvSpPr>
        <p:spPr>
          <a:xfrm>
            <a:off x="4247515" y="3109278"/>
            <a:ext cx="3697288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4400"/>
              <a:buNone/>
            </a:pPr>
            <a:r>
              <a:rPr lang="en-US"/>
              <a:t>Mail Merge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idx="1" type="body"/>
          </p:nvPr>
        </p:nvSpPr>
        <p:spPr>
          <a:xfrm>
            <a:off x="662940" y="1991361"/>
            <a:ext cx="10940097" cy="299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3200"/>
              <a:buNone/>
            </a:pPr>
            <a:r>
              <a:rPr lang="en-US" sz="3200"/>
              <a:t>Mail Merge adalah fitur yang dapat membantu pengguna dalam membuat surat, format amplop, undangan atau dokumen lainnya dalam jumlah banyak menggunakan informasi yang disimpan dalam daftar atau database.</a:t>
            </a:r>
            <a:endParaRPr sz="3200"/>
          </a:p>
        </p:txBody>
      </p:sp>
      <p:sp>
        <p:nvSpPr>
          <p:cNvPr id="324" name="Google Shape;324;p23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Mail Merge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82" l="0" r="0" t="882"/>
          <a:stretch/>
        </p:blipFill>
        <p:spPr>
          <a:xfrm>
            <a:off x="6332538" y="1704975"/>
            <a:ext cx="5233987" cy="428466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/>
          <p:nvPr>
            <p:ph idx="1" type="body"/>
          </p:nvPr>
        </p:nvSpPr>
        <p:spPr>
          <a:xfrm>
            <a:off x="624841" y="1765616"/>
            <a:ext cx="5471159" cy="4284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</a:pPr>
            <a:r>
              <a:rPr b="1" lang="en-US"/>
              <a:t>Membuat Mail Merge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</a:pPr>
            <a:r>
              <a:t/>
            </a:r>
            <a:endParaRPr b="1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Buka tab </a:t>
            </a:r>
            <a:r>
              <a:rPr b="1" lang="en-US"/>
              <a:t>Mailings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Pilih </a:t>
            </a:r>
            <a:r>
              <a:rPr b="1" lang="en-US"/>
              <a:t>Start Mail Merge </a:t>
            </a:r>
            <a:r>
              <a:rPr lang="en-US"/>
              <a:t>&gt;</a:t>
            </a:r>
            <a:r>
              <a:rPr b="1" lang="en-US"/>
              <a:t> Step by Step Mail Merge Wizard</a:t>
            </a:r>
            <a:endParaRPr/>
          </a:p>
        </p:txBody>
      </p:sp>
      <p:sp>
        <p:nvSpPr>
          <p:cNvPr id="331" name="Google Shape;331;p24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Mail Merge</a:t>
            </a: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6241098" y="5394960"/>
            <a:ext cx="3588702" cy="59467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/>
          <p:nvPr>
            <p:ph idx="1" type="body"/>
          </p:nvPr>
        </p:nvSpPr>
        <p:spPr>
          <a:xfrm>
            <a:off x="640080" y="2037080"/>
            <a:ext cx="10962957" cy="2923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3200"/>
              <a:buFont typeface="Arial"/>
              <a:buChar char="•"/>
            </a:pPr>
            <a:r>
              <a:rPr lang="en-US" sz="3200"/>
              <a:t>Pada Mail Merge Wizard pilih tipe dokumen yang akan dibuat, lalu </a:t>
            </a:r>
            <a:r>
              <a:rPr b="1" lang="en-US" sz="3200"/>
              <a:t>next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3200"/>
              <a:buFont typeface="Arial"/>
              <a:buChar char="•"/>
            </a:pPr>
            <a:r>
              <a:rPr lang="en-US" sz="3200"/>
              <a:t>Pada </a:t>
            </a:r>
            <a:r>
              <a:rPr b="1" lang="en-US" sz="3200"/>
              <a:t>Select starting document &gt; Use the current document &gt; next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3200"/>
              <a:buFont typeface="Arial"/>
              <a:buChar char="•"/>
            </a:pPr>
            <a:r>
              <a:rPr lang="en-US" sz="3200"/>
              <a:t> Pada </a:t>
            </a:r>
            <a:r>
              <a:rPr b="1" lang="en-US" sz="3200"/>
              <a:t>Select recipients &gt; Type a new list &gt;</a:t>
            </a:r>
            <a:r>
              <a:rPr lang="en-US" sz="3200"/>
              <a:t> </a:t>
            </a:r>
            <a:r>
              <a:rPr b="1" lang="en-US" sz="3200"/>
              <a:t>Create</a:t>
            </a:r>
            <a:endParaRPr sz="3200"/>
          </a:p>
        </p:txBody>
      </p:sp>
      <p:sp>
        <p:nvSpPr>
          <p:cNvPr id="338" name="Google Shape;338;p25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Mail Merge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49" l="0" r="0" t="350"/>
          <a:stretch/>
        </p:blipFill>
        <p:spPr>
          <a:xfrm>
            <a:off x="2995612" y="2003106"/>
            <a:ext cx="6200775" cy="40211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6"/>
          <p:cNvSpPr txBox="1"/>
          <p:nvPr>
            <p:ph idx="1" type="body"/>
          </p:nvPr>
        </p:nvSpPr>
        <p:spPr>
          <a:xfrm>
            <a:off x="2824162" y="1434147"/>
            <a:ext cx="6543674" cy="568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</a:pPr>
            <a:r>
              <a:rPr b="1" lang="en-US"/>
              <a:t>Mengisi Record</a:t>
            </a:r>
            <a:endParaRPr b="1"/>
          </a:p>
        </p:txBody>
      </p:sp>
      <p:sp>
        <p:nvSpPr>
          <p:cNvPr id="345" name="Google Shape;345;p26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Mail Merge</a:t>
            </a:r>
            <a:endParaRPr/>
          </a:p>
        </p:txBody>
      </p:sp>
      <p:cxnSp>
        <p:nvCxnSpPr>
          <p:cNvPr id="346" name="Google Shape;346;p26"/>
          <p:cNvCxnSpPr/>
          <p:nvPr/>
        </p:nvCxnSpPr>
        <p:spPr>
          <a:xfrm flipH="1" rot="10800000">
            <a:off x="9170193" y="2136525"/>
            <a:ext cx="809100" cy="6162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7" name="Google Shape;347;p26"/>
          <p:cNvSpPr txBox="1"/>
          <p:nvPr/>
        </p:nvSpPr>
        <p:spPr>
          <a:xfrm>
            <a:off x="9960291" y="1923215"/>
            <a:ext cx="1685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Mengisi record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26"/>
          <p:cNvCxnSpPr/>
          <p:nvPr/>
        </p:nvCxnSpPr>
        <p:spPr>
          <a:xfrm rot="10800000">
            <a:off x="2463800" y="5537200"/>
            <a:ext cx="531812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9" name="Google Shape;349;p26"/>
          <p:cNvSpPr txBox="1"/>
          <p:nvPr/>
        </p:nvSpPr>
        <p:spPr>
          <a:xfrm>
            <a:off x="1359693" y="5275590"/>
            <a:ext cx="13303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Menambah penerima</a:t>
            </a:r>
            <a:endParaRPr sz="1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26"/>
          <p:cNvCxnSpPr/>
          <p:nvPr/>
        </p:nvCxnSpPr>
        <p:spPr>
          <a:xfrm rot="10800000">
            <a:off x="4810125" y="4967288"/>
            <a:ext cx="0" cy="40481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1" name="Google Shape;351;p26"/>
          <p:cNvSpPr txBox="1"/>
          <p:nvPr/>
        </p:nvSpPr>
        <p:spPr>
          <a:xfrm>
            <a:off x="4319588" y="4481513"/>
            <a:ext cx="9810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Mencari penerima</a:t>
            </a:r>
            <a:endParaRPr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26"/>
          <p:cNvCxnSpPr/>
          <p:nvPr/>
        </p:nvCxnSpPr>
        <p:spPr>
          <a:xfrm rot="10800000">
            <a:off x="2473166" y="5872480"/>
            <a:ext cx="531812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3" name="Google Shape;353;p26"/>
          <p:cNvSpPr txBox="1"/>
          <p:nvPr/>
        </p:nvSpPr>
        <p:spPr>
          <a:xfrm>
            <a:off x="1367313" y="5658822"/>
            <a:ext cx="13303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Menghapus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baris</a:t>
            </a:r>
            <a:endParaRPr sz="1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26"/>
          <p:cNvCxnSpPr/>
          <p:nvPr/>
        </p:nvCxnSpPr>
        <p:spPr>
          <a:xfrm>
            <a:off x="5600700" y="5872480"/>
            <a:ext cx="33528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26"/>
          <p:cNvSpPr txBox="1"/>
          <p:nvPr/>
        </p:nvSpPr>
        <p:spPr>
          <a:xfrm>
            <a:off x="5784056" y="5641647"/>
            <a:ext cx="10868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Menghapus baris</a:t>
            </a:r>
            <a:endParaRPr sz="1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640080" y="2037080"/>
            <a:ext cx="10962957" cy="3696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3200"/>
              <a:buFont typeface="Arial"/>
              <a:buChar char="•"/>
            </a:pPr>
            <a:r>
              <a:rPr lang="en-US" sz="3200"/>
              <a:t>Jika sudah mengisi record maka akan membuat data baru yaitu *.mdb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3200"/>
              <a:buFont typeface="Arial"/>
              <a:buChar char="•"/>
            </a:pPr>
            <a:r>
              <a:rPr lang="en-US" sz="3200"/>
              <a:t>Pada </a:t>
            </a:r>
            <a:r>
              <a:rPr b="1" lang="en-US" sz="3200"/>
              <a:t>Mail Merge Recipients</a:t>
            </a:r>
            <a:r>
              <a:rPr lang="en-US" sz="3200"/>
              <a:t> &gt; </a:t>
            </a:r>
            <a:r>
              <a:rPr b="1" lang="en-US" sz="3200"/>
              <a:t>OK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3200"/>
              <a:buFont typeface="Arial"/>
              <a:buChar char="•"/>
            </a:pPr>
            <a:r>
              <a:rPr lang="en-US" sz="3200"/>
              <a:t>Pada tab </a:t>
            </a:r>
            <a:r>
              <a:rPr b="1" lang="en-US" sz="3200"/>
              <a:t>Mailings &gt; Insert Merge Field &gt; </a:t>
            </a:r>
            <a:r>
              <a:rPr lang="en-US" sz="3200"/>
              <a:t>Pilih </a:t>
            </a:r>
            <a:r>
              <a:rPr b="1" lang="en-US" sz="3200"/>
              <a:t>Field </a:t>
            </a:r>
            <a:r>
              <a:rPr lang="en-US" sz="3200"/>
              <a:t>yang dibutuhkan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3200"/>
              <a:buFont typeface="Arial"/>
              <a:buChar char="•"/>
            </a:pPr>
            <a:r>
              <a:rPr lang="en-US" sz="3200"/>
              <a:t>Untuk menampilkan hasil, pilih </a:t>
            </a:r>
            <a:r>
              <a:rPr b="1" lang="en-US" sz="3200"/>
              <a:t>Review Result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3200"/>
              <a:buFont typeface="Arial"/>
              <a:buChar char="•"/>
            </a:pPr>
            <a:r>
              <a:rPr lang="en-US" sz="3200"/>
              <a:t>Jika sudah selesai pilih </a:t>
            </a:r>
            <a:r>
              <a:rPr b="1" lang="en-US" sz="3200"/>
              <a:t>Finish &amp; Merge</a:t>
            </a:r>
            <a:endParaRPr sz="3200"/>
          </a:p>
        </p:txBody>
      </p:sp>
      <p:sp>
        <p:nvSpPr>
          <p:cNvPr id="361" name="Google Shape;361;p27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Mail Merge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4038282" y="3242628"/>
            <a:ext cx="4115435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Mau sesuatu tydakkk?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idx="1" type="body"/>
          </p:nvPr>
        </p:nvSpPr>
        <p:spPr>
          <a:xfrm>
            <a:off x="4038282" y="3242628"/>
            <a:ext cx="4115435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Mau dongg pastiii :D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686" r="2685" t="0"/>
          <a:stretch/>
        </p:blipFill>
        <p:spPr>
          <a:xfrm>
            <a:off x="-182880" y="1415044"/>
            <a:ext cx="4625975" cy="488897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 txBox="1"/>
          <p:nvPr>
            <p:ph idx="1" type="body"/>
          </p:nvPr>
        </p:nvSpPr>
        <p:spPr>
          <a:xfrm>
            <a:off x="4206240" y="1739900"/>
            <a:ext cx="7396797" cy="4284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</a:pPr>
            <a:r>
              <a:rPr lang="en-US"/>
              <a:t>Microsoft Word adalah perangkat lunak yang di gunakan untuk mengolah kata yang dapat memudahkan kita dalam membuat dokumen, laporan dll.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</a:pPr>
            <a:r>
              <a:rPr lang="en-US"/>
              <a:t>Pada pertemuan ini, materi yang akan dipelajari adalah: 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Drop Cap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Pembuatan Makalah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Mail Marge</a:t>
            </a:r>
            <a:endParaRPr/>
          </a:p>
        </p:txBody>
      </p:sp>
      <p:sp>
        <p:nvSpPr>
          <p:cNvPr id="182" name="Google Shape;182;p3"/>
          <p:cNvSpPr txBox="1"/>
          <p:nvPr>
            <p:ph idx="3" type="body"/>
          </p:nvPr>
        </p:nvSpPr>
        <p:spPr>
          <a:xfrm>
            <a:off x="3942398" y="80740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Microsoft Word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idx="1" type="body"/>
          </p:nvPr>
        </p:nvSpPr>
        <p:spPr>
          <a:xfrm>
            <a:off x="4247515" y="3109278"/>
            <a:ext cx="3697288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4400"/>
              <a:buNone/>
            </a:pPr>
            <a:r>
              <a:rPr lang="en-US"/>
              <a:t>Tugas &gt;ᴗ&lt;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idx="1" type="body"/>
          </p:nvPr>
        </p:nvSpPr>
        <p:spPr>
          <a:xfrm>
            <a:off x="579120" y="1739901"/>
            <a:ext cx="11023917" cy="42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Calibri"/>
              <a:buAutoNum type="arabicPeriod"/>
            </a:pPr>
            <a:r>
              <a:rPr lang="en-US"/>
              <a:t>Buatlah makalah bertema Hardware dan Software menggunakan struktur makalah yang sudah dijelaskan, lalu tambahkan daftar gambar dan daftar tabel (pilih salah satu).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Calibri"/>
              <a:buAutoNum type="arabicPeriod"/>
            </a:pPr>
            <a:r>
              <a:rPr lang="en-US"/>
              <a:t>Buatlah surat undangan (tema bebas) menggunakan fitur mail merge.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Calibri"/>
              <a:buAutoNum type="arabicPeriod"/>
            </a:pPr>
            <a:r>
              <a:rPr lang="en-US"/>
              <a:t>Makalah dikirim dalam bentuk PDF dan surat mail merge dikirim dalam bentuk word beserta file mail merge. Kemudia Zip ketiga file tersebut, lalu beri nama zip-nya dengan format: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</a:pPr>
            <a:r>
              <a:rPr b="1" lang="en-US"/>
              <a:t>				NPM_Nama_Kelas_TugasP2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AutoNum type="arabicPeriod" startAt="4"/>
            </a:pPr>
            <a:r>
              <a:rPr lang="en-US"/>
              <a:t>File dikirimkan melalui link: https://forms.gle/EENX1dgKkk9jBpxSA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AutoNum type="arabicPeriod" startAt="4"/>
            </a:pPr>
            <a:r>
              <a:rPr lang="en-US"/>
              <a:t>Deadline pengumpulan adalah H-1 praktikum pertemuan 3</a:t>
            </a:r>
            <a:endParaRPr/>
          </a:p>
        </p:txBody>
      </p:sp>
      <p:sp>
        <p:nvSpPr>
          <p:cNvPr id="382" name="Google Shape;382;p31"/>
          <p:cNvSpPr txBox="1"/>
          <p:nvPr>
            <p:ph idx="2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Tugas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 txBox="1"/>
          <p:nvPr>
            <p:ph idx="1" type="body"/>
          </p:nvPr>
        </p:nvSpPr>
        <p:spPr>
          <a:xfrm>
            <a:off x="3495040" y="2955131"/>
            <a:ext cx="5201920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</a:pPr>
            <a:r>
              <a:rPr lang="en-US"/>
              <a:t>Thank You!!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idx="1" type="body"/>
          </p:nvPr>
        </p:nvSpPr>
        <p:spPr>
          <a:xfrm>
            <a:off x="845821" y="1739900"/>
            <a:ext cx="5417820" cy="4284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Ctrl + O = Buka dokumen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Ctrl + N = Buat dokumen baru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Ctrl + S = Simpan dokumen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Ctrl + C = Copy/Salin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Ctrl + V = Paste/Tempel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Ctrl + A = Select All/Pilih Semua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Ctrl + Z = Undo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Ctrl + Y = Redo</a:t>
            </a:r>
            <a:endParaRPr/>
          </a:p>
        </p:txBody>
      </p:sp>
      <p:sp>
        <p:nvSpPr>
          <p:cNvPr id="188" name="Google Shape;188;p4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Shortcut Ms. Word</a:t>
            </a:r>
            <a:endParaRPr/>
          </a:p>
        </p:txBody>
      </p:sp>
      <p:sp>
        <p:nvSpPr>
          <p:cNvPr id="189" name="Google Shape;189;p4"/>
          <p:cNvSpPr txBox="1"/>
          <p:nvPr/>
        </p:nvSpPr>
        <p:spPr>
          <a:xfrm>
            <a:off x="6187440" y="1739899"/>
            <a:ext cx="5417820" cy="4284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63333F"/>
                </a:solidFill>
                <a:latin typeface="Calibri"/>
                <a:ea typeface="Calibri"/>
                <a:cs typeface="Calibri"/>
                <a:sym typeface="Calibri"/>
              </a:rPr>
              <a:t>Ctrl + W = Tutup dokumen</a:t>
            </a:r>
            <a:endParaRPr b="0" i="0" sz="2800" u="none" cap="none" strike="noStrike">
              <a:solidFill>
                <a:srgbClr val="6333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63333F"/>
                </a:solidFill>
                <a:latin typeface="Calibri"/>
                <a:ea typeface="Calibri"/>
                <a:cs typeface="Calibri"/>
                <a:sym typeface="Calibri"/>
              </a:rPr>
              <a:t>Ctrl + B = Bold/Tebal</a:t>
            </a:r>
            <a:endParaRPr b="0" i="0" sz="2800" u="none" cap="none" strike="noStrike">
              <a:solidFill>
                <a:srgbClr val="6333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63333F"/>
                </a:solidFill>
                <a:latin typeface="Calibri"/>
                <a:ea typeface="Calibri"/>
                <a:cs typeface="Calibri"/>
                <a:sym typeface="Calibri"/>
              </a:rPr>
              <a:t>Ctrl + I = Italic/Miring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63333F"/>
                </a:solidFill>
                <a:latin typeface="Calibri"/>
                <a:ea typeface="Calibri"/>
                <a:cs typeface="Calibri"/>
                <a:sym typeface="Calibri"/>
              </a:rPr>
              <a:t>Ctrl + U = Underline/Garis Bawah</a:t>
            </a:r>
            <a:endParaRPr b="0" i="0" sz="2800" u="none" cap="none" strike="noStrike">
              <a:solidFill>
                <a:srgbClr val="6333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63333F"/>
                </a:solidFill>
                <a:latin typeface="Calibri"/>
                <a:ea typeface="Calibri"/>
                <a:cs typeface="Calibri"/>
                <a:sym typeface="Calibri"/>
              </a:rPr>
              <a:t>Ctrl + E = Center/Rata Tengah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63333F"/>
                </a:solidFill>
                <a:latin typeface="Calibri"/>
                <a:ea typeface="Calibri"/>
                <a:cs typeface="Calibri"/>
                <a:sym typeface="Calibri"/>
              </a:rPr>
              <a:t>Ctrl + L = Left/Rata Kiri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63333F"/>
                </a:solidFill>
                <a:latin typeface="Calibri"/>
                <a:ea typeface="Calibri"/>
                <a:cs typeface="Calibri"/>
                <a:sym typeface="Calibri"/>
              </a:rPr>
              <a:t>Ctrl + R = Right/Rata Kanan</a:t>
            </a:r>
            <a:endParaRPr b="0" i="0" sz="2800" u="none" cap="none" strike="noStrike">
              <a:solidFill>
                <a:srgbClr val="6333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63333F"/>
                </a:solidFill>
                <a:latin typeface="Calibri"/>
                <a:ea typeface="Calibri"/>
                <a:cs typeface="Calibri"/>
                <a:sym typeface="Calibri"/>
              </a:rPr>
              <a:t>Ctrl + J = Justify/Rata Kiri Kanan</a:t>
            </a:r>
            <a:endParaRPr b="0" i="0" sz="2800" u="none" cap="none" strike="noStrike">
              <a:solidFill>
                <a:srgbClr val="6333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idx="1" type="body"/>
          </p:nvPr>
        </p:nvSpPr>
        <p:spPr>
          <a:xfrm>
            <a:off x="4247515" y="3109278"/>
            <a:ext cx="3697288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4400"/>
              <a:buNone/>
            </a:pPr>
            <a:r>
              <a:rPr lang="en-US"/>
              <a:t>Drop Cap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185" l="4431" r="3555" t="7409"/>
          <a:stretch/>
        </p:blipFill>
        <p:spPr>
          <a:xfrm>
            <a:off x="409184" y="2510075"/>
            <a:ext cx="4318000" cy="260747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6"/>
          <p:cNvSpPr txBox="1"/>
          <p:nvPr>
            <p:ph idx="1" type="body"/>
          </p:nvPr>
        </p:nvSpPr>
        <p:spPr>
          <a:xfrm>
            <a:off x="5059363" y="1739900"/>
            <a:ext cx="6543674" cy="4284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</a:pPr>
            <a:r>
              <a:rPr lang="en-US"/>
              <a:t>Drop cap adalah huruf pertama pada paragraph yang memiliki ukuran yang sangat besar dan lebih dari huruf lainnya.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</a:pPr>
            <a:r>
              <a:rPr lang="en-US"/>
              <a:t>Fungsi Drop cap yaitu untuk membuat teks lebih menarik sehingga dapat memancing perhatian para pembaca tanpa membuat pembaca tersebut merasa terganggu.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None/>
            </a:pPr>
            <a:r>
              <a:rPr lang="en-US"/>
              <a:t>Dengan menggunakan fitur Drop cap, tulisan kita akan terlihat seperti tulisan yang ada pada majalah atau koran dan terlihat professional.</a:t>
            </a:r>
            <a:endParaRPr/>
          </a:p>
        </p:txBody>
      </p:sp>
      <p:sp>
        <p:nvSpPr>
          <p:cNvPr id="201" name="Google Shape;201;p6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Drop Cap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78" l="0" r="0" t="479"/>
          <a:stretch/>
        </p:blipFill>
        <p:spPr>
          <a:xfrm>
            <a:off x="588963" y="3062605"/>
            <a:ext cx="11014075" cy="28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7"/>
          <p:cNvSpPr txBox="1"/>
          <p:nvPr>
            <p:ph idx="1" type="body"/>
          </p:nvPr>
        </p:nvSpPr>
        <p:spPr>
          <a:xfrm>
            <a:off x="588963" y="1777047"/>
            <a:ext cx="6543674" cy="1094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Tab </a:t>
            </a:r>
            <a:r>
              <a:rPr b="1" lang="en-US"/>
              <a:t>Insert</a:t>
            </a:r>
            <a:r>
              <a:rPr lang="en-US"/>
              <a:t>, pilih </a:t>
            </a:r>
            <a:r>
              <a:rPr b="1" lang="en-US"/>
              <a:t>Drop Cap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ts val="2800"/>
              <a:buFont typeface="Arial"/>
              <a:buChar char="•"/>
            </a:pPr>
            <a:r>
              <a:rPr lang="en-US"/>
              <a:t>Pilih style </a:t>
            </a:r>
            <a:r>
              <a:rPr b="1" lang="en-US"/>
              <a:t>Drop Cap </a:t>
            </a:r>
            <a:r>
              <a:rPr lang="en-US"/>
              <a:t>yang diinginkan</a:t>
            </a:r>
            <a:endParaRPr/>
          </a:p>
        </p:txBody>
      </p:sp>
      <p:sp>
        <p:nvSpPr>
          <p:cNvPr id="208" name="Google Shape;208;p7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Drop Cap</a:t>
            </a: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8854440" y="3672840"/>
            <a:ext cx="342900" cy="32766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4247356" y="3314700"/>
            <a:ext cx="3697288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Pembuatan Makalah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idx="1" type="body"/>
          </p:nvPr>
        </p:nvSpPr>
        <p:spPr>
          <a:xfrm>
            <a:off x="600712" y="1739900"/>
            <a:ext cx="10897867" cy="4284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Berikut adalah struktur makalah yang benar: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ct val="100000"/>
              <a:buFont typeface="Arial"/>
              <a:buChar char="•"/>
            </a:pPr>
            <a:r>
              <a:rPr lang="en-US"/>
              <a:t>COVER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ct val="100000"/>
              <a:buFont typeface="Arial"/>
              <a:buChar char="•"/>
            </a:pPr>
            <a:r>
              <a:rPr lang="en-US"/>
              <a:t>KATA PENGANTAR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ct val="100000"/>
              <a:buFont typeface="Arial"/>
              <a:buChar char="•"/>
            </a:pPr>
            <a:r>
              <a:rPr lang="en-US"/>
              <a:t>DAFTAR ISI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ct val="100000"/>
              <a:buFont typeface="Arial"/>
              <a:buChar char="•"/>
            </a:pPr>
            <a:r>
              <a:rPr lang="en-US"/>
              <a:t>DAFTAR GAMBAR (OPSIONAL)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ct val="100000"/>
              <a:buFont typeface="Arial"/>
              <a:buChar char="•"/>
            </a:pPr>
            <a:r>
              <a:rPr lang="en-US"/>
              <a:t>DAFTAR TABEL (JIKA ADA)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ct val="100000"/>
              <a:buFont typeface="Arial"/>
              <a:buChar char="•"/>
            </a:pPr>
            <a:r>
              <a:rPr lang="en-US"/>
              <a:t>BAB I   : PENDAHULUAN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ct val="100000"/>
              <a:buFont typeface="Arial"/>
              <a:buChar char="•"/>
            </a:pPr>
            <a:r>
              <a:rPr lang="en-US"/>
              <a:t>BAB II  : PEMBAHASAN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ct val="100000"/>
              <a:buFont typeface="Arial"/>
              <a:buChar char="•"/>
            </a:pPr>
            <a:r>
              <a:rPr lang="en-US"/>
              <a:t>BAB III : KESIMPULAN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3333F"/>
              </a:buClr>
              <a:buSzPct val="100000"/>
              <a:buFont typeface="Arial"/>
              <a:buChar char="•"/>
            </a:pPr>
            <a:r>
              <a:rPr lang="en-US"/>
              <a:t>DAFTAR PUSTAKA</a:t>
            </a:r>
            <a:endParaRPr/>
          </a:p>
        </p:txBody>
      </p:sp>
      <p:sp>
        <p:nvSpPr>
          <p:cNvPr id="220" name="Google Shape;220;p9"/>
          <p:cNvSpPr txBox="1"/>
          <p:nvPr>
            <p:ph idx="3" type="body"/>
          </p:nvPr>
        </p:nvSpPr>
        <p:spPr>
          <a:xfrm>
            <a:off x="3942398" y="761683"/>
            <a:ext cx="431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333F"/>
              </a:buClr>
              <a:buSzPct val="100000"/>
              <a:buNone/>
            </a:pPr>
            <a:r>
              <a:rPr lang="en-US"/>
              <a:t>Struktur Makalah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2024-08-16T09:27:19Z</dcterms:created>
  <dc:creator>novia syahrani</dc:creator>
</cp:coreProperties>
</file>