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0"/>
  </p:notesMasterIdLst>
  <p:sldIdLst>
    <p:sldId id="268" r:id="rId2"/>
    <p:sldId id="288" r:id="rId3"/>
    <p:sldId id="284" r:id="rId4"/>
    <p:sldId id="285" r:id="rId5"/>
    <p:sldId id="334" r:id="rId6"/>
    <p:sldId id="335" r:id="rId7"/>
    <p:sldId id="315" r:id="rId8"/>
    <p:sldId id="349" r:id="rId9"/>
    <p:sldId id="350" r:id="rId10"/>
    <p:sldId id="351" r:id="rId11"/>
    <p:sldId id="339" r:id="rId12"/>
    <p:sldId id="353" r:id="rId13"/>
    <p:sldId id="355" r:id="rId14"/>
    <p:sldId id="340" r:id="rId15"/>
    <p:sldId id="356" r:id="rId16"/>
    <p:sldId id="358" r:id="rId17"/>
    <p:sldId id="345" r:id="rId18"/>
    <p:sldId id="33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sateur Windows" initials="UW" lastIdx="2" clrIdx="0">
    <p:extLst>
      <p:ext uri="{19B8F6BF-5375-455C-9EA6-DF929625EA0E}">
        <p15:presenceInfo xmlns:p15="http://schemas.microsoft.com/office/powerpoint/2012/main" userId="Utilisateur Windows" providerId="None"/>
      </p:ext>
    </p:extLst>
  </p:cmAuthor>
  <p:cmAuthor id="2" name="zied lazrak" initials="zl" lastIdx="1" clrIdx="1">
    <p:extLst>
      <p:ext uri="{19B8F6BF-5375-455C-9EA6-DF929625EA0E}">
        <p15:presenceInfo xmlns:p15="http://schemas.microsoft.com/office/powerpoint/2012/main" userId="2d5e9cf1621ad9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91C2F"/>
    <a:srgbClr val="47AFE9"/>
    <a:srgbClr val="1C1F32"/>
    <a:srgbClr val="BDD7EE"/>
    <a:srgbClr val="1C1F33"/>
    <a:srgbClr val="4B0A57"/>
    <a:srgbClr val="C8C9CA"/>
    <a:srgbClr val="009089"/>
    <a:srgbClr val="3A4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7AB5-00A0-4799-9A83-0B76B6AB96C2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34569-B8E4-4E3F-9DAB-9108E12076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11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69-B8E4-4E3F-9DAB-9108E12076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34569-B8E4-4E3F-9DAB-9108E120761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0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1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2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28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30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09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23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64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5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1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6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59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7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6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9BBC17-7258-4E72-9305-A3E47E87C1C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07FC27-4FC1-4508-817E-277B70988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2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svg"/><Relationship Id="rId15" Type="http://schemas.openxmlformats.org/officeDocument/2006/relationships/image" Target="../media/image17.sv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9549BA-F3C8-41C9-BE79-01DA7E6D1434}"/>
              </a:ext>
            </a:extLst>
          </p:cNvPr>
          <p:cNvSpPr/>
          <p:nvPr/>
        </p:nvSpPr>
        <p:spPr>
          <a:xfrm>
            <a:off x="3193366" y="2256195"/>
            <a:ext cx="5687275" cy="17174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BF0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C70D60-0B9E-412F-8DEB-9FF05C6DE48C}"/>
              </a:ext>
            </a:extLst>
          </p:cNvPr>
          <p:cNvSpPr/>
          <p:nvPr/>
        </p:nvSpPr>
        <p:spPr>
          <a:xfrm>
            <a:off x="3218213" y="4077557"/>
            <a:ext cx="5637582" cy="21309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BF0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2353DC8-34A4-4E0F-A417-8AD2F47AF008}"/>
              </a:ext>
            </a:extLst>
          </p:cNvPr>
          <p:cNvSpPr txBox="1"/>
          <p:nvPr/>
        </p:nvSpPr>
        <p:spPr>
          <a:xfrm>
            <a:off x="1661501" y="2593914"/>
            <a:ext cx="8194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Raleway Light" panose="020B04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Présentation du Projet </a:t>
            </a:r>
            <a:r>
              <a:rPr lang="fr-FR" sz="4000" dirty="0" smtClean="0">
                <a:latin typeface="Raleway Light" panose="020B04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Complexité</a:t>
            </a:r>
            <a:endParaRPr lang="fr-FR" sz="4000" dirty="0">
              <a:latin typeface="Raleway Light" panose="020B04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fr-FR" sz="4000" dirty="0">
                <a:latin typeface="Raleway Light" panose="020B04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Algorithme d’Ordonnancement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31273C13-6728-4715-9165-4DB2448B1EB4}"/>
              </a:ext>
            </a:extLst>
          </p:cNvPr>
          <p:cNvSpPr txBox="1"/>
          <p:nvPr/>
        </p:nvSpPr>
        <p:spPr>
          <a:xfrm>
            <a:off x="2661319" y="5613789"/>
            <a:ext cx="619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 projet est réalisé par </a:t>
            </a:r>
            <a:r>
              <a:rPr lang="fr-FR" sz="1400" dirty="0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Sami </a:t>
            </a:r>
            <a:r>
              <a:rPr lang="fr-FR" sz="1400" dirty="0" err="1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Tfifha</a:t>
            </a:r>
            <a:r>
              <a:rPr lang="fr-FR" sz="1400" dirty="0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Nizar </a:t>
            </a:r>
            <a:r>
              <a:rPr lang="fr-FR" sz="1400" dirty="0" err="1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Ferchichi</a:t>
            </a:r>
            <a:r>
              <a:rPr lang="fr-FR" sz="1400" dirty="0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fr-FR" sz="1400" dirty="0" err="1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Achref</a:t>
            </a:r>
            <a:r>
              <a:rPr lang="fr-FR" sz="1400" dirty="0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400" dirty="0" err="1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Talbi</a:t>
            </a:r>
            <a:endParaRPr lang="fr-FR" sz="1400" dirty="0">
              <a:latin typeface="Raleway ExtraLight" panose="020B0303030101060003" pitchFamily="34" charset="0"/>
            </a:endParaRPr>
          </a:p>
          <a:p>
            <a:pPr algn="ctr"/>
            <a:r>
              <a:rPr lang="fr-FR" sz="1400" dirty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 </a:t>
            </a:r>
            <a:r>
              <a:rPr lang="fr-FR" sz="1400" dirty="0" smtClean="0">
                <a:latin typeface="Raleway ExtraLight" panose="020B03030301010600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SIM 1</a:t>
            </a:r>
            <a:endParaRPr lang="fr-FR" sz="1400" dirty="0">
              <a:latin typeface="Raleway ExtraLight" panose="020B03030301010600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-0.07682 -0.00046 " pathEditMode="relative" rAng="0" ptsTypes="AA">
                                      <p:cBhvr>
                                        <p:cTn id="12" dur="1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07565 -0.0007 " pathEditMode="relative" rAng="0" ptsTypes="AA">
                                      <p:cBhvr>
                                        <p:cTn id="14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xmlns="" id="{3AD30141-438E-4B33-990E-939DB7CB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96C185-A04A-48E9-8AED-DAA0C81503BE}"/>
              </a:ext>
            </a:extLst>
          </p:cNvPr>
          <p:cNvSpPr/>
          <p:nvPr/>
        </p:nvSpPr>
        <p:spPr>
          <a:xfrm>
            <a:off x="74012" y="1646899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700"/>
            </a:pPr>
            <a:r>
              <a:rPr lang="fr-FR" sz="36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Raleway" panose="020B0503030101060003"/>
                <a:ea typeface="Roboto Condensed"/>
                <a:cs typeface="Times New Roman" panose="02020603050405020304" pitchFamily="18" charset="0"/>
                <a:sym typeface="Roboto Condensed"/>
              </a:rPr>
              <a:t>Algorithme : Hill </a:t>
            </a:r>
            <a:r>
              <a:rPr lang="fr-FR" sz="3600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Raleway" panose="020B0503030101060003"/>
                <a:ea typeface="Roboto Condensed"/>
                <a:cs typeface="Times New Roman" panose="02020603050405020304" pitchFamily="18" charset="0"/>
                <a:sym typeface="Roboto Condensed"/>
              </a:rPr>
              <a:t>Climbing</a:t>
            </a:r>
            <a:endParaRPr lang="fr-FR" sz="3600" b="1" dirty="0">
              <a:solidFill>
                <a:schemeClr val="bg2">
                  <a:lumMod val="50000"/>
                  <a:lumOff val="50000"/>
                </a:schemeClr>
              </a:solidFill>
              <a:latin typeface="Raleway" panose="020B0503030101060003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  <p:pic>
        <p:nvPicPr>
          <p:cNvPr id="5" name="Graphique 2">
            <a:extLst>
              <a:ext uri="{FF2B5EF4-FFF2-40B4-BE49-F238E27FC236}">
                <a16:creationId xmlns:a16="http://schemas.microsoft.com/office/drawing/2014/main" xmlns="" id="{F23D9379-777A-4475-9472-ED62157D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30865" y="6144298"/>
            <a:ext cx="352426" cy="35242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E0715EDA-4537-4060-A69A-09E6A9464D09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11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58B0B4A-6464-4F78-8A47-D514023DA6E8}"/>
              </a:ext>
            </a:extLst>
          </p:cNvPr>
          <p:cNvSpPr/>
          <p:nvPr/>
        </p:nvSpPr>
        <p:spPr>
          <a:xfrm>
            <a:off x="3179299" y="0"/>
            <a:ext cx="9012701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B3CFECB6-A80C-4254-98B2-A806314FB8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4277"/>
          <a:stretch/>
        </p:blipFill>
        <p:spPr>
          <a:xfrm>
            <a:off x="3331201" y="305003"/>
            <a:ext cx="8708896" cy="49985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C5E9E485-F448-43C8-A91A-4472A4F56D21}"/>
              </a:ext>
            </a:extLst>
          </p:cNvPr>
          <p:cNvSpPr txBox="1"/>
          <p:nvPr/>
        </p:nvSpPr>
        <p:spPr>
          <a:xfrm>
            <a:off x="5086683" y="5421023"/>
            <a:ext cx="4436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191C2F"/>
                </a:solidFill>
              </a:rPr>
              <a:t>La Complexité:</a:t>
            </a:r>
          </a:p>
          <a:p>
            <a:pPr algn="ctr"/>
            <a:r>
              <a:rPr lang="fr-FR" sz="4800" b="1" dirty="0">
                <a:solidFill>
                  <a:srgbClr val="191C2F"/>
                </a:solidFill>
              </a:rPr>
              <a:t>O(n*m)</a:t>
            </a:r>
          </a:p>
        </p:txBody>
      </p:sp>
    </p:spTree>
    <p:extLst>
      <p:ext uri="{BB962C8B-B14F-4D97-AF65-F5344CB8AC3E}">
        <p14:creationId xmlns:p14="http://schemas.microsoft.com/office/powerpoint/2010/main" val="25041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4D8360-F43F-42A7-8AE7-49EC7B1A841E}"/>
              </a:ext>
            </a:extLst>
          </p:cNvPr>
          <p:cNvSpPr/>
          <p:nvPr/>
        </p:nvSpPr>
        <p:spPr>
          <a:xfrm>
            <a:off x="91441" y="830973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u="sng" dirty="0">
                <a:latin typeface="Raleway light" panose="020B0403030101060003" pitchFamily="34" charset="0"/>
              </a:rPr>
              <a:t>Principe de l’algorithme: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841B78-7E8B-43E4-A116-6F2C6D8FD6B6}"/>
              </a:ext>
            </a:extLst>
          </p:cNvPr>
          <p:cNvSpPr/>
          <p:nvPr/>
        </p:nvSpPr>
        <p:spPr>
          <a:xfrm>
            <a:off x="6095999" y="0"/>
            <a:ext cx="29669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75078F-E9F6-4C0E-AA3C-25EB2743EDF1}"/>
              </a:ext>
            </a:extLst>
          </p:cNvPr>
          <p:cNvSpPr/>
          <p:nvPr/>
        </p:nvSpPr>
        <p:spPr>
          <a:xfrm>
            <a:off x="3504668" y="1465915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32360E2-AACA-48D8-B435-24EDBEF8698A}"/>
              </a:ext>
            </a:extLst>
          </p:cNvPr>
          <p:cNvSpPr/>
          <p:nvPr/>
        </p:nvSpPr>
        <p:spPr>
          <a:xfrm>
            <a:off x="3345179" y="2598003"/>
            <a:ext cx="2667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Raleway Light" panose="020B0403030101060003" pitchFamily="34" charset="0"/>
              </a:rPr>
              <a:t>Recherche locale</a:t>
            </a:r>
          </a:p>
          <a:p>
            <a:endParaRPr lang="fr-FR" sz="2400" u="sng" dirty="0">
              <a:latin typeface="Raleway Light" panose="020B04030301010600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441764-FC46-4AAC-BE48-D84F439196F5}"/>
              </a:ext>
            </a:extLst>
          </p:cNvPr>
          <p:cNvSpPr/>
          <p:nvPr/>
        </p:nvSpPr>
        <p:spPr>
          <a:xfrm>
            <a:off x="6145546" y="1427697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24FABE-7F4C-4E16-8A03-17D8F08BB3F6}"/>
              </a:ext>
            </a:extLst>
          </p:cNvPr>
          <p:cNvSpPr/>
          <p:nvPr/>
        </p:nvSpPr>
        <p:spPr>
          <a:xfrm>
            <a:off x="9367751" y="1443853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6BAF4C9-B1D0-462A-85B6-891E6215F9B7}"/>
              </a:ext>
            </a:extLst>
          </p:cNvPr>
          <p:cNvSpPr/>
          <p:nvPr/>
        </p:nvSpPr>
        <p:spPr>
          <a:xfrm>
            <a:off x="9317502" y="2589299"/>
            <a:ext cx="2355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Raleway Light" panose="020B0403030101060003" pitchFamily="34" charset="0"/>
              </a:rPr>
              <a:t>Recuit simulé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90A5670-B0E6-4922-B6ED-A09A98CDDDDB}"/>
              </a:ext>
            </a:extLst>
          </p:cNvPr>
          <p:cNvSpPr/>
          <p:nvPr/>
        </p:nvSpPr>
        <p:spPr>
          <a:xfrm>
            <a:off x="6109589" y="2583935"/>
            <a:ext cx="300360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u="sng" dirty="0">
                <a:latin typeface="Raleway Light" panose="020B0403030101060003" pitchFamily="34" charset="0"/>
              </a:rPr>
              <a:t>Recherche Tabou:</a:t>
            </a:r>
          </a:p>
          <a:p>
            <a:pPr algn="just"/>
            <a:endParaRPr lang="fr-FR" sz="1700" u="sng" dirty="0">
              <a:latin typeface="Raleway Light" panose="020B0403030101060003" pitchFamily="34" charset="0"/>
            </a:endParaRPr>
          </a:p>
          <a:p>
            <a:pPr algn="just"/>
            <a:endParaRPr lang="fr-FR" sz="2000" u="sng" dirty="0">
              <a:latin typeface="Raleway Light" panose="020B0403030101060003" pitchFamily="34" charset="0"/>
            </a:endParaRPr>
          </a:p>
          <a:p>
            <a:pPr algn="just"/>
            <a:endParaRPr lang="fr-FR" sz="2400" u="sng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4D8360-F43F-42A7-8AE7-49EC7B1A841E}"/>
              </a:ext>
            </a:extLst>
          </p:cNvPr>
          <p:cNvSpPr/>
          <p:nvPr/>
        </p:nvSpPr>
        <p:spPr>
          <a:xfrm>
            <a:off x="0" y="2280194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u="sng" dirty="0">
                <a:latin typeface="Raleway light" panose="020B0403030101060003" pitchFamily="34" charset="0"/>
              </a:rPr>
              <a:t>Principe de l’algorithme: </a:t>
            </a:r>
          </a:p>
        </p:txBody>
      </p:sp>
      <p:pic>
        <p:nvPicPr>
          <p:cNvPr id="17" name="Graphique 2">
            <a:extLst>
              <a:ext uri="{FF2B5EF4-FFF2-40B4-BE49-F238E27FC236}">
                <a16:creationId xmlns:a16="http://schemas.microsoft.com/office/drawing/2014/main" xmlns="" id="{C55AB281-4AA8-4279-B41D-E4BBA60C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30865" y="6144298"/>
            <a:ext cx="352426" cy="352426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768BA1C0-01C7-40C0-9CDD-369FA713321F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11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365ACD-0F31-41BF-B30A-09288E15B0D5}"/>
              </a:ext>
            </a:extLst>
          </p:cNvPr>
          <p:cNvSpPr/>
          <p:nvPr/>
        </p:nvSpPr>
        <p:spPr>
          <a:xfrm>
            <a:off x="3179299" y="0"/>
            <a:ext cx="9012701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u="sng" dirty="0">
                <a:solidFill>
                  <a:srgbClr val="191C2F"/>
                </a:solidFill>
              </a:rPr>
              <a:t>La recherche Tabou:</a:t>
            </a:r>
          </a:p>
          <a:p>
            <a:endParaRPr lang="fr-FR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Le processus de recherche se fait de façon</a:t>
            </a:r>
            <a:r>
              <a:rPr lang="fr-FR" sz="2800" dirty="0">
                <a:solidFill>
                  <a:srgbClr val="FF0000"/>
                </a:solidFill>
              </a:rPr>
              <a:t> itérative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. Il débute par une </a:t>
            </a:r>
            <a:r>
              <a:rPr lang="fr-FR" sz="2800" dirty="0">
                <a:solidFill>
                  <a:srgbClr val="FF0000"/>
                </a:solidFill>
              </a:rPr>
              <a:t>solution initiale faisable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qui sera </a:t>
            </a:r>
            <a:r>
              <a:rPr lang="fr-FR" sz="2800" dirty="0">
                <a:solidFill>
                  <a:srgbClr val="FF0000"/>
                </a:solidFill>
              </a:rPr>
              <a:t>améliorée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progressivement par un mouvement dans </a:t>
            </a:r>
            <a:r>
              <a:rPr lang="fr-FR" sz="2800" dirty="0">
                <a:solidFill>
                  <a:srgbClr val="FF0000"/>
                </a:solidFill>
              </a:rPr>
              <a:t>son voisinage.</a:t>
            </a: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* Le principe de base de la RT est de guider le processus de recherche chaque fois qu’il rencontre un </a:t>
            </a:r>
            <a:r>
              <a:rPr lang="fr-FR" sz="2800" dirty="0">
                <a:solidFill>
                  <a:srgbClr val="FF0000"/>
                </a:solidFill>
              </a:rPr>
              <a:t>minimum local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. Il lui permet de faire des </a:t>
            </a:r>
            <a:r>
              <a:rPr lang="fr-FR" sz="2800" dirty="0">
                <a:solidFill>
                  <a:srgbClr val="FF0000"/>
                </a:solidFill>
              </a:rPr>
              <a:t>mouvements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qui dégradent la solution actuelle.</a:t>
            </a:r>
          </a:p>
          <a:p>
            <a:endParaRPr lang="fr-FR" sz="2800" dirty="0">
              <a:solidFill>
                <a:schemeClr val="tx2">
                  <a:lumMod val="75000"/>
                </a:schemeClr>
              </a:solidFill>
              <a:sym typeface="Roboto Condensed"/>
            </a:endParaRPr>
          </a:p>
          <a:p>
            <a:endParaRPr lang="fr-FR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96C185-A04A-48E9-8AED-DAA0C81503BE}"/>
              </a:ext>
            </a:extLst>
          </p:cNvPr>
          <p:cNvSpPr/>
          <p:nvPr/>
        </p:nvSpPr>
        <p:spPr>
          <a:xfrm>
            <a:off x="270964" y="1646899"/>
            <a:ext cx="3246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700"/>
            </a:pPr>
            <a:r>
              <a:rPr lang="fr-FR" sz="36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Raleway" panose="020B0503030101060003"/>
                <a:ea typeface="Roboto Condensed"/>
                <a:cs typeface="Times New Roman" panose="02020603050405020304" pitchFamily="18" charset="0"/>
                <a:sym typeface="Roboto Condensed"/>
              </a:rPr>
              <a:t>Algorithme : Recherche Tabou</a:t>
            </a:r>
          </a:p>
        </p:txBody>
      </p:sp>
      <p:pic>
        <p:nvPicPr>
          <p:cNvPr id="5" name="Graphique 2">
            <a:extLst>
              <a:ext uri="{FF2B5EF4-FFF2-40B4-BE49-F238E27FC236}">
                <a16:creationId xmlns:a16="http://schemas.microsoft.com/office/drawing/2014/main" xmlns="" id="{F23D9379-777A-4475-9472-ED62157D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30865" y="6144298"/>
            <a:ext cx="352426" cy="35242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E0715EDA-4537-4060-A69A-09E6A9464D09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11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58B0B4A-6464-4F78-8A47-D514023DA6E8}"/>
              </a:ext>
            </a:extLst>
          </p:cNvPr>
          <p:cNvSpPr/>
          <p:nvPr/>
        </p:nvSpPr>
        <p:spPr>
          <a:xfrm>
            <a:off x="3179299" y="0"/>
            <a:ext cx="9012701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C5E9E485-F448-43C8-A91A-4472A4F56D21}"/>
              </a:ext>
            </a:extLst>
          </p:cNvPr>
          <p:cNvSpPr txBox="1"/>
          <p:nvPr/>
        </p:nvSpPr>
        <p:spPr>
          <a:xfrm>
            <a:off x="5086683" y="5421023"/>
            <a:ext cx="4436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191C2F"/>
                </a:solidFill>
              </a:rPr>
              <a:t>La Complexité:</a:t>
            </a:r>
          </a:p>
          <a:p>
            <a:pPr algn="ctr"/>
            <a:r>
              <a:rPr lang="fr-FR" sz="4800" b="1" dirty="0">
                <a:solidFill>
                  <a:srgbClr val="191C2F"/>
                </a:solidFill>
              </a:rPr>
              <a:t>O(n*s)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B407FDB6-2BB0-4D40-B205-979967886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084" y="173638"/>
            <a:ext cx="8403952" cy="52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4D8360-F43F-42A7-8AE7-49EC7B1A841E}"/>
              </a:ext>
            </a:extLst>
          </p:cNvPr>
          <p:cNvSpPr/>
          <p:nvPr/>
        </p:nvSpPr>
        <p:spPr>
          <a:xfrm>
            <a:off x="91441" y="830973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u="sng" dirty="0">
                <a:latin typeface="Raleway light" panose="020B0403030101060003" pitchFamily="34" charset="0"/>
              </a:rPr>
              <a:t>Principe de l’algorithme: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841B78-7E8B-43E4-A116-6F2C6D8FD6B6}"/>
              </a:ext>
            </a:extLst>
          </p:cNvPr>
          <p:cNvSpPr/>
          <p:nvPr/>
        </p:nvSpPr>
        <p:spPr>
          <a:xfrm>
            <a:off x="9186203" y="0"/>
            <a:ext cx="30163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75078F-E9F6-4C0E-AA3C-25EB2743EDF1}"/>
              </a:ext>
            </a:extLst>
          </p:cNvPr>
          <p:cNvSpPr/>
          <p:nvPr/>
        </p:nvSpPr>
        <p:spPr>
          <a:xfrm>
            <a:off x="3504668" y="1465915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32360E2-AACA-48D8-B435-24EDBEF8698A}"/>
              </a:ext>
            </a:extLst>
          </p:cNvPr>
          <p:cNvSpPr/>
          <p:nvPr/>
        </p:nvSpPr>
        <p:spPr>
          <a:xfrm>
            <a:off x="3345179" y="2598003"/>
            <a:ext cx="2667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Raleway Light" panose="020B0403030101060003" pitchFamily="34" charset="0"/>
              </a:rPr>
              <a:t>Recherche locale</a:t>
            </a:r>
          </a:p>
          <a:p>
            <a:endParaRPr lang="fr-FR" sz="2400" u="sng" dirty="0">
              <a:latin typeface="Raleway Light" panose="020B04030301010600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441764-FC46-4AAC-BE48-D84F439196F5}"/>
              </a:ext>
            </a:extLst>
          </p:cNvPr>
          <p:cNvSpPr/>
          <p:nvPr/>
        </p:nvSpPr>
        <p:spPr>
          <a:xfrm>
            <a:off x="6145546" y="1427697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24FABE-7F4C-4E16-8A03-17D8F08BB3F6}"/>
              </a:ext>
            </a:extLst>
          </p:cNvPr>
          <p:cNvSpPr/>
          <p:nvPr/>
        </p:nvSpPr>
        <p:spPr>
          <a:xfrm>
            <a:off x="9367751" y="1443853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6BAF4C9-B1D0-462A-85B6-891E6215F9B7}"/>
              </a:ext>
            </a:extLst>
          </p:cNvPr>
          <p:cNvSpPr/>
          <p:nvPr/>
        </p:nvSpPr>
        <p:spPr>
          <a:xfrm>
            <a:off x="9186203" y="2516729"/>
            <a:ext cx="3005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>
                <a:latin typeface="Raleway Light" panose="020B0403030101060003" pitchFamily="34" charset="0"/>
              </a:rPr>
              <a:t>Recuit simulé:</a:t>
            </a:r>
          </a:p>
          <a:p>
            <a:endParaRPr lang="fr-FR" sz="1600" u="sng" dirty="0">
              <a:latin typeface="Raleway Light" panose="020B0403030101060003" pitchFamily="34" charset="0"/>
            </a:endParaRPr>
          </a:p>
          <a:p>
            <a:endParaRPr lang="fr-FR" dirty="0">
              <a:sym typeface="Roboto Condensed"/>
            </a:endParaRPr>
          </a:p>
          <a:p>
            <a:endParaRPr lang="fr-FR" dirty="0"/>
          </a:p>
          <a:p>
            <a:endParaRPr lang="fr-FR" sz="2800" u="sng" dirty="0">
              <a:latin typeface="Raleway Light" panose="020B04030301010600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90A5670-B0E6-4922-B6ED-A09A98CDDDDB}"/>
              </a:ext>
            </a:extLst>
          </p:cNvPr>
          <p:cNvSpPr/>
          <p:nvPr/>
        </p:nvSpPr>
        <p:spPr>
          <a:xfrm>
            <a:off x="6109590" y="2598003"/>
            <a:ext cx="27584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Raleway Light" panose="020B0403030101060003" pitchFamily="34" charset="0"/>
              </a:rPr>
              <a:t>Recherche Tabou</a:t>
            </a:r>
          </a:p>
          <a:p>
            <a:pPr algn="just"/>
            <a:endParaRPr lang="fr-FR" sz="2400" u="sng" dirty="0">
              <a:latin typeface="Raleway Light" panose="020B0403030101060003" pitchFamily="34" charset="0"/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768BA1C0-01C7-40C0-9CDD-369FA713321F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4D8360-F43F-42A7-8AE7-49EC7B1A841E}"/>
              </a:ext>
            </a:extLst>
          </p:cNvPr>
          <p:cNvSpPr/>
          <p:nvPr/>
        </p:nvSpPr>
        <p:spPr>
          <a:xfrm>
            <a:off x="0" y="2350534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u="sng" dirty="0">
                <a:latin typeface="Raleway light" panose="020B0403030101060003" pitchFamily="34" charset="0"/>
              </a:rPr>
              <a:t>Principe de l’algorithme: </a:t>
            </a:r>
          </a:p>
        </p:txBody>
      </p:sp>
      <p:pic>
        <p:nvPicPr>
          <p:cNvPr id="17" name="Graphique 2">
            <a:extLst>
              <a:ext uri="{FF2B5EF4-FFF2-40B4-BE49-F238E27FC236}">
                <a16:creationId xmlns:a16="http://schemas.microsoft.com/office/drawing/2014/main" xmlns="" id="{C55AB281-4AA8-4279-B41D-E4BBA60C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30865" y="6144298"/>
            <a:ext cx="352426" cy="352426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768BA1C0-01C7-40C0-9CDD-369FA713321F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11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365ACD-0F31-41BF-B30A-09288E15B0D5}"/>
              </a:ext>
            </a:extLst>
          </p:cNvPr>
          <p:cNvSpPr/>
          <p:nvPr/>
        </p:nvSpPr>
        <p:spPr>
          <a:xfrm>
            <a:off x="3193367" y="0"/>
            <a:ext cx="9012701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600" b="1" u="sng" dirty="0">
              <a:solidFill>
                <a:srgbClr val="191C2F"/>
              </a:solidFill>
            </a:endParaRPr>
          </a:p>
          <a:p>
            <a:endParaRPr lang="fr-FR" sz="3600" b="1" u="sng" dirty="0">
              <a:solidFill>
                <a:srgbClr val="191C2F"/>
              </a:solidFill>
            </a:endParaRPr>
          </a:p>
          <a:p>
            <a:endParaRPr lang="fr-FR" sz="3600" b="1" u="sng" dirty="0">
              <a:solidFill>
                <a:srgbClr val="191C2F"/>
              </a:solidFill>
            </a:endParaRPr>
          </a:p>
          <a:p>
            <a:r>
              <a:rPr lang="fr-FR" sz="3600" b="1" u="sng" dirty="0">
                <a:solidFill>
                  <a:srgbClr val="191C2F"/>
                </a:solidFill>
              </a:rPr>
              <a:t>Le recuit simulé:</a:t>
            </a:r>
          </a:p>
          <a:p>
            <a:endParaRPr lang="fr-FR" sz="3600" b="1" u="sng" dirty="0">
              <a:solidFill>
                <a:srgbClr val="191C2F"/>
              </a:solidFill>
            </a:endParaRP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* L’objectif du recuit simulé est de conduire </a:t>
            </a:r>
            <a:r>
              <a:rPr lang="fr-FR" sz="2800" dirty="0">
                <a:solidFill>
                  <a:srgbClr val="FF0000"/>
                </a:solidFill>
                <a:sym typeface="Roboto Condensed"/>
              </a:rPr>
              <a:t>les matériaux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à un état </a:t>
            </a:r>
            <a:r>
              <a:rPr lang="fr-FR" sz="2800" dirty="0">
                <a:solidFill>
                  <a:srgbClr val="FF0000"/>
                </a:solidFill>
                <a:sym typeface="Roboto Condensed"/>
              </a:rPr>
              <a:t>stable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 correspondant à </a:t>
            </a:r>
            <a:r>
              <a:rPr lang="fr-FR" sz="2800" dirty="0">
                <a:solidFill>
                  <a:srgbClr val="FF0000"/>
                </a:solidFill>
                <a:sym typeface="Roboto Condensed"/>
              </a:rPr>
              <a:t>un minimum absolu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 d’énergie. Pour cela, le matériau est porté à une </a:t>
            </a:r>
            <a:r>
              <a:rPr lang="fr-FR" sz="2800" dirty="0">
                <a:solidFill>
                  <a:srgbClr val="FF0000"/>
                </a:solidFill>
                <a:sym typeface="Roboto Condensed"/>
              </a:rPr>
              <a:t>température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 </a:t>
            </a:r>
            <a:r>
              <a:rPr lang="fr-FR" sz="2800" dirty="0">
                <a:solidFill>
                  <a:srgbClr val="FF0000"/>
                </a:solidFill>
                <a:sym typeface="Roboto Condensed"/>
              </a:rPr>
              <a:t>très élevée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puis il est </a:t>
            </a:r>
            <a:r>
              <a:rPr lang="fr-FR" sz="2800" dirty="0">
                <a:solidFill>
                  <a:srgbClr val="FF0000"/>
                </a:solidFill>
                <a:sym typeface="Roboto Condensed"/>
              </a:rPr>
              <a:t>refroidi lentement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.</a:t>
            </a: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* L’idée consiste à s’inspirer du mécanisme avec lequel le matériau trouve son état d’énergie minimal pour </a:t>
            </a:r>
            <a:r>
              <a:rPr lang="fr-FR" sz="2800" dirty="0">
                <a:solidFill>
                  <a:srgbClr val="FF0000"/>
                </a:solidFill>
                <a:sym typeface="Roboto Condensed"/>
              </a:rPr>
              <a:t>développer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sym typeface="Roboto Condensed"/>
              </a:rPr>
              <a:t> un algorithme d’optimisation. </a:t>
            </a:r>
          </a:p>
          <a:p>
            <a:endParaRPr lang="fr-FR" sz="3600" b="1" u="sng" dirty="0">
              <a:solidFill>
                <a:srgbClr val="191C2F"/>
              </a:solidFill>
            </a:endParaRPr>
          </a:p>
          <a:p>
            <a:endParaRPr lang="fr-FR" sz="28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2800" dirty="0">
              <a:solidFill>
                <a:schemeClr val="tx2">
                  <a:lumMod val="75000"/>
                </a:schemeClr>
              </a:solidFill>
              <a:sym typeface="Roboto Condensed"/>
            </a:endParaRPr>
          </a:p>
          <a:p>
            <a:endParaRPr lang="fr-FR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xmlns="" id="{3AD30141-438E-4B33-990E-939DB7CBA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96C185-A04A-48E9-8AED-DAA0C81503BE}"/>
              </a:ext>
            </a:extLst>
          </p:cNvPr>
          <p:cNvSpPr/>
          <p:nvPr/>
        </p:nvSpPr>
        <p:spPr>
          <a:xfrm>
            <a:off x="0" y="1618764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700"/>
            </a:pPr>
            <a:r>
              <a:rPr lang="fr-FR" sz="36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Raleway" panose="020B0503030101060003"/>
                <a:ea typeface="Roboto Condensed"/>
                <a:cs typeface="Times New Roman" panose="02020603050405020304" pitchFamily="18" charset="0"/>
                <a:sym typeface="Roboto Condensed"/>
              </a:rPr>
              <a:t>Algorithme : Recuit simulé</a:t>
            </a:r>
          </a:p>
        </p:txBody>
      </p:sp>
      <p:pic>
        <p:nvPicPr>
          <p:cNvPr id="5" name="Graphique 2">
            <a:extLst>
              <a:ext uri="{FF2B5EF4-FFF2-40B4-BE49-F238E27FC236}">
                <a16:creationId xmlns:a16="http://schemas.microsoft.com/office/drawing/2014/main" xmlns="" id="{F23D9379-777A-4475-9472-ED62157D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30865" y="6144298"/>
            <a:ext cx="352426" cy="35242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E0715EDA-4537-4060-A69A-09E6A9464D09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11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58B0B4A-6464-4F78-8A47-D514023DA6E8}"/>
              </a:ext>
            </a:extLst>
          </p:cNvPr>
          <p:cNvSpPr/>
          <p:nvPr/>
        </p:nvSpPr>
        <p:spPr>
          <a:xfrm>
            <a:off x="3179299" y="0"/>
            <a:ext cx="9012701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C5E9E485-F448-43C8-A91A-4472A4F56D21}"/>
              </a:ext>
            </a:extLst>
          </p:cNvPr>
          <p:cNvSpPr txBox="1"/>
          <p:nvPr/>
        </p:nvSpPr>
        <p:spPr>
          <a:xfrm>
            <a:off x="5086683" y="5421023"/>
            <a:ext cx="44367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191C2F"/>
                </a:solidFill>
              </a:rPr>
              <a:t>La Complexité:</a:t>
            </a:r>
          </a:p>
          <a:p>
            <a:pPr algn="ctr"/>
            <a:r>
              <a:rPr lang="fr-FR" sz="4800" b="1" dirty="0">
                <a:solidFill>
                  <a:srgbClr val="191C2F"/>
                </a:solidFill>
              </a:rPr>
              <a:t>O(Log(n))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AB63978-36F2-44EA-B9FD-C11A40D81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6072" y="41506"/>
            <a:ext cx="8099153" cy="53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106D0EA3-E8A1-412B-A279-EB22A68D64E1}"/>
              </a:ext>
            </a:extLst>
          </p:cNvPr>
          <p:cNvSpPr txBox="1">
            <a:spLocks/>
          </p:cNvSpPr>
          <p:nvPr/>
        </p:nvSpPr>
        <p:spPr>
          <a:xfrm>
            <a:off x="342048" y="1620296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1-INTRODUCTION</a:t>
            </a: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72198817-D7EB-4D1B-BCEA-559A59C37E9D}"/>
              </a:ext>
            </a:extLst>
          </p:cNvPr>
          <p:cNvSpPr txBox="1">
            <a:spLocks/>
          </p:cNvSpPr>
          <p:nvPr/>
        </p:nvSpPr>
        <p:spPr>
          <a:xfrm>
            <a:off x="360530" y="196089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2- PRESENTATION DU PROBLEME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xmlns="" id="{55B364C0-4543-481B-98FA-5C052AE3BDB4}"/>
              </a:ext>
            </a:extLst>
          </p:cNvPr>
          <p:cNvSpPr txBox="1">
            <a:spLocks/>
          </p:cNvSpPr>
          <p:nvPr/>
        </p:nvSpPr>
        <p:spPr>
          <a:xfrm>
            <a:off x="342048" y="2456841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3- Les domaines d ’application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xmlns="" id="{4FB8B291-87BC-4B2B-B77B-12CFAFD6A9C2}"/>
              </a:ext>
            </a:extLst>
          </p:cNvPr>
          <p:cNvSpPr txBox="1">
            <a:spLocks/>
          </p:cNvSpPr>
          <p:nvPr/>
        </p:nvSpPr>
        <p:spPr>
          <a:xfrm>
            <a:off x="329551" y="298938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4- Modélisation formelle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5-Les Algorithmes existants</a:t>
            </a:r>
          </a:p>
          <a:p>
            <a:pPr marL="0" indent="0">
              <a:buNone/>
            </a:pPr>
            <a:r>
              <a:rPr lang="fr-FR" sz="1700" dirty="0">
                <a:solidFill>
                  <a:srgbClr val="FF0000"/>
                </a:solidFill>
                <a:latin typeface="Raleway" panose="020B0503030101060003" pitchFamily="34" charset="0"/>
              </a:rPr>
              <a:t>6-Différences entre eux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7-Conclusion</a:t>
            </a:r>
          </a:p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D749651-817C-477F-874D-08917E143EB0}"/>
              </a:ext>
            </a:extLst>
          </p:cNvPr>
          <p:cNvSpPr/>
          <p:nvPr/>
        </p:nvSpPr>
        <p:spPr>
          <a:xfrm>
            <a:off x="2404329" y="0"/>
            <a:ext cx="6854986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62132531-7FE3-4F87-B7B1-4303974262A3}"/>
              </a:ext>
            </a:extLst>
          </p:cNvPr>
          <p:cNvGrpSpPr/>
          <p:nvPr/>
        </p:nvGrpSpPr>
        <p:grpSpPr>
          <a:xfrm>
            <a:off x="2618593" y="199278"/>
            <a:ext cx="8140847" cy="5956891"/>
            <a:chOff x="2618593" y="199278"/>
            <a:chExt cx="8140847" cy="595689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BE163C9-3E15-4EE3-A4B0-6B97909B848F}"/>
                </a:ext>
              </a:extLst>
            </p:cNvPr>
            <p:cNvSpPr/>
            <p:nvPr/>
          </p:nvSpPr>
          <p:spPr>
            <a:xfrm>
              <a:off x="2618593" y="1354855"/>
              <a:ext cx="622707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fr-FR" b="1" u="sng" dirty="0">
                  <a:solidFill>
                    <a:srgbClr val="C00000"/>
                  </a:solidFill>
                  <a:ea typeface="Roboto Condensed Light"/>
                  <a:cs typeface="Roboto Condensed Light"/>
                  <a:sym typeface="Roboto Condensed Light"/>
                </a:rPr>
                <a:t>Hill </a:t>
              </a:r>
              <a:r>
                <a:rPr lang="fr-FR" b="1" u="sng" dirty="0" err="1">
                  <a:solidFill>
                    <a:srgbClr val="C00000"/>
                  </a:solidFill>
                  <a:ea typeface="Roboto Condensed Light"/>
                  <a:cs typeface="Roboto Condensed Light"/>
                  <a:sym typeface="Roboto Condensed Light"/>
                </a:rPr>
                <a:t>Climbing</a:t>
              </a:r>
              <a:r>
                <a:rPr lang="fr-FR" b="1" u="sng" dirty="0">
                  <a:solidFill>
                    <a:srgbClr val="C00000"/>
                  </a:solidFill>
                  <a:ea typeface="Roboto Condensed Light"/>
                  <a:cs typeface="Roboto Condensed Light"/>
                  <a:sym typeface="Roboto Condensed Light"/>
                </a:rPr>
                <a:t> </a:t>
              </a:r>
              <a:r>
                <a:rPr lang="fr-FR" dirty="0">
                  <a:solidFill>
                    <a:srgbClr val="1C1F32"/>
                  </a:solidFill>
                  <a:ea typeface="Roboto Condensed Light"/>
                  <a:cs typeface="Roboto Condensed Light"/>
                  <a:sym typeface="Roboto Condensed Light"/>
                </a:rPr>
                <a:t>essaie </a:t>
              </a:r>
              <a:r>
                <a:rPr lang="fr-FR" dirty="0">
                  <a:solidFill>
                    <a:srgbClr val="00B050"/>
                  </a:solidFill>
                  <a:ea typeface="Roboto Condensed Light"/>
                  <a:cs typeface="Roboto Condensed Light"/>
                  <a:sym typeface="Roboto Condensed Light"/>
                </a:rPr>
                <a:t>tous</a:t>
              </a:r>
              <a:r>
                <a:rPr lang="fr-FR" dirty="0">
                  <a:solidFill>
                    <a:srgbClr val="1C1F32"/>
                  </a:solidFill>
                  <a:ea typeface="Roboto Condensed Light"/>
                  <a:cs typeface="Roboto Condensed Light"/>
                  <a:sym typeface="Roboto Condensed Light"/>
                </a:rPr>
                <a:t> les mouvements sélectionnés, puis prend le meilleur mouvement, qui est le mouvement qui mène à la solution avec le </a:t>
              </a:r>
              <a:r>
                <a:rPr lang="fr-FR" dirty="0">
                  <a:solidFill>
                    <a:srgbClr val="00B050"/>
                  </a:solidFill>
                  <a:ea typeface="Roboto Condensed Light"/>
                  <a:cs typeface="Roboto Condensed Light"/>
                  <a:sym typeface="Roboto Condensed Light"/>
                </a:rPr>
                <a:t>score le plus élevé</a:t>
              </a:r>
              <a:r>
                <a:rPr lang="fr-FR" dirty="0">
                  <a:solidFill>
                    <a:srgbClr val="1C1F32"/>
                  </a:solidFill>
                  <a:ea typeface="Roboto Condensed Light"/>
                  <a:cs typeface="Roboto Condensed Light"/>
                  <a:sym typeface="Roboto Condensed Light"/>
                </a:rPr>
                <a:t>. </a:t>
              </a:r>
              <a:r>
                <a:rPr lang="fr-FR" b="1" dirty="0">
                  <a:solidFill>
                    <a:srgbClr val="191C2F"/>
                  </a:solidFill>
                </a:rPr>
                <a:t>O(m*n)</a:t>
              </a:r>
              <a:endParaRPr lang="fr-FR" dirty="0">
                <a:solidFill>
                  <a:srgbClr val="1C1F32"/>
                </a:solidFill>
                <a:ea typeface="Roboto Condensed Light"/>
                <a:cs typeface="Roboto Condensed Light"/>
                <a:sym typeface="Roboto Condensed Light"/>
              </a:endParaRPr>
            </a:p>
            <a:p>
              <a:pPr>
                <a:lnSpc>
                  <a:spcPct val="100000"/>
                </a:lnSpc>
                <a:buClr>
                  <a:srgbClr val="000000"/>
                </a:buClr>
                <a:buSzPts val="1400"/>
              </a:pPr>
              <a:endParaRPr lang="fr-FR" dirty="0">
                <a:solidFill>
                  <a:srgbClr val="1C1F32"/>
                </a:solidFill>
                <a:ea typeface="Roboto Condensed Light"/>
                <a:cs typeface="Roboto Condensed Light"/>
                <a:sym typeface="Roboto Condensed Light"/>
              </a:endParaRPr>
            </a:p>
            <a:p>
              <a:pPr marL="285750" indent="-285750"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fr-FR" b="1" u="sng" dirty="0">
                  <a:solidFill>
                    <a:srgbClr val="C00000"/>
                  </a:solidFill>
                  <a:ea typeface="Roboto Condensed Light"/>
                  <a:cs typeface="Roboto Condensed Light"/>
                  <a:sym typeface="Roboto Condensed Light"/>
                </a:rPr>
                <a:t>Recherche Tabou </a:t>
              </a:r>
              <a:r>
                <a:rPr lang="fr-FR" dirty="0">
                  <a:solidFill>
                    <a:srgbClr val="1C1F32"/>
                  </a:solidFill>
                  <a:ea typeface="Roboto Condensed Light"/>
                  <a:cs typeface="Roboto Condensed Light"/>
                  <a:sym typeface="Roboto Condensed Light"/>
                </a:rPr>
                <a:t>fonctionne comme Hill </a:t>
              </a:r>
              <a:r>
                <a:rPr lang="fr-FR" dirty="0" err="1">
                  <a:solidFill>
                    <a:srgbClr val="1C1F32"/>
                  </a:solidFill>
                  <a:ea typeface="Roboto Condensed Light"/>
                  <a:cs typeface="Roboto Condensed Light"/>
                  <a:sym typeface="Roboto Condensed Light"/>
                </a:rPr>
                <a:t>Climbing</a:t>
              </a:r>
              <a:r>
                <a:rPr lang="fr-FR" dirty="0">
                  <a:solidFill>
                    <a:srgbClr val="1C1F32"/>
                  </a:solidFill>
                  <a:ea typeface="Roboto Condensed Light"/>
                  <a:cs typeface="Roboto Condensed Light"/>
                  <a:sym typeface="Roboto Condensed Light"/>
                </a:rPr>
                <a:t>, mais il maintient une </a:t>
              </a:r>
              <a:r>
                <a:rPr lang="fr-FR" dirty="0">
                  <a:solidFill>
                    <a:srgbClr val="00B050"/>
                  </a:solidFill>
                  <a:ea typeface="Roboto Condensed Light"/>
                  <a:cs typeface="Roboto Condensed Light"/>
                  <a:sym typeface="Roboto Condensed Light"/>
                </a:rPr>
                <a:t>liste de tabous </a:t>
              </a:r>
              <a:r>
                <a:rPr lang="fr-FR" dirty="0">
                  <a:solidFill>
                    <a:srgbClr val="1C1F32"/>
                  </a:solidFill>
                  <a:ea typeface="Roboto Condensed Light"/>
                  <a:cs typeface="Roboto Condensed Light"/>
                  <a:sym typeface="Roboto Condensed Light"/>
                </a:rPr>
                <a:t>pour éviter de rester coincé dans les optima locaux. La liste tabou contient les objets récemment utilisés qui sont tabous à utiliser.</a:t>
              </a:r>
              <a:r>
                <a:rPr lang="fr-FR" kern="0" dirty="0">
                  <a:solidFill>
                    <a:srgbClr val="1C1F32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fr-FR" b="1" dirty="0">
                  <a:solidFill>
                    <a:srgbClr val="191C2F"/>
                  </a:solidFill>
                </a:rPr>
                <a:t>O(n*s)</a:t>
              </a:r>
            </a:p>
            <a:p>
              <a:pPr>
                <a:lnSpc>
                  <a:spcPct val="100000"/>
                </a:lnSpc>
                <a:buClr>
                  <a:srgbClr val="000000"/>
                </a:buClr>
                <a:buSzPts val="1400"/>
              </a:pPr>
              <a:endParaRPr lang="fr-FR" b="1" u="sng" dirty="0">
                <a:solidFill>
                  <a:srgbClr val="C00000"/>
                </a:solidFill>
                <a:ea typeface="Roboto Condensed Light"/>
                <a:cs typeface="Roboto Condensed Light"/>
                <a:sym typeface="Roboto Condensed Light"/>
              </a:endParaRPr>
            </a:p>
            <a:p>
              <a:pPr marL="285750" indent="-285750"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r>
                <a:rPr lang="fr-FR" b="1" u="sng" dirty="0">
                  <a:solidFill>
                    <a:srgbClr val="C00000"/>
                  </a:solidFill>
                  <a:cs typeface="Roboto Condensed Light"/>
                  <a:sym typeface="Arial"/>
                </a:rPr>
                <a:t>Le recuit simulé </a:t>
              </a:r>
              <a:r>
                <a:rPr lang="fr-FR" kern="0" dirty="0">
                  <a:solidFill>
                    <a:srgbClr val="1C1F32"/>
                  </a:solidFill>
                  <a:ea typeface="Arial"/>
                  <a:cs typeface="Arial"/>
                  <a:sym typeface="Arial"/>
                </a:rPr>
                <a:t>évalue seulement </a:t>
              </a:r>
              <a:r>
                <a:rPr lang="fr-FR" kern="0" dirty="0">
                  <a:solidFill>
                    <a:srgbClr val="00B050"/>
                  </a:solidFill>
                  <a:ea typeface="Arial"/>
                  <a:cs typeface="Arial"/>
                  <a:sym typeface="Arial"/>
                </a:rPr>
                <a:t>quelques mouvements</a:t>
              </a:r>
              <a:r>
                <a:rPr lang="fr-FR" kern="0" dirty="0">
                  <a:solidFill>
                    <a:srgbClr val="1C1F32"/>
                  </a:solidFill>
                  <a:ea typeface="Arial"/>
                  <a:cs typeface="Arial"/>
                  <a:sym typeface="Arial"/>
                </a:rPr>
                <a:t> par étape, donc il avance </a:t>
              </a:r>
              <a:r>
                <a:rPr lang="fr-FR" u="sng" kern="0" dirty="0">
                  <a:solidFill>
                    <a:srgbClr val="00B050"/>
                  </a:solidFill>
                  <a:ea typeface="Arial"/>
                  <a:cs typeface="Arial"/>
                  <a:sym typeface="Arial"/>
                </a:rPr>
                <a:t>rapidement</a:t>
              </a:r>
              <a:r>
                <a:rPr lang="fr-FR" kern="0" dirty="0">
                  <a:solidFill>
                    <a:srgbClr val="1C1F32"/>
                  </a:solidFill>
                  <a:ea typeface="Arial"/>
                  <a:cs typeface="Arial"/>
                  <a:sym typeface="Arial"/>
                </a:rPr>
                <a:t>. Dans l'implémentation classique, le premier mouvement accepté est l'étape gagnante. Un mouvement est accepté s'il ne diminue pas le score. </a:t>
              </a:r>
              <a:r>
                <a:rPr lang="fr-FR" b="1" dirty="0">
                  <a:solidFill>
                    <a:srgbClr val="191C2F"/>
                  </a:solidFill>
                </a:rPr>
                <a:t>O(Log(n))</a:t>
              </a:r>
            </a:p>
            <a:p>
              <a:pPr>
                <a:buClr>
                  <a:srgbClr val="000000"/>
                </a:buClr>
                <a:buSzPts val="1400"/>
              </a:pPr>
              <a:endParaRPr lang="fr-FR" b="1" dirty="0">
                <a:solidFill>
                  <a:srgbClr val="191C2F"/>
                </a:solidFill>
              </a:endParaRPr>
            </a:p>
            <a:p>
              <a:pPr>
                <a:buClr>
                  <a:srgbClr val="000000"/>
                </a:buClr>
                <a:buSzPts val="1400"/>
              </a:pPr>
              <a:r>
                <a:rPr lang="fr-FR" b="1" dirty="0">
                  <a:solidFill>
                    <a:srgbClr val="191C2F"/>
                  </a:solidFill>
                </a:rPr>
                <a:t>                     </a:t>
              </a:r>
              <a:r>
                <a:rPr lang="fr-FR" sz="2000" b="1" dirty="0">
                  <a:solidFill>
                    <a:srgbClr val="5B9BD5"/>
                  </a:solidFill>
                </a:rPr>
                <a:t>Le recuit simulé </a:t>
              </a:r>
              <a:r>
                <a:rPr lang="fr-FR" b="1" dirty="0">
                  <a:solidFill>
                    <a:srgbClr val="191C2F"/>
                  </a:solidFill>
                </a:rPr>
                <a:t>est donc le meilleur algorithme.</a:t>
              </a: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ts val="1400"/>
                <a:buFont typeface="Wingdings" panose="05000000000000000000" pitchFamily="2" charset="2"/>
                <a:buChar char="Ø"/>
              </a:pPr>
              <a:endParaRPr lang="fr-FR" kern="0" dirty="0">
                <a:solidFill>
                  <a:srgbClr val="1C1F32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050FA54-D678-45C2-A5C2-5757E7644B47}"/>
                </a:ext>
              </a:extLst>
            </p:cNvPr>
            <p:cNvSpPr/>
            <p:nvPr/>
          </p:nvSpPr>
          <p:spPr>
            <a:xfrm>
              <a:off x="3381473" y="315474"/>
              <a:ext cx="73779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fr-FR" sz="2400" b="1" u="sng" dirty="0">
                  <a:solidFill>
                    <a:srgbClr val="00B0F0"/>
                  </a:solidFill>
                </a:rPr>
                <a:t>DIFFERENCES ENTRE CES ALGORITHMES:</a:t>
              </a: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xmlns="" id="{29C3F1CF-66A9-48CF-8739-22168E52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118" y="199278"/>
              <a:ext cx="589783" cy="589783"/>
            </a:xfrm>
            <a:prstGeom prst="rect">
              <a:avLst/>
            </a:prstGeom>
          </p:spPr>
        </p:pic>
      </p:grpSp>
      <p:sp>
        <p:nvSpPr>
          <p:cNvPr id="4" name="Flèche : droite 3">
            <a:extLst>
              <a:ext uri="{FF2B5EF4-FFF2-40B4-BE49-F238E27FC236}">
                <a16:creationId xmlns:a16="http://schemas.microsoft.com/office/drawing/2014/main" xmlns="" id="{2D5D0EE3-07E9-415D-BC38-700345EEB0BA}"/>
              </a:ext>
            </a:extLst>
          </p:cNvPr>
          <p:cNvSpPr/>
          <p:nvPr/>
        </p:nvSpPr>
        <p:spPr>
          <a:xfrm>
            <a:off x="2860060" y="5524008"/>
            <a:ext cx="837457" cy="29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1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6F032EA6-BA66-40E8-8A5F-4765026E4464}"/>
              </a:ext>
            </a:extLst>
          </p:cNvPr>
          <p:cNvSpPr txBox="1">
            <a:spLocks/>
          </p:cNvSpPr>
          <p:nvPr/>
        </p:nvSpPr>
        <p:spPr>
          <a:xfrm rot="16200000">
            <a:off x="-334575" y="3235553"/>
            <a:ext cx="2697293" cy="3617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400" spc="600" dirty="0">
                <a:latin typeface="Raleway ExtraLight" panose="020B0303030101060003" pitchFamily="34" charset="0"/>
              </a:rPr>
              <a:t>CONCLUSION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fr-FR" sz="1400" spc="600" dirty="0">
              <a:latin typeface="Raleway ExtraLight" panose="020B03030301010600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fr-FR" sz="1400" spc="600" dirty="0">
              <a:latin typeface="Raleway ExtraLight" panose="020B03030301010600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400" spc="600" dirty="0">
                <a:latin typeface="Raleway ExtraLight" panose="020B0303030101060003" pitchFamily="34" charset="0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93576B-1E54-4B77-BC7F-99E7F989483C}"/>
              </a:ext>
            </a:extLst>
          </p:cNvPr>
          <p:cNvSpPr/>
          <p:nvPr/>
        </p:nvSpPr>
        <p:spPr>
          <a:xfrm>
            <a:off x="1458191" y="1902613"/>
            <a:ext cx="4838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L’ordonnancement d’atelier consiste à organiser dans le temps le fonctionnement d’un atelier pour utiliser au mieux les ressources humaines et matérielles disponibles dans le but de produire les quantités désirées dans le temps imparti.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30D32A6-F293-4C7D-BA25-31847AC33411}"/>
              </a:ext>
            </a:extLst>
          </p:cNvPr>
          <p:cNvSpPr/>
          <p:nvPr/>
        </p:nvSpPr>
        <p:spPr>
          <a:xfrm>
            <a:off x="1458191" y="3282481"/>
            <a:ext cx="4838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latin typeface="Raleway light" panose="020B0403030101060003" pitchFamily="34" charset="0"/>
              </a:rPr>
              <a:t>MERCI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A51ED15-0219-4390-86F0-CB179F99D342}"/>
              </a:ext>
            </a:extLst>
          </p:cNvPr>
          <p:cNvSpPr/>
          <p:nvPr/>
        </p:nvSpPr>
        <p:spPr>
          <a:xfrm>
            <a:off x="1468582" y="3739681"/>
            <a:ext cx="4838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latin typeface="Raleway light" panose="020B0403030101060003" pitchFamily="34" charset="0"/>
              </a:rPr>
              <a:t>POUR VOTRE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322141-DAD7-4E7D-BAAA-974915306A65}"/>
              </a:ext>
            </a:extLst>
          </p:cNvPr>
          <p:cNvSpPr/>
          <p:nvPr/>
        </p:nvSpPr>
        <p:spPr>
          <a:xfrm>
            <a:off x="1478973" y="4196881"/>
            <a:ext cx="4838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latin typeface="Raleway light" panose="020B0403030101060003" pitchFamily="34" charset="0"/>
              </a:rPr>
              <a:t>ATTENTION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0E9A7B6-5436-4D26-A1A0-C27D091974E4}"/>
              </a:ext>
            </a:extLst>
          </p:cNvPr>
          <p:cNvSpPr/>
          <p:nvPr/>
        </p:nvSpPr>
        <p:spPr>
          <a:xfrm>
            <a:off x="3119006" y="3574868"/>
            <a:ext cx="820881" cy="51955"/>
          </a:xfrm>
          <a:prstGeom prst="rect">
            <a:avLst/>
          </a:prstGeom>
          <a:solidFill>
            <a:srgbClr val="089C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7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xmlns="" id="{F235CF99-A690-410C-BBA1-0606A33632FE}"/>
              </a:ext>
            </a:extLst>
          </p:cNvPr>
          <p:cNvSpPr txBox="1">
            <a:spLocks/>
          </p:cNvSpPr>
          <p:nvPr/>
        </p:nvSpPr>
        <p:spPr>
          <a:xfrm>
            <a:off x="374959" y="1812548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700" dirty="0">
                <a:solidFill>
                  <a:srgbClr val="FF0000"/>
                </a:solidFill>
                <a:latin typeface="Raleway" panose="020B0503030101060003" pitchFamily="34" charset="0"/>
              </a:rPr>
              <a:t>1-INTRODUCTION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xmlns="" id="{DA093A70-11D3-4DE4-8574-FD82223745BF}"/>
              </a:ext>
            </a:extLst>
          </p:cNvPr>
          <p:cNvSpPr txBox="1">
            <a:spLocks/>
          </p:cNvSpPr>
          <p:nvPr/>
        </p:nvSpPr>
        <p:spPr>
          <a:xfrm>
            <a:off x="392810" y="2140102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2- Présentation du problème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xmlns="" id="{AC801165-2D4E-4775-8B98-31385BEBD94A}"/>
              </a:ext>
            </a:extLst>
          </p:cNvPr>
          <p:cNvSpPr txBox="1">
            <a:spLocks/>
          </p:cNvSpPr>
          <p:nvPr/>
        </p:nvSpPr>
        <p:spPr>
          <a:xfrm>
            <a:off x="387458" y="2565569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3- Les domaines d ’application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xmlns="" id="{4248C40B-62DF-4C1E-916C-54FB2EBCDDBD}"/>
              </a:ext>
            </a:extLst>
          </p:cNvPr>
          <p:cNvSpPr txBox="1">
            <a:spLocks/>
          </p:cNvSpPr>
          <p:nvPr/>
        </p:nvSpPr>
        <p:spPr>
          <a:xfrm>
            <a:off x="374960" y="3054569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4- Modélisation formelle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5-Les Algorithmes existants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6-Différences entre eux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7-Conclusion</a:t>
            </a:r>
          </a:p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4BFEAFA6-19AD-4DF1-8604-939776D047E8}"/>
              </a:ext>
            </a:extLst>
          </p:cNvPr>
          <p:cNvSpPr txBox="1">
            <a:spLocks/>
          </p:cNvSpPr>
          <p:nvPr/>
        </p:nvSpPr>
        <p:spPr>
          <a:xfrm>
            <a:off x="7471930" y="6162771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 </a:t>
            </a:r>
            <a:endParaRPr lang="fr-FR" sz="14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xmlns="" id="{CBFF3AD8-5F11-4920-8B85-5E0B025D83B4}"/>
              </a:ext>
            </a:extLst>
          </p:cNvPr>
          <p:cNvSpPr txBox="1">
            <a:spLocks/>
          </p:cNvSpPr>
          <p:nvPr/>
        </p:nvSpPr>
        <p:spPr>
          <a:xfrm>
            <a:off x="674584" y="4713733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xmlns="" id="{DCCF91CD-ACDE-4CD2-A30F-220522203733}"/>
              </a:ext>
            </a:extLst>
          </p:cNvPr>
          <p:cNvSpPr txBox="1">
            <a:spLocks/>
          </p:cNvSpPr>
          <p:nvPr/>
        </p:nvSpPr>
        <p:spPr>
          <a:xfrm>
            <a:off x="674583" y="5279592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2CAE96-9C31-4FE3-9DE3-5E1C5F325652}"/>
              </a:ext>
            </a:extLst>
          </p:cNvPr>
          <p:cNvSpPr/>
          <p:nvPr/>
        </p:nvSpPr>
        <p:spPr>
          <a:xfrm>
            <a:off x="3027986" y="2140102"/>
            <a:ext cx="6096000" cy="29956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1600"/>
              </a:spcAft>
              <a:buSzPts val="1400"/>
            </a:pPr>
            <a:r>
              <a:rPr lang="fr-FR" dirty="0"/>
              <a:t>Les problèmes d'ordonnancement des machines sont nombreux et variés et on va s’intéresser au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flow shop</a:t>
            </a:r>
          </a:p>
          <a:p>
            <a:pPr lvl="0">
              <a:spcAft>
                <a:spcPts val="1600"/>
              </a:spcAft>
              <a:buSzPts val="1400"/>
            </a:pPr>
            <a:r>
              <a:rPr lang="fr-FR" dirty="0"/>
              <a:t>Le problème d’ordonnancement s'intéresse au calcul de dates d'exécutions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optimales de tâches. </a:t>
            </a:r>
            <a:r>
              <a:rPr lang="fr-FR" dirty="0"/>
              <a:t>Pour cela, il est très souvent nécessaire d'affecter en même temps les ressources nécessaires à l'exécution de ces tâches</a:t>
            </a:r>
          </a:p>
          <a:p>
            <a:pPr lvl="0">
              <a:spcAft>
                <a:spcPts val="1600"/>
              </a:spcAft>
              <a:buSzPts val="1400"/>
            </a:pPr>
            <a:r>
              <a:rPr lang="fr-FR" dirty="0"/>
              <a:t>Ils surviennent dans </a:t>
            </a:r>
            <a:r>
              <a:rPr lang="fr-F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 domaines </a:t>
            </a:r>
            <a:r>
              <a:rPr lang="fr-FR" dirty="0"/>
              <a:t>tels que les systèmes de fabrication flexibles, la planification de la production, la conception informatique, la logistique, la communication, etc.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A46B1E6-85A6-457E-B1B6-A44D2DF58B47}"/>
              </a:ext>
            </a:extLst>
          </p:cNvPr>
          <p:cNvSpPr/>
          <p:nvPr/>
        </p:nvSpPr>
        <p:spPr>
          <a:xfrm>
            <a:off x="3853205" y="743674"/>
            <a:ext cx="38551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sz="4000" b="1" u="sng" dirty="0">
                <a:solidFill>
                  <a:srgbClr val="00B0F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37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que 17">
            <a:extLst>
              <a:ext uri="{FF2B5EF4-FFF2-40B4-BE49-F238E27FC236}">
                <a16:creationId xmlns:a16="http://schemas.microsoft.com/office/drawing/2014/main" xmlns="" id="{6A07BE02-DEF4-4F35-B7C6-46453226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493716" y="6199716"/>
            <a:ext cx="352426" cy="352426"/>
          </a:xfrm>
          <a:prstGeom prst="rect">
            <a:avLst/>
          </a:pr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4BFEAFA6-19AD-4DF1-8604-939776D047E8}"/>
              </a:ext>
            </a:extLst>
          </p:cNvPr>
          <p:cNvSpPr txBox="1">
            <a:spLocks/>
          </p:cNvSpPr>
          <p:nvPr/>
        </p:nvSpPr>
        <p:spPr>
          <a:xfrm>
            <a:off x="7493716" y="6215223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 3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A1E72025-FAEF-4804-B5E7-97E9F752340A}"/>
              </a:ext>
            </a:extLst>
          </p:cNvPr>
          <p:cNvSpPr txBox="1">
            <a:spLocks/>
          </p:cNvSpPr>
          <p:nvPr/>
        </p:nvSpPr>
        <p:spPr>
          <a:xfrm>
            <a:off x="342048" y="1620296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1-INTRODUCTION</a:t>
            </a: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xmlns="" id="{098C308B-98D9-481B-9BFF-18523F75E9F4}"/>
              </a:ext>
            </a:extLst>
          </p:cNvPr>
          <p:cNvSpPr txBox="1">
            <a:spLocks/>
          </p:cNvSpPr>
          <p:nvPr/>
        </p:nvSpPr>
        <p:spPr>
          <a:xfrm>
            <a:off x="360530" y="196089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700" dirty="0">
                <a:solidFill>
                  <a:srgbClr val="FF0000"/>
                </a:solidFill>
                <a:latin typeface="Raleway" panose="020B0503030101060003" pitchFamily="34" charset="0"/>
              </a:rPr>
              <a:t>2- PRESENTATION DU PROBLEME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xmlns="" id="{FE517470-BCD5-4A4F-B8EB-84C60F158CAD}"/>
              </a:ext>
            </a:extLst>
          </p:cNvPr>
          <p:cNvSpPr txBox="1">
            <a:spLocks/>
          </p:cNvSpPr>
          <p:nvPr/>
        </p:nvSpPr>
        <p:spPr>
          <a:xfrm>
            <a:off x="342049" y="250038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3- Les </a:t>
            </a:r>
            <a:r>
              <a:rPr lang="fr-FR" sz="1400" dirty="0" smtClean="0">
                <a:latin typeface="Raleway" panose="020B0503030101060003" pitchFamily="34" charset="0"/>
              </a:rPr>
              <a:t>domaines d</a:t>
            </a:r>
            <a:r>
              <a:rPr lang="fr-FR" sz="1400" dirty="0">
                <a:latin typeface="Raleway" panose="020B0503030101060003" pitchFamily="34" charset="0"/>
              </a:rPr>
              <a:t> </a:t>
            </a:r>
            <a:r>
              <a:rPr lang="fr-FR" sz="1400" dirty="0" smtClean="0">
                <a:latin typeface="Raleway" panose="020B0503030101060003" pitchFamily="34" charset="0"/>
              </a:rPr>
              <a:t>’application</a:t>
            </a: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xmlns="" id="{60531228-2F5B-4CD4-8064-5452AE9C906D}"/>
              </a:ext>
            </a:extLst>
          </p:cNvPr>
          <p:cNvSpPr txBox="1">
            <a:spLocks/>
          </p:cNvSpPr>
          <p:nvPr/>
        </p:nvSpPr>
        <p:spPr>
          <a:xfrm>
            <a:off x="329551" y="298938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4- Modélisation formelle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5-Les Algorithmes existants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6-Différences entre eux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7-Conclusion</a:t>
            </a:r>
          </a:p>
          <a:p>
            <a:pPr marL="0" indent="0"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6" name="Google Shape;524;p35">
            <a:extLst>
              <a:ext uri="{FF2B5EF4-FFF2-40B4-BE49-F238E27FC236}">
                <a16:creationId xmlns:a16="http://schemas.microsoft.com/office/drawing/2014/main" xmlns="" id="{1FDD8D48-F6FC-461D-A101-43572201731C}"/>
              </a:ext>
            </a:extLst>
          </p:cNvPr>
          <p:cNvSpPr txBox="1">
            <a:spLocks/>
          </p:cNvSpPr>
          <p:nvPr/>
        </p:nvSpPr>
        <p:spPr>
          <a:xfrm>
            <a:off x="3624737" y="166125"/>
            <a:ext cx="607474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sz="3600" b="1" u="sng" dirty="0">
                <a:solidFill>
                  <a:srgbClr val="00B0F0"/>
                </a:solidFill>
              </a:rPr>
              <a:t>Flow Shop </a:t>
            </a:r>
            <a:r>
              <a:rPr lang="fr-FR" sz="3600" b="1" u="sng" dirty="0" err="1">
                <a:solidFill>
                  <a:srgbClr val="00B0F0"/>
                </a:solidFill>
              </a:rPr>
              <a:t>Scheduling</a:t>
            </a:r>
            <a:r>
              <a:rPr lang="fr-FR" sz="3600" b="1" u="sng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7" name="Google Shape;527;p35">
            <a:extLst>
              <a:ext uri="{FF2B5EF4-FFF2-40B4-BE49-F238E27FC236}">
                <a16:creationId xmlns:a16="http://schemas.microsoft.com/office/drawing/2014/main" xmlns="" id="{1A232EAC-62D4-467A-83F5-1A837ED33021}"/>
              </a:ext>
            </a:extLst>
          </p:cNvPr>
          <p:cNvSpPr txBox="1">
            <a:spLocks/>
          </p:cNvSpPr>
          <p:nvPr/>
        </p:nvSpPr>
        <p:spPr>
          <a:xfrm>
            <a:off x="3390871" y="933675"/>
            <a:ext cx="6660362" cy="3447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</a:pPr>
            <a:r>
              <a:rPr lang="fr-FR" sz="1500" dirty="0">
                <a:cs typeface="Arial" panose="020B0604020202020204" pitchFamily="34" charset="0"/>
              </a:rPr>
              <a:t>Il existe un ensemble de </a:t>
            </a:r>
            <a:r>
              <a:rPr lang="fr-FR" sz="1500" dirty="0">
                <a:solidFill>
                  <a:srgbClr val="FF0000"/>
                </a:solidFill>
                <a:cs typeface="Arial" panose="020B0604020202020204" pitchFamily="34" charset="0"/>
              </a:rPr>
              <a:t>m machines</a:t>
            </a:r>
            <a:r>
              <a:rPr lang="fr-FR" sz="1500" dirty="0">
                <a:solidFill>
                  <a:srgbClr val="1C1F33"/>
                </a:solidFill>
                <a:cs typeface="Arial" panose="020B0604020202020204" pitchFamily="34" charset="0"/>
              </a:rPr>
              <a:t> </a:t>
            </a:r>
            <a:r>
              <a:rPr lang="fr-FR" sz="1500" dirty="0">
                <a:cs typeface="Arial" panose="020B0604020202020204" pitchFamily="34" charset="0"/>
              </a:rPr>
              <a:t>(processeurs) et un ensemble de </a:t>
            </a:r>
            <a:r>
              <a:rPr lang="fr-FR" sz="1500" dirty="0">
                <a:solidFill>
                  <a:srgbClr val="FF0000"/>
                </a:solidFill>
                <a:cs typeface="Arial" panose="020B0604020202020204" pitchFamily="34" charset="0"/>
              </a:rPr>
              <a:t>n travaux. </a:t>
            </a:r>
            <a:r>
              <a:rPr lang="fr-FR" sz="1500" dirty="0">
                <a:cs typeface="Arial" panose="020B0604020202020204" pitchFamily="34" charset="0"/>
              </a:rPr>
              <a:t>Chaque tâche comprend un ensemble de m opérations qui doivent être effectuées sur des machines différentes. Tous les travaux ont le même ordre de traitement lors du passage dans les machines. Il n'y a pas de contraintes de présence entre les opérations de différents emplois. Les opérations ne peuvent pas être interrompues et chaque machine ne peut traiter qu'une seule opération à la fois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xmlns="" id="{31F53604-E3D0-414C-A206-D60074538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17" y="3303613"/>
            <a:ext cx="6779469" cy="34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BF26645E-24CC-4884-BF6B-9BECEE620C56}"/>
              </a:ext>
            </a:extLst>
          </p:cNvPr>
          <p:cNvGrpSpPr/>
          <p:nvPr/>
        </p:nvGrpSpPr>
        <p:grpSpPr>
          <a:xfrm>
            <a:off x="7846142" y="1563146"/>
            <a:ext cx="3713871" cy="3728496"/>
            <a:chOff x="4897275" y="2559147"/>
            <a:chExt cx="4198113" cy="396240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xmlns="" id="{2D84AE00-73B8-4A6D-B53E-7B70D41E9B33}"/>
                </a:ext>
              </a:extLst>
            </p:cNvPr>
            <p:cNvGrpSpPr/>
            <p:nvPr/>
          </p:nvGrpSpPr>
          <p:grpSpPr>
            <a:xfrm>
              <a:off x="5777131" y="2559147"/>
              <a:ext cx="2438400" cy="2438400"/>
              <a:chOff x="1828799" y="50799"/>
              <a:chExt cx="2438400" cy="2438400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xmlns="" id="{5903B52E-ED0A-4F41-A552-C103696B1FA4}"/>
                  </a:ext>
                </a:extLst>
              </p:cNvPr>
              <p:cNvSpPr/>
              <p:nvPr/>
            </p:nvSpPr>
            <p:spPr>
              <a:xfrm>
                <a:off x="1828799" y="50799"/>
                <a:ext cx="2438400" cy="2438400"/>
              </a:xfrm>
              <a:prstGeom prst="ellipse">
                <a:avLst/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33" name="Ellipse 4">
                <a:extLst>
                  <a:ext uri="{FF2B5EF4-FFF2-40B4-BE49-F238E27FC236}">
                    <a16:creationId xmlns:a16="http://schemas.microsoft.com/office/drawing/2014/main" xmlns="" id="{34A3DC00-4BFB-4BCC-A49C-35064CFA9427}"/>
                  </a:ext>
                </a:extLst>
              </p:cNvPr>
              <p:cNvSpPr txBox="1"/>
              <p:nvPr/>
            </p:nvSpPr>
            <p:spPr>
              <a:xfrm>
                <a:off x="2213975" y="395223"/>
                <a:ext cx="1788159" cy="109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1" kern="1200" dirty="0">
                    <a:solidFill>
                      <a:schemeClr val="bg1"/>
                    </a:solidFill>
                  </a:rPr>
                  <a:t>Projet important</a:t>
                </a: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xmlns="" id="{88C214CD-49FF-423A-A467-90659C601493}"/>
                </a:ext>
              </a:extLst>
            </p:cNvPr>
            <p:cNvGrpSpPr/>
            <p:nvPr/>
          </p:nvGrpSpPr>
          <p:grpSpPr>
            <a:xfrm>
              <a:off x="6656988" y="4083148"/>
              <a:ext cx="2438400" cy="2438400"/>
              <a:chOff x="2708656" y="1574800"/>
              <a:chExt cx="2438400" cy="24384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xmlns="" id="{663DBBEE-AA63-45CA-9D15-E8C20626C077}"/>
                  </a:ext>
                </a:extLst>
              </p:cNvPr>
              <p:cNvSpPr/>
              <p:nvPr/>
            </p:nvSpPr>
            <p:spPr>
              <a:xfrm>
                <a:off x="2708656" y="1574800"/>
                <a:ext cx="2438400" cy="2438400"/>
              </a:xfrm>
              <a:prstGeom prst="ellipse">
                <a:avLst/>
              </a:prstGeom>
              <a:solidFill>
                <a:schemeClr val="accent6">
                  <a:lumMod val="75000"/>
                  <a:alpha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-4964569"/>
                  <a:satOff val="4712"/>
                  <a:lumOff val="2941"/>
                  <a:alphaOff val="0"/>
                </a:schemeClr>
              </a:fillRef>
              <a:effectRef idx="0">
                <a:schemeClr val="accent4">
                  <a:alpha val="50000"/>
                  <a:hueOff val="-4964569"/>
                  <a:satOff val="4712"/>
                  <a:lumOff val="2941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31" name="Ellipse 6">
                <a:extLst>
                  <a:ext uri="{FF2B5EF4-FFF2-40B4-BE49-F238E27FC236}">
                    <a16:creationId xmlns:a16="http://schemas.microsoft.com/office/drawing/2014/main" xmlns="" id="{6DE38C9A-EF6C-418D-9149-01D4735B413D}"/>
                  </a:ext>
                </a:extLst>
              </p:cNvPr>
              <p:cNvSpPr txBox="1"/>
              <p:nvPr/>
            </p:nvSpPr>
            <p:spPr>
              <a:xfrm>
                <a:off x="3456091" y="2120618"/>
                <a:ext cx="1463040" cy="13411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1" kern="1200" dirty="0">
                    <a:solidFill>
                      <a:schemeClr val="bg1"/>
                    </a:solidFill>
                  </a:rPr>
                  <a:t>Gestion de production</a:t>
                </a: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xmlns="" id="{92A75CF5-DB3A-4F21-83DA-63C666FD2C0B}"/>
                </a:ext>
              </a:extLst>
            </p:cNvPr>
            <p:cNvGrpSpPr/>
            <p:nvPr/>
          </p:nvGrpSpPr>
          <p:grpSpPr>
            <a:xfrm>
              <a:off x="4897275" y="4083148"/>
              <a:ext cx="2438400" cy="2438400"/>
              <a:chOff x="948943" y="1574800"/>
              <a:chExt cx="2438400" cy="24384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xmlns="" id="{1143E425-B96F-46F9-A70B-416658AB45B1}"/>
                  </a:ext>
                </a:extLst>
              </p:cNvPr>
              <p:cNvSpPr/>
              <p:nvPr/>
            </p:nvSpPr>
            <p:spPr>
              <a:xfrm>
                <a:off x="948943" y="1574800"/>
                <a:ext cx="2438400" cy="243840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alpha val="50000"/>
                  <a:hueOff val="-9929138"/>
                  <a:satOff val="9424"/>
                  <a:lumOff val="5882"/>
                  <a:alphaOff val="0"/>
                </a:schemeClr>
              </a:fillRef>
              <a:effectRef idx="0">
                <a:schemeClr val="accent4">
                  <a:alpha val="50000"/>
                  <a:hueOff val="-9929138"/>
                  <a:satOff val="9424"/>
                  <a:lumOff val="5882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29" name="Ellipse 8">
                <a:extLst>
                  <a:ext uri="{FF2B5EF4-FFF2-40B4-BE49-F238E27FC236}">
                    <a16:creationId xmlns:a16="http://schemas.microsoft.com/office/drawing/2014/main" xmlns="" id="{5BE460BE-B8B3-41B0-B632-A43490CC51A3}"/>
                  </a:ext>
                </a:extLst>
              </p:cNvPr>
              <p:cNvSpPr txBox="1"/>
              <p:nvPr/>
            </p:nvSpPr>
            <p:spPr>
              <a:xfrm>
                <a:off x="1062294" y="2001518"/>
                <a:ext cx="1788735" cy="14441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1" kern="1200" dirty="0">
                    <a:solidFill>
                      <a:schemeClr val="bg1"/>
                    </a:solidFill>
                  </a:rPr>
                  <a:t>Une longue période</a:t>
                </a:r>
              </a:p>
            </p:txBody>
          </p:sp>
        </p:grpSp>
      </p:grp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4BFEAFA6-19AD-4DF1-8604-939776D047E8}"/>
              </a:ext>
            </a:extLst>
          </p:cNvPr>
          <p:cNvSpPr txBox="1">
            <a:spLocks/>
          </p:cNvSpPr>
          <p:nvPr/>
        </p:nvSpPr>
        <p:spPr>
          <a:xfrm>
            <a:off x="7493716" y="6077901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 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106D0EA3-E8A1-412B-A279-EB22A68D64E1}"/>
              </a:ext>
            </a:extLst>
          </p:cNvPr>
          <p:cNvSpPr txBox="1">
            <a:spLocks/>
          </p:cNvSpPr>
          <p:nvPr/>
        </p:nvSpPr>
        <p:spPr>
          <a:xfrm>
            <a:off x="342048" y="1620296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1-INTRODUCTION</a:t>
            </a: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72198817-D7EB-4D1B-BCEA-559A59C37E9D}"/>
              </a:ext>
            </a:extLst>
          </p:cNvPr>
          <p:cNvSpPr txBox="1">
            <a:spLocks/>
          </p:cNvSpPr>
          <p:nvPr/>
        </p:nvSpPr>
        <p:spPr>
          <a:xfrm>
            <a:off x="360530" y="196089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2- PRESENTATION DU PROBLEME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xmlns="" id="{55B364C0-4543-481B-98FA-5C052AE3BDB4}"/>
              </a:ext>
            </a:extLst>
          </p:cNvPr>
          <p:cNvSpPr txBox="1">
            <a:spLocks/>
          </p:cNvSpPr>
          <p:nvPr/>
        </p:nvSpPr>
        <p:spPr>
          <a:xfrm>
            <a:off x="342048" y="2456841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700" dirty="0">
                <a:solidFill>
                  <a:srgbClr val="FF0000"/>
                </a:solidFill>
                <a:latin typeface="Raleway" panose="020B0503030101060003" pitchFamily="34" charset="0"/>
              </a:rPr>
              <a:t>3- Les domaines d ’application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xmlns="" id="{4FB8B291-87BC-4B2B-B77B-12CFAFD6A9C2}"/>
              </a:ext>
            </a:extLst>
          </p:cNvPr>
          <p:cNvSpPr txBox="1">
            <a:spLocks/>
          </p:cNvSpPr>
          <p:nvPr/>
        </p:nvSpPr>
        <p:spPr>
          <a:xfrm>
            <a:off x="329551" y="298938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4- Modélisation formelle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5-Les Algorithmes existants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6-Différences entre eux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7-Conclusion</a:t>
            </a:r>
          </a:p>
          <a:p>
            <a:pPr marL="0" indent="0"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35" name="Google Shape;527;p35">
            <a:extLst>
              <a:ext uri="{FF2B5EF4-FFF2-40B4-BE49-F238E27FC236}">
                <a16:creationId xmlns:a16="http://schemas.microsoft.com/office/drawing/2014/main" xmlns="" id="{F9DD4137-977C-4694-A1AF-4B2687A09123}"/>
              </a:ext>
            </a:extLst>
          </p:cNvPr>
          <p:cNvSpPr txBox="1">
            <a:spLocks/>
          </p:cNvSpPr>
          <p:nvPr/>
        </p:nvSpPr>
        <p:spPr>
          <a:xfrm>
            <a:off x="2886587" y="1422674"/>
            <a:ext cx="4959555" cy="361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fr-FR" sz="1600" dirty="0"/>
              <a:t>Les problèmes d'ordonnancement de projet apparaissent généralement 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en gestion de production </a:t>
            </a:r>
            <a:r>
              <a:rPr lang="fr-FR" sz="1600" dirty="0"/>
              <a:t>au niveau du</a:t>
            </a:r>
            <a:r>
              <a:rPr lang="fr-FR" sz="1600" dirty="0">
                <a:solidFill>
                  <a:srgbClr val="47AFE9"/>
                </a:solidFill>
              </a:rPr>
              <a:t> long terme</a:t>
            </a:r>
            <a:r>
              <a:rPr lang="fr-FR" sz="1600" dirty="0"/>
              <a:t> lorsque l'on veut planifier les tâches correspondant </a:t>
            </a:r>
            <a:r>
              <a:rPr lang="fr-FR" sz="1600" dirty="0">
                <a:solidFill>
                  <a:srgbClr val="C00000"/>
                </a:solidFill>
              </a:rPr>
              <a:t>à un projet important </a:t>
            </a:r>
            <a:r>
              <a:rPr lang="fr-FR" sz="1600" dirty="0"/>
              <a:t>qui va être réalisé sur une longue période.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fr-FR" sz="1500" u="sng" dirty="0"/>
              <a:t>Par exemple</a:t>
            </a:r>
            <a:r>
              <a:rPr lang="fr-FR" sz="1500" dirty="0"/>
              <a:t>, en génie civil, on peut ordonnancer les tâches correspondant à la construction d'une maison, d'un ensemble de </a:t>
            </a:r>
            <a:r>
              <a:rPr lang="fr-FR" sz="1500" dirty="0">
                <a:solidFill>
                  <a:srgbClr val="FF0000"/>
                </a:solidFill>
              </a:rPr>
              <a:t>barres de building</a:t>
            </a:r>
            <a:r>
              <a:rPr lang="fr-FR" sz="1500" dirty="0"/>
              <a:t>, de </a:t>
            </a:r>
            <a:r>
              <a:rPr lang="fr-FR" sz="1500" dirty="0">
                <a:solidFill>
                  <a:srgbClr val="FF0000"/>
                </a:solidFill>
              </a:rPr>
              <a:t>locaux pour une université</a:t>
            </a:r>
            <a:r>
              <a:rPr lang="fr-FR" sz="1500" dirty="0"/>
              <a:t>, d'une usine, d'un </a:t>
            </a:r>
            <a:r>
              <a:rPr lang="fr-FR" sz="1500" dirty="0">
                <a:solidFill>
                  <a:srgbClr val="FF0000"/>
                </a:solidFill>
              </a:rPr>
              <a:t>parking public</a:t>
            </a:r>
            <a:r>
              <a:rPr lang="fr-FR" sz="1500" dirty="0"/>
              <a:t>, d'un</a:t>
            </a:r>
            <a:r>
              <a:rPr lang="fr-FR" sz="1500" dirty="0">
                <a:solidFill>
                  <a:srgbClr val="FF0000"/>
                </a:solidFill>
              </a:rPr>
              <a:t> barrage, d'une ligne TGV </a:t>
            </a:r>
            <a:r>
              <a:rPr lang="fr-FR" sz="1500" dirty="0"/>
              <a:t>etc.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</a:pPr>
            <a:endParaRPr lang="fr-FR" sz="900" dirty="0">
              <a:solidFill>
                <a:srgbClr val="1C1F33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9ADAE08-185C-42E6-9F57-78B2C6575DB9}"/>
              </a:ext>
            </a:extLst>
          </p:cNvPr>
          <p:cNvSpPr/>
          <p:nvPr/>
        </p:nvSpPr>
        <p:spPr>
          <a:xfrm>
            <a:off x="3498047" y="315695"/>
            <a:ext cx="464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sz="2800" b="1" u="sng" dirty="0">
                <a:solidFill>
                  <a:srgbClr val="00B0F0"/>
                </a:solidFill>
              </a:rPr>
              <a:t>DOMAINES D’APPLICATIONS:</a:t>
            </a:r>
          </a:p>
        </p:txBody>
      </p:sp>
    </p:spTree>
    <p:extLst>
      <p:ext uri="{BB962C8B-B14F-4D97-AF65-F5344CB8AC3E}">
        <p14:creationId xmlns:p14="http://schemas.microsoft.com/office/powerpoint/2010/main" val="2818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3907 0.0044 " pathEditMode="relative" rAng="0" ptsTypes="AA">
                                      <p:cBhvr>
                                        <p:cTn id="18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106D0EA3-E8A1-412B-A279-EB22A68D64E1}"/>
              </a:ext>
            </a:extLst>
          </p:cNvPr>
          <p:cNvSpPr txBox="1">
            <a:spLocks/>
          </p:cNvSpPr>
          <p:nvPr/>
        </p:nvSpPr>
        <p:spPr>
          <a:xfrm>
            <a:off x="342048" y="1620296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1-INTRODUCTION</a:t>
            </a: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72198817-D7EB-4D1B-BCEA-559A59C37E9D}"/>
              </a:ext>
            </a:extLst>
          </p:cNvPr>
          <p:cNvSpPr txBox="1">
            <a:spLocks/>
          </p:cNvSpPr>
          <p:nvPr/>
        </p:nvSpPr>
        <p:spPr>
          <a:xfrm>
            <a:off x="360530" y="196089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2- PRESENTATION DU PROBLEME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xmlns="" id="{55B364C0-4543-481B-98FA-5C052AE3BDB4}"/>
              </a:ext>
            </a:extLst>
          </p:cNvPr>
          <p:cNvSpPr txBox="1">
            <a:spLocks/>
          </p:cNvSpPr>
          <p:nvPr/>
        </p:nvSpPr>
        <p:spPr>
          <a:xfrm>
            <a:off x="342048" y="2456841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3- Les domaines d ’application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xmlns="" id="{4FB8B291-87BC-4B2B-B77B-12CFAFD6A9C2}"/>
              </a:ext>
            </a:extLst>
          </p:cNvPr>
          <p:cNvSpPr txBox="1">
            <a:spLocks/>
          </p:cNvSpPr>
          <p:nvPr/>
        </p:nvSpPr>
        <p:spPr>
          <a:xfrm>
            <a:off x="329551" y="298938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700" dirty="0">
                <a:solidFill>
                  <a:srgbClr val="FF0000"/>
                </a:solidFill>
                <a:latin typeface="Raleway" panose="020B0503030101060003" pitchFamily="34" charset="0"/>
              </a:rPr>
              <a:t>4- Modélisation formelle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5-Les Algorithmes existants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6-Différences entre eux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7-Conclusion</a:t>
            </a:r>
          </a:p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9ADAE08-185C-42E6-9F57-78B2C6575DB9}"/>
              </a:ext>
            </a:extLst>
          </p:cNvPr>
          <p:cNvSpPr/>
          <p:nvPr/>
        </p:nvSpPr>
        <p:spPr>
          <a:xfrm>
            <a:off x="4508431" y="601457"/>
            <a:ext cx="5302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sz="3200" b="1" u="sng" dirty="0">
                <a:solidFill>
                  <a:srgbClr val="00B0F0"/>
                </a:solidFill>
              </a:rPr>
              <a:t>MODELISATION FORMELLE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A39F12D2-8623-4E5E-BC7C-485476C6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18" y="1777410"/>
            <a:ext cx="9153368" cy="42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9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106D0EA3-E8A1-412B-A279-EB22A68D64E1}"/>
              </a:ext>
            </a:extLst>
          </p:cNvPr>
          <p:cNvSpPr txBox="1">
            <a:spLocks/>
          </p:cNvSpPr>
          <p:nvPr/>
        </p:nvSpPr>
        <p:spPr>
          <a:xfrm>
            <a:off x="342048" y="1620296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1-INTRODUCTION</a:t>
            </a: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xmlns="" id="{72198817-D7EB-4D1B-BCEA-559A59C37E9D}"/>
              </a:ext>
            </a:extLst>
          </p:cNvPr>
          <p:cNvSpPr txBox="1">
            <a:spLocks/>
          </p:cNvSpPr>
          <p:nvPr/>
        </p:nvSpPr>
        <p:spPr>
          <a:xfrm>
            <a:off x="360530" y="196089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2- PRESENTATION DU PROBLEME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xmlns="" id="{55B364C0-4543-481B-98FA-5C052AE3BDB4}"/>
              </a:ext>
            </a:extLst>
          </p:cNvPr>
          <p:cNvSpPr txBox="1">
            <a:spLocks/>
          </p:cNvSpPr>
          <p:nvPr/>
        </p:nvSpPr>
        <p:spPr>
          <a:xfrm>
            <a:off x="342048" y="2456841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3- Les domaines d ’application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xmlns="" id="{4FB8B291-87BC-4B2B-B77B-12CFAFD6A9C2}"/>
              </a:ext>
            </a:extLst>
          </p:cNvPr>
          <p:cNvSpPr txBox="1">
            <a:spLocks/>
          </p:cNvSpPr>
          <p:nvPr/>
        </p:nvSpPr>
        <p:spPr>
          <a:xfrm>
            <a:off x="329551" y="2989384"/>
            <a:ext cx="1934497" cy="3142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4- Modélisation formelle</a:t>
            </a:r>
          </a:p>
          <a:p>
            <a:pPr marL="0" indent="0">
              <a:buNone/>
            </a:pPr>
            <a:r>
              <a:rPr lang="fr-FR" sz="1700" dirty="0">
                <a:solidFill>
                  <a:srgbClr val="FF0000"/>
                </a:solidFill>
                <a:latin typeface="Raleway" panose="020B0503030101060003" pitchFamily="34" charset="0"/>
              </a:rPr>
              <a:t>5-Les Algorithmes existants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6-Différences entre eux</a:t>
            </a:r>
          </a:p>
          <a:p>
            <a:pPr marL="0" indent="0">
              <a:buNone/>
            </a:pPr>
            <a:r>
              <a:rPr lang="fr-FR" sz="1400" dirty="0">
                <a:latin typeface="Raleway" panose="020B0503030101060003" pitchFamily="34" charset="0"/>
              </a:rPr>
              <a:t>7-Conclusion</a:t>
            </a:r>
          </a:p>
          <a:p>
            <a:pPr marL="0" indent="0">
              <a:buNone/>
            </a:pPr>
            <a:endParaRPr lang="fr-FR" sz="1400" dirty="0">
              <a:latin typeface="Raleway" panose="020B0503030101060003" pitchFamily="34" charset="0"/>
            </a:endParaRPr>
          </a:p>
          <a:p>
            <a:pPr marL="0" indent="0"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400" dirty="0">
              <a:solidFill>
                <a:schemeClr val="bg1"/>
              </a:solidFill>
              <a:latin typeface="Raleway" panose="020B05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" panose="020B0503030101060003" pitchFamily="34" charset="0"/>
              </a:rPr>
              <a:t>	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050FA54-D678-45C2-A5C2-5757E7644B47}"/>
              </a:ext>
            </a:extLst>
          </p:cNvPr>
          <p:cNvSpPr/>
          <p:nvPr/>
        </p:nvSpPr>
        <p:spPr>
          <a:xfrm>
            <a:off x="3693306" y="199278"/>
            <a:ext cx="6342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sz="3200" b="1" u="sng" dirty="0">
                <a:solidFill>
                  <a:srgbClr val="00B0F0"/>
                </a:solidFill>
              </a:rPr>
              <a:t>ALGORITHMES EXISTANTS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9A056342-07D6-48D0-BB63-93CBDC3E8688}"/>
              </a:ext>
            </a:extLst>
          </p:cNvPr>
          <p:cNvGrpSpPr/>
          <p:nvPr/>
        </p:nvGrpSpPr>
        <p:grpSpPr>
          <a:xfrm>
            <a:off x="5992330" y="1750214"/>
            <a:ext cx="1984052" cy="2798384"/>
            <a:chOff x="2886533" y="1171574"/>
            <a:chExt cx="1700213" cy="2257425"/>
          </a:xfrm>
        </p:grpSpPr>
        <p:pic>
          <p:nvPicPr>
            <p:cNvPr id="29" name="Graphique 28">
              <a:extLst>
                <a:ext uri="{FF2B5EF4-FFF2-40B4-BE49-F238E27FC236}">
                  <a16:creationId xmlns:a16="http://schemas.microsoft.com/office/drawing/2014/main" xmlns="" id="{35B912AC-A2B9-4C4D-8E76-8466F8481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886533" y="1171574"/>
              <a:ext cx="1700213" cy="225742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B6DFF5F-1745-417F-8307-142DF1EB0396}"/>
                </a:ext>
              </a:extLst>
            </p:cNvPr>
            <p:cNvSpPr/>
            <p:nvPr/>
          </p:nvSpPr>
          <p:spPr>
            <a:xfrm>
              <a:off x="3011700" y="1867632"/>
              <a:ext cx="14498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Recherche Tabou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xmlns="" id="{BF0D61F3-6D3D-4140-88DB-981C2AA2B30B}"/>
              </a:ext>
            </a:extLst>
          </p:cNvPr>
          <p:cNvGrpSpPr/>
          <p:nvPr/>
        </p:nvGrpSpPr>
        <p:grpSpPr>
          <a:xfrm>
            <a:off x="8224530" y="3428407"/>
            <a:ext cx="1971134" cy="2780164"/>
            <a:chOff x="4710418" y="2329272"/>
            <a:chExt cx="1689143" cy="2242727"/>
          </a:xfrm>
        </p:grpSpPr>
        <p:pic>
          <p:nvPicPr>
            <p:cNvPr id="36" name="Graphique 35">
              <a:extLst>
                <a:ext uri="{FF2B5EF4-FFF2-40B4-BE49-F238E27FC236}">
                  <a16:creationId xmlns:a16="http://schemas.microsoft.com/office/drawing/2014/main" xmlns="" id="{E16FDE9D-6EF0-4760-B90F-DEC534C7C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4710418" y="2329272"/>
              <a:ext cx="1689143" cy="224272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12710D6D-F731-433F-86E9-4FC5A5F45DB3}"/>
                </a:ext>
              </a:extLst>
            </p:cNvPr>
            <p:cNvSpPr/>
            <p:nvPr/>
          </p:nvSpPr>
          <p:spPr>
            <a:xfrm>
              <a:off x="4893791" y="3090739"/>
              <a:ext cx="13688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Recuit simulé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xmlns="" id="{B455C562-6FE0-4C2B-8B62-BA2939300A57}"/>
              </a:ext>
            </a:extLst>
          </p:cNvPr>
          <p:cNvGrpSpPr/>
          <p:nvPr/>
        </p:nvGrpSpPr>
        <p:grpSpPr>
          <a:xfrm>
            <a:off x="3745657" y="3428407"/>
            <a:ext cx="1971133" cy="2780164"/>
            <a:chOff x="1072485" y="2329271"/>
            <a:chExt cx="1689142" cy="2242727"/>
          </a:xfrm>
        </p:grpSpPr>
        <p:pic>
          <p:nvPicPr>
            <p:cNvPr id="39" name="Graphique 38">
              <a:extLst>
                <a:ext uri="{FF2B5EF4-FFF2-40B4-BE49-F238E27FC236}">
                  <a16:creationId xmlns:a16="http://schemas.microsoft.com/office/drawing/2014/main" xmlns="" id="{6E8F9B46-60AC-4D2C-AB3E-E1F07B83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1072485" y="2329271"/>
              <a:ext cx="1689142" cy="2242727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51A6D535-8690-4116-AC90-016F5A02DF71}"/>
                </a:ext>
              </a:extLst>
            </p:cNvPr>
            <p:cNvSpPr/>
            <p:nvPr/>
          </p:nvSpPr>
          <p:spPr>
            <a:xfrm>
              <a:off x="1145586" y="2999953"/>
              <a:ext cx="154293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Recherche Locale</a:t>
              </a:r>
            </a:p>
            <a:p>
              <a:pPr algn="ctr"/>
              <a:r>
                <a:rPr lang="fr-FR" sz="16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(Hill </a:t>
              </a:r>
              <a:r>
                <a:rPr lang="fr-FR" sz="1600" dirty="0" err="1">
                  <a:solidFill>
                    <a:schemeClr val="bg1"/>
                  </a:solidFill>
                  <a:latin typeface="Raleway Light" panose="020B0403030101060003" pitchFamily="34" charset="0"/>
                </a:rPr>
                <a:t>Climbing</a:t>
              </a:r>
              <a:r>
                <a:rPr lang="fr-FR" sz="1600" dirty="0">
                  <a:solidFill>
                    <a:schemeClr val="bg1"/>
                  </a:solidFill>
                  <a:latin typeface="Raleway Light" panose="020B0403030101060003" pitchFamily="34" charset="0"/>
                </a:rPr>
                <a:t>)</a:t>
              </a:r>
            </a:p>
          </p:txBody>
        </p:sp>
      </p:grpSp>
      <p:sp>
        <p:nvSpPr>
          <p:cNvPr id="54" name="Google Shape;527;p35">
            <a:extLst>
              <a:ext uri="{FF2B5EF4-FFF2-40B4-BE49-F238E27FC236}">
                <a16:creationId xmlns:a16="http://schemas.microsoft.com/office/drawing/2014/main" xmlns="" id="{06C1339E-5E08-4562-A037-A42C8AAEF72A}"/>
              </a:ext>
            </a:extLst>
          </p:cNvPr>
          <p:cNvSpPr txBox="1">
            <a:spLocks/>
          </p:cNvSpPr>
          <p:nvPr/>
        </p:nvSpPr>
        <p:spPr>
          <a:xfrm>
            <a:off x="3429345" y="1062923"/>
            <a:ext cx="8395702" cy="87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fr-FR" sz="1800" dirty="0"/>
              <a:t>Il existe </a:t>
            </a:r>
            <a:r>
              <a:rPr lang="fr-FR" sz="1800" dirty="0">
                <a:solidFill>
                  <a:srgbClr val="FF0000"/>
                </a:solidFill>
              </a:rPr>
              <a:t>trois</a:t>
            </a:r>
            <a:r>
              <a:rPr lang="fr-FR" sz="1800" dirty="0"/>
              <a:t> algorithmes connus liés au problème </a:t>
            </a:r>
            <a:r>
              <a:rPr lang="fr-FR" sz="1800" dirty="0">
                <a:solidFill>
                  <a:srgbClr val="FF0000"/>
                </a:solidFill>
              </a:rPr>
              <a:t>d’ordonnancement</a:t>
            </a:r>
            <a:r>
              <a:rPr lang="fr-FR" sz="1800" dirty="0"/>
              <a:t> :</a:t>
            </a:r>
            <a:endParaRPr lang="fr-FR" sz="1000" dirty="0">
              <a:solidFill>
                <a:srgbClr val="1C1F33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3.54167E-6 0.042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03099 -0.003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16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3359 -0.0030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-16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4D8360-F43F-42A7-8AE7-49EC7B1A841E}"/>
              </a:ext>
            </a:extLst>
          </p:cNvPr>
          <p:cNvSpPr/>
          <p:nvPr/>
        </p:nvSpPr>
        <p:spPr>
          <a:xfrm>
            <a:off x="91441" y="830973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u="sng" dirty="0">
                <a:latin typeface="Raleway light" panose="020B0403030101060003" pitchFamily="34" charset="0"/>
              </a:rPr>
              <a:t>Principe de l’algorithme: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841B78-7E8B-43E4-A116-6F2C6D8FD6B6}"/>
              </a:ext>
            </a:extLst>
          </p:cNvPr>
          <p:cNvSpPr/>
          <p:nvPr/>
        </p:nvSpPr>
        <p:spPr>
          <a:xfrm>
            <a:off x="3428999" y="0"/>
            <a:ext cx="2667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775078F-E9F6-4C0E-AA3C-25EB2743EDF1}"/>
              </a:ext>
            </a:extLst>
          </p:cNvPr>
          <p:cNvSpPr/>
          <p:nvPr/>
        </p:nvSpPr>
        <p:spPr>
          <a:xfrm>
            <a:off x="3504668" y="1465915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  <a:latin typeface="Raleway Light" panose="020B0403030101060003" pitchFamily="34" charset="0"/>
              </a:rPr>
              <a:t>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32360E2-AACA-48D8-B435-24EDBEF8698A}"/>
              </a:ext>
            </a:extLst>
          </p:cNvPr>
          <p:cNvSpPr/>
          <p:nvPr/>
        </p:nvSpPr>
        <p:spPr>
          <a:xfrm>
            <a:off x="3472678" y="2551837"/>
            <a:ext cx="266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  <a:latin typeface="Raleway Light" panose="020B0403030101060003" pitchFamily="34" charset="0"/>
              </a:rPr>
              <a:t>Recherche locale:</a:t>
            </a:r>
          </a:p>
          <a:p>
            <a:endParaRPr lang="fr-FR" sz="2400" u="sng" dirty="0">
              <a:solidFill>
                <a:schemeClr val="bg1"/>
              </a:solidFill>
              <a:latin typeface="Raleway Light" panose="020B04030301010600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441764-FC46-4AAC-BE48-D84F439196F5}"/>
              </a:ext>
            </a:extLst>
          </p:cNvPr>
          <p:cNvSpPr/>
          <p:nvPr/>
        </p:nvSpPr>
        <p:spPr>
          <a:xfrm>
            <a:off x="6335869" y="1515208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24FABE-7F4C-4E16-8A03-17D8F08BB3F6}"/>
              </a:ext>
            </a:extLst>
          </p:cNvPr>
          <p:cNvSpPr/>
          <p:nvPr/>
        </p:nvSpPr>
        <p:spPr>
          <a:xfrm>
            <a:off x="9001991" y="1500125"/>
            <a:ext cx="1355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0" dirty="0">
                <a:latin typeface="Raleway Light" panose="020B0403030101060003" pitchFamily="34" charset="0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6BAF4C9-B1D0-462A-85B6-891E6215F9B7}"/>
              </a:ext>
            </a:extLst>
          </p:cNvPr>
          <p:cNvSpPr/>
          <p:nvPr/>
        </p:nvSpPr>
        <p:spPr>
          <a:xfrm>
            <a:off x="9001991" y="3941197"/>
            <a:ext cx="2355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Raleway Light" panose="020B0403030101060003" pitchFamily="34" charset="0"/>
              </a:rPr>
              <a:t>Recuit simulé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90A5670-B0E6-4922-B6ED-A09A98CDDDDB}"/>
              </a:ext>
            </a:extLst>
          </p:cNvPr>
          <p:cNvSpPr/>
          <p:nvPr/>
        </p:nvSpPr>
        <p:spPr>
          <a:xfrm>
            <a:off x="6187440" y="3941197"/>
            <a:ext cx="2189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Raleway Light" panose="020B0403030101060003" pitchFamily="34" charset="0"/>
              </a:rPr>
              <a:t>Recherche Tabou</a:t>
            </a:r>
          </a:p>
        </p:txBody>
      </p:sp>
    </p:spTree>
    <p:extLst>
      <p:ext uri="{BB962C8B-B14F-4D97-AF65-F5344CB8AC3E}">
        <p14:creationId xmlns:p14="http://schemas.microsoft.com/office/powerpoint/2010/main" val="11476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4D8360-F43F-42A7-8AE7-49EC7B1A841E}"/>
              </a:ext>
            </a:extLst>
          </p:cNvPr>
          <p:cNvSpPr/>
          <p:nvPr/>
        </p:nvSpPr>
        <p:spPr>
          <a:xfrm>
            <a:off x="0" y="2195790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u="sng" dirty="0">
                <a:latin typeface="Raleway light" panose="020B0403030101060003" pitchFamily="34" charset="0"/>
              </a:rPr>
              <a:t>Principe de l’algorithme: </a:t>
            </a:r>
          </a:p>
        </p:txBody>
      </p:sp>
      <p:pic>
        <p:nvPicPr>
          <p:cNvPr id="17" name="Graphique 2">
            <a:extLst>
              <a:ext uri="{FF2B5EF4-FFF2-40B4-BE49-F238E27FC236}">
                <a16:creationId xmlns:a16="http://schemas.microsoft.com/office/drawing/2014/main" xmlns="" id="{C55AB281-4AA8-4279-B41D-E4BBA60C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30865" y="6144298"/>
            <a:ext cx="352426" cy="352426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768BA1C0-01C7-40C0-9CDD-369FA713321F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11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365ACD-0F31-41BF-B30A-09288E15B0D5}"/>
              </a:ext>
            </a:extLst>
          </p:cNvPr>
          <p:cNvSpPr/>
          <p:nvPr/>
        </p:nvSpPr>
        <p:spPr>
          <a:xfrm>
            <a:off x="3179299" y="0"/>
            <a:ext cx="9012701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u="sng" dirty="0">
                <a:solidFill>
                  <a:srgbClr val="191C2F"/>
                </a:solidFill>
              </a:rPr>
              <a:t>La recherche locale</a:t>
            </a:r>
            <a:r>
              <a:rPr lang="fr-FR" sz="3600" b="1" dirty="0">
                <a:solidFill>
                  <a:srgbClr val="191C2F"/>
                </a:solidFill>
              </a:rPr>
              <a:t>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consiste à passer d'une solution à une autre solution </a:t>
            </a:r>
            <a:r>
              <a:rPr lang="fr-FR" sz="2800" dirty="0">
                <a:solidFill>
                  <a:srgbClr val="C00000"/>
                </a:solidFill>
              </a:rPr>
              <a:t>proche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dans l'espace des solutions candidates (</a:t>
            </a:r>
            <a:r>
              <a:rPr lang="fr-FR" sz="2800" i="1" dirty="0">
                <a:solidFill>
                  <a:schemeClr val="tx2">
                    <a:lumMod val="75000"/>
                  </a:schemeClr>
                </a:solidFill>
              </a:rPr>
              <a:t>l'espace de recherche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) jusqu'à ce qu'une</a:t>
            </a:r>
            <a:r>
              <a:rPr lang="fr-FR" sz="2800" dirty="0">
                <a:solidFill>
                  <a:srgbClr val="C00000"/>
                </a:solidFill>
              </a:rPr>
              <a:t> solution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considérée comme </a:t>
            </a:r>
            <a:r>
              <a:rPr lang="fr-FR" sz="2800" dirty="0">
                <a:solidFill>
                  <a:srgbClr val="C00000"/>
                </a:solidFill>
              </a:rPr>
              <a:t>optimale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soit trouvée, ou que le </a:t>
            </a:r>
            <a:r>
              <a:rPr lang="fr-FR" sz="2800" dirty="0">
                <a:solidFill>
                  <a:srgbClr val="C00000"/>
                </a:solidFill>
              </a:rPr>
              <a:t>temps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imparti soit </a:t>
            </a:r>
            <a:r>
              <a:rPr lang="fr-FR" sz="2800" dirty="0">
                <a:solidFill>
                  <a:srgbClr val="C00000"/>
                </a:solidFill>
              </a:rPr>
              <a:t>dépassé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4D8360-F43F-42A7-8AE7-49EC7B1A841E}"/>
              </a:ext>
            </a:extLst>
          </p:cNvPr>
          <p:cNvSpPr/>
          <p:nvPr/>
        </p:nvSpPr>
        <p:spPr>
          <a:xfrm>
            <a:off x="59944" y="1689103"/>
            <a:ext cx="324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700"/>
            </a:pPr>
            <a:r>
              <a:rPr lang="fr-FR" sz="3600" b="1" dirty="0">
                <a:latin typeface="Raleway" panose="020B0503030101060003"/>
                <a:ea typeface="Roboto Condensed"/>
                <a:cs typeface="Times New Roman" panose="02020603050405020304" pitchFamily="18" charset="0"/>
                <a:sym typeface="Roboto Condensed"/>
              </a:rPr>
              <a:t>Algorithme : Hill </a:t>
            </a:r>
            <a:r>
              <a:rPr lang="fr-FR" sz="3600" b="1" dirty="0" err="1">
                <a:latin typeface="Raleway" panose="020B0503030101060003"/>
                <a:ea typeface="Roboto Condensed"/>
                <a:cs typeface="Times New Roman" panose="02020603050405020304" pitchFamily="18" charset="0"/>
                <a:sym typeface="Roboto Condensed"/>
              </a:rPr>
              <a:t>Climbing</a:t>
            </a:r>
            <a:endParaRPr lang="fr-FR" sz="3600" b="1" dirty="0">
              <a:latin typeface="Raleway" panose="020B0503030101060003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  <p:pic>
        <p:nvPicPr>
          <p:cNvPr id="17" name="Graphique 2">
            <a:extLst>
              <a:ext uri="{FF2B5EF4-FFF2-40B4-BE49-F238E27FC236}">
                <a16:creationId xmlns:a16="http://schemas.microsoft.com/office/drawing/2014/main" xmlns="" id="{C55AB281-4AA8-4279-B41D-E4BBA60C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30865" y="6144298"/>
            <a:ext cx="352426" cy="352426"/>
          </a:xfrm>
          <a:prstGeom prst="rect">
            <a:avLst/>
          </a:prstGeom>
        </p:spPr>
      </p:pic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xmlns="" id="{768BA1C0-01C7-40C0-9CDD-369FA713321F}"/>
              </a:ext>
            </a:extLst>
          </p:cNvPr>
          <p:cNvSpPr txBox="1">
            <a:spLocks/>
          </p:cNvSpPr>
          <p:nvPr/>
        </p:nvSpPr>
        <p:spPr>
          <a:xfrm>
            <a:off x="11420475" y="6175312"/>
            <a:ext cx="466725" cy="3214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>
                <a:solidFill>
                  <a:schemeClr val="bg1"/>
                </a:solidFill>
                <a:latin typeface="Raleway Medium" panose="020B0603030101060003" pitchFamily="34" charset="0"/>
              </a:rPr>
              <a:t>11</a:t>
            </a: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solidFill>
                <a:schemeClr val="bg1"/>
              </a:solidFill>
              <a:latin typeface="Raleway Medium" panose="020B06030301010600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  <a:latin typeface="Raleway Medium" panose="020B0603030101060003" pitchFamily="34" charset="0"/>
              </a:rPr>
              <a:t>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365ACD-0F31-41BF-B30A-09288E15B0D5}"/>
              </a:ext>
            </a:extLst>
          </p:cNvPr>
          <p:cNvSpPr/>
          <p:nvPr/>
        </p:nvSpPr>
        <p:spPr>
          <a:xfrm>
            <a:off x="3179299" y="0"/>
            <a:ext cx="9012701" cy="685800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75" lvl="0">
              <a:lnSpc>
                <a:spcPct val="150000"/>
              </a:lnSpc>
              <a:buClr>
                <a:srgbClr val="333333"/>
              </a:buClr>
              <a:buSzPts val="1350"/>
            </a:pPr>
            <a:r>
              <a:rPr lang="fr-FR" sz="2400" dirty="0">
                <a:solidFill>
                  <a:srgbClr val="191C2F"/>
                </a:solidFill>
                <a:ea typeface="Roboto Condensed"/>
                <a:cs typeface="Roboto Condensed"/>
                <a:sym typeface="Roboto Condensed"/>
              </a:rPr>
              <a:t>1-Définir l'état actuel comme état initial</a:t>
            </a:r>
          </a:p>
          <a:p>
            <a:pPr marL="142875" lvl="0">
              <a:lnSpc>
                <a:spcPct val="150000"/>
              </a:lnSpc>
              <a:buClr>
                <a:srgbClr val="333333"/>
              </a:buClr>
              <a:buSzPts val="1350"/>
            </a:pPr>
            <a:r>
              <a:rPr lang="fr-FR" sz="2400" dirty="0">
                <a:solidFill>
                  <a:srgbClr val="191C2F"/>
                </a:solidFill>
                <a:ea typeface="Roboto Condensed"/>
                <a:cs typeface="Roboto Condensed"/>
                <a:sym typeface="Roboto Condensed"/>
              </a:rPr>
              <a:t>2-Boucle jusqu'à ce que l'état de l'objectif soit atteint ou qu'aucun autre opérateur ne puisse être appliqué à l'état actuel:</a:t>
            </a:r>
          </a:p>
          <a:p>
            <a:pPr marL="155575" lvl="0">
              <a:lnSpc>
                <a:spcPct val="150000"/>
              </a:lnSpc>
              <a:buClr>
                <a:srgbClr val="333333"/>
              </a:buClr>
              <a:buSzPts val="1150"/>
            </a:pPr>
            <a:r>
              <a:rPr lang="fr-FR" sz="2400" dirty="0">
                <a:solidFill>
                  <a:srgbClr val="191C2F"/>
                </a:solidFill>
                <a:ea typeface="Roboto Condensed"/>
                <a:cs typeface="Roboto Condensed"/>
                <a:sym typeface="Roboto Condensed"/>
              </a:rPr>
              <a:t>-Appliquer une opération à l'état actuel et obtenir un nouvel état</a:t>
            </a:r>
          </a:p>
          <a:p>
            <a:pPr marL="155575" lvl="0">
              <a:lnSpc>
                <a:spcPct val="150000"/>
              </a:lnSpc>
              <a:buClr>
                <a:srgbClr val="333333"/>
              </a:buClr>
              <a:buSzPts val="1150"/>
            </a:pPr>
            <a:r>
              <a:rPr lang="fr-FR" sz="2400" dirty="0">
                <a:solidFill>
                  <a:srgbClr val="191C2F"/>
                </a:solidFill>
                <a:ea typeface="Roboto Condensed"/>
                <a:cs typeface="Roboto Condensed"/>
                <a:sym typeface="Roboto Condensed"/>
              </a:rPr>
              <a:t>-Comparez le nouvel état avec l'objectif</a:t>
            </a:r>
          </a:p>
          <a:p>
            <a:pPr marL="155575" lvl="0">
              <a:lnSpc>
                <a:spcPct val="150000"/>
              </a:lnSpc>
              <a:buClr>
                <a:srgbClr val="333333"/>
              </a:buClr>
              <a:buSzPts val="1150"/>
            </a:pPr>
            <a:r>
              <a:rPr lang="fr-FR" sz="2400" dirty="0">
                <a:solidFill>
                  <a:srgbClr val="191C2F"/>
                </a:solidFill>
                <a:ea typeface="Roboto Condensed"/>
                <a:cs typeface="Roboto Condensed"/>
                <a:sym typeface="Roboto Condensed"/>
              </a:rPr>
              <a:t>-Quitter si l'état de l'objectif est atteint</a:t>
            </a:r>
          </a:p>
          <a:p>
            <a:pPr marL="155575" lvl="0">
              <a:lnSpc>
                <a:spcPct val="150000"/>
              </a:lnSpc>
              <a:buClr>
                <a:srgbClr val="333333"/>
              </a:buClr>
              <a:buSzPts val="1150"/>
            </a:pPr>
            <a:r>
              <a:rPr lang="fr-FR" sz="2400" dirty="0">
                <a:solidFill>
                  <a:srgbClr val="191C2F"/>
                </a:solidFill>
                <a:ea typeface="Roboto Condensed"/>
                <a:cs typeface="Roboto Condensed"/>
                <a:sym typeface="Roboto Condensed"/>
              </a:rPr>
              <a:t>-Évaluer le nouvel état avec une fonction heuristique et le comparer avec l'état actuel</a:t>
            </a:r>
          </a:p>
          <a:p>
            <a:pPr marL="155575" lvl="0">
              <a:lnSpc>
                <a:spcPct val="150000"/>
              </a:lnSpc>
              <a:buClr>
                <a:srgbClr val="333333"/>
              </a:buClr>
              <a:buSzPts val="1150"/>
            </a:pPr>
            <a:r>
              <a:rPr lang="fr-FR" sz="2400" dirty="0">
                <a:solidFill>
                  <a:srgbClr val="191C2F"/>
                </a:solidFill>
                <a:ea typeface="Roboto Condensed"/>
                <a:cs typeface="Roboto Condensed"/>
                <a:sym typeface="Roboto Condensed"/>
              </a:rPr>
              <a:t>-Si l'état le plus récent est plus proche de l'objectif par rapport à l'état actuel, --mettre à jour l'état actuel</a:t>
            </a:r>
          </a:p>
          <a:p>
            <a:endParaRPr lang="fr-FR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21246</TotalTime>
  <Words>957</Words>
  <Application>Microsoft Office PowerPoint</Application>
  <PresentationFormat>Grand écran</PresentationFormat>
  <Paragraphs>276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Corbel</vt:lpstr>
      <vt:lpstr>Lato</vt:lpstr>
      <vt:lpstr>Lato Light</vt:lpstr>
      <vt:lpstr>Raleway</vt:lpstr>
      <vt:lpstr>Raleway ExtraLight</vt:lpstr>
      <vt:lpstr>Raleway light</vt:lpstr>
      <vt:lpstr>Raleway light</vt:lpstr>
      <vt:lpstr>Raleway Medium</vt:lpstr>
      <vt:lpstr>Roboto Condensed</vt:lpstr>
      <vt:lpstr>Roboto Condensed Light</vt:lpstr>
      <vt:lpstr>Times New Roman</vt:lpstr>
      <vt:lpstr>Wingdings</vt:lpstr>
      <vt:lpstr>Profondeur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DU PROJET</dc:title>
  <dc:creator>Utilisateur Windows</dc:creator>
  <cp:lastModifiedBy>Nizar</cp:lastModifiedBy>
  <cp:revision>131</cp:revision>
  <dcterms:created xsi:type="dcterms:W3CDTF">2019-02-03T10:20:50Z</dcterms:created>
  <dcterms:modified xsi:type="dcterms:W3CDTF">2022-02-22T15:32:38Z</dcterms:modified>
</cp:coreProperties>
</file>