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5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270" r:id="rId3"/>
    <p:sldId id="274" r:id="rId4"/>
    <p:sldId id="278" r:id="rId5"/>
    <p:sldId id="275" r:id="rId6"/>
    <p:sldId id="276" r:id="rId7"/>
    <p:sldId id="284" r:id="rId8"/>
    <p:sldId id="277" r:id="rId9"/>
    <p:sldId id="271" r:id="rId10"/>
    <p:sldId id="279" r:id="rId11"/>
    <p:sldId id="280" r:id="rId12"/>
    <p:sldId id="281" r:id="rId13"/>
    <p:sldId id="282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BEC6"/>
    <a:srgbClr val="57068C"/>
    <a:srgbClr val="CEE0DE"/>
    <a:srgbClr val="E8E1EA"/>
    <a:srgbClr val="7F7F7C"/>
    <a:srgbClr val="2E1C4F"/>
    <a:srgbClr val="CCB5DB"/>
    <a:srgbClr val="AB82C4"/>
    <a:srgbClr val="474645"/>
    <a:srgbClr val="473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90"/>
    <p:restoredTop sz="94560"/>
  </p:normalViewPr>
  <p:slideViewPr>
    <p:cSldViewPr snapToGrid="0" snapToObjects="1">
      <p:cViewPr varScale="1">
        <p:scale>
          <a:sx n="211" d="100"/>
          <a:sy n="211" d="100"/>
        </p:scale>
        <p:origin x="181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A34DF7-11D7-A649-9A7C-C3B0415E9D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E7CDC-5D07-2841-A6D0-ABB1AFE63E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69A7C-20F2-284D-A154-7CD988815F0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58FAA-D9BD-7947-A4AE-3ACA481789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34455-A27C-C147-8DDD-05AE9B7898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E7D25-5D7E-D44A-8384-FB4B8DAD2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59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40523-C782-B846-95CA-7F5CB613CB7E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29589-9FE7-4E41-8C47-9FA0E01D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784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2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17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NextFlow</a:t>
            </a:r>
            <a:r>
              <a:rPr lang="en-US" dirty="0"/>
              <a:t> and </a:t>
            </a:r>
            <a:r>
              <a:rPr lang="en-US" dirty="0" err="1"/>
              <a:t>BigDataScript</a:t>
            </a:r>
            <a:r>
              <a:rPr lang="en-US" dirty="0"/>
              <a:t> are each Domain Specific Languages (DSL). </a:t>
            </a:r>
            <a:r>
              <a:rPr lang="en-US" dirty="0" err="1"/>
              <a:t>BioSAILs</a:t>
            </a:r>
            <a:r>
              <a:rPr lang="en-US" dirty="0"/>
              <a:t> is more similar to </a:t>
            </a:r>
            <a:r>
              <a:rPr lang="en-US" dirty="0" err="1"/>
              <a:t>SnakeMake</a:t>
            </a:r>
            <a:r>
              <a:rPr lang="en-US" dirty="0"/>
              <a:t> and </a:t>
            </a:r>
            <a:r>
              <a:rPr lang="en-US" dirty="0" err="1"/>
              <a:t>bcbio</a:t>
            </a:r>
            <a:r>
              <a:rPr lang="en-US" dirty="0"/>
              <a:t>.</a:t>
            </a:r>
          </a:p>
          <a:p>
            <a:r>
              <a:rPr lang="en-US" dirty="0"/>
              <a:t>- The largest gain to reproducible research is having a clear and concise configuration template. And the whole analysis submission can be integrate in </a:t>
            </a:r>
            <a:r>
              <a:rPr lang="en-US" dirty="0" err="1"/>
              <a:t>github</a:t>
            </a:r>
            <a:r>
              <a:rPr lang="en-US" dirty="0"/>
              <a:t> for version control.</a:t>
            </a:r>
          </a:p>
          <a:p>
            <a:pPr marL="171450" indent="-171450">
              <a:buFontTx/>
              <a:buChar char="-"/>
            </a:pPr>
            <a:r>
              <a:rPr lang="en-US" dirty="0"/>
              <a:t>Logging is done per submission, per job, and per task with both a tabular terminal view and a programmatic JSON output. Exit codes, duration, </a:t>
            </a:r>
            <a:r>
              <a:rPr lang="en-US" dirty="0" err="1"/>
              <a:t>stdout</a:t>
            </a:r>
            <a:r>
              <a:rPr lang="en-US" dirty="0"/>
              <a:t>, stderr, and original commands are all logged.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BioX</a:t>
            </a:r>
            <a:r>
              <a:rPr lang="en-US" dirty="0"/>
              <a:t> moves all the logic of finding files and organizing the workflow structure to the </a:t>
            </a:r>
            <a:r>
              <a:rPr lang="en-US" dirty="0" err="1"/>
              <a:t>BioX</a:t>
            </a:r>
            <a:r>
              <a:rPr lang="en-US" dirty="0"/>
              <a:t> libraries, giving the end user and any collaborators a format that is easy to read and parse.</a:t>
            </a:r>
          </a:p>
        </p:txBody>
      </p:sp>
    </p:spTree>
    <p:extLst>
      <p:ext uri="{BB962C8B-B14F-4D97-AF65-F5344CB8AC3E}">
        <p14:creationId xmlns:p14="http://schemas.microsoft.com/office/powerpoint/2010/main" val="1392428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The logic of your workflows remains the same whether processing 1 or 1000 samples. </a:t>
            </a:r>
            <a:r>
              <a:rPr lang="en-US" dirty="0" err="1"/>
              <a:t>HPCRunner</a:t>
            </a:r>
            <a:r>
              <a:rPr lang="en-US" dirty="0"/>
              <a:t> splits your workflow into efficient chunks, and lets the scheduler take care of the rest.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hpcrunner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a SLURM, PBS, or SGE scheduler.</a:t>
            </a:r>
          </a:p>
        </p:txBody>
      </p:sp>
    </p:spTree>
    <p:extLst>
      <p:ext uri="{BB962C8B-B14F-4D97-AF65-F5344CB8AC3E}">
        <p14:creationId xmlns:p14="http://schemas.microsoft.com/office/powerpoint/2010/main" val="1685375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serializing data is finding some sort of universal format that can be easily shared across different applications. A serialization language is a standard way of describing and organizing data objects to enable the serialization and deserialization of the data across multiple platforms/applications.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57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The logic of your workflows remains the same whether processing 1 or 1000 samples. </a:t>
            </a:r>
            <a:r>
              <a:rPr lang="en-US" dirty="0" err="1"/>
              <a:t>HPCRunner</a:t>
            </a:r>
            <a:r>
              <a:rPr lang="en-US" dirty="0"/>
              <a:t> splits your workflow into efficient chunks, and lets the scheduler take care of the rest.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hpcrunner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a SLURM, PBS, or SGE scheduler.</a:t>
            </a:r>
          </a:p>
        </p:txBody>
      </p:sp>
    </p:spTree>
    <p:extLst>
      <p:ext uri="{BB962C8B-B14F-4D97-AF65-F5344CB8AC3E}">
        <p14:creationId xmlns:p14="http://schemas.microsoft.com/office/powerpoint/2010/main" val="1321124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The logic of your workflows remains the same whether processing 1 or 1000 samples. </a:t>
            </a:r>
            <a:r>
              <a:rPr lang="en-US" dirty="0" err="1"/>
              <a:t>HPCRunner</a:t>
            </a:r>
            <a:r>
              <a:rPr lang="en-US" dirty="0"/>
              <a:t> splits your workflow into efficient chunks, and lets the scheduler take care of the rest.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hpcrunner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a SLURM, PBS, or SGE scheduler.</a:t>
            </a:r>
          </a:p>
        </p:txBody>
      </p:sp>
    </p:spTree>
    <p:extLst>
      <p:ext uri="{BB962C8B-B14F-4D97-AF65-F5344CB8AC3E}">
        <p14:creationId xmlns:p14="http://schemas.microsoft.com/office/powerpoint/2010/main" val="3539803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The logic of your workflows remains the same whether processing 1 or 1000 samples. </a:t>
            </a:r>
            <a:r>
              <a:rPr lang="en-US" dirty="0" err="1"/>
              <a:t>HPCRunner</a:t>
            </a:r>
            <a:r>
              <a:rPr lang="en-US" dirty="0"/>
              <a:t> splits your workflow into efficient chunks, and lets the scheduler take care of the rest.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hpcrunner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a SLURM, PBS, or SGE scheduler.</a:t>
            </a:r>
          </a:p>
        </p:txBody>
      </p:sp>
    </p:spTree>
    <p:extLst>
      <p:ext uri="{BB962C8B-B14F-4D97-AF65-F5344CB8AC3E}">
        <p14:creationId xmlns:p14="http://schemas.microsoft.com/office/powerpoint/2010/main" val="1551527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The logic of your workflows remains the same whether processing 1 or 1000 samples. </a:t>
            </a:r>
            <a:r>
              <a:rPr lang="en-US" dirty="0" err="1"/>
              <a:t>HPCRunner</a:t>
            </a:r>
            <a:r>
              <a:rPr lang="en-US" dirty="0"/>
              <a:t> splits your workflow into efficient chunks, and lets the scheduler take care of the rest.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hpcrunner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a SLURM, PBS, or SGE scheduler.</a:t>
            </a:r>
          </a:p>
        </p:txBody>
      </p:sp>
    </p:spTree>
    <p:extLst>
      <p:ext uri="{BB962C8B-B14F-4D97-AF65-F5344CB8AC3E}">
        <p14:creationId xmlns:p14="http://schemas.microsoft.com/office/powerpoint/2010/main" val="211353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F22B126-4736-7B44-862F-86CCF7489CC1}"/>
              </a:ext>
            </a:extLst>
          </p:cNvPr>
          <p:cNvSpPr/>
          <p:nvPr userDrawn="1"/>
        </p:nvSpPr>
        <p:spPr>
          <a:xfrm>
            <a:off x="133349" y="114300"/>
            <a:ext cx="11863370" cy="6602959"/>
          </a:xfrm>
          <a:prstGeom prst="rect">
            <a:avLst/>
          </a:prstGeom>
          <a:solidFill>
            <a:srgbClr val="80BEC6"/>
          </a:solidFill>
          <a:ln>
            <a:solidFill>
              <a:srgbClr val="80BE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9150485-5DD9-344F-B994-05E078DDF1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3349" y="114300"/>
            <a:ext cx="6155691" cy="66029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930672-83DC-7945-A8D3-E78CD8B9DE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2761"/>
          <a:stretch/>
        </p:blipFill>
        <p:spPr>
          <a:xfrm>
            <a:off x="8577941" y="5446785"/>
            <a:ext cx="3179065" cy="11920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ED4444-137C-7142-B36F-180B2995DF9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6599" y="2633822"/>
            <a:ext cx="2284922" cy="15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4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1D42-1CBE-1D4D-9060-280CEFB5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E1257-695E-7E4F-A22F-D0B65CB77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16BB3-2A63-4E42-9DF9-4DBFCE32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121E2-CB11-B24A-9AC7-401011BDAF6A}" type="datetime1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14C78-D4FB-F74B-9C0F-61C2B34B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NYU ABU DHABI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D67AF-0EDA-5D45-8ECC-FC1BD063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D6BAAC-478D-0441-BB96-F51F7098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6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604F05-2702-1346-9DE5-6421B9790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4F35C-D9C8-F840-9ACC-E162CFFB5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EF4A0-668B-FA4F-82DE-A372F86C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CA927D-9889-6449-8DED-75BCF3F99452}" type="datetime1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B228E-9DA9-754E-A135-A701F6F0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NYU ABU DHABI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0D9E-24E5-3443-8FC0-F4C3B81A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D6BAAC-478D-0441-BB96-F51F7098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3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3EF5F-EE99-A948-B210-FBD02FAE9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19745BD-AA9E-1348-A3F7-D7B91694B1F8}"/>
              </a:ext>
            </a:extLst>
          </p:cNvPr>
          <p:cNvSpPr txBox="1">
            <a:spLocks/>
          </p:cNvSpPr>
          <p:nvPr userDrawn="1"/>
        </p:nvSpPr>
        <p:spPr>
          <a:xfrm>
            <a:off x="91859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NYU ABU DHABI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11D7B9-85F2-4644-9C5C-6FC547F576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89415" y="545811"/>
            <a:ext cx="851898" cy="5929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092579-C435-004C-9B24-B9D840A11CF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726642"/>
            <a:ext cx="3850547" cy="86468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51B4C53-21CF-8B4F-9B4D-5D890B15058A}"/>
              </a:ext>
            </a:extLst>
          </p:cNvPr>
          <p:cNvSpPr/>
          <p:nvPr userDrawn="1"/>
        </p:nvSpPr>
        <p:spPr>
          <a:xfrm>
            <a:off x="0" y="1300"/>
            <a:ext cx="12192000" cy="365124"/>
          </a:xfrm>
          <a:prstGeom prst="rect">
            <a:avLst/>
          </a:prstGeom>
          <a:solidFill>
            <a:srgbClr val="80BEC6"/>
          </a:solidFill>
          <a:ln>
            <a:solidFill>
              <a:srgbClr val="80BE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6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C258-FC91-7347-A8AF-1E405BE6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98106-D787-714A-9722-D2D2C56B1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F68EC-BBDB-424A-BC2A-23B0DB7375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39634F-61EC-BC40-B515-FCE1DB240BD8}" type="datetime1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D1F75-69A5-8B44-99AF-E45695CD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NYU ABU DHABI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29053-9B69-C841-87BC-4C908EB8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D6BAAC-478D-0441-BB96-F51F7098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7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22C9-EF47-C740-9199-AC655A9E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05D38-36C2-AE43-B8CF-C2DEB1F9B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A9E0B-3D7B-7D4A-B99D-6884D4621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27FAF-9ECB-F346-BCF5-60AA4BBA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A41D9-56B8-9D4D-86DC-67BB1E7C80D4}" type="datetime1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B41E-39CB-D540-9342-8C9C0901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NYU ABU DHABI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0DB23-BBE8-3946-ADC9-773A5FAD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D6BAAC-478D-0441-BB96-F51F7098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3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6B7E-853D-FD44-915D-50ED0CED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214E0-6FC4-874C-BF5A-341B7127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11179-2928-2B4E-B344-B24D66613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8F3C6-C95B-844A-A027-08903DF75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5E8902-93EA-1847-9947-8919061F0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667D3-9132-2C40-9A2D-D157AC27EC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D902F-E780-8C4E-8D06-0C5C074F6CA6}" type="datetime1">
              <a:rPr lang="en-US" smtClean="0"/>
              <a:t>11/12/24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6B3B4-A4EC-6B48-9045-DA879D4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NYU ABU DHABI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4E6A1-4ACD-F54F-B6AA-C8C58325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D6BAAC-478D-0441-BB96-F51F7098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0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F11E-2699-F348-A2F4-05F1A10D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01F188-898E-F34F-976A-E9CFB246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976020-2CC2-B94C-A0FB-AC29C558C049}" type="datetime1">
              <a:rPr lang="en-US" smtClean="0"/>
              <a:t>11/12/24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B4DBD-5B81-2F4C-8607-F9719FF8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NYU ABU DHABI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7E1AD-7C2C-4F48-812D-EAC959A5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D6BAAC-478D-0441-BB96-F51F7098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75370-9331-8D45-9E29-A6F3BDC4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3C417A-D270-9D4E-8005-79A4F0E3B66D}" type="datetime1">
              <a:rPr lang="en-US" smtClean="0"/>
              <a:t>11/12/24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5609DF-6469-2A48-A8BD-9CD6EBD4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NYU ABU DHABI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55CD2-7CD1-144F-82B2-BC962CE4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D6BAAC-478D-0441-BB96-F51F7098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6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CA50-52FF-B34E-993F-D9A566904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BF3C0-E7D0-904F-8148-453DFAD7C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BA275-EE02-5945-85FD-EECCDE6BE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57BC4-342A-254B-8EAA-EAFD9951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722E2E-3119-AD45-8848-50D17A976B21}" type="datetime1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F2AA4-2DC5-0945-99C5-3326134A6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NYU ABU DHABI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9BAC2-26CC-9240-8EA4-9B81A35D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D6BAAC-478D-0441-BB96-F51F7098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3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E99A-F092-F745-83A1-5DEB0FD2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1957AB-611F-5E45-9A5A-68CABF90B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11B0A-FFE4-F64E-AF0C-344FA45DA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8375E-3FB8-C94C-B5FF-777E64A3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0C0724-B9FC-6246-8DDC-365DA8335DC3}" type="datetime1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7551C-D224-A34F-B3BD-71C7258F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NYU ABU DHABI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D7A53-607C-EE4C-A081-39B80830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D6BAAC-478D-0441-BB96-F51F7098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4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77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4000" advClick="0"/>
    </mc:Choice>
    <mc:Fallback xmlns="">
      <p:transition spd="slow" advClick="0"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zardrou/BioSAILs-WM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biorxiv.org/content/10.1101/509455v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aml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93B4844-7B5B-6A45-BC49-A5BF8854959C}"/>
              </a:ext>
            </a:extLst>
          </p:cNvPr>
          <p:cNvSpPr/>
          <p:nvPr/>
        </p:nvSpPr>
        <p:spPr>
          <a:xfrm>
            <a:off x="-2381" y="6723608"/>
            <a:ext cx="12192000" cy="134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89C018-768F-1348-BC6C-C68EF4AF8A56}"/>
              </a:ext>
            </a:extLst>
          </p:cNvPr>
          <p:cNvCxnSpPr/>
          <p:nvPr/>
        </p:nvCxnSpPr>
        <p:spPr>
          <a:xfrm>
            <a:off x="7083328" y="4009538"/>
            <a:ext cx="6267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8C1905F-07BE-FE4B-8BCD-6C4E7EEDA6A9}"/>
              </a:ext>
            </a:extLst>
          </p:cNvPr>
          <p:cNvSpPr/>
          <p:nvPr/>
        </p:nvSpPr>
        <p:spPr>
          <a:xfrm>
            <a:off x="0" y="-14288"/>
            <a:ext cx="12192000" cy="1285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012AF-94C3-3E44-AE2E-EDD11E68F5D6}"/>
              </a:ext>
            </a:extLst>
          </p:cNvPr>
          <p:cNvSpPr txBox="1"/>
          <p:nvPr/>
        </p:nvSpPr>
        <p:spPr>
          <a:xfrm>
            <a:off x="6939100" y="1094774"/>
            <a:ext cx="472546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BioSAILs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Nizar Drou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Bioinformatics Lead Developer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CGSB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NYU Abu Dhabi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7CF25F-7384-2C49-B1D6-53AE0CB14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828" y="3566939"/>
            <a:ext cx="1522228" cy="164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B7BD0-00F7-154A-9CFC-9685FCEBD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48" y="1527673"/>
            <a:ext cx="5695040" cy="5010251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dirty="0" err="1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Biox</a:t>
            </a:r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 consumes the YAML workflow, and will render an executable shell script.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offer a rich Command Line Interface (CLI) with a lot of functionalities such as omit samples, select only specific samples, select specific rules etc.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will also create the whole directory tree based on the configuration that the user provides.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will also perform some checks on the YAML and attempt to highlight issues or conflicts in the YAML.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directory structure will be based on the rule names.</a:t>
            </a:r>
          </a:p>
          <a:p>
            <a:r>
              <a:rPr lang="en-US" sz="1400" dirty="0" err="1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Biox</a:t>
            </a:r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iterate over the number of samples and create executable lines based on the rules.</a:t>
            </a:r>
          </a:p>
          <a:p>
            <a:r>
              <a:rPr lang="en-US" sz="1400" dirty="0" err="1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Biox</a:t>
            </a:r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also create the folder structure that captures all the logging and reporting for a particular analysis.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6331E4-E68C-4A47-8B6E-9A381A27755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62848" y="616065"/>
            <a:ext cx="1051560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solidFill>
                  <a:srgbClr val="2E1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Biox</a:t>
            </a:r>
            <a:r>
              <a:rPr lang="en-US" sz="2600" b="1" dirty="0">
                <a:solidFill>
                  <a:srgbClr val="2E1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</a:t>
            </a:r>
            <a:endParaRPr lang="en-US" sz="2600" dirty="0">
              <a:solidFill>
                <a:srgbClr val="5706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74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B7BD0-00F7-154A-9CFC-9685FCEBD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48" y="1527673"/>
            <a:ext cx="5695040" cy="5010251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dirty="0" err="1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HPCrunner</a:t>
            </a:r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 is a set of libraries for scaffolding data analysis projects, submitting and executing jobs on an HPC cluster or workstation, and logging results.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does not rewrite any part of the workflow or shell executable.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optimizes resource usage by taking advantage of HPC resources and splitting your jobs into smaller components and arrays.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Trouble shooting your jobs and getting support from your HPC admins becomes a straight forward task without the need to dig through a separate layer of logic.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for multiple HPC schedulers with mapped parameters such as nodes, CPUs, memory, partition etc.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There is an extensive CLI supplied with </a:t>
            </a:r>
            <a:r>
              <a:rPr lang="en-US" sz="1400" dirty="0" err="1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HPCrunner</a:t>
            </a:r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 allows you to change parameters on the fly rather than edit your workflow and rerun </a:t>
            </a:r>
            <a:r>
              <a:rPr lang="en-US" sz="1400" dirty="0" err="1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biox</a:t>
            </a:r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everything from changing array size, to memory, </a:t>
            </a:r>
            <a:r>
              <a:rPr lang="en-US" sz="1400" dirty="0" err="1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cpus</a:t>
            </a:r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partition, search paths, or even supply your own configuration file.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git commits and version diffs to ensure reproducibility and accurate logging.</a:t>
            </a:r>
          </a:p>
          <a:p>
            <a:endParaRPr lang="en-US" sz="1400" dirty="0">
              <a:solidFill>
                <a:srgbClr val="7F7F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7F7F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6331E4-E68C-4A47-8B6E-9A381A27755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62848" y="616065"/>
            <a:ext cx="1051560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solidFill>
                  <a:srgbClr val="2E1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HPCrunner</a:t>
            </a:r>
            <a:r>
              <a:rPr lang="en-US" sz="2600" b="1" dirty="0">
                <a:solidFill>
                  <a:srgbClr val="2E1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</a:t>
            </a:r>
            <a:endParaRPr lang="en-US" sz="2600" dirty="0">
              <a:solidFill>
                <a:srgbClr val="5706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39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B7BD0-00F7-154A-9CFC-9685FCEBD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48" y="1527673"/>
            <a:ext cx="5695040" cy="5010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the end of this short guided tutorial, you should be able to: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the BioSAILs software modules on the HPC.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a multi-rule workflow with the test data through BioSAILs.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and run a multi-rule workflow with the test data through BioSAILs.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the INPUT structure and logic, as well as how to modify the ”sample search” parameter.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the OUTPUT structure and how to change it from within a workflow.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where BioSAILs stores the output logs and how to view them.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your own variables and using them within a workflow.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your workflow from scratch!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rgbClr val="7F7F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GitHub repo that accompanies this workshop is here,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1400" dirty="0" err="1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github.com</a:t>
            </a:r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r>
              <a:rPr lang="en-US" sz="1400" dirty="0" err="1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nizardrou</a:t>
            </a:r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/BioSAILs-WMS</a:t>
            </a:r>
            <a:endParaRPr lang="en-US" sz="1400" dirty="0">
              <a:solidFill>
                <a:srgbClr val="7F7F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rgbClr val="7F7F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rgbClr val="7F7F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rgbClr val="7F7F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rgbClr val="7F7F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rgbClr val="7F7F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000" dirty="0">
              <a:solidFill>
                <a:srgbClr val="7F7F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7F7F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6331E4-E68C-4A47-8B6E-9A381A27755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62848" y="616065"/>
            <a:ext cx="1051560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2E1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 a simple workflow</a:t>
            </a:r>
            <a:endParaRPr lang="en-US" sz="2600" dirty="0">
              <a:solidFill>
                <a:srgbClr val="5706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69207D-11C2-5D47-848D-5A09D4F441D0}"/>
              </a:ext>
            </a:extLst>
          </p:cNvPr>
          <p:cNvSpPr txBox="1"/>
          <p:nvPr/>
        </p:nvSpPr>
        <p:spPr>
          <a:xfrm>
            <a:off x="6668177" y="1527673"/>
            <a:ext cx="526097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 run any other workflow, it is as simple as,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run –w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my_workflow.yml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my_script.sh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hpcrunner.pl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my_script.sh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5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B7BD0-00F7-154A-9CFC-9685FCEBD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48" y="1527673"/>
            <a:ext cx="5695040" cy="5010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 the years, we have compiled many workflows to perform various types of analysis. All of which are ready to use with minimal changes.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rgbClr val="7F7F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000" dirty="0">
              <a:solidFill>
                <a:srgbClr val="7F7F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7F7F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6331E4-E68C-4A47-8B6E-9A381A27755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62848" y="616065"/>
            <a:ext cx="1051560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2E1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whole collection of ready-made workflows</a:t>
            </a:r>
            <a:endParaRPr lang="en-US" sz="2600" dirty="0">
              <a:solidFill>
                <a:srgbClr val="5706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55B27F-54B8-8545-AE9E-255A01AE1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40" y="3995402"/>
            <a:ext cx="2068489" cy="4432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B59B84-758D-2842-A4B0-06AE32C84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774" y="2305673"/>
            <a:ext cx="2199514" cy="13265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46AA20-4E50-BF40-B4EF-F23E0FA1CB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63" y="5254469"/>
            <a:ext cx="1739900" cy="426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FE6082-08BA-7146-993A-E887C50252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7331" y="4624749"/>
            <a:ext cx="3962400" cy="10566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29C767-4E90-6343-87B6-62A02C6A50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4263" y="2305673"/>
            <a:ext cx="3218886" cy="1498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C3F6AF9-B57B-E549-89BF-04C3611F5E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4263" y="4624749"/>
            <a:ext cx="1999211" cy="469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E93608D-3ABD-CE45-B06B-3765FDB0B0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140" y="2147110"/>
            <a:ext cx="2895600" cy="164367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1342EA8-A271-8C4B-8E3A-6EB38C9E2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6140" y="4779689"/>
            <a:ext cx="225425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7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2A901BB-1113-3747-8908-55B4C10EB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Jillian D Rowe – NYUAD*</a:t>
            </a:r>
          </a:p>
          <a:p>
            <a:r>
              <a:rPr lang="en-US" sz="1800" dirty="0"/>
              <a:t>Ayman </a:t>
            </a:r>
            <a:r>
              <a:rPr lang="en-US" sz="1800" dirty="0" err="1"/>
              <a:t>Yusif</a:t>
            </a:r>
            <a:r>
              <a:rPr lang="en-US" sz="1800" dirty="0"/>
              <a:t> – NYUAD*</a:t>
            </a:r>
          </a:p>
          <a:p>
            <a:r>
              <a:rPr lang="en-US" sz="1800" dirty="0"/>
              <a:t>Jayaram Radhakrishnan</a:t>
            </a:r>
          </a:p>
          <a:p>
            <a:r>
              <a:rPr lang="en-US" sz="1800" dirty="0"/>
              <a:t>Muhammed Arshad – NYUAD</a:t>
            </a:r>
          </a:p>
          <a:p>
            <a:r>
              <a:rPr lang="en-US" sz="1800" dirty="0"/>
              <a:t>Kristin C </a:t>
            </a:r>
            <a:r>
              <a:rPr lang="en-US" sz="1800" dirty="0" err="1"/>
              <a:t>Gunsalus</a:t>
            </a:r>
            <a:r>
              <a:rPr lang="en-US" sz="1800" dirty="0"/>
              <a:t> – NYUAD / NYUNY</a:t>
            </a:r>
          </a:p>
          <a:p>
            <a:r>
              <a:rPr lang="en-US" sz="1800" dirty="0"/>
              <a:t>The NYUAD HPC team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6331E4-E68C-4A47-8B6E-9A381A27755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2600" b="1" dirty="0">
                <a:solidFill>
                  <a:srgbClr val="2E1C4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b="1" dirty="0">
                <a:solidFill>
                  <a:srgbClr val="2E1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Acknowledgments</a:t>
            </a:r>
            <a:endParaRPr lang="en-US" sz="2600" dirty="0">
              <a:solidFill>
                <a:srgbClr val="5706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75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4">
            <a:extLst>
              <a:ext uri="{FF2B5EF4-FFF2-40B4-BE49-F238E27FC236}">
                <a16:creationId xmlns:a16="http://schemas.microsoft.com/office/drawing/2014/main" id="{224F56CF-04B6-344F-9B94-3257840EB844}"/>
              </a:ext>
            </a:extLst>
          </p:cNvPr>
          <p:cNvSpPr txBox="1">
            <a:spLocks/>
          </p:cNvSpPr>
          <p:nvPr/>
        </p:nvSpPr>
        <p:spPr>
          <a:xfrm>
            <a:off x="262848" y="612731"/>
            <a:ext cx="10515600" cy="4591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rgbClr val="2E1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sz="2600" b="1" dirty="0">
              <a:solidFill>
                <a:srgbClr val="5706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11274"/>
            <a:ext cx="10515600" cy="4683125"/>
          </a:xfrm>
        </p:spPr>
        <p:txBody>
          <a:bodyPr/>
          <a:lstStyle/>
          <a:p>
            <a:r>
              <a:rPr lang="en-US" sz="1800" dirty="0"/>
              <a:t>What are Workflow Management systems</a:t>
            </a:r>
          </a:p>
          <a:p>
            <a:r>
              <a:rPr lang="en-US" sz="1800" dirty="0" err="1"/>
              <a:t>BioSAILs</a:t>
            </a:r>
            <a:endParaRPr lang="en-US" sz="1800" dirty="0"/>
          </a:p>
          <a:p>
            <a:pPr lvl="1"/>
            <a:r>
              <a:rPr lang="en-US" sz="1800" dirty="0"/>
              <a:t>Motivation</a:t>
            </a:r>
          </a:p>
          <a:p>
            <a:pPr lvl="1"/>
            <a:r>
              <a:rPr lang="en-US" sz="1800" dirty="0"/>
              <a:t>What is it?</a:t>
            </a:r>
          </a:p>
          <a:p>
            <a:pPr lvl="1"/>
            <a:r>
              <a:rPr lang="en-US" sz="1800" dirty="0"/>
              <a:t>Advantages of BioSAILs</a:t>
            </a:r>
          </a:p>
          <a:p>
            <a:r>
              <a:rPr lang="en-US" sz="1800" dirty="0"/>
              <a:t>The YAML format</a:t>
            </a:r>
          </a:p>
          <a:p>
            <a:r>
              <a:rPr lang="en-US" sz="1800" dirty="0"/>
              <a:t>The Biox command</a:t>
            </a:r>
          </a:p>
          <a:p>
            <a:r>
              <a:rPr lang="en-US" sz="1800" dirty="0"/>
              <a:t>The </a:t>
            </a:r>
            <a:r>
              <a:rPr lang="en-US" sz="1800" dirty="0" err="1"/>
              <a:t>HPCrunner</a:t>
            </a:r>
            <a:r>
              <a:rPr lang="en-US" sz="1800" dirty="0"/>
              <a:t> command</a:t>
            </a:r>
          </a:p>
          <a:p>
            <a:r>
              <a:rPr lang="en-US" sz="1800" dirty="0"/>
              <a:t>Executing workflows – guided tutorial</a:t>
            </a:r>
            <a:endParaRPr lang="en-US" sz="1400" dirty="0"/>
          </a:p>
          <a:p>
            <a:r>
              <a:rPr lang="en-US" sz="1800" dirty="0"/>
              <a:t>Workflow collections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518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B7BD0-00F7-154A-9CFC-9685FCEBD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48" y="1527673"/>
            <a:ext cx="6764677" cy="5010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5706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WMS are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system that enables the automation and execution of a series of predefined tasks.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Capable of scaling and adapting as the tasks or the requirements change.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abstract the backend process from the user.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an interface to define and execute the tasks.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bioinformatics, WMS rely on some form of directed graph, where nodes usually are tasks, and edges represent data flow or dependencies.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 also allow for monitoring and reporting of the executed workflows.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Ideally, should allow for an easy entry barrier to new and less experienced users.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Ideally, should be easily deployed on different architectures, and support multiple system setups.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a lot of WMS currently available and choosing the right one can be a challenge, but you should definitely pick one!</a:t>
            </a:r>
          </a:p>
          <a:p>
            <a:endParaRPr lang="en-US" sz="1400" b="1" dirty="0">
              <a:solidFill>
                <a:srgbClr val="7F7F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224F56CF-04B6-344F-9B94-3257840EB844}"/>
              </a:ext>
            </a:extLst>
          </p:cNvPr>
          <p:cNvSpPr txBox="1">
            <a:spLocks/>
          </p:cNvSpPr>
          <p:nvPr/>
        </p:nvSpPr>
        <p:spPr>
          <a:xfrm>
            <a:off x="262848" y="616065"/>
            <a:ext cx="10515600" cy="4524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rgbClr val="2E1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Workflow Management Systems</a:t>
            </a:r>
            <a:endParaRPr lang="en-US" sz="2600" b="1" dirty="0">
              <a:solidFill>
                <a:srgbClr val="5706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ACBCC2-D32E-EA43-BDDB-06D051FDD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050" y="1527673"/>
            <a:ext cx="3727450" cy="30312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A53A47-B227-4743-A0BC-8F1A4334543F}"/>
              </a:ext>
            </a:extLst>
          </p:cNvPr>
          <p:cNvSpPr txBox="1"/>
          <p:nvPr/>
        </p:nvSpPr>
        <p:spPr>
          <a:xfrm>
            <a:off x="8337550" y="4654550"/>
            <a:ext cx="3524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Differential expression analysis</a:t>
            </a:r>
          </a:p>
          <a:p>
            <a:r>
              <a:rPr lang="en-US" sz="1000" dirty="0"/>
              <a:t>http://</a:t>
            </a:r>
            <a:r>
              <a:rPr lang="en-US" sz="1000" dirty="0" err="1"/>
              <a:t>ccb.jhu.edu</a:t>
            </a:r>
            <a:r>
              <a:rPr lang="en-US" sz="1000" dirty="0"/>
              <a:t>/software/</a:t>
            </a:r>
            <a:r>
              <a:rPr lang="en-US" sz="1000" dirty="0" err="1"/>
              <a:t>stringtie</a:t>
            </a:r>
            <a:r>
              <a:rPr lang="en-US" sz="1000" dirty="0"/>
              <a:t>/</a:t>
            </a:r>
            <a:r>
              <a:rPr lang="en-US" sz="1000" dirty="0" err="1"/>
              <a:t>index.shtml?t</a:t>
            </a:r>
            <a:r>
              <a:rPr lang="en-US" sz="1000" dirty="0"/>
              <a:t>=manual</a:t>
            </a:r>
          </a:p>
        </p:txBody>
      </p:sp>
    </p:spTree>
    <p:extLst>
      <p:ext uri="{BB962C8B-B14F-4D97-AF65-F5344CB8AC3E}">
        <p14:creationId xmlns:p14="http://schemas.microsoft.com/office/powerpoint/2010/main" val="155661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733A18-3CC3-0242-9C23-F832B1F3D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206" y="1232867"/>
            <a:ext cx="6334794" cy="38601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B7BD0-00F7-154A-9CFC-9685FCEBD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48" y="1527673"/>
            <a:ext cx="6224351" cy="5010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5706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BioSAILs</a:t>
            </a:r>
            <a:endParaRPr lang="en-US" sz="2000" b="1" dirty="0">
              <a:solidFill>
                <a:srgbClr val="5706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Ability to support multiple research labs with various analysis needs.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 to perform certain standardized processes for sequencing runs.</a:t>
            </a:r>
          </a:p>
          <a:p>
            <a:pPr lvl="1"/>
            <a:r>
              <a:rPr lang="en-US" sz="10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Checking (QC).</a:t>
            </a:r>
          </a:p>
          <a:p>
            <a:pPr lvl="1"/>
            <a:r>
              <a:rPr lang="en-US" sz="10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Trimming (QT).</a:t>
            </a:r>
          </a:p>
          <a:p>
            <a:pPr lvl="1"/>
            <a:r>
              <a:rPr lang="en-US" sz="10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Archiving.</a:t>
            </a:r>
          </a:p>
          <a:p>
            <a:pPr lvl="1"/>
            <a:r>
              <a:rPr lang="en-US" sz="10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Demultiplexing.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 was around that fit our needs quite a few years ago.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Wanted to deploy Bioinformatics software rapidly on the HPC and avoid conflicts.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able to reproduce the analysis.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able to migrate to new setups easily.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Ability to fine-tune parameters to suit our HPC setup easily and optimize resources.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Easily adapt from paper to analysis.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Standardize Input/Output.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Wanted stuff in shell/bash!</a:t>
            </a:r>
          </a:p>
          <a:p>
            <a:endParaRPr lang="en-US" sz="1400" dirty="0">
              <a:solidFill>
                <a:srgbClr val="7F7F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solidFill>
                <a:srgbClr val="7F7F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224F56CF-04B6-344F-9B94-3257840EB844}"/>
              </a:ext>
            </a:extLst>
          </p:cNvPr>
          <p:cNvSpPr txBox="1">
            <a:spLocks/>
          </p:cNvSpPr>
          <p:nvPr/>
        </p:nvSpPr>
        <p:spPr>
          <a:xfrm>
            <a:off x="262848" y="616065"/>
            <a:ext cx="10515600" cy="4524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 err="1">
                <a:solidFill>
                  <a:srgbClr val="2E1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BioSAILs</a:t>
            </a:r>
            <a:r>
              <a:rPr lang="en-US" sz="2600" b="1" dirty="0">
                <a:solidFill>
                  <a:srgbClr val="2E1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Motivation</a:t>
            </a:r>
            <a:endParaRPr lang="en-US" sz="2600" b="1" dirty="0">
              <a:solidFill>
                <a:srgbClr val="5706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07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B7BD0-00F7-154A-9CFC-9685FCEBD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48" y="1527673"/>
            <a:ext cx="6224351" cy="5010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5706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BioSAILs</a:t>
            </a:r>
            <a:endParaRPr lang="en-US" sz="2000" b="1" dirty="0">
              <a:solidFill>
                <a:srgbClr val="5706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u="sng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ioinformatics </a:t>
            </a:r>
            <a:r>
              <a:rPr lang="en-US" sz="1400" b="1" u="sng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tandardized </a:t>
            </a:r>
            <a:r>
              <a:rPr lang="en-US" sz="1400" b="1" u="sng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nalysis </a:t>
            </a:r>
            <a:r>
              <a:rPr lang="en-US" sz="1400" b="1" u="sng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nformation </a:t>
            </a:r>
            <a:r>
              <a:rPr lang="en-US" sz="1400" b="1" u="sng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ayer</a:t>
            </a:r>
            <a:r>
              <a:rPr lang="en-US" sz="1400" b="1" u="sng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comprises of 2 distinct layers,</a:t>
            </a:r>
          </a:p>
          <a:p>
            <a:pPr lvl="1"/>
            <a:r>
              <a:rPr lang="en-US" sz="1000" b="1" dirty="0" err="1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Biox</a:t>
            </a:r>
            <a:r>
              <a:rPr lang="en-US" sz="10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- Which is the analysis templating system.</a:t>
            </a:r>
          </a:p>
          <a:p>
            <a:pPr lvl="1"/>
            <a:r>
              <a:rPr lang="en-US" sz="1000" b="1" dirty="0" err="1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HPCrunner</a:t>
            </a:r>
            <a:r>
              <a:rPr lang="en-US" sz="10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- The workflow submission system.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 are defined in YAML format.</a:t>
            </a:r>
          </a:p>
          <a:p>
            <a:r>
              <a:rPr lang="en-US" sz="1400" dirty="0" err="1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Biox</a:t>
            </a:r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reads the YAML workflows and renders an executable shell script.</a:t>
            </a:r>
          </a:p>
          <a:p>
            <a:r>
              <a:rPr lang="en-US" sz="1400" dirty="0" err="1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HPCrunner</a:t>
            </a:r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then process the resulting shell script and submit it on a workstation, HPC, or cloud infrastructure.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BioSAILs paper in </a:t>
            </a:r>
            <a:r>
              <a:rPr lang="en-US" sz="1400" dirty="0" err="1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BioRxiv</a:t>
            </a:r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1400" dirty="0" err="1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www.biorxiv.org</a:t>
            </a:r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/content/10.1101/509455v1</a:t>
            </a:r>
            <a:endParaRPr lang="en-US" sz="1400" dirty="0">
              <a:solidFill>
                <a:srgbClr val="7F7F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7F7F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solidFill>
                <a:srgbClr val="7F7F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224F56CF-04B6-344F-9B94-3257840EB844}"/>
              </a:ext>
            </a:extLst>
          </p:cNvPr>
          <p:cNvSpPr txBox="1">
            <a:spLocks/>
          </p:cNvSpPr>
          <p:nvPr/>
        </p:nvSpPr>
        <p:spPr>
          <a:xfrm>
            <a:off x="262848" y="616065"/>
            <a:ext cx="10515600" cy="4524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 err="1">
                <a:solidFill>
                  <a:srgbClr val="2E1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BioSAILs</a:t>
            </a:r>
            <a:r>
              <a:rPr lang="en-US" sz="2600" b="1" dirty="0">
                <a:solidFill>
                  <a:srgbClr val="2E1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What is it?</a:t>
            </a:r>
            <a:endParaRPr lang="en-US" sz="2600" b="1" dirty="0">
              <a:solidFill>
                <a:srgbClr val="5706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74BB91-1C29-6F40-AB0A-CDCDC4D48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199" y="1736226"/>
            <a:ext cx="5441953" cy="382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1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B7BD0-00F7-154A-9CFC-9685FCEBD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48" y="1527673"/>
            <a:ext cx="6764677" cy="50102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5706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BioSAILs</a:t>
            </a:r>
            <a:endParaRPr lang="en-US" sz="2000" b="1" dirty="0">
              <a:solidFill>
                <a:srgbClr val="5706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Plain text based format for defining workflows makes it easier to understand and create.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Versatile in where it can be deployed, standalone machine, HPC cluster, or a cloud environment.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install through </a:t>
            </a:r>
            <a:r>
              <a:rPr lang="en-US" sz="1400" dirty="0" err="1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Bioconda</a:t>
            </a:r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not use a Domain Specific Language (DSL).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Extensibility through the use of plugins and APIs, and can consume both YAML and JSON.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Reproducibility, logging, and reporting.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deployed with or without the software stacks (</a:t>
            </a:r>
            <a:r>
              <a:rPr lang="en-US" sz="1400" dirty="0" err="1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BioStacks</a:t>
            </a:r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dirty="0" err="1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Gencore</a:t>
            </a:r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modules).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NYU researchers can benefit from in-house support for a WMS that has been running in production for the last 7 years.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production level workflows already exist to cover, QC/QT, RNAseq, WGS/WES, </a:t>
            </a:r>
            <a:r>
              <a:rPr lang="en-US" sz="1400" i="1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novo </a:t>
            </a:r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Genome/transcriptome, Epigenetic analysis, Metagenomics and many more.</a:t>
            </a:r>
          </a:p>
          <a:p>
            <a:endParaRPr lang="en-US" sz="1400" dirty="0">
              <a:solidFill>
                <a:srgbClr val="7F7F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224F56CF-04B6-344F-9B94-3257840EB844}"/>
              </a:ext>
            </a:extLst>
          </p:cNvPr>
          <p:cNvSpPr txBox="1">
            <a:spLocks/>
          </p:cNvSpPr>
          <p:nvPr/>
        </p:nvSpPr>
        <p:spPr>
          <a:xfrm>
            <a:off x="262848" y="616065"/>
            <a:ext cx="10515600" cy="4524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 err="1">
                <a:solidFill>
                  <a:srgbClr val="2E1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BioSAILs</a:t>
            </a:r>
            <a:r>
              <a:rPr lang="en-US" sz="2600" b="1" dirty="0">
                <a:solidFill>
                  <a:srgbClr val="2E1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Advantages</a:t>
            </a:r>
            <a:endParaRPr lang="en-US" sz="2600" b="1" dirty="0">
              <a:solidFill>
                <a:srgbClr val="5706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12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6331E4-E68C-4A47-8B6E-9A381A27755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2E1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Bioinformatics WMS comparison</a:t>
            </a:r>
            <a:endParaRPr lang="en-US" sz="2600" dirty="0">
              <a:solidFill>
                <a:srgbClr val="5706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C62BA3-4F1D-5E4A-8A42-AEEEB2700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75" y="1112711"/>
            <a:ext cx="6496050" cy="538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3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B7BD0-00F7-154A-9CFC-9685FCEBD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1" y="1625927"/>
            <a:ext cx="5067300" cy="25214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5706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YAML is an acronym that stands for “YAML </a:t>
            </a:r>
            <a:r>
              <a:rPr lang="en-US" sz="1400" dirty="0" err="1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Ain't</a:t>
            </a:r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Markup Language”.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 a serialization language that has steadily increased in popularity over the last few years.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easy to parse and generate similar to JSON and BSON (binary JSON).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 great way to describe bioinformatics workflows.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F97DA44-286F-B84B-AC1D-BFCA9B87E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791354"/>
            <a:ext cx="5181600" cy="2178517"/>
          </a:xfrm>
        </p:spPr>
        <p:txBody>
          <a:bodyPr/>
          <a:lstStyle/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truly human readable plain text representation.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Unlike other formats, whitespace indentation is used to denote structure, no need for quotes or brackets (like JSON).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YAML specification is a lot more expansive the JSON, which in turn allows for more data types and structures to be described. </a:t>
            </a:r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https://yaml.org/</a:t>
            </a:r>
            <a:endParaRPr lang="en-US" sz="1400" dirty="0">
              <a:solidFill>
                <a:srgbClr val="7F7F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YAML is a superset of JSON, it means you can parse JSON with a YAML parser.</a:t>
            </a:r>
          </a:p>
          <a:p>
            <a:endParaRPr lang="en-US" sz="1400" dirty="0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224F56CF-04B6-344F-9B94-3257840EB844}"/>
              </a:ext>
            </a:extLst>
          </p:cNvPr>
          <p:cNvSpPr txBox="1">
            <a:spLocks/>
          </p:cNvSpPr>
          <p:nvPr/>
        </p:nvSpPr>
        <p:spPr>
          <a:xfrm>
            <a:off x="262848" y="616065"/>
            <a:ext cx="10515600" cy="4524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rgbClr val="2E1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YAML format</a:t>
            </a:r>
            <a:endParaRPr lang="en-US" sz="2600" b="1" dirty="0">
              <a:solidFill>
                <a:srgbClr val="5706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68F215-4F3D-4B41-98F8-E7C63DDE7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213" y="4147344"/>
            <a:ext cx="8283575" cy="252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2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B7BD0-00F7-154A-9CFC-9685FCEBD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48" y="1527673"/>
            <a:ext cx="5695040" cy="5010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5706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GLOBAL variables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variables are defined at the top of your file can be accessed at any point in your workflow within any rule.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create your own global variables and reference them at any point in the workflow, and declaring them is easy.</a:t>
            </a:r>
          </a:p>
          <a:p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some “special” variables such as </a:t>
            </a:r>
            <a:r>
              <a:rPr lang="en-US" sz="1400" i="1" dirty="0" err="1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indir</a:t>
            </a:r>
            <a:r>
              <a:rPr lang="en-US" sz="1400" i="1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i="1" dirty="0" err="1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outdir</a:t>
            </a:r>
            <a:r>
              <a:rPr lang="en-US" sz="1400" i="1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the </a:t>
            </a:r>
            <a:r>
              <a:rPr lang="en-US" sz="1400" i="1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HPC</a:t>
            </a:r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directive that the command </a:t>
            </a:r>
            <a:r>
              <a:rPr lang="en-US" sz="1400" dirty="0" err="1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HPCrunner</a:t>
            </a:r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interpret (among others).</a:t>
            </a:r>
          </a:p>
          <a:p>
            <a:endParaRPr lang="en-US" sz="1400" b="1" dirty="0">
              <a:solidFill>
                <a:srgbClr val="7F7F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6331E4-E68C-4A47-8B6E-9A381A27755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62848" y="616065"/>
            <a:ext cx="1051560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2E1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YAML // The main sections in a workflow</a:t>
            </a:r>
            <a:endParaRPr lang="en-US" sz="2600" dirty="0">
              <a:solidFill>
                <a:srgbClr val="5706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0ED32C-4E12-3E47-BD26-DD8A1D791865}"/>
              </a:ext>
            </a:extLst>
          </p:cNvPr>
          <p:cNvSpPr txBox="1">
            <a:spLocks/>
          </p:cNvSpPr>
          <p:nvPr/>
        </p:nvSpPr>
        <p:spPr>
          <a:xfrm>
            <a:off x="6234112" y="1527673"/>
            <a:ext cx="5695040" cy="501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5706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LOCAL variables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variables are declared per rule, and can only be accessed within their rule. A local variable can override a global variable, but will only override it in that rule.</a:t>
            </a:r>
          </a:p>
          <a:p>
            <a:endParaRPr lang="en-US" sz="1400" dirty="0">
              <a:solidFill>
                <a:srgbClr val="7F7F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7F7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BBDA9-298D-D846-A61E-D700F086D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707" y="3422850"/>
            <a:ext cx="4347990" cy="28890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C2859F-B8DE-FE47-A714-2F6587193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283" y="3092450"/>
            <a:ext cx="4391869" cy="338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3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24198</TotalTime>
  <Words>1783</Words>
  <Application>Microsoft Macintosh PowerPoint</Application>
  <PresentationFormat>Widescreen</PresentationFormat>
  <Paragraphs>158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Bioinformatics WMS comparison</vt:lpstr>
      <vt:lpstr>PowerPoint Presentation</vt:lpstr>
      <vt:lpstr>YAML // The main sections in a workflow</vt:lpstr>
      <vt:lpstr>Biox command</vt:lpstr>
      <vt:lpstr>HPCrunner command</vt:lpstr>
      <vt:lpstr>Running a simple workflow</vt:lpstr>
      <vt:lpstr>A whole collection of ready-made workflows</vt:lpstr>
      <vt:lpstr> 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166</cp:revision>
  <cp:lastPrinted>2019-04-08T05:09:23Z</cp:lastPrinted>
  <dcterms:created xsi:type="dcterms:W3CDTF">2019-04-07T08:44:09Z</dcterms:created>
  <dcterms:modified xsi:type="dcterms:W3CDTF">2024-11-12T16:41:31Z</dcterms:modified>
</cp:coreProperties>
</file>