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58" r:id="rId3"/>
    <p:sldId id="261" r:id="rId4"/>
    <p:sldId id="275" r:id="rId5"/>
    <p:sldId id="277" r:id="rId6"/>
    <p:sldId id="259" r:id="rId7"/>
    <p:sldId id="262" r:id="rId8"/>
    <p:sldId id="273" r:id="rId9"/>
    <p:sldId id="268" r:id="rId10"/>
    <p:sldId id="272" r:id="rId11"/>
    <p:sldId id="263" r:id="rId12"/>
    <p:sldId id="264" r:id="rId13"/>
    <p:sldId id="276" r:id="rId14"/>
    <p:sldId id="269" r:id="rId15"/>
    <p:sldId id="265" r:id="rId16"/>
    <p:sldId id="278" r:id="rId17"/>
    <p:sldId id="274" r:id="rId18"/>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4762"/>
  </p:normalViewPr>
  <p:slideViewPr>
    <p:cSldViewPr snapToGrid="0">
      <p:cViewPr varScale="1">
        <p:scale>
          <a:sx n="107" d="100"/>
          <a:sy n="107" d="100"/>
        </p:scale>
        <p:origin x="1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DAA85-27EB-2747-9BAE-D105321C8E71}" type="datetimeFigureOut">
              <a:rPr lang="en-AE" smtClean="0"/>
              <a:t>21/03/2024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8DF20-DF66-9647-97C4-91453C8FFEE6}" type="slidenum">
              <a:rPr lang="en-AE" smtClean="0"/>
              <a:t>‹#›</a:t>
            </a:fld>
            <a:endParaRPr lang="en-AE"/>
          </a:p>
        </p:txBody>
      </p:sp>
    </p:spTree>
    <p:extLst>
      <p:ext uri="{BB962C8B-B14F-4D97-AF65-F5344CB8AC3E}">
        <p14:creationId xmlns:p14="http://schemas.microsoft.com/office/powerpoint/2010/main" val="274210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3</a:t>
            </a:fld>
            <a:endParaRPr lang="en-AE"/>
          </a:p>
        </p:txBody>
      </p:sp>
    </p:spTree>
    <p:extLst>
      <p:ext uri="{BB962C8B-B14F-4D97-AF65-F5344CB8AC3E}">
        <p14:creationId xmlns:p14="http://schemas.microsoft.com/office/powerpoint/2010/main" val="234854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6</a:t>
            </a:fld>
            <a:endParaRPr lang="en-AE"/>
          </a:p>
        </p:txBody>
      </p:sp>
    </p:spTree>
    <p:extLst>
      <p:ext uri="{BB962C8B-B14F-4D97-AF65-F5344CB8AC3E}">
        <p14:creationId xmlns:p14="http://schemas.microsoft.com/office/powerpoint/2010/main" val="225261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7</a:t>
            </a:fld>
            <a:endParaRPr lang="en-AE"/>
          </a:p>
        </p:txBody>
      </p:sp>
    </p:spTree>
    <p:extLst>
      <p:ext uri="{BB962C8B-B14F-4D97-AF65-F5344CB8AC3E}">
        <p14:creationId xmlns:p14="http://schemas.microsoft.com/office/powerpoint/2010/main" val="383091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8</a:t>
            </a:fld>
            <a:endParaRPr lang="en-AE"/>
          </a:p>
        </p:txBody>
      </p:sp>
    </p:spTree>
    <p:extLst>
      <p:ext uri="{BB962C8B-B14F-4D97-AF65-F5344CB8AC3E}">
        <p14:creationId xmlns:p14="http://schemas.microsoft.com/office/powerpoint/2010/main" val="108143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9</a:t>
            </a:fld>
            <a:endParaRPr lang="en-AE"/>
          </a:p>
        </p:txBody>
      </p:sp>
    </p:spTree>
    <p:extLst>
      <p:ext uri="{BB962C8B-B14F-4D97-AF65-F5344CB8AC3E}">
        <p14:creationId xmlns:p14="http://schemas.microsoft.com/office/powerpoint/2010/main" val="308615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10</a:t>
            </a:fld>
            <a:endParaRPr lang="en-AE"/>
          </a:p>
        </p:txBody>
      </p:sp>
    </p:spTree>
    <p:extLst>
      <p:ext uri="{BB962C8B-B14F-4D97-AF65-F5344CB8AC3E}">
        <p14:creationId xmlns:p14="http://schemas.microsoft.com/office/powerpoint/2010/main" val="146038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13</a:t>
            </a:fld>
            <a:endParaRPr lang="en-AE"/>
          </a:p>
        </p:txBody>
      </p:sp>
    </p:spTree>
    <p:extLst>
      <p:ext uri="{BB962C8B-B14F-4D97-AF65-F5344CB8AC3E}">
        <p14:creationId xmlns:p14="http://schemas.microsoft.com/office/powerpoint/2010/main" val="7347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6D82EB12-25C8-5749-9688-01E828B86868}" type="slidenum">
              <a:rPr lang="en-AE" smtClean="0"/>
              <a:t>15</a:t>
            </a:fld>
            <a:endParaRPr lang="en-AE"/>
          </a:p>
        </p:txBody>
      </p:sp>
    </p:spTree>
    <p:extLst>
      <p:ext uri="{BB962C8B-B14F-4D97-AF65-F5344CB8AC3E}">
        <p14:creationId xmlns:p14="http://schemas.microsoft.com/office/powerpoint/2010/main" val="223640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9DB2-5884-849C-2A03-B48A9701A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C40A52B-444B-B9A8-5888-47A7E6474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D4BE4AD3-B6F7-2E72-0CF7-63D0F2F36CA9}"/>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5" name="Footer Placeholder 4">
            <a:extLst>
              <a:ext uri="{FF2B5EF4-FFF2-40B4-BE49-F238E27FC236}">
                <a16:creationId xmlns:a16="http://schemas.microsoft.com/office/drawing/2014/main" id="{E42F79A1-366C-01AA-4C55-E8C5D0C2025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CA49DFD-6471-6FE7-1D46-EEB77A5C7C85}"/>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6018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51D3-38FD-0B6E-0C91-15041AE2CA71}"/>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BEDAF853-9319-0EAE-22F4-F4B7D6A5A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0DFD331-E74C-9B3E-8A2B-5D9022F045E1}"/>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5" name="Footer Placeholder 4">
            <a:extLst>
              <a:ext uri="{FF2B5EF4-FFF2-40B4-BE49-F238E27FC236}">
                <a16:creationId xmlns:a16="http://schemas.microsoft.com/office/drawing/2014/main" id="{C6C4270B-5B6F-4DAC-3B91-8C7DC718308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9C6CF49-B785-E907-75C6-48A644AEB9A8}"/>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415739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F23D92-4B3C-7BB4-F22A-1D781732AE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BCAF1FFE-A2FF-A27B-9359-87695E97B3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5EF63E9-3DDC-184B-042E-1681C3A040B0}"/>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5" name="Footer Placeholder 4">
            <a:extLst>
              <a:ext uri="{FF2B5EF4-FFF2-40B4-BE49-F238E27FC236}">
                <a16:creationId xmlns:a16="http://schemas.microsoft.com/office/drawing/2014/main" id="{64F7B431-2E01-8D64-566C-455B2B03CE6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6E4ADF1-1A30-9C25-F0C1-64F685E3DA35}"/>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330674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A919-C0A8-B433-1850-D3599EFD72F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4209890-5DFB-1486-EDFA-416F1CEBB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FB57BF4-9AAC-ED9F-C1D6-2E5C4459C5F5}"/>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5" name="Footer Placeholder 4">
            <a:extLst>
              <a:ext uri="{FF2B5EF4-FFF2-40B4-BE49-F238E27FC236}">
                <a16:creationId xmlns:a16="http://schemas.microsoft.com/office/drawing/2014/main" id="{BC6AE220-BA86-39FF-98B0-F696BDA601D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49DEBF5-93BF-2235-D3A0-6710E5F7E387}"/>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281893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DCFC-6017-324A-73E8-2ACC874F2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4BB5C487-2B44-E23F-33E2-35A4EA8EB8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9717B-E93E-D7E1-E115-5553A6D8A395}"/>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5" name="Footer Placeholder 4">
            <a:extLst>
              <a:ext uri="{FF2B5EF4-FFF2-40B4-BE49-F238E27FC236}">
                <a16:creationId xmlns:a16="http://schemas.microsoft.com/office/drawing/2014/main" id="{A06B02A3-24D8-CB0D-037B-549D0DC6B7F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F28C14E-EEE8-704A-54A7-F3BEB6006CC0}"/>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2524831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E92D-F3B6-E819-6179-8B328333162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1395EB9-79CC-AFB4-D1BF-5EA12503B5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820C39D6-9601-7307-21EE-06E61D6AFF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C16E1F4-06D7-2536-B848-7F34ACD3E70D}"/>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6" name="Footer Placeholder 5">
            <a:extLst>
              <a:ext uri="{FF2B5EF4-FFF2-40B4-BE49-F238E27FC236}">
                <a16:creationId xmlns:a16="http://schemas.microsoft.com/office/drawing/2014/main" id="{DA9FE03E-F10E-3B2F-C5BC-4895D94FD3E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6D50F92-BE10-5D36-F9F0-4A36673D2F8D}"/>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14475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B04A-EF8A-7E8A-A24B-89CA7DB1D08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03B9148-10E0-12F5-B7C6-F87E11A8B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40CB6-6508-DA9A-3539-01823900A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AF32AE38-A6BD-FFDF-A836-04C6986EA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15DF3-0EAB-03F8-AECA-CBCE34FB1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617C8B7-2A2B-BD1A-5AD8-5A88D7062AA4}"/>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8" name="Footer Placeholder 7">
            <a:extLst>
              <a:ext uri="{FF2B5EF4-FFF2-40B4-BE49-F238E27FC236}">
                <a16:creationId xmlns:a16="http://schemas.microsoft.com/office/drawing/2014/main" id="{F7E7EB9F-A180-D216-0668-88F55563E69C}"/>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0F249A1B-D28E-F3BE-C697-04CE7D77CF4F}"/>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129421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2ABA-7FFD-6C00-EE90-6DCF49AAC87B}"/>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05F21219-F869-1879-38EC-8F6A90663460}"/>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4" name="Footer Placeholder 3">
            <a:extLst>
              <a:ext uri="{FF2B5EF4-FFF2-40B4-BE49-F238E27FC236}">
                <a16:creationId xmlns:a16="http://schemas.microsoft.com/office/drawing/2014/main" id="{01E9C5CF-6639-43C5-87B8-87C7BFCEBC97}"/>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62A1D63F-CB78-623C-2C01-4FC613D7FBFC}"/>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393134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DB977-1D6C-9DDC-D110-7421A9942830}"/>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3" name="Footer Placeholder 2">
            <a:extLst>
              <a:ext uri="{FF2B5EF4-FFF2-40B4-BE49-F238E27FC236}">
                <a16:creationId xmlns:a16="http://schemas.microsoft.com/office/drawing/2014/main" id="{A52EDC1B-C932-DDDF-FD94-BBEA56E466F0}"/>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753EE4DD-22A2-7CCD-D82C-BC65979CFE5B}"/>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45530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4EC9-6C0A-2321-A3CF-C88311FA7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06D2BF0B-894F-C347-7FCF-8341140F9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C8F1741-E388-D601-E5C6-936A0D7DD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B5041-097E-4968-45EB-9A8DCC9B7EF1}"/>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6" name="Footer Placeholder 5">
            <a:extLst>
              <a:ext uri="{FF2B5EF4-FFF2-40B4-BE49-F238E27FC236}">
                <a16:creationId xmlns:a16="http://schemas.microsoft.com/office/drawing/2014/main" id="{0B551EF9-FFB8-C9B6-2890-5B8BFDC5A54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CBB4444-1FB0-1834-BDB1-79E1ABCA5DC5}"/>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155660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12D8-88DC-A8E9-3B40-E845398C8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743385E7-06DB-AC6C-8030-6F1A33841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62FC4716-0E73-7634-86EB-5D3634CC7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F44CA-4DC3-3DE3-67EC-E32D562FB981}"/>
              </a:ext>
            </a:extLst>
          </p:cNvPr>
          <p:cNvSpPr>
            <a:spLocks noGrp="1"/>
          </p:cNvSpPr>
          <p:nvPr>
            <p:ph type="dt" sz="half" idx="10"/>
          </p:nvPr>
        </p:nvSpPr>
        <p:spPr/>
        <p:txBody>
          <a:bodyPr/>
          <a:lstStyle/>
          <a:p>
            <a:fld id="{C62F3A59-6C10-0941-AD9E-6F26858B18C1}" type="datetimeFigureOut">
              <a:rPr lang="en-AE" smtClean="0"/>
              <a:t>21/03/2024</a:t>
            </a:fld>
            <a:endParaRPr lang="en-AE"/>
          </a:p>
        </p:txBody>
      </p:sp>
      <p:sp>
        <p:nvSpPr>
          <p:cNvPr id="6" name="Footer Placeholder 5">
            <a:extLst>
              <a:ext uri="{FF2B5EF4-FFF2-40B4-BE49-F238E27FC236}">
                <a16:creationId xmlns:a16="http://schemas.microsoft.com/office/drawing/2014/main" id="{59E6288B-9B6F-3AAF-FF98-6E0963947A4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F0E7DAE-DADC-1B77-1825-1FB3D4D0713C}"/>
              </a:ext>
            </a:extLst>
          </p:cNvPr>
          <p:cNvSpPr>
            <a:spLocks noGrp="1"/>
          </p:cNvSpPr>
          <p:nvPr>
            <p:ph type="sldNum" sz="quarter" idx="12"/>
          </p:nvPr>
        </p:nvSpPr>
        <p:spPr/>
        <p:txBody>
          <a:bodyPr/>
          <a:lstStyle/>
          <a:p>
            <a:fld id="{B9EDA770-C720-DF4C-BBCD-DC1ECD18F1A2}" type="slidenum">
              <a:rPr lang="en-AE" smtClean="0"/>
              <a:t>‹#›</a:t>
            </a:fld>
            <a:endParaRPr lang="en-AE"/>
          </a:p>
        </p:txBody>
      </p:sp>
    </p:spTree>
    <p:extLst>
      <p:ext uri="{BB962C8B-B14F-4D97-AF65-F5344CB8AC3E}">
        <p14:creationId xmlns:p14="http://schemas.microsoft.com/office/powerpoint/2010/main" val="364918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F523A-42FC-23F7-F8C6-4E41C4ED50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F51A4C0-6AD4-0E45-D981-4A13EEA1A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461D2E2-D048-EDAD-6477-9D0B130561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2F3A59-6C10-0941-AD9E-6F26858B18C1}" type="datetimeFigureOut">
              <a:rPr lang="en-AE" smtClean="0"/>
              <a:t>21/03/2024</a:t>
            </a:fld>
            <a:endParaRPr lang="en-AE"/>
          </a:p>
        </p:txBody>
      </p:sp>
      <p:sp>
        <p:nvSpPr>
          <p:cNvPr id="5" name="Footer Placeholder 4">
            <a:extLst>
              <a:ext uri="{FF2B5EF4-FFF2-40B4-BE49-F238E27FC236}">
                <a16:creationId xmlns:a16="http://schemas.microsoft.com/office/drawing/2014/main" id="{99620832-0C10-F35C-2EE6-F9872BCB7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16D54683-6393-28A2-995C-77CDB8B6D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EDA770-C720-DF4C-BBCD-DC1ECD18F1A2}" type="slidenum">
              <a:rPr lang="en-AE" smtClean="0"/>
              <a:t>‹#›</a:t>
            </a:fld>
            <a:endParaRPr lang="en-AE"/>
          </a:p>
        </p:txBody>
      </p:sp>
    </p:spTree>
    <p:extLst>
      <p:ext uri="{BB962C8B-B14F-4D97-AF65-F5344CB8AC3E}">
        <p14:creationId xmlns:p14="http://schemas.microsoft.com/office/powerpoint/2010/main" val="205251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genomebiology.com/2013/14/1/R2" TargetMode="External"/><Relationship Id="rId2" Type="http://schemas.openxmlformats.org/officeDocument/2006/relationships/hyperlink" Target="http://bioinformatics.oxfordjournals.org/content/29/8/1072.long" TargetMode="External"/><Relationship Id="rId1" Type="http://schemas.openxmlformats.org/officeDocument/2006/relationships/slideLayout" Target="../slideLayouts/slideLayout2.xml"/><Relationship Id="rId5" Type="http://schemas.openxmlformats.org/officeDocument/2006/relationships/hyperlink" Target="http://exon.gatech.edu/GeneMark/braker.html" TargetMode="External"/><Relationship Id="rId4" Type="http://schemas.openxmlformats.org/officeDocument/2006/relationships/hyperlink" Target="http://www.biomedcentral.com/1471-2105/12/49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blab/quast" TargetMode="External"/><Relationship Id="rId2" Type="http://schemas.openxmlformats.org/officeDocument/2006/relationships/hyperlink" Target="https://ucdavis-bioinformatics-training.github.io/2020-Genome_Assembly_Workshop/busco/busco#:~:text=Benchmarking%20Universal%20Single%2DCopy%20Orthologs,completeness%20using%20single%20copy%20orthologs" TargetMode="External"/><Relationship Id="rId1" Type="http://schemas.openxmlformats.org/officeDocument/2006/relationships/slideLayout" Target="../slideLayouts/slideLayout2.xml"/><Relationship Id="rId4" Type="http://schemas.openxmlformats.org/officeDocument/2006/relationships/hyperlink" Target="http://exon.gatech.edu/GeneMa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3C00-1CA6-F4CA-39A8-BB784F030B90}"/>
              </a:ext>
            </a:extLst>
          </p:cNvPr>
          <p:cNvSpPr>
            <a:spLocks noGrp="1"/>
          </p:cNvSpPr>
          <p:nvPr>
            <p:ph type="ctrTitle"/>
          </p:nvPr>
        </p:nvSpPr>
        <p:spPr>
          <a:xfrm>
            <a:off x="6047980" y="1030406"/>
            <a:ext cx="5068121" cy="3506879"/>
          </a:xfrm>
        </p:spPr>
        <p:txBody>
          <a:bodyPr anchor="ctr">
            <a:normAutofit/>
          </a:bodyPr>
          <a:lstStyle/>
          <a:p>
            <a:pPr algn="l"/>
            <a:r>
              <a:rPr lang="en-AE" dirty="0"/>
              <a:t>Denovo Assembly Workshop</a:t>
            </a:r>
          </a:p>
        </p:txBody>
      </p:sp>
      <p:sp>
        <p:nvSpPr>
          <p:cNvPr id="3" name="Subtitle 2">
            <a:extLst>
              <a:ext uri="{FF2B5EF4-FFF2-40B4-BE49-F238E27FC236}">
                <a16:creationId xmlns:a16="http://schemas.microsoft.com/office/drawing/2014/main" id="{CDDFE91D-14B7-8F9F-A781-3C27BCB57A3B}"/>
              </a:ext>
            </a:extLst>
          </p:cNvPr>
          <p:cNvSpPr>
            <a:spLocks noGrp="1"/>
          </p:cNvSpPr>
          <p:nvPr>
            <p:ph type="subTitle" idx="1"/>
          </p:nvPr>
        </p:nvSpPr>
        <p:spPr>
          <a:xfrm>
            <a:off x="6047980" y="4691564"/>
            <a:ext cx="5068121" cy="1136029"/>
          </a:xfrm>
        </p:spPr>
        <p:txBody>
          <a:bodyPr>
            <a:normAutofit/>
          </a:bodyPr>
          <a:lstStyle/>
          <a:p>
            <a:pPr algn="l"/>
            <a:r>
              <a:rPr lang="en-AE" dirty="0"/>
              <a:t>18-19 March 2024</a:t>
            </a:r>
          </a:p>
          <a:p>
            <a:pPr algn="l"/>
            <a:r>
              <a:rPr lang="en-US" sz="1800" dirty="0"/>
              <a:t>B</a:t>
            </a:r>
            <a:r>
              <a:rPr lang="en-AE" sz="1800" dirty="0"/>
              <a:t>y Neelu Begum</a:t>
            </a:r>
          </a:p>
        </p:txBody>
      </p:sp>
      <p:pic>
        <p:nvPicPr>
          <p:cNvPr id="4" name="Picture 3">
            <a:extLst>
              <a:ext uri="{FF2B5EF4-FFF2-40B4-BE49-F238E27FC236}">
                <a16:creationId xmlns:a16="http://schemas.microsoft.com/office/drawing/2014/main" id="{BE7FEDBF-D89C-B03F-240C-049BAD12DA8A}"/>
              </a:ext>
            </a:extLst>
          </p:cNvPr>
          <p:cNvPicPr>
            <a:picLocks noChangeAspect="1"/>
          </p:cNvPicPr>
          <p:nvPr/>
        </p:nvPicPr>
        <p:blipFill rotWithShape="1">
          <a:blip r:embed="rId2"/>
          <a:srcRect l="11249" r="35754" b="-2"/>
          <a:stretch/>
        </p:blipFill>
        <p:spPr>
          <a:xfrm>
            <a:off x="0" y="10"/>
            <a:ext cx="5404493" cy="6857990"/>
          </a:xfrm>
          <a:prstGeom prst="rect">
            <a:avLst/>
          </a:prstGeom>
        </p:spPr>
      </p:pic>
    </p:spTree>
    <p:extLst>
      <p:ext uri="{BB962C8B-B14F-4D97-AF65-F5344CB8AC3E}">
        <p14:creationId xmlns:p14="http://schemas.microsoft.com/office/powerpoint/2010/main" val="124916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C254D0A-2E3E-4CEC-B156-E07949D74D03}"/>
              </a:ext>
            </a:extLst>
          </p:cNvPr>
          <p:cNvSpPr>
            <a:spLocks noGrp="1"/>
          </p:cNvSpPr>
          <p:nvPr>
            <p:ph type="title"/>
          </p:nvPr>
        </p:nvSpPr>
        <p:spPr>
          <a:xfrm>
            <a:off x="730504" y="86868"/>
            <a:ext cx="9144000" cy="672084"/>
          </a:xfrm>
        </p:spPr>
        <p:txBody>
          <a:bodyPr>
            <a:normAutofit fontScale="90000"/>
          </a:bodyPr>
          <a:lstStyle/>
          <a:p>
            <a:r>
              <a:rPr lang="en-AE" dirty="0"/>
              <a:t>BUSCO…with a pinch of salt</a:t>
            </a:r>
          </a:p>
        </p:txBody>
      </p:sp>
      <p:sp>
        <p:nvSpPr>
          <p:cNvPr id="12" name="Subtitle 2">
            <a:extLst>
              <a:ext uri="{FF2B5EF4-FFF2-40B4-BE49-F238E27FC236}">
                <a16:creationId xmlns:a16="http://schemas.microsoft.com/office/drawing/2014/main" id="{B61AB97E-9499-3614-0C67-9E9C70D311BE}"/>
              </a:ext>
            </a:extLst>
          </p:cNvPr>
          <p:cNvSpPr txBox="1">
            <a:spLocks/>
          </p:cNvSpPr>
          <p:nvPr/>
        </p:nvSpPr>
        <p:spPr>
          <a:xfrm>
            <a:off x="939098" y="1176654"/>
            <a:ext cx="10194339" cy="4754589"/>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Contamination of DNA</a:t>
            </a:r>
          </a:p>
          <a:p>
            <a:r>
              <a:rPr lang="en-US" sz="1800" dirty="0"/>
              <a:t>RNA extraction efficiency dependent</a:t>
            </a:r>
          </a:p>
          <a:p>
            <a:r>
              <a:rPr lang="en-US" sz="1800" dirty="0"/>
              <a:t>Core genes in species highly susceptible to mutations </a:t>
            </a:r>
          </a:p>
          <a:p>
            <a:r>
              <a:rPr lang="en-US" sz="1800" dirty="0"/>
              <a:t>Consider source material of transcriptome e.g. time, organ, life stage it can affect completeness score</a:t>
            </a:r>
          </a:p>
          <a:p>
            <a:r>
              <a:rPr lang="en-US" sz="1800" dirty="0"/>
              <a:t>Organism may even be too complicated for the assembler</a:t>
            </a:r>
          </a:p>
          <a:p>
            <a:pPr marL="0" indent="0">
              <a:buNone/>
            </a:pPr>
            <a:endParaRPr lang="en-US" sz="1800" dirty="0"/>
          </a:p>
          <a:p>
            <a:endParaRPr lang="en-US" sz="1800" dirty="0"/>
          </a:p>
          <a:p>
            <a:pPr marL="0" indent="0">
              <a:buNone/>
            </a:pPr>
            <a:r>
              <a:rPr lang="en-US" sz="1800" dirty="0"/>
              <a:t>This all means you use the BUSCO tool as good metric how well you have assembled and assess how much you can improve assembly possibly with other aligners but it wont always be 90%</a:t>
            </a:r>
          </a:p>
          <a:p>
            <a:pPr marL="0" indent="0">
              <a:buNone/>
            </a:pPr>
            <a:endParaRPr lang="en-AE" sz="2400" dirty="0"/>
          </a:p>
          <a:p>
            <a:pPr marL="0" indent="0">
              <a:buNone/>
            </a:pPr>
            <a:endParaRPr lang="en-AE" sz="2400" dirty="0"/>
          </a:p>
          <a:p>
            <a:endParaRPr lang="en-AE" sz="2400" dirty="0"/>
          </a:p>
        </p:txBody>
      </p:sp>
    </p:spTree>
    <p:extLst>
      <p:ext uri="{BB962C8B-B14F-4D97-AF65-F5344CB8AC3E}">
        <p14:creationId xmlns:p14="http://schemas.microsoft.com/office/powerpoint/2010/main" val="17606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4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4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4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4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4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12">
                                            <p:txEl>
                                              <p:pRg st="7" end="7"/>
                                            </p:txEl>
                                          </p:spTgt>
                                        </p:tgtEl>
                                        <p:attrNameLst>
                                          <p:attrName>style.visibility</p:attrName>
                                        </p:attrNameLst>
                                      </p:cBhvr>
                                      <p:to>
                                        <p:strVal val="visible"/>
                                      </p:to>
                                    </p:set>
                                    <p:animEffect transition="in" filter="fade">
                                      <p:cBhvr>
                                        <p:cTn id="32" dur="4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BUSCO </a:t>
            </a:r>
          </a:p>
        </p:txBody>
      </p:sp>
      <p:sp>
        <p:nvSpPr>
          <p:cNvPr id="3" name="Subtitle 2">
            <a:extLst>
              <a:ext uri="{FF2B5EF4-FFF2-40B4-BE49-F238E27FC236}">
                <a16:creationId xmlns:a16="http://schemas.microsoft.com/office/drawing/2014/main" id="{0F57C53B-FE0A-D489-2474-B3582C8C3F58}"/>
              </a:ext>
            </a:extLst>
          </p:cNvPr>
          <p:cNvSpPr txBox="1">
            <a:spLocks/>
          </p:cNvSpPr>
          <p:nvPr/>
        </p:nvSpPr>
        <p:spPr>
          <a:xfrm>
            <a:off x="1074277" y="1111968"/>
            <a:ext cx="3628587" cy="672084"/>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E" dirty="0"/>
              <a:t>Output metric:</a:t>
            </a:r>
          </a:p>
          <a:p>
            <a:pPr marL="0" indent="0">
              <a:buNone/>
            </a:pPr>
            <a:endParaRPr lang="en-AE" sz="1800" dirty="0"/>
          </a:p>
          <a:p>
            <a:pPr marL="0" indent="0">
              <a:buNone/>
            </a:pPr>
            <a:endParaRPr lang="en-AE" dirty="0"/>
          </a:p>
          <a:p>
            <a:endParaRPr lang="en-AE" dirty="0"/>
          </a:p>
        </p:txBody>
      </p:sp>
      <p:sp>
        <p:nvSpPr>
          <p:cNvPr id="8" name="TextBox 7">
            <a:extLst>
              <a:ext uri="{FF2B5EF4-FFF2-40B4-BE49-F238E27FC236}">
                <a16:creationId xmlns:a16="http://schemas.microsoft.com/office/drawing/2014/main" id="{43606BEB-6EA5-5490-2601-996EA95E20AC}"/>
              </a:ext>
            </a:extLst>
          </p:cNvPr>
          <p:cNvSpPr txBox="1"/>
          <p:nvPr/>
        </p:nvSpPr>
        <p:spPr>
          <a:xfrm>
            <a:off x="892551" y="6607257"/>
            <a:ext cx="9929780" cy="215444"/>
          </a:xfrm>
          <a:prstGeom prst="rect">
            <a:avLst/>
          </a:prstGeom>
          <a:noFill/>
        </p:spPr>
        <p:txBody>
          <a:bodyPr wrap="square" rtlCol="0">
            <a:spAutoFit/>
          </a:bodyPr>
          <a:lstStyle/>
          <a:p>
            <a:pPr algn="ctr"/>
            <a:r>
              <a:rPr lang="en-US" sz="800" b="0" i="0" dirty="0" err="1">
                <a:solidFill>
                  <a:schemeClr val="bg1">
                    <a:lumMod val="50000"/>
                  </a:schemeClr>
                </a:solidFill>
                <a:effectLst/>
                <a:latin typeface="Arial" panose="020B0604020202020204" pitchFamily="34" charset="0"/>
              </a:rPr>
              <a:t>Seppey</a:t>
            </a:r>
            <a:r>
              <a:rPr lang="en-US" sz="800" b="0" i="0" dirty="0">
                <a:solidFill>
                  <a:schemeClr val="bg1">
                    <a:lumMod val="50000"/>
                  </a:schemeClr>
                </a:solidFill>
                <a:effectLst/>
                <a:latin typeface="Arial" panose="020B0604020202020204" pitchFamily="34" charset="0"/>
              </a:rPr>
              <a:t>, M., Manni, M. and </a:t>
            </a:r>
            <a:r>
              <a:rPr lang="en-US" sz="800" b="0" i="0" dirty="0" err="1">
                <a:solidFill>
                  <a:schemeClr val="bg1">
                    <a:lumMod val="50000"/>
                  </a:schemeClr>
                </a:solidFill>
                <a:effectLst/>
                <a:latin typeface="Arial" panose="020B0604020202020204" pitchFamily="34" charset="0"/>
              </a:rPr>
              <a:t>Zdobnov</a:t>
            </a:r>
            <a:r>
              <a:rPr lang="en-US" sz="800" b="0" i="0" dirty="0">
                <a:solidFill>
                  <a:schemeClr val="bg1">
                    <a:lumMod val="50000"/>
                  </a:schemeClr>
                </a:solidFill>
                <a:effectLst/>
                <a:latin typeface="Arial" panose="020B0604020202020204" pitchFamily="34" charset="0"/>
              </a:rPr>
              <a:t>, E.M., 2019. BUSCO: assessing genome assembly and annotation completeness. </a:t>
            </a:r>
            <a:r>
              <a:rPr lang="en-US" sz="800" b="0" i="1" dirty="0">
                <a:solidFill>
                  <a:schemeClr val="bg1">
                    <a:lumMod val="50000"/>
                  </a:schemeClr>
                </a:solidFill>
                <a:effectLst/>
                <a:latin typeface="Arial" panose="020B0604020202020204" pitchFamily="34" charset="0"/>
              </a:rPr>
              <a:t>Gene prediction: methods and protocols</a:t>
            </a:r>
            <a:r>
              <a:rPr lang="en-US" sz="800" b="0" i="0" dirty="0">
                <a:solidFill>
                  <a:schemeClr val="bg1">
                    <a:lumMod val="50000"/>
                  </a:schemeClr>
                </a:solidFill>
                <a:effectLst/>
                <a:latin typeface="Arial" panose="020B0604020202020204" pitchFamily="34" charset="0"/>
              </a:rPr>
              <a:t>, pp.227-245.</a:t>
            </a:r>
            <a:endParaRPr lang="en-AE" sz="800" dirty="0">
              <a:solidFill>
                <a:schemeClr val="bg1">
                  <a:lumMod val="50000"/>
                </a:schemeClr>
              </a:solidFill>
            </a:endParaRPr>
          </a:p>
        </p:txBody>
      </p:sp>
      <p:pic>
        <p:nvPicPr>
          <p:cNvPr id="5122" name="Picture 2" descr="figure 3">
            <a:extLst>
              <a:ext uri="{FF2B5EF4-FFF2-40B4-BE49-F238E27FC236}">
                <a16:creationId xmlns:a16="http://schemas.microsoft.com/office/drawing/2014/main" id="{192C96CF-DB4A-3987-C350-9E9269500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063" y="2020804"/>
            <a:ext cx="7899320" cy="39323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20B749-7C0F-5D8E-B1E4-7889E8120B95}"/>
              </a:ext>
            </a:extLst>
          </p:cNvPr>
          <p:cNvSpPr txBox="1"/>
          <p:nvPr/>
        </p:nvSpPr>
        <p:spPr>
          <a:xfrm>
            <a:off x="1435338" y="3313772"/>
            <a:ext cx="1643449" cy="369332"/>
          </a:xfrm>
          <a:prstGeom prst="rect">
            <a:avLst/>
          </a:prstGeom>
          <a:solidFill>
            <a:schemeClr val="bg1"/>
          </a:solidFill>
        </p:spPr>
        <p:txBody>
          <a:bodyPr wrap="square" rtlCol="0">
            <a:spAutoFit/>
          </a:bodyPr>
          <a:lstStyle/>
          <a:p>
            <a:r>
              <a:rPr lang="en-AE" dirty="0"/>
              <a:t>Assembly 1</a:t>
            </a:r>
          </a:p>
        </p:txBody>
      </p:sp>
      <p:sp>
        <p:nvSpPr>
          <p:cNvPr id="10" name="TextBox 9">
            <a:extLst>
              <a:ext uri="{FF2B5EF4-FFF2-40B4-BE49-F238E27FC236}">
                <a16:creationId xmlns:a16="http://schemas.microsoft.com/office/drawing/2014/main" id="{3822D4FA-CE2A-B787-1D2E-E6E29443C50C}"/>
              </a:ext>
            </a:extLst>
          </p:cNvPr>
          <p:cNvSpPr txBox="1"/>
          <p:nvPr/>
        </p:nvSpPr>
        <p:spPr>
          <a:xfrm>
            <a:off x="1435337" y="3919856"/>
            <a:ext cx="1643449" cy="369332"/>
          </a:xfrm>
          <a:prstGeom prst="rect">
            <a:avLst/>
          </a:prstGeom>
          <a:solidFill>
            <a:schemeClr val="bg1"/>
          </a:solidFill>
        </p:spPr>
        <p:txBody>
          <a:bodyPr wrap="square" rtlCol="0">
            <a:spAutoFit/>
          </a:bodyPr>
          <a:lstStyle/>
          <a:p>
            <a:r>
              <a:rPr lang="en-AE" dirty="0"/>
              <a:t>Assembly 2</a:t>
            </a:r>
          </a:p>
        </p:txBody>
      </p:sp>
      <p:sp>
        <p:nvSpPr>
          <p:cNvPr id="11" name="TextBox 10">
            <a:extLst>
              <a:ext uri="{FF2B5EF4-FFF2-40B4-BE49-F238E27FC236}">
                <a16:creationId xmlns:a16="http://schemas.microsoft.com/office/drawing/2014/main" id="{6AD8A7E3-0E01-BC42-4F11-F52AA2C057A6}"/>
              </a:ext>
            </a:extLst>
          </p:cNvPr>
          <p:cNvSpPr txBox="1"/>
          <p:nvPr/>
        </p:nvSpPr>
        <p:spPr>
          <a:xfrm>
            <a:off x="1435337" y="4591183"/>
            <a:ext cx="1643449" cy="369332"/>
          </a:xfrm>
          <a:prstGeom prst="rect">
            <a:avLst/>
          </a:prstGeom>
          <a:solidFill>
            <a:schemeClr val="bg1"/>
          </a:solidFill>
        </p:spPr>
        <p:txBody>
          <a:bodyPr wrap="square" rtlCol="0">
            <a:spAutoFit/>
          </a:bodyPr>
          <a:lstStyle/>
          <a:p>
            <a:r>
              <a:rPr lang="en-AE" dirty="0"/>
              <a:t>Assembly 3</a:t>
            </a:r>
          </a:p>
        </p:txBody>
      </p:sp>
    </p:spTree>
    <p:extLst>
      <p:ext uri="{BB962C8B-B14F-4D97-AF65-F5344CB8AC3E}">
        <p14:creationId xmlns:p14="http://schemas.microsoft.com/office/powerpoint/2010/main" val="62831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Quast</a:t>
            </a:r>
          </a:p>
        </p:txBody>
      </p:sp>
      <p:sp>
        <p:nvSpPr>
          <p:cNvPr id="3" name="Subtitle 2">
            <a:extLst>
              <a:ext uri="{FF2B5EF4-FFF2-40B4-BE49-F238E27FC236}">
                <a16:creationId xmlns:a16="http://schemas.microsoft.com/office/drawing/2014/main" id="{023E22CF-FD6D-A391-B32E-821566D640A5}"/>
              </a:ext>
            </a:extLst>
          </p:cNvPr>
          <p:cNvSpPr txBox="1">
            <a:spLocks/>
          </p:cNvSpPr>
          <p:nvPr/>
        </p:nvSpPr>
        <p:spPr>
          <a:xfrm>
            <a:off x="1074277" y="1111968"/>
            <a:ext cx="9782776" cy="1492336"/>
          </a:xfrm>
          <a:prstGeom prst="rect">
            <a:avLst/>
          </a:prstGeom>
        </p:spPr>
        <p:txBody>
          <a:bodyPr vert="horz" lIns="91440" tIns="45720" rIns="91440" bIns="45720" rtlCol="0">
            <a:normAutofit lnSpcReduction="10000"/>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a:t>
            </a:r>
            <a:r>
              <a:rPr lang="en-AE" sz="1800" dirty="0"/>
              <a:t>ool for evaluating assemblies, especially de novo assembly quality assessment</a:t>
            </a:r>
          </a:p>
          <a:p>
            <a:r>
              <a:rPr lang="en-AE" sz="1800" dirty="0"/>
              <a:t>Works with and without reference genome</a:t>
            </a:r>
          </a:p>
          <a:p>
            <a:r>
              <a:rPr lang="en-AE" sz="1800" dirty="0"/>
              <a:t>Includes BUSCO so don’t need to independently run</a:t>
            </a:r>
          </a:p>
          <a:p>
            <a:r>
              <a:rPr lang="en-AE" sz="1800" dirty="0"/>
              <a:t>GeneMark predict genes </a:t>
            </a:r>
          </a:p>
        </p:txBody>
      </p:sp>
      <p:pic>
        <p:nvPicPr>
          <p:cNvPr id="9218" name="Picture 2">
            <a:extLst>
              <a:ext uri="{FF2B5EF4-FFF2-40B4-BE49-F238E27FC236}">
                <a16:creationId xmlns:a16="http://schemas.microsoft.com/office/drawing/2014/main" id="{4E4754A3-D204-C983-B35C-F0D199DA6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919" y="2690861"/>
            <a:ext cx="5743919" cy="327963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A6F2872-CE1E-706B-F800-76657E70AD6A}"/>
              </a:ext>
            </a:extLst>
          </p:cNvPr>
          <p:cNvCxnSpPr>
            <a:cxnSpLocks/>
          </p:cNvCxnSpPr>
          <p:nvPr/>
        </p:nvCxnSpPr>
        <p:spPr>
          <a:xfrm>
            <a:off x="2542141" y="3742779"/>
            <a:ext cx="279084" cy="9716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Straight Arrow Connector 7">
            <a:extLst>
              <a:ext uri="{FF2B5EF4-FFF2-40B4-BE49-F238E27FC236}">
                <a16:creationId xmlns:a16="http://schemas.microsoft.com/office/drawing/2014/main" id="{2477878E-45AE-22D7-EA4F-BBED36683E63}"/>
              </a:ext>
            </a:extLst>
          </p:cNvPr>
          <p:cNvCxnSpPr>
            <a:cxnSpLocks/>
          </p:cNvCxnSpPr>
          <p:nvPr/>
        </p:nvCxnSpPr>
        <p:spPr>
          <a:xfrm>
            <a:off x="2542141" y="5069343"/>
            <a:ext cx="331862" cy="1507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FD52496F-C2FF-C26C-7466-F4CA26434C41}"/>
              </a:ext>
            </a:extLst>
          </p:cNvPr>
          <p:cNvSpPr txBox="1"/>
          <p:nvPr/>
        </p:nvSpPr>
        <p:spPr>
          <a:xfrm>
            <a:off x="1338935" y="3558113"/>
            <a:ext cx="1255984" cy="369332"/>
          </a:xfrm>
          <a:prstGeom prst="rect">
            <a:avLst/>
          </a:prstGeom>
          <a:noFill/>
        </p:spPr>
        <p:txBody>
          <a:bodyPr wrap="square" rtlCol="0">
            <a:spAutoFit/>
          </a:bodyPr>
          <a:lstStyle/>
          <a:p>
            <a:pPr algn="ctr"/>
            <a:r>
              <a:rPr lang="en-US" b="1" dirty="0" err="1">
                <a:solidFill>
                  <a:srgbClr val="C00000"/>
                </a:solidFill>
              </a:rPr>
              <a:t>Trinity.fa</a:t>
            </a:r>
            <a:endParaRPr lang="en-AE" b="1" dirty="0">
              <a:solidFill>
                <a:srgbClr val="C00000"/>
              </a:solidFill>
            </a:endParaRPr>
          </a:p>
        </p:txBody>
      </p:sp>
      <p:sp>
        <p:nvSpPr>
          <p:cNvPr id="14" name="TextBox 13">
            <a:extLst>
              <a:ext uri="{FF2B5EF4-FFF2-40B4-BE49-F238E27FC236}">
                <a16:creationId xmlns:a16="http://schemas.microsoft.com/office/drawing/2014/main" id="{46B03CA4-6FAB-E32F-908D-0A51C51CA3DD}"/>
              </a:ext>
            </a:extLst>
          </p:cNvPr>
          <p:cNvSpPr txBox="1"/>
          <p:nvPr/>
        </p:nvSpPr>
        <p:spPr>
          <a:xfrm>
            <a:off x="747370" y="4406061"/>
            <a:ext cx="2159000" cy="1477328"/>
          </a:xfrm>
          <a:prstGeom prst="rect">
            <a:avLst/>
          </a:prstGeom>
          <a:noFill/>
        </p:spPr>
        <p:txBody>
          <a:bodyPr wrap="square" rtlCol="0">
            <a:spAutoFit/>
          </a:bodyPr>
          <a:lstStyle/>
          <a:p>
            <a:pPr algn="ctr"/>
            <a:r>
              <a:rPr lang="en-US" dirty="0"/>
              <a:t>Sequence from gene database (in our case the predicted genes from </a:t>
            </a:r>
            <a:r>
              <a:rPr lang="en-US" dirty="0" err="1"/>
              <a:t>GeneMarkS</a:t>
            </a:r>
            <a:r>
              <a:rPr lang="en-US" dirty="0"/>
              <a:t>-T</a:t>
            </a:r>
            <a:endParaRPr lang="en-AE" dirty="0"/>
          </a:p>
        </p:txBody>
      </p:sp>
      <p:sp>
        <p:nvSpPr>
          <p:cNvPr id="19" name="TextBox 18">
            <a:extLst>
              <a:ext uri="{FF2B5EF4-FFF2-40B4-BE49-F238E27FC236}">
                <a16:creationId xmlns:a16="http://schemas.microsoft.com/office/drawing/2014/main" id="{F9D30283-F3C9-F1B0-4454-81D399D6C871}"/>
              </a:ext>
            </a:extLst>
          </p:cNvPr>
          <p:cNvSpPr txBox="1"/>
          <p:nvPr/>
        </p:nvSpPr>
        <p:spPr>
          <a:xfrm>
            <a:off x="7176580" y="4832242"/>
            <a:ext cx="4117362" cy="1754326"/>
          </a:xfrm>
          <a:prstGeom prst="rect">
            <a:avLst/>
          </a:prstGeom>
          <a:noFill/>
        </p:spPr>
        <p:txBody>
          <a:bodyPr wrap="square" rtlCol="0">
            <a:spAutoFit/>
          </a:bodyPr>
          <a:lstStyle/>
          <a:p>
            <a:pPr marL="285750" indent="-285750" algn="ctr">
              <a:buClr>
                <a:schemeClr val="tx2">
                  <a:lumMod val="50000"/>
                  <a:lumOff val="50000"/>
                </a:schemeClr>
              </a:buClr>
              <a:buFont typeface="System Font Regular"/>
              <a:buChar char="+"/>
            </a:pPr>
            <a:r>
              <a:rPr lang="en-US" dirty="0"/>
              <a:t>No. of protein encoded genes</a:t>
            </a:r>
          </a:p>
          <a:p>
            <a:pPr marL="285750" indent="-285750" algn="ctr">
              <a:buClr>
                <a:schemeClr val="tx2">
                  <a:lumMod val="50000"/>
                  <a:lumOff val="50000"/>
                </a:schemeClr>
              </a:buClr>
              <a:buFont typeface="System Font Regular"/>
              <a:buChar char="+"/>
            </a:pPr>
            <a:r>
              <a:rPr lang="en-US" dirty="0"/>
              <a:t>No. of protein coding isoforms</a:t>
            </a:r>
          </a:p>
          <a:p>
            <a:pPr marL="285750" indent="-285750" algn="ctr">
              <a:buClr>
                <a:schemeClr val="tx2">
                  <a:lumMod val="50000"/>
                  <a:lumOff val="50000"/>
                </a:schemeClr>
              </a:buClr>
              <a:buFont typeface="System Font Regular"/>
              <a:buChar char="+"/>
            </a:pPr>
            <a:r>
              <a:rPr lang="en-US" dirty="0"/>
              <a:t>Total no. of exons/introns/isoforms</a:t>
            </a:r>
          </a:p>
          <a:p>
            <a:pPr marL="285750" indent="-285750" algn="ctr">
              <a:buClr>
                <a:schemeClr val="tx2">
                  <a:lumMod val="50000"/>
                  <a:lumOff val="50000"/>
                </a:schemeClr>
              </a:buClr>
              <a:buFont typeface="System Font Regular"/>
              <a:buChar char="+"/>
            </a:pPr>
            <a:r>
              <a:rPr lang="en-US" dirty="0"/>
              <a:t>Average length intro/exon/isoforms (bp)</a:t>
            </a:r>
          </a:p>
          <a:p>
            <a:pPr marL="285750" indent="-285750" algn="ctr">
              <a:buClr>
                <a:schemeClr val="tx2">
                  <a:lumMod val="50000"/>
                  <a:lumOff val="50000"/>
                </a:schemeClr>
              </a:buClr>
              <a:buFont typeface="System Font Regular"/>
              <a:buChar char="+"/>
            </a:pPr>
            <a:r>
              <a:rPr lang="en-US" dirty="0"/>
              <a:t>Max. no. of exon per isoform</a:t>
            </a:r>
            <a:endParaRPr lang="en-AE" dirty="0"/>
          </a:p>
        </p:txBody>
      </p:sp>
    </p:spTree>
    <p:extLst>
      <p:ext uri="{BB962C8B-B14F-4D97-AF65-F5344CB8AC3E}">
        <p14:creationId xmlns:p14="http://schemas.microsoft.com/office/powerpoint/2010/main" val="28412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Quast - metrics</a:t>
            </a:r>
          </a:p>
        </p:txBody>
      </p:sp>
      <p:sp>
        <p:nvSpPr>
          <p:cNvPr id="5" name="Subtitle 2">
            <a:extLst>
              <a:ext uri="{FF2B5EF4-FFF2-40B4-BE49-F238E27FC236}">
                <a16:creationId xmlns:a16="http://schemas.microsoft.com/office/drawing/2014/main" id="{77A145A3-2657-8E23-0C66-53254CEF5164}"/>
              </a:ext>
            </a:extLst>
          </p:cNvPr>
          <p:cNvSpPr txBox="1">
            <a:spLocks/>
          </p:cNvSpPr>
          <p:nvPr/>
        </p:nvSpPr>
        <p:spPr>
          <a:xfrm>
            <a:off x="943911" y="1153157"/>
            <a:ext cx="4651345" cy="5008730"/>
          </a:xfrm>
          <a:prstGeom prst="rect">
            <a:avLst/>
          </a:prstGeom>
        </p:spPr>
        <p:txBody>
          <a:bodyPr vert="horz" lIns="91440" tIns="45720" rIns="91440" bIns="45720" rtlCol="0">
            <a:no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600" b="1" dirty="0" err="1"/>
              <a:t>report.txt</a:t>
            </a:r>
            <a:endParaRPr lang="en-US" sz="1600" b="1" dirty="0"/>
          </a:p>
          <a:p>
            <a:pPr algn="l">
              <a:buFont typeface="Arial" panose="020B0604020202020204" pitchFamily="34" charset="0"/>
              <a:buChar char="•"/>
            </a:pPr>
            <a:r>
              <a:rPr lang="en-US" sz="1800" i="1" dirty="0">
                <a:effectLst/>
              </a:rPr>
              <a:t>No of contigs</a:t>
            </a:r>
          </a:p>
          <a:p>
            <a:pPr algn="l">
              <a:buFont typeface="Arial" panose="020B0604020202020204" pitchFamily="34" charset="0"/>
              <a:buChar char="•"/>
            </a:pPr>
            <a:r>
              <a:rPr lang="en-US" sz="1800" i="1" dirty="0"/>
              <a:t>Length of contigs</a:t>
            </a:r>
          </a:p>
          <a:p>
            <a:pPr algn="l">
              <a:buFont typeface="Arial" panose="020B0604020202020204" pitchFamily="34" charset="0"/>
              <a:buChar char="•"/>
            </a:pPr>
            <a:r>
              <a:rPr lang="en-US" sz="1800" i="1" dirty="0">
                <a:effectLst/>
              </a:rPr>
              <a:t>N50 (length of</a:t>
            </a:r>
            <a:r>
              <a:rPr lang="en-US" sz="1800" i="1" dirty="0"/>
              <a:t> all contigs that cover at least 50% of the assembly)</a:t>
            </a:r>
          </a:p>
          <a:p>
            <a:pPr algn="l">
              <a:buFont typeface="Arial" panose="020B0604020202020204" pitchFamily="34" charset="0"/>
              <a:buChar char="•"/>
            </a:pPr>
            <a:r>
              <a:rPr lang="en-US" sz="1800" i="1" dirty="0">
                <a:effectLst/>
              </a:rPr>
              <a:t>No. of predicted genes</a:t>
            </a:r>
          </a:p>
          <a:p>
            <a:pPr lvl="1">
              <a:buFont typeface="Arial" panose="020B0604020202020204" pitchFamily="34" charset="0"/>
              <a:buChar char="•"/>
            </a:pPr>
            <a:r>
              <a:rPr lang="en-US" sz="1400" i="1" dirty="0" err="1"/>
              <a:t>GeneMark</a:t>
            </a:r>
            <a:r>
              <a:rPr lang="en-US" sz="1400" i="1" dirty="0"/>
              <a:t> (prokaryotes)</a:t>
            </a:r>
          </a:p>
          <a:p>
            <a:pPr lvl="1">
              <a:buFont typeface="Arial" panose="020B0604020202020204" pitchFamily="34" charset="0"/>
              <a:buChar char="•"/>
            </a:pPr>
            <a:r>
              <a:rPr lang="en-US" sz="1400" i="1" dirty="0">
                <a:effectLst/>
              </a:rPr>
              <a:t>Glimmer</a:t>
            </a:r>
            <a:r>
              <a:rPr lang="en-US" sz="1400" i="1" dirty="0"/>
              <a:t> (for </a:t>
            </a:r>
            <a:r>
              <a:rPr lang="en-US" sz="1400" i="1" dirty="0" err="1"/>
              <a:t>eukaroytes</a:t>
            </a:r>
            <a:r>
              <a:rPr lang="en-US" sz="1400" i="1" dirty="0"/>
              <a:t>)</a:t>
            </a:r>
          </a:p>
          <a:p>
            <a:pPr lvl="1">
              <a:buFont typeface="Arial" panose="020B0604020202020204" pitchFamily="34" charset="0"/>
              <a:buChar char="•"/>
            </a:pPr>
            <a:r>
              <a:rPr lang="en-US" sz="1400" i="1" dirty="0" err="1">
                <a:effectLst/>
              </a:rPr>
              <a:t>MetaGene</a:t>
            </a:r>
            <a:r>
              <a:rPr lang="en-US" sz="1400" i="1" dirty="0" err="1"/>
              <a:t>Mark</a:t>
            </a:r>
            <a:r>
              <a:rPr lang="en-US" sz="1400" i="1" dirty="0"/>
              <a:t> (for metagenomes)</a:t>
            </a:r>
          </a:p>
          <a:p>
            <a:pPr lvl="1">
              <a:buFont typeface="Arial" panose="020B0604020202020204" pitchFamily="34" charset="0"/>
              <a:buChar char="•"/>
            </a:pPr>
            <a:endParaRPr lang="en-US" sz="1400" i="1" dirty="0"/>
          </a:p>
          <a:p>
            <a:pPr lvl="1">
              <a:buFont typeface="Arial" panose="020B0604020202020204" pitchFamily="34" charset="0"/>
              <a:buChar char="•"/>
            </a:pPr>
            <a:endParaRPr lang="en-US" sz="1400" i="1" dirty="0"/>
          </a:p>
          <a:p>
            <a:pPr lvl="1"/>
            <a:endParaRPr lang="en-US" sz="1400" i="1" dirty="0"/>
          </a:p>
          <a:p>
            <a:pPr>
              <a:buFont typeface="Arial" panose="020B0604020202020204" pitchFamily="34" charset="0"/>
              <a:buChar char="•"/>
            </a:pPr>
            <a:r>
              <a:rPr lang="en-US" sz="1600" i="1" dirty="0">
                <a:effectLst/>
              </a:rPr>
              <a:t>Other info includes: </a:t>
            </a:r>
            <a:r>
              <a:rPr lang="en-US" sz="1600" i="1" dirty="0" err="1">
                <a:effectLst/>
              </a:rPr>
              <a:t>reads_stats.txt</a:t>
            </a:r>
            <a:r>
              <a:rPr lang="en-US" sz="1600" i="1" dirty="0">
                <a:effectLst/>
              </a:rPr>
              <a:t>, </a:t>
            </a:r>
            <a:r>
              <a:rPr lang="en-US" sz="1600" i="1" dirty="0" err="1">
                <a:effectLst/>
              </a:rPr>
              <a:t>busco</a:t>
            </a:r>
            <a:r>
              <a:rPr lang="en-US" sz="1600" i="1" dirty="0"/>
              <a:t> stats</a:t>
            </a:r>
            <a:endParaRPr lang="en-US" sz="1600" i="0" dirty="0">
              <a:effectLst/>
            </a:endParaRPr>
          </a:p>
          <a:p>
            <a:endParaRPr lang="en-AE" sz="1600" dirty="0"/>
          </a:p>
        </p:txBody>
      </p:sp>
      <p:pic>
        <p:nvPicPr>
          <p:cNvPr id="3" name="Picture 2">
            <a:extLst>
              <a:ext uri="{FF2B5EF4-FFF2-40B4-BE49-F238E27FC236}">
                <a16:creationId xmlns:a16="http://schemas.microsoft.com/office/drawing/2014/main" id="{10F3C79D-1F21-FEA0-6F88-5AFFD79B7825}"/>
              </a:ext>
            </a:extLst>
          </p:cNvPr>
          <p:cNvPicPr>
            <a:picLocks noChangeAspect="1"/>
          </p:cNvPicPr>
          <p:nvPr/>
        </p:nvPicPr>
        <p:blipFill>
          <a:blip r:embed="rId3"/>
          <a:stretch>
            <a:fillRect/>
          </a:stretch>
        </p:blipFill>
        <p:spPr>
          <a:xfrm>
            <a:off x="6422570" y="403562"/>
            <a:ext cx="4329176" cy="5758325"/>
          </a:xfrm>
          <a:prstGeom prst="rect">
            <a:avLst/>
          </a:prstGeom>
        </p:spPr>
      </p:pic>
    </p:spTree>
    <p:extLst>
      <p:ext uri="{BB962C8B-B14F-4D97-AF65-F5344CB8AC3E}">
        <p14:creationId xmlns:p14="http://schemas.microsoft.com/office/powerpoint/2010/main" val="20070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1D735B-57F7-9798-3BA2-44804FC0C4EA}"/>
              </a:ext>
            </a:extLst>
          </p:cNvPr>
          <p:cNvSpPr txBox="1">
            <a:spLocks/>
          </p:cNvSpPr>
          <p:nvPr/>
        </p:nvSpPr>
        <p:spPr>
          <a:xfrm>
            <a:off x="730504" y="86868"/>
            <a:ext cx="9144000" cy="672084"/>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AE" sz="4400" dirty="0"/>
              <a:t>GeneMarkS-T</a:t>
            </a:r>
            <a:endParaRPr lang="en-AE" dirty="0"/>
          </a:p>
        </p:txBody>
      </p:sp>
      <p:sp>
        <p:nvSpPr>
          <p:cNvPr id="5" name="Subtitle 2">
            <a:extLst>
              <a:ext uri="{FF2B5EF4-FFF2-40B4-BE49-F238E27FC236}">
                <a16:creationId xmlns:a16="http://schemas.microsoft.com/office/drawing/2014/main" id="{711B221B-1902-FE34-5E71-769CC86C89ED}"/>
              </a:ext>
            </a:extLst>
          </p:cNvPr>
          <p:cNvSpPr txBox="1">
            <a:spLocks/>
          </p:cNvSpPr>
          <p:nvPr/>
        </p:nvSpPr>
        <p:spPr>
          <a:xfrm>
            <a:off x="1074276" y="1111968"/>
            <a:ext cx="10170373" cy="4794562"/>
          </a:xfrm>
          <a:prstGeom prst="rect">
            <a:avLst/>
          </a:prstGeom>
        </p:spPr>
        <p:txBody>
          <a:bodyPr vert="horz" lIns="91440" tIns="45720" rIns="91440" bIns="45720" rtlCol="0">
            <a:normAutofit fontScale="85000" lnSpcReduction="20000"/>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ystem Font Regular"/>
              <a:buChar char="+"/>
            </a:pPr>
            <a:r>
              <a:rPr lang="en-US" sz="2900" dirty="0"/>
              <a:t>Predicts gene and intergenic regions (</a:t>
            </a:r>
            <a:r>
              <a:rPr lang="en-US" dirty="0"/>
              <a:t>sequences &gt; 50 </a:t>
            </a:r>
            <a:r>
              <a:rPr lang="en-US" dirty="0" err="1"/>
              <a:t>Kb</a:t>
            </a:r>
            <a:r>
              <a:rPr lang="en-US" dirty="0"/>
              <a:t>)</a:t>
            </a:r>
          </a:p>
          <a:p>
            <a:pPr>
              <a:buFont typeface="System Font Regular"/>
              <a:buChar char="+"/>
            </a:pPr>
            <a:r>
              <a:rPr lang="en-US" sz="2900" dirty="0"/>
              <a:t> </a:t>
            </a:r>
            <a:r>
              <a:rPr lang="en-US" dirty="0" err="1"/>
              <a:t>GeneMarkS</a:t>
            </a:r>
            <a:r>
              <a:rPr lang="en-US" dirty="0"/>
              <a:t>-T algorithm divides the whole set of transcripts into several sets (clusters) more homogeneous in G + C composition and derives several cluster-specific models of protein-coding regions.</a:t>
            </a:r>
          </a:p>
          <a:p>
            <a:pPr>
              <a:buFont typeface="System Font Regular"/>
              <a:buChar char="+"/>
            </a:pPr>
            <a:endParaRPr lang="en-US" sz="2900" dirty="0"/>
          </a:p>
          <a:p>
            <a:pPr marL="0" indent="0">
              <a:buNone/>
            </a:pPr>
            <a:r>
              <a:rPr lang="en-US" sz="1800" b="1" dirty="0"/>
              <a:t>Prokaryotes genome annotation pipelines:</a:t>
            </a:r>
          </a:p>
          <a:p>
            <a:r>
              <a:rPr lang="en-US" sz="1600" dirty="0">
                <a:hlinkClick r:id="rId2"/>
              </a:rPr>
              <a:t>QUAST</a:t>
            </a:r>
            <a:r>
              <a:rPr lang="en-US" sz="1600" dirty="0"/>
              <a:t>/</a:t>
            </a:r>
            <a:r>
              <a:rPr lang="en-US" sz="1600" dirty="0" err="1"/>
              <a:t>rnaQUAST</a:t>
            </a:r>
            <a:r>
              <a:rPr lang="en-US" sz="1600" dirty="0"/>
              <a:t>: assessment of genome assembly quality</a:t>
            </a:r>
            <a:br>
              <a:rPr lang="en-US" sz="1600" dirty="0"/>
            </a:br>
            <a:r>
              <a:rPr lang="en-US" sz="1600" dirty="0"/>
              <a:t>- uses </a:t>
            </a:r>
            <a:r>
              <a:rPr lang="en-US" sz="1600" dirty="0" err="1"/>
              <a:t>GeneMarkS</a:t>
            </a:r>
            <a:endParaRPr lang="en-US" sz="1600" dirty="0"/>
          </a:p>
          <a:p>
            <a:r>
              <a:rPr lang="en-US" sz="1600" dirty="0">
                <a:hlinkClick r:id="rId3"/>
              </a:rPr>
              <a:t>MetAMOS</a:t>
            </a:r>
            <a:r>
              <a:rPr lang="en-US" sz="1600" dirty="0"/>
              <a:t>: a tool for metagenome assembly and analysis</a:t>
            </a:r>
            <a:br>
              <a:rPr lang="en-US" sz="1600" dirty="0"/>
            </a:br>
            <a:r>
              <a:rPr lang="en-US" sz="1600" dirty="0"/>
              <a:t>- uses </a:t>
            </a:r>
            <a:r>
              <a:rPr lang="en-US" sz="1600" dirty="0" err="1"/>
              <a:t>MetaGeneMark</a:t>
            </a:r>
            <a:endParaRPr lang="en-US" sz="1600" dirty="0"/>
          </a:p>
          <a:p>
            <a:pPr marL="0" indent="0">
              <a:buNone/>
            </a:pPr>
            <a:r>
              <a:rPr lang="en-US" sz="1600" b="1" dirty="0"/>
              <a:t>Eukaryotic genome annotation pipelines:</a:t>
            </a:r>
          </a:p>
          <a:p>
            <a:r>
              <a:rPr lang="en-US" sz="1600" dirty="0">
                <a:hlinkClick r:id="rId4"/>
              </a:rPr>
              <a:t>MAKER2</a:t>
            </a:r>
            <a:r>
              <a:rPr lang="en-US" sz="1600" dirty="0"/>
              <a:t>: uses </a:t>
            </a:r>
            <a:r>
              <a:rPr lang="en-US" sz="1600" dirty="0" err="1"/>
              <a:t>GeneMark</a:t>
            </a:r>
            <a:r>
              <a:rPr lang="en-US" sz="1600" dirty="0"/>
              <a:t>-ES along with SNAP and AUGUSTUS.</a:t>
            </a:r>
          </a:p>
          <a:p>
            <a:r>
              <a:rPr lang="en-US" sz="1600" dirty="0">
                <a:hlinkClick r:id="rId5"/>
              </a:rPr>
              <a:t>BRAKER1</a:t>
            </a:r>
            <a:r>
              <a:rPr lang="en-US" sz="1600" dirty="0"/>
              <a:t>: integrates RNA-Seq reads</a:t>
            </a:r>
            <a:br>
              <a:rPr lang="en-US" sz="1600" dirty="0"/>
            </a:br>
            <a:r>
              <a:rPr lang="en-US" sz="1600" dirty="0"/>
              <a:t>-- uses </a:t>
            </a:r>
            <a:r>
              <a:rPr lang="en-US" sz="1600" dirty="0" err="1"/>
              <a:t>GeneMark</a:t>
            </a:r>
            <a:r>
              <a:rPr lang="en-US" sz="1600" dirty="0"/>
              <a:t>-ET and AUGUSTUS</a:t>
            </a:r>
          </a:p>
          <a:p>
            <a:r>
              <a:rPr lang="en-US" sz="1600" dirty="0">
                <a:hlinkClick r:id="rId5"/>
              </a:rPr>
              <a:t>BRAKER3</a:t>
            </a:r>
            <a:r>
              <a:rPr lang="en-US" sz="1600" dirty="0"/>
              <a:t>: integrates RNA-seq reads and known proteins</a:t>
            </a:r>
            <a:br>
              <a:rPr lang="en-US" sz="1600" dirty="0"/>
            </a:br>
            <a:r>
              <a:rPr lang="en-US" sz="1600" dirty="0"/>
              <a:t>-- uses </a:t>
            </a:r>
            <a:r>
              <a:rPr lang="en-US" sz="1600" dirty="0" err="1"/>
              <a:t>GeneMark</a:t>
            </a:r>
            <a:r>
              <a:rPr lang="en-US" sz="1600" dirty="0"/>
              <a:t>-EP+ and AUGUSTUS</a:t>
            </a:r>
          </a:p>
        </p:txBody>
      </p:sp>
      <p:sp>
        <p:nvSpPr>
          <p:cNvPr id="8" name="Rectangle 7">
            <a:extLst>
              <a:ext uri="{FF2B5EF4-FFF2-40B4-BE49-F238E27FC236}">
                <a16:creationId xmlns:a16="http://schemas.microsoft.com/office/drawing/2014/main" id="{2BB9A540-15D7-91F2-3EB0-ED6AEF5CAA05}"/>
              </a:ext>
            </a:extLst>
          </p:cNvPr>
          <p:cNvSpPr/>
          <p:nvPr/>
        </p:nvSpPr>
        <p:spPr>
          <a:xfrm>
            <a:off x="1074277" y="3275638"/>
            <a:ext cx="5487162" cy="467221"/>
          </a:xfrm>
          <a:prstGeom prst="rect">
            <a:avLst/>
          </a:prstGeom>
          <a:noFill/>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E"/>
          </a:p>
        </p:txBody>
      </p:sp>
    </p:spTree>
    <p:extLst>
      <p:ext uri="{BB962C8B-B14F-4D97-AF65-F5344CB8AC3E}">
        <p14:creationId xmlns:p14="http://schemas.microsoft.com/office/powerpoint/2010/main" val="155227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4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4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Ab inito gene predictor</a:t>
            </a:r>
          </a:p>
        </p:txBody>
      </p:sp>
      <p:sp>
        <p:nvSpPr>
          <p:cNvPr id="3" name="Subtitle 2">
            <a:extLst>
              <a:ext uri="{FF2B5EF4-FFF2-40B4-BE49-F238E27FC236}">
                <a16:creationId xmlns:a16="http://schemas.microsoft.com/office/drawing/2014/main" id="{023E22CF-FD6D-A391-B32E-821566D640A5}"/>
              </a:ext>
            </a:extLst>
          </p:cNvPr>
          <p:cNvSpPr txBox="1">
            <a:spLocks/>
          </p:cNvSpPr>
          <p:nvPr/>
        </p:nvSpPr>
        <p:spPr>
          <a:xfrm>
            <a:off x="1074276" y="1111968"/>
            <a:ext cx="10170373" cy="4634064"/>
          </a:xfrm>
          <a:prstGeom prst="rect">
            <a:avLst/>
          </a:prstGeom>
        </p:spPr>
        <p:txBody>
          <a:bodyPr vert="horz" lIns="91440" tIns="45720" rIns="91440" bIns="45720" rtlCol="0">
            <a:normAutofit fontScale="85000" lnSpcReduction="10000"/>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ystem Font Regular"/>
              <a:buChar char="+"/>
            </a:pPr>
            <a:r>
              <a:rPr lang="en-US" sz="2900" dirty="0"/>
              <a:t>Ab initio methods use statistical models with two types of sensors:</a:t>
            </a:r>
          </a:p>
          <a:p>
            <a:pPr marL="0" indent="0">
              <a:buNone/>
            </a:pPr>
            <a:r>
              <a:rPr lang="en-US" sz="2900" dirty="0"/>
              <a:t>	1) </a:t>
            </a:r>
            <a:r>
              <a:rPr lang="en-US" sz="2900" dirty="0">
                <a:solidFill>
                  <a:schemeClr val="accent2">
                    <a:lumMod val="75000"/>
                  </a:schemeClr>
                </a:solidFill>
              </a:rPr>
              <a:t>Signal sensors </a:t>
            </a:r>
            <a:r>
              <a:rPr lang="en-US" sz="2900" dirty="0"/>
              <a:t>exploit specific sites and patterns (splicing 	sites, promotor and terminator sequences etc.)</a:t>
            </a:r>
          </a:p>
          <a:p>
            <a:pPr marL="0" indent="0">
              <a:buNone/>
            </a:pPr>
            <a:r>
              <a:rPr lang="en-US" sz="2900" dirty="0"/>
              <a:t>	2) </a:t>
            </a:r>
            <a:r>
              <a:rPr lang="en-US" sz="2900" dirty="0">
                <a:solidFill>
                  <a:schemeClr val="accent2">
                    <a:lumMod val="75000"/>
                  </a:schemeClr>
                </a:solidFill>
              </a:rPr>
              <a:t>Content sensors </a:t>
            </a:r>
            <a:r>
              <a:rPr lang="en-US" sz="2900" dirty="0"/>
              <a:t>exploit the coding versus non-coding 	sequence features (exon or intron lengths or nucleotide 	composition)</a:t>
            </a:r>
          </a:p>
          <a:p>
            <a:pPr>
              <a:buFont typeface="System Font Regular"/>
              <a:buChar char="+"/>
            </a:pPr>
            <a:r>
              <a:rPr lang="en-AE" sz="2900" dirty="0"/>
              <a:t>Gene predictors</a:t>
            </a:r>
          </a:p>
          <a:p>
            <a:pPr lvl="1">
              <a:spcBef>
                <a:spcPts val="0"/>
              </a:spcBef>
              <a:buClr>
                <a:schemeClr val="tx2">
                  <a:lumMod val="25000"/>
                  <a:lumOff val="75000"/>
                </a:schemeClr>
              </a:buClr>
              <a:buFont typeface="System Font Regular"/>
              <a:buChar char="+"/>
            </a:pPr>
            <a:r>
              <a:rPr lang="en-AE" sz="2200" dirty="0"/>
              <a:t>GlimmerHMM</a:t>
            </a:r>
          </a:p>
          <a:p>
            <a:pPr lvl="1">
              <a:spcBef>
                <a:spcPts val="0"/>
              </a:spcBef>
              <a:buClr>
                <a:schemeClr val="tx2">
                  <a:lumMod val="25000"/>
                  <a:lumOff val="75000"/>
                </a:schemeClr>
              </a:buClr>
              <a:buFont typeface="System Font Regular"/>
              <a:buChar char="+"/>
            </a:pPr>
            <a:r>
              <a:rPr lang="en-AE" sz="2200" dirty="0"/>
              <a:t>SNAP</a:t>
            </a:r>
          </a:p>
          <a:p>
            <a:pPr lvl="1">
              <a:spcBef>
                <a:spcPts val="0"/>
              </a:spcBef>
              <a:buClr>
                <a:schemeClr val="tx2">
                  <a:lumMod val="25000"/>
                  <a:lumOff val="75000"/>
                </a:schemeClr>
              </a:buClr>
              <a:buFont typeface="System Font Regular"/>
              <a:buChar char="+"/>
            </a:pPr>
            <a:r>
              <a:rPr lang="en-AE" sz="2200" dirty="0"/>
              <a:t> AUGUSTUS</a:t>
            </a:r>
          </a:p>
          <a:p>
            <a:pPr lvl="1">
              <a:spcBef>
                <a:spcPts val="0"/>
              </a:spcBef>
              <a:buClr>
                <a:schemeClr val="tx2">
                  <a:lumMod val="25000"/>
                  <a:lumOff val="75000"/>
                </a:schemeClr>
              </a:buClr>
              <a:buFont typeface="System Font Regular"/>
              <a:buChar char="+"/>
            </a:pPr>
            <a:r>
              <a:rPr lang="en-AE" sz="2200" dirty="0"/>
              <a:t>GeneID</a:t>
            </a:r>
          </a:p>
          <a:p>
            <a:pPr lvl="1">
              <a:spcBef>
                <a:spcPts val="0"/>
              </a:spcBef>
              <a:buClr>
                <a:schemeClr val="tx2">
                  <a:lumMod val="25000"/>
                  <a:lumOff val="75000"/>
                </a:schemeClr>
              </a:buClr>
              <a:buFont typeface="System Font Regular"/>
              <a:buChar char="+"/>
            </a:pPr>
            <a:r>
              <a:rPr lang="en-AE" sz="2200" dirty="0"/>
              <a:t>Genscan</a:t>
            </a:r>
          </a:p>
          <a:p>
            <a:pPr lvl="1">
              <a:spcBef>
                <a:spcPts val="0"/>
              </a:spcBef>
              <a:buClr>
                <a:schemeClr val="tx2">
                  <a:lumMod val="25000"/>
                  <a:lumOff val="75000"/>
                </a:schemeClr>
              </a:buClr>
              <a:buFont typeface="System Font Regular"/>
              <a:buChar char="+"/>
            </a:pPr>
            <a:r>
              <a:rPr lang="en-AE" sz="2200" dirty="0"/>
              <a:t> GeneMark-ES</a:t>
            </a:r>
          </a:p>
        </p:txBody>
      </p:sp>
      <p:sp>
        <p:nvSpPr>
          <p:cNvPr id="4" name="Rectangle 3">
            <a:extLst>
              <a:ext uri="{FF2B5EF4-FFF2-40B4-BE49-F238E27FC236}">
                <a16:creationId xmlns:a16="http://schemas.microsoft.com/office/drawing/2014/main" id="{4BF3C4FD-3F9C-08A6-FAA0-50614462F002}"/>
              </a:ext>
            </a:extLst>
          </p:cNvPr>
          <p:cNvSpPr/>
          <p:nvPr/>
        </p:nvSpPr>
        <p:spPr>
          <a:xfrm>
            <a:off x="1511123" y="4003120"/>
            <a:ext cx="1886986" cy="853085"/>
          </a:xfrm>
          <a:prstGeom prst="rect">
            <a:avLst/>
          </a:prstGeom>
          <a:noFill/>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E"/>
          </a:p>
        </p:txBody>
      </p:sp>
    </p:spTree>
    <p:extLst>
      <p:ext uri="{BB962C8B-B14F-4D97-AF65-F5344CB8AC3E}">
        <p14:creationId xmlns:p14="http://schemas.microsoft.com/office/powerpoint/2010/main" val="257519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400"/>
                                        <p:tgtEl>
                                          <p:spTgt spid="3">
                                            <p:txEl>
                                              <p:pRg st="3" end="3"/>
                                            </p:txEl>
                                          </p:spTgt>
                                        </p:tgtEl>
                                      </p:cBhvr>
                                    </p:animEffect>
                                  </p:childTnLst>
                                </p:cTn>
                              </p:par>
                              <p:par>
                                <p:cTn id="19" presetID="10" presetClass="entr" presetSubtype="0" fill="hold" grpId="0" nodeType="withEffect">
                                  <p:stCondLst>
                                    <p:cond delay="2000"/>
                                  </p:stCondLst>
                                  <p:iterate type="lt">
                                    <p:tmPct val="10000"/>
                                  </p:iterate>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400"/>
                                        <p:tgtEl>
                                          <p:spTgt spid="3">
                                            <p:txEl>
                                              <p:pRg st="4" end="4"/>
                                            </p:txEl>
                                          </p:spTgt>
                                        </p:tgtEl>
                                      </p:cBhvr>
                                    </p:animEffect>
                                  </p:childTnLst>
                                </p:cTn>
                              </p:par>
                              <p:par>
                                <p:cTn id="22" presetID="10" presetClass="entr" presetSubtype="0" fill="hold" grpId="0" nodeType="withEffect">
                                  <p:stCondLst>
                                    <p:cond delay="2000"/>
                                  </p:stCondLst>
                                  <p:iterate type="lt">
                                    <p:tmPct val="1000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400"/>
                                        <p:tgtEl>
                                          <p:spTgt spid="3">
                                            <p:txEl>
                                              <p:pRg st="5" end="5"/>
                                            </p:txEl>
                                          </p:spTgt>
                                        </p:tgtEl>
                                      </p:cBhvr>
                                    </p:animEffect>
                                  </p:childTnLst>
                                </p:cTn>
                              </p:par>
                              <p:par>
                                <p:cTn id="25" presetID="10" presetClass="entr" presetSubtype="0" fill="hold" grpId="0" nodeType="withEffect">
                                  <p:stCondLst>
                                    <p:cond delay="2000"/>
                                  </p:stCondLst>
                                  <p:iterate type="lt">
                                    <p:tmPct val="1000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400"/>
                                        <p:tgtEl>
                                          <p:spTgt spid="3">
                                            <p:txEl>
                                              <p:pRg st="6" end="6"/>
                                            </p:txEl>
                                          </p:spTgt>
                                        </p:tgtEl>
                                      </p:cBhvr>
                                    </p:animEffect>
                                  </p:childTnLst>
                                </p:cTn>
                              </p:par>
                              <p:par>
                                <p:cTn id="28" presetID="10" presetClass="entr" presetSubtype="0" fill="hold" grpId="0" nodeType="withEffect">
                                  <p:stCondLst>
                                    <p:cond delay="2000"/>
                                  </p:stCondLst>
                                  <p:iterate type="lt">
                                    <p:tmPct val="10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400"/>
                                        <p:tgtEl>
                                          <p:spTgt spid="3">
                                            <p:txEl>
                                              <p:pRg st="7" end="7"/>
                                            </p:txEl>
                                          </p:spTgt>
                                        </p:tgtEl>
                                      </p:cBhvr>
                                    </p:animEffect>
                                  </p:childTnLst>
                                </p:cTn>
                              </p:par>
                              <p:par>
                                <p:cTn id="31" presetID="10" presetClass="entr" presetSubtype="0" fill="hold" grpId="0" nodeType="withEffect">
                                  <p:stCondLst>
                                    <p:cond delay="2000"/>
                                  </p:stCondLst>
                                  <p:iterate type="lt">
                                    <p:tmPct val="10000"/>
                                  </p:iterate>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400"/>
                                        <p:tgtEl>
                                          <p:spTgt spid="3">
                                            <p:txEl>
                                              <p:pRg st="8" end="8"/>
                                            </p:txEl>
                                          </p:spTgt>
                                        </p:tgtEl>
                                      </p:cBhvr>
                                    </p:animEffect>
                                  </p:childTnLst>
                                </p:cTn>
                              </p:par>
                              <p:par>
                                <p:cTn id="34" presetID="10" presetClass="entr" presetSubtype="0" fill="hold" grpId="0" nodeType="withEffect">
                                  <p:stCondLst>
                                    <p:cond delay="2000"/>
                                  </p:stCondLst>
                                  <p:iterate type="lt">
                                    <p:tmPct val="10000"/>
                                  </p:iterate>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4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Unknown species: </a:t>
            </a:r>
            <a:r>
              <a:rPr lang="en-AE" i="1" dirty="0"/>
              <a:t>R. ferriguenus</a:t>
            </a:r>
          </a:p>
        </p:txBody>
      </p:sp>
      <p:sp>
        <p:nvSpPr>
          <p:cNvPr id="4" name="TextBox 3">
            <a:extLst>
              <a:ext uri="{FF2B5EF4-FFF2-40B4-BE49-F238E27FC236}">
                <a16:creationId xmlns:a16="http://schemas.microsoft.com/office/drawing/2014/main" id="{AE826A4F-0FA9-26BB-BA65-770D455D40CA}"/>
              </a:ext>
            </a:extLst>
          </p:cNvPr>
          <p:cNvSpPr txBox="1"/>
          <p:nvPr/>
        </p:nvSpPr>
        <p:spPr>
          <a:xfrm>
            <a:off x="1029354" y="928385"/>
            <a:ext cx="2160160" cy="307777"/>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ourRNA</a:t>
            </a:r>
            <a:r>
              <a:rPr lang="en-US" sz="1400" dirty="0"/>
              <a:t> seq.</a:t>
            </a:r>
            <a:r>
              <a:rPr lang="en-AE" sz="1400" dirty="0"/>
              <a:t>fasta</a:t>
            </a:r>
          </a:p>
        </p:txBody>
      </p:sp>
      <p:sp>
        <p:nvSpPr>
          <p:cNvPr id="5" name="TextBox 4">
            <a:extLst>
              <a:ext uri="{FF2B5EF4-FFF2-40B4-BE49-F238E27FC236}">
                <a16:creationId xmlns:a16="http://schemas.microsoft.com/office/drawing/2014/main" id="{1B50F3AF-34A7-2C16-08CA-1C6B2A8481E9}"/>
              </a:ext>
            </a:extLst>
          </p:cNvPr>
          <p:cNvSpPr txBox="1"/>
          <p:nvPr/>
        </p:nvSpPr>
        <p:spPr>
          <a:xfrm>
            <a:off x="1029354" y="1440224"/>
            <a:ext cx="2160160" cy="90024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Assembled genome based on public </a:t>
            </a:r>
            <a:r>
              <a:rPr lang="en-US" sz="1400" dirty="0" err="1"/>
              <a:t>dovetail_UAEU</a:t>
            </a:r>
            <a:endParaRPr lang="en-AE" sz="1400" dirty="0"/>
          </a:p>
          <a:p>
            <a:pPr algn="ctr"/>
            <a:r>
              <a:rPr lang="en-AE" sz="1050" dirty="0"/>
              <a:t>(</a:t>
            </a:r>
            <a:r>
              <a:rPr lang="en-AE" sz="1050" dirty="0">
                <a:highlight>
                  <a:srgbClr val="FFFF00"/>
                </a:highlight>
              </a:rPr>
              <a:t>Histat2</a:t>
            </a:r>
            <a:r>
              <a:rPr lang="en-AE" sz="1050" dirty="0"/>
              <a:t>)</a:t>
            </a:r>
          </a:p>
        </p:txBody>
      </p:sp>
      <p:cxnSp>
        <p:nvCxnSpPr>
          <p:cNvPr id="6" name="Straight Arrow Connector 5">
            <a:extLst>
              <a:ext uri="{FF2B5EF4-FFF2-40B4-BE49-F238E27FC236}">
                <a16:creationId xmlns:a16="http://schemas.microsoft.com/office/drawing/2014/main" id="{4BB4EFD0-5019-4EDC-36E4-4A48B34B1590}"/>
              </a:ext>
            </a:extLst>
          </p:cNvPr>
          <p:cNvCxnSpPr>
            <a:cxnSpLocks/>
            <a:stCxn id="4" idx="2"/>
            <a:endCxn id="5" idx="0"/>
          </p:cNvCxnSpPr>
          <p:nvPr/>
        </p:nvCxnSpPr>
        <p:spPr>
          <a:xfrm>
            <a:off x="2109434" y="1236162"/>
            <a:ext cx="0" cy="2040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BDAF410B-3FAA-C7C5-F7BC-9E751153891C}"/>
              </a:ext>
            </a:extLst>
          </p:cNvPr>
          <p:cNvSpPr txBox="1"/>
          <p:nvPr/>
        </p:nvSpPr>
        <p:spPr>
          <a:xfrm>
            <a:off x="953154" y="2513601"/>
            <a:ext cx="2312560" cy="165429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Only 50% recovery. Absent transcripts as exons not aligned and don’t know landscape of </a:t>
            </a:r>
            <a:r>
              <a:rPr lang="en-US" sz="1400" dirty="0" err="1"/>
              <a:t>dovetail_UAEU</a:t>
            </a:r>
            <a:endParaRPr lang="en-AE" sz="1400" dirty="0"/>
          </a:p>
          <a:p>
            <a:pPr algn="ctr"/>
            <a:r>
              <a:rPr lang="en-AE" sz="1050" dirty="0"/>
              <a:t>(</a:t>
            </a:r>
            <a:r>
              <a:rPr lang="en-AE" sz="1050" dirty="0">
                <a:highlight>
                  <a:srgbClr val="FFFF00"/>
                </a:highlight>
              </a:rPr>
              <a:t>Trinotate retrieved ORF and homology similarity testing performed</a:t>
            </a:r>
            <a:r>
              <a:rPr lang="en-AE" sz="1050" dirty="0"/>
              <a:t>)</a:t>
            </a:r>
          </a:p>
        </p:txBody>
      </p:sp>
      <p:sp>
        <p:nvSpPr>
          <p:cNvPr id="8" name="TextBox 7">
            <a:extLst>
              <a:ext uri="{FF2B5EF4-FFF2-40B4-BE49-F238E27FC236}">
                <a16:creationId xmlns:a16="http://schemas.microsoft.com/office/drawing/2014/main" id="{A63BBD77-A76C-C3C9-26AD-75C3832AD782}"/>
              </a:ext>
            </a:extLst>
          </p:cNvPr>
          <p:cNvSpPr txBox="1"/>
          <p:nvPr/>
        </p:nvSpPr>
        <p:spPr>
          <a:xfrm>
            <a:off x="3489525" y="959316"/>
            <a:ext cx="2160160" cy="52322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Saudi_ref.fa</a:t>
            </a:r>
            <a:endParaRPr lang="en-US" sz="1400" dirty="0"/>
          </a:p>
          <a:p>
            <a:pPr algn="ctr"/>
            <a:r>
              <a:rPr lang="en-US" sz="1400" dirty="0" err="1"/>
              <a:t>Dovetail_Khalid.fa</a:t>
            </a:r>
            <a:endParaRPr lang="en-AE" sz="1400" dirty="0"/>
          </a:p>
        </p:txBody>
      </p:sp>
      <p:cxnSp>
        <p:nvCxnSpPr>
          <p:cNvPr id="9" name="Straight Arrow Connector 8">
            <a:extLst>
              <a:ext uri="{FF2B5EF4-FFF2-40B4-BE49-F238E27FC236}">
                <a16:creationId xmlns:a16="http://schemas.microsoft.com/office/drawing/2014/main" id="{590CB4E5-96E5-566F-80E6-057DF3FB5045}"/>
              </a:ext>
            </a:extLst>
          </p:cNvPr>
          <p:cNvCxnSpPr>
            <a:cxnSpLocks/>
            <a:stCxn id="5" idx="2"/>
            <a:endCxn id="7" idx="0"/>
          </p:cNvCxnSpPr>
          <p:nvPr/>
        </p:nvCxnSpPr>
        <p:spPr>
          <a:xfrm>
            <a:off x="2109434" y="2340470"/>
            <a:ext cx="0" cy="1731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6FB314F-B9B9-D151-2AFD-0B16C9D8E413}"/>
              </a:ext>
            </a:extLst>
          </p:cNvPr>
          <p:cNvSpPr txBox="1"/>
          <p:nvPr/>
        </p:nvSpPr>
        <p:spPr>
          <a:xfrm>
            <a:off x="3489525" y="1613355"/>
            <a:ext cx="2160160" cy="46935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Gene predication ran</a:t>
            </a:r>
            <a:endParaRPr lang="en-AE" sz="1400" dirty="0"/>
          </a:p>
          <a:p>
            <a:pPr algn="ctr"/>
            <a:r>
              <a:rPr lang="en-AE" sz="1050" dirty="0"/>
              <a:t>(</a:t>
            </a:r>
            <a:r>
              <a:rPr lang="en-AE" sz="1050" dirty="0">
                <a:highlight>
                  <a:srgbClr val="FFFF00"/>
                </a:highlight>
              </a:rPr>
              <a:t>augustus</a:t>
            </a:r>
            <a:r>
              <a:rPr lang="en-AE" sz="1050" dirty="0"/>
              <a:t>)</a:t>
            </a:r>
          </a:p>
        </p:txBody>
      </p:sp>
      <p:sp>
        <p:nvSpPr>
          <p:cNvPr id="11" name="TextBox 10">
            <a:extLst>
              <a:ext uri="{FF2B5EF4-FFF2-40B4-BE49-F238E27FC236}">
                <a16:creationId xmlns:a16="http://schemas.microsoft.com/office/drawing/2014/main" id="{46B6E487-3168-9010-E3F2-E46FB111A8F0}"/>
              </a:ext>
            </a:extLst>
          </p:cNvPr>
          <p:cNvSpPr txBox="1"/>
          <p:nvPr/>
        </p:nvSpPr>
        <p:spPr>
          <a:xfrm>
            <a:off x="3631039" y="2213533"/>
            <a:ext cx="1877131" cy="68480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Convert from GFF to GTF</a:t>
            </a:r>
            <a:endParaRPr lang="en-AE" sz="1400" dirty="0"/>
          </a:p>
          <a:p>
            <a:pPr algn="ctr"/>
            <a:r>
              <a:rPr lang="en-AE" sz="1050" dirty="0"/>
              <a:t>(</a:t>
            </a:r>
            <a:r>
              <a:rPr lang="en-AE" sz="1050" dirty="0">
                <a:highlight>
                  <a:srgbClr val="FFFF00"/>
                </a:highlight>
              </a:rPr>
              <a:t>agat</a:t>
            </a:r>
            <a:r>
              <a:rPr lang="en-AE" sz="1050" dirty="0"/>
              <a:t>)</a:t>
            </a:r>
          </a:p>
        </p:txBody>
      </p:sp>
      <p:sp>
        <p:nvSpPr>
          <p:cNvPr id="12" name="TextBox 11">
            <a:extLst>
              <a:ext uri="{FF2B5EF4-FFF2-40B4-BE49-F238E27FC236}">
                <a16:creationId xmlns:a16="http://schemas.microsoft.com/office/drawing/2014/main" id="{9A381EDB-C873-0BEF-40DA-FCE0CEC943D5}"/>
              </a:ext>
            </a:extLst>
          </p:cNvPr>
          <p:cNvSpPr txBox="1"/>
          <p:nvPr/>
        </p:nvSpPr>
        <p:spPr>
          <a:xfrm>
            <a:off x="3631033" y="3041533"/>
            <a:ext cx="1877131" cy="68480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Indexing of each reference</a:t>
            </a:r>
            <a:endParaRPr lang="en-AE" sz="1400" dirty="0"/>
          </a:p>
          <a:p>
            <a:pPr algn="ctr"/>
            <a:r>
              <a:rPr lang="en-AE" sz="1050" dirty="0"/>
              <a:t>(</a:t>
            </a:r>
            <a:r>
              <a:rPr lang="en-AE" sz="1050" dirty="0">
                <a:highlight>
                  <a:srgbClr val="FFFF00"/>
                </a:highlight>
              </a:rPr>
              <a:t>HiStat2</a:t>
            </a:r>
            <a:r>
              <a:rPr lang="en-AE" sz="1050" dirty="0"/>
              <a:t>)</a:t>
            </a:r>
          </a:p>
        </p:txBody>
      </p:sp>
      <p:sp>
        <p:nvSpPr>
          <p:cNvPr id="13" name="TextBox 12">
            <a:extLst>
              <a:ext uri="{FF2B5EF4-FFF2-40B4-BE49-F238E27FC236}">
                <a16:creationId xmlns:a16="http://schemas.microsoft.com/office/drawing/2014/main" id="{D9456BF7-9739-66C8-10B0-59438D498042}"/>
              </a:ext>
            </a:extLst>
          </p:cNvPr>
          <p:cNvSpPr txBox="1"/>
          <p:nvPr/>
        </p:nvSpPr>
        <p:spPr>
          <a:xfrm>
            <a:off x="3631037" y="3869533"/>
            <a:ext cx="1877131" cy="46935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ourRNA</a:t>
            </a:r>
            <a:r>
              <a:rPr lang="en-US" sz="1400" dirty="0"/>
              <a:t> seq.</a:t>
            </a:r>
            <a:r>
              <a:rPr lang="en-AE" sz="1400" dirty="0"/>
              <a:t>fasta</a:t>
            </a:r>
          </a:p>
          <a:p>
            <a:pPr algn="ctr"/>
            <a:r>
              <a:rPr lang="en-AE" sz="1050" dirty="0"/>
              <a:t>(</a:t>
            </a:r>
            <a:r>
              <a:rPr lang="en-AE" sz="1050" dirty="0">
                <a:highlight>
                  <a:srgbClr val="FFFF00"/>
                </a:highlight>
              </a:rPr>
              <a:t>trinotate</a:t>
            </a:r>
            <a:r>
              <a:rPr lang="en-AE" sz="1050" dirty="0"/>
              <a:t>)</a:t>
            </a:r>
          </a:p>
        </p:txBody>
      </p:sp>
      <p:sp>
        <p:nvSpPr>
          <p:cNvPr id="16" name="TextBox 15">
            <a:extLst>
              <a:ext uri="{FF2B5EF4-FFF2-40B4-BE49-F238E27FC236}">
                <a16:creationId xmlns:a16="http://schemas.microsoft.com/office/drawing/2014/main" id="{538E27A9-38FD-33B9-FCFD-A7888893C152}"/>
              </a:ext>
            </a:extLst>
          </p:cNvPr>
          <p:cNvSpPr txBox="1"/>
          <p:nvPr/>
        </p:nvSpPr>
        <p:spPr>
          <a:xfrm>
            <a:off x="3631033" y="4500636"/>
            <a:ext cx="1877131" cy="46935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Trinity workflow</a:t>
            </a:r>
            <a:endParaRPr lang="en-AE" sz="1400" dirty="0"/>
          </a:p>
          <a:p>
            <a:pPr algn="ctr"/>
            <a:r>
              <a:rPr lang="en-AE" sz="1050" dirty="0"/>
              <a:t>(</a:t>
            </a:r>
            <a:r>
              <a:rPr lang="en-AE" sz="1050" dirty="0">
                <a:highlight>
                  <a:srgbClr val="FFFF00"/>
                </a:highlight>
              </a:rPr>
              <a:t>trinotate</a:t>
            </a:r>
            <a:r>
              <a:rPr lang="en-AE" sz="1050" dirty="0"/>
              <a:t>)</a:t>
            </a:r>
          </a:p>
        </p:txBody>
      </p:sp>
      <p:sp>
        <p:nvSpPr>
          <p:cNvPr id="17" name="TextBox 16">
            <a:extLst>
              <a:ext uri="{FF2B5EF4-FFF2-40B4-BE49-F238E27FC236}">
                <a16:creationId xmlns:a16="http://schemas.microsoft.com/office/drawing/2014/main" id="{93BCFF1C-A932-FB6C-2C42-1A668ED03BE2}"/>
              </a:ext>
            </a:extLst>
          </p:cNvPr>
          <p:cNvSpPr txBox="1"/>
          <p:nvPr/>
        </p:nvSpPr>
        <p:spPr>
          <a:xfrm>
            <a:off x="3631034" y="5173513"/>
            <a:ext cx="1877131" cy="307777"/>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RNAseq</a:t>
            </a:r>
            <a:r>
              <a:rPr lang="en-US" sz="1400" dirty="0"/>
              <a:t> DGE</a:t>
            </a:r>
            <a:endParaRPr lang="en-AE" sz="1400" dirty="0"/>
          </a:p>
        </p:txBody>
      </p:sp>
      <p:sp>
        <p:nvSpPr>
          <p:cNvPr id="18" name="TextBox 17">
            <a:extLst>
              <a:ext uri="{FF2B5EF4-FFF2-40B4-BE49-F238E27FC236}">
                <a16:creationId xmlns:a16="http://schemas.microsoft.com/office/drawing/2014/main" id="{C00EB34A-1B38-2480-8F70-F70715BB1B56}"/>
              </a:ext>
            </a:extLst>
          </p:cNvPr>
          <p:cNvSpPr txBox="1"/>
          <p:nvPr/>
        </p:nvSpPr>
        <p:spPr>
          <a:xfrm>
            <a:off x="3631035" y="5645170"/>
            <a:ext cx="1877131" cy="52322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RSEM + </a:t>
            </a:r>
            <a:r>
              <a:rPr lang="en-US" sz="1400" dirty="0" err="1"/>
              <a:t>Visualise</a:t>
            </a:r>
            <a:r>
              <a:rPr lang="en-US" sz="1400" dirty="0"/>
              <a:t> on </a:t>
            </a:r>
            <a:r>
              <a:rPr lang="en-US" sz="1400" dirty="0" err="1"/>
              <a:t>trinotate</a:t>
            </a:r>
            <a:r>
              <a:rPr lang="en-US" sz="1400" dirty="0"/>
              <a:t> web</a:t>
            </a:r>
            <a:endParaRPr lang="en-AE" sz="1400" dirty="0"/>
          </a:p>
        </p:txBody>
      </p:sp>
      <p:sp>
        <p:nvSpPr>
          <p:cNvPr id="19" name="TextBox 18">
            <a:extLst>
              <a:ext uri="{FF2B5EF4-FFF2-40B4-BE49-F238E27FC236}">
                <a16:creationId xmlns:a16="http://schemas.microsoft.com/office/drawing/2014/main" id="{D088987E-89F8-B029-5FF2-C62F3456537F}"/>
              </a:ext>
            </a:extLst>
          </p:cNvPr>
          <p:cNvSpPr txBox="1"/>
          <p:nvPr/>
        </p:nvSpPr>
        <p:spPr>
          <a:xfrm>
            <a:off x="6082968" y="3951635"/>
            <a:ext cx="1877131" cy="307777"/>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OurProteinModel</a:t>
            </a:r>
            <a:endParaRPr lang="en-AE" sz="1050" dirty="0"/>
          </a:p>
        </p:txBody>
      </p:sp>
      <p:sp>
        <p:nvSpPr>
          <p:cNvPr id="21" name="TextBox 20">
            <a:extLst>
              <a:ext uri="{FF2B5EF4-FFF2-40B4-BE49-F238E27FC236}">
                <a16:creationId xmlns:a16="http://schemas.microsoft.com/office/drawing/2014/main" id="{FD539196-C210-3654-5286-2BD90F06F05A}"/>
              </a:ext>
            </a:extLst>
          </p:cNvPr>
          <p:cNvSpPr txBox="1"/>
          <p:nvPr/>
        </p:nvSpPr>
        <p:spPr>
          <a:xfrm>
            <a:off x="8708568" y="844445"/>
            <a:ext cx="2530277" cy="90024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Selected 5 similar species based on latest study on phylogeny</a:t>
            </a:r>
          </a:p>
          <a:p>
            <a:pPr algn="ctr"/>
            <a:r>
              <a:rPr lang="en-AE" sz="1050" dirty="0"/>
              <a:t>(</a:t>
            </a:r>
            <a:r>
              <a:rPr lang="en-AE" sz="1050" dirty="0">
                <a:highlight>
                  <a:srgbClr val="FFFF00"/>
                </a:highlight>
              </a:rPr>
              <a:t>fasta</a:t>
            </a:r>
            <a:r>
              <a:rPr lang="en-AE" sz="1050" dirty="0"/>
              <a:t>)</a:t>
            </a:r>
          </a:p>
        </p:txBody>
      </p:sp>
      <p:sp>
        <p:nvSpPr>
          <p:cNvPr id="23" name="TextBox 22">
            <a:extLst>
              <a:ext uri="{FF2B5EF4-FFF2-40B4-BE49-F238E27FC236}">
                <a16:creationId xmlns:a16="http://schemas.microsoft.com/office/drawing/2014/main" id="{4FB103B8-5B19-7467-4F7F-08BF008CE168}"/>
              </a:ext>
            </a:extLst>
          </p:cNvPr>
          <p:cNvSpPr txBox="1"/>
          <p:nvPr/>
        </p:nvSpPr>
        <p:spPr>
          <a:xfrm>
            <a:off x="8893627" y="1885934"/>
            <a:ext cx="2160160" cy="46935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Gene predication ran</a:t>
            </a:r>
            <a:endParaRPr lang="en-AE" sz="1400" dirty="0"/>
          </a:p>
          <a:p>
            <a:pPr algn="ctr"/>
            <a:r>
              <a:rPr lang="en-AE" sz="1050" dirty="0"/>
              <a:t>(</a:t>
            </a:r>
            <a:r>
              <a:rPr lang="en-AE" sz="1050" dirty="0">
                <a:highlight>
                  <a:srgbClr val="FFFF00"/>
                </a:highlight>
              </a:rPr>
              <a:t>augustus</a:t>
            </a:r>
            <a:r>
              <a:rPr lang="en-AE" sz="1050" dirty="0"/>
              <a:t>)</a:t>
            </a:r>
          </a:p>
        </p:txBody>
      </p:sp>
      <p:sp>
        <p:nvSpPr>
          <p:cNvPr id="24" name="TextBox 23">
            <a:extLst>
              <a:ext uri="{FF2B5EF4-FFF2-40B4-BE49-F238E27FC236}">
                <a16:creationId xmlns:a16="http://schemas.microsoft.com/office/drawing/2014/main" id="{B21C6F21-5ADD-E786-AF13-C1BD52A3A08D}"/>
              </a:ext>
            </a:extLst>
          </p:cNvPr>
          <p:cNvSpPr txBox="1"/>
          <p:nvPr/>
        </p:nvSpPr>
        <p:spPr>
          <a:xfrm>
            <a:off x="8893627" y="2497838"/>
            <a:ext cx="2160160" cy="46935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Build Hmm model</a:t>
            </a:r>
            <a:endParaRPr lang="en-AE" sz="1400" dirty="0"/>
          </a:p>
          <a:p>
            <a:pPr algn="ctr"/>
            <a:r>
              <a:rPr lang="en-AE" sz="1050" dirty="0"/>
              <a:t>(</a:t>
            </a:r>
            <a:r>
              <a:rPr lang="en-AE" sz="1050" dirty="0">
                <a:highlight>
                  <a:srgbClr val="FFFF00"/>
                </a:highlight>
              </a:rPr>
              <a:t>augustus; seqping</a:t>
            </a:r>
            <a:r>
              <a:rPr lang="en-AE" sz="1050" dirty="0"/>
              <a:t>)</a:t>
            </a:r>
          </a:p>
        </p:txBody>
      </p:sp>
      <p:sp>
        <p:nvSpPr>
          <p:cNvPr id="26" name="TextBox 25">
            <a:extLst>
              <a:ext uri="{FF2B5EF4-FFF2-40B4-BE49-F238E27FC236}">
                <a16:creationId xmlns:a16="http://schemas.microsoft.com/office/drawing/2014/main" id="{14AA9A0D-27A0-BD5F-30B5-D07611DA76C8}"/>
              </a:ext>
            </a:extLst>
          </p:cNvPr>
          <p:cNvSpPr txBox="1"/>
          <p:nvPr/>
        </p:nvSpPr>
        <p:spPr>
          <a:xfrm>
            <a:off x="8829715" y="3136458"/>
            <a:ext cx="2287982" cy="469359"/>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Convert from GFF to GTF</a:t>
            </a:r>
            <a:endParaRPr lang="en-AE" sz="1400" dirty="0"/>
          </a:p>
          <a:p>
            <a:pPr algn="ctr"/>
            <a:r>
              <a:rPr lang="en-AE" sz="1050" dirty="0"/>
              <a:t>(</a:t>
            </a:r>
            <a:r>
              <a:rPr lang="en-AE" sz="1050" dirty="0">
                <a:highlight>
                  <a:srgbClr val="FFFF00"/>
                </a:highlight>
              </a:rPr>
              <a:t>agat</a:t>
            </a:r>
            <a:r>
              <a:rPr lang="en-AE" sz="1050" dirty="0"/>
              <a:t>)</a:t>
            </a:r>
          </a:p>
        </p:txBody>
      </p:sp>
      <p:sp>
        <p:nvSpPr>
          <p:cNvPr id="27" name="TextBox 26">
            <a:extLst>
              <a:ext uri="{FF2B5EF4-FFF2-40B4-BE49-F238E27FC236}">
                <a16:creationId xmlns:a16="http://schemas.microsoft.com/office/drawing/2014/main" id="{FE156050-97EA-3B50-C77B-7AF4DE6A4592}"/>
              </a:ext>
            </a:extLst>
          </p:cNvPr>
          <p:cNvSpPr txBox="1"/>
          <p:nvPr/>
        </p:nvSpPr>
        <p:spPr>
          <a:xfrm>
            <a:off x="9035140" y="3775078"/>
            <a:ext cx="1877131" cy="68480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Indexing of each references</a:t>
            </a:r>
            <a:endParaRPr lang="en-AE" sz="1400" dirty="0"/>
          </a:p>
          <a:p>
            <a:pPr algn="ctr"/>
            <a:r>
              <a:rPr lang="en-AE" sz="1050" dirty="0"/>
              <a:t>(</a:t>
            </a:r>
            <a:r>
              <a:rPr lang="en-AE" sz="1050" dirty="0">
                <a:highlight>
                  <a:srgbClr val="FFFF00"/>
                </a:highlight>
              </a:rPr>
              <a:t>HiStat2</a:t>
            </a:r>
            <a:r>
              <a:rPr lang="en-AE" sz="1050" dirty="0"/>
              <a:t>)</a:t>
            </a:r>
          </a:p>
        </p:txBody>
      </p:sp>
      <p:cxnSp>
        <p:nvCxnSpPr>
          <p:cNvPr id="28" name="Straight Arrow Connector 27">
            <a:extLst>
              <a:ext uri="{FF2B5EF4-FFF2-40B4-BE49-F238E27FC236}">
                <a16:creationId xmlns:a16="http://schemas.microsoft.com/office/drawing/2014/main" id="{BB755800-1920-5219-C36D-D1436FE55E7C}"/>
              </a:ext>
            </a:extLst>
          </p:cNvPr>
          <p:cNvCxnSpPr>
            <a:cxnSpLocks/>
            <a:stCxn id="8" idx="2"/>
            <a:endCxn id="10" idx="0"/>
          </p:cNvCxnSpPr>
          <p:nvPr/>
        </p:nvCxnSpPr>
        <p:spPr>
          <a:xfrm>
            <a:off x="4569605" y="1482536"/>
            <a:ext cx="0" cy="130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9F036FB-2747-7ABB-9F3E-F25C37C902BD}"/>
              </a:ext>
            </a:extLst>
          </p:cNvPr>
          <p:cNvCxnSpPr>
            <a:cxnSpLocks/>
            <a:stCxn id="10" idx="2"/>
            <a:endCxn id="11" idx="0"/>
          </p:cNvCxnSpPr>
          <p:nvPr/>
        </p:nvCxnSpPr>
        <p:spPr>
          <a:xfrm>
            <a:off x="4569605" y="2082714"/>
            <a:ext cx="0" cy="1308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D15C30BB-61D0-F7CB-7DBE-B08577069007}"/>
              </a:ext>
            </a:extLst>
          </p:cNvPr>
          <p:cNvCxnSpPr>
            <a:cxnSpLocks/>
            <a:stCxn id="11" idx="2"/>
            <a:endCxn id="12" idx="0"/>
          </p:cNvCxnSpPr>
          <p:nvPr/>
        </p:nvCxnSpPr>
        <p:spPr>
          <a:xfrm flipH="1">
            <a:off x="4569599" y="2898336"/>
            <a:ext cx="6" cy="1431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6B9E9EF-3C6A-CD89-F8A7-E2972B50A81C}"/>
              </a:ext>
            </a:extLst>
          </p:cNvPr>
          <p:cNvCxnSpPr>
            <a:cxnSpLocks/>
            <a:stCxn id="16" idx="2"/>
            <a:endCxn id="17" idx="0"/>
          </p:cNvCxnSpPr>
          <p:nvPr/>
        </p:nvCxnSpPr>
        <p:spPr>
          <a:xfrm>
            <a:off x="4569599" y="4969995"/>
            <a:ext cx="1" cy="2035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52174F6E-6337-0101-B25A-BFAFD515266D}"/>
              </a:ext>
            </a:extLst>
          </p:cNvPr>
          <p:cNvCxnSpPr>
            <a:cxnSpLocks/>
            <a:stCxn id="13" idx="2"/>
            <a:endCxn id="16" idx="0"/>
          </p:cNvCxnSpPr>
          <p:nvPr/>
        </p:nvCxnSpPr>
        <p:spPr>
          <a:xfrm flipH="1">
            <a:off x="4569599" y="4338892"/>
            <a:ext cx="4" cy="1617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908EA7E-B234-2C01-922D-75C321DFBE9D}"/>
              </a:ext>
            </a:extLst>
          </p:cNvPr>
          <p:cNvCxnSpPr>
            <a:cxnSpLocks/>
            <a:stCxn id="27" idx="1"/>
            <a:endCxn id="19" idx="3"/>
          </p:cNvCxnSpPr>
          <p:nvPr/>
        </p:nvCxnSpPr>
        <p:spPr>
          <a:xfrm flipH="1" flipV="1">
            <a:off x="7960099" y="4105524"/>
            <a:ext cx="1075041" cy="119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AE8EA463-78E1-593E-8C8B-9002F2F2E5CC}"/>
              </a:ext>
            </a:extLst>
          </p:cNvPr>
          <p:cNvCxnSpPr>
            <a:cxnSpLocks/>
            <a:stCxn id="12" idx="2"/>
            <a:endCxn id="13" idx="0"/>
          </p:cNvCxnSpPr>
          <p:nvPr/>
        </p:nvCxnSpPr>
        <p:spPr>
          <a:xfrm>
            <a:off x="4569599" y="3726336"/>
            <a:ext cx="4" cy="1431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3EB52C1D-C28B-2192-DA56-94B173D32938}"/>
              </a:ext>
            </a:extLst>
          </p:cNvPr>
          <p:cNvCxnSpPr>
            <a:cxnSpLocks/>
            <a:stCxn id="17" idx="2"/>
            <a:endCxn id="18" idx="0"/>
          </p:cNvCxnSpPr>
          <p:nvPr/>
        </p:nvCxnSpPr>
        <p:spPr>
          <a:xfrm>
            <a:off x="4569600" y="5481290"/>
            <a:ext cx="1" cy="163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1B587049-9250-5514-EE7C-0CD7C73AF2E8}"/>
              </a:ext>
            </a:extLst>
          </p:cNvPr>
          <p:cNvCxnSpPr>
            <a:cxnSpLocks/>
            <a:stCxn id="26" idx="2"/>
            <a:endCxn id="27" idx="0"/>
          </p:cNvCxnSpPr>
          <p:nvPr/>
        </p:nvCxnSpPr>
        <p:spPr>
          <a:xfrm>
            <a:off x="9973706" y="3605817"/>
            <a:ext cx="0" cy="1692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A158F210-6A6B-FA21-CC7D-3CF183B14018}"/>
              </a:ext>
            </a:extLst>
          </p:cNvPr>
          <p:cNvCxnSpPr>
            <a:cxnSpLocks/>
            <a:stCxn id="24" idx="2"/>
            <a:endCxn id="26" idx="0"/>
          </p:cNvCxnSpPr>
          <p:nvPr/>
        </p:nvCxnSpPr>
        <p:spPr>
          <a:xfrm flipH="1">
            <a:off x="9973706" y="2967197"/>
            <a:ext cx="1" cy="1692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92B1ACDC-F824-F8CD-29C3-A32F8708289E}"/>
              </a:ext>
            </a:extLst>
          </p:cNvPr>
          <p:cNvCxnSpPr>
            <a:cxnSpLocks/>
            <a:stCxn id="23" idx="2"/>
            <a:endCxn id="24" idx="0"/>
          </p:cNvCxnSpPr>
          <p:nvPr/>
        </p:nvCxnSpPr>
        <p:spPr>
          <a:xfrm>
            <a:off x="9973707" y="2355293"/>
            <a:ext cx="0" cy="142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892A4F35-8AB8-A2BF-23A3-AA8D4E5E0708}"/>
              </a:ext>
            </a:extLst>
          </p:cNvPr>
          <p:cNvCxnSpPr>
            <a:cxnSpLocks/>
            <a:stCxn id="21" idx="2"/>
            <a:endCxn id="23" idx="0"/>
          </p:cNvCxnSpPr>
          <p:nvPr/>
        </p:nvCxnSpPr>
        <p:spPr>
          <a:xfrm>
            <a:off x="9973707" y="1744691"/>
            <a:ext cx="0" cy="141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1CC3A914-7BD0-39BF-AEE9-8894BE6EC3CA}"/>
              </a:ext>
            </a:extLst>
          </p:cNvPr>
          <p:cNvCxnSpPr>
            <a:cxnSpLocks/>
          </p:cNvCxnSpPr>
          <p:nvPr/>
        </p:nvCxnSpPr>
        <p:spPr>
          <a:xfrm flipH="1">
            <a:off x="5508164" y="3327510"/>
            <a:ext cx="3653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ABFFFEB6-6E9F-C69B-AA76-FD6C6A644213}"/>
              </a:ext>
            </a:extLst>
          </p:cNvPr>
          <p:cNvCxnSpPr>
            <a:stCxn id="13" idx="3"/>
          </p:cNvCxnSpPr>
          <p:nvPr/>
        </p:nvCxnSpPr>
        <p:spPr>
          <a:xfrm flipV="1">
            <a:off x="5508168" y="4104212"/>
            <a:ext cx="365315" cy="1"/>
          </a:xfrm>
          <a:prstGeom prst="line">
            <a:avLst/>
          </a:prstGeom>
          <a:ln/>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9779B3EE-8C44-8491-F8FA-8A5C1982BFC0}"/>
              </a:ext>
            </a:extLst>
          </p:cNvPr>
          <p:cNvCxnSpPr>
            <a:cxnSpLocks/>
          </p:cNvCxnSpPr>
          <p:nvPr/>
        </p:nvCxnSpPr>
        <p:spPr>
          <a:xfrm flipV="1">
            <a:off x="5873483" y="3327510"/>
            <a:ext cx="0" cy="776701"/>
          </a:xfrm>
          <a:prstGeom prst="line">
            <a:avLst/>
          </a:prstGeom>
          <a:ln/>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C6DC679C-1C4F-D981-BEA5-E69A0B9EA93E}"/>
              </a:ext>
            </a:extLst>
          </p:cNvPr>
          <p:cNvCxnSpPr>
            <a:cxnSpLocks/>
          </p:cNvCxnSpPr>
          <p:nvPr/>
        </p:nvCxnSpPr>
        <p:spPr>
          <a:xfrm flipV="1">
            <a:off x="7034565" y="3327510"/>
            <a:ext cx="0" cy="623030"/>
          </a:xfrm>
          <a:prstGeom prst="line">
            <a:avLst/>
          </a:prstGeom>
          <a:ln/>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1195729C-4424-FA59-9341-5A0CFB87A0B8}"/>
              </a:ext>
            </a:extLst>
          </p:cNvPr>
          <p:cNvCxnSpPr>
            <a:cxnSpLocks/>
          </p:cNvCxnSpPr>
          <p:nvPr/>
        </p:nvCxnSpPr>
        <p:spPr>
          <a:xfrm flipH="1">
            <a:off x="5873483" y="3327510"/>
            <a:ext cx="1161082" cy="0"/>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272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Further reading</a:t>
            </a:r>
            <a:endParaRPr lang="en-AE" i="1" dirty="0"/>
          </a:p>
        </p:txBody>
      </p:sp>
      <p:sp>
        <p:nvSpPr>
          <p:cNvPr id="3" name="Subtitle 2">
            <a:extLst>
              <a:ext uri="{FF2B5EF4-FFF2-40B4-BE49-F238E27FC236}">
                <a16:creationId xmlns:a16="http://schemas.microsoft.com/office/drawing/2014/main" id="{023E22CF-FD6D-A391-B32E-821566D640A5}"/>
              </a:ext>
            </a:extLst>
          </p:cNvPr>
          <p:cNvSpPr txBox="1">
            <a:spLocks/>
          </p:cNvSpPr>
          <p:nvPr/>
        </p:nvSpPr>
        <p:spPr>
          <a:xfrm>
            <a:off x="1135163" y="1262439"/>
            <a:ext cx="9759627" cy="577936"/>
          </a:xfrm>
          <a:prstGeom prst="rect">
            <a:avLst/>
          </a:prstGeom>
        </p:spPr>
        <p:txBody>
          <a:bodyPr vert="horz" lIns="91440" tIns="45720" rIns="91440" bIns="45720" rtlCol="0">
            <a:no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Manchanda, N., </a:t>
            </a:r>
            <a:r>
              <a:rPr lang="en-US" sz="1600" dirty="0" err="1"/>
              <a:t>Portwood</a:t>
            </a:r>
            <a:r>
              <a:rPr lang="en-US" sz="1600" dirty="0"/>
              <a:t>, J.L., Woodhouse, M.R., </a:t>
            </a:r>
            <a:r>
              <a:rPr lang="en-US" sz="1600" dirty="0" err="1"/>
              <a:t>Seetharam</a:t>
            </a:r>
            <a:r>
              <a:rPr lang="en-US" sz="1600" dirty="0"/>
              <a:t>, A.S., Lawrence-Dill, C.J., </a:t>
            </a:r>
            <a:r>
              <a:rPr lang="en-US" sz="1600" dirty="0" err="1"/>
              <a:t>Andorf</a:t>
            </a:r>
            <a:r>
              <a:rPr lang="en-US" sz="1600" dirty="0"/>
              <a:t>, C.M. and Hufford, M.B., 2020. </a:t>
            </a:r>
            <a:r>
              <a:rPr lang="en-US" sz="1600" dirty="0" err="1"/>
              <a:t>GenomeQC</a:t>
            </a:r>
            <a:r>
              <a:rPr lang="en-US" sz="1600" dirty="0"/>
              <a:t>: a quality assessment tool for genome assemblies and gene structure annotations. </a:t>
            </a:r>
            <a:r>
              <a:rPr lang="en-US" sz="1600" i="1" dirty="0"/>
              <a:t>BMC genomics</a:t>
            </a:r>
            <a:r>
              <a:rPr lang="en-US" sz="1600" dirty="0"/>
              <a:t>, </a:t>
            </a:r>
            <a:r>
              <a:rPr lang="en-US" sz="1600" i="1" dirty="0"/>
              <a:t>21</a:t>
            </a:r>
            <a:r>
              <a:rPr lang="en-US" sz="1600" dirty="0"/>
              <a:t>, pp.1-9.</a:t>
            </a:r>
          </a:p>
          <a:p>
            <a:r>
              <a:rPr lang="en-US" sz="1600" dirty="0" err="1"/>
              <a:t>Seppey</a:t>
            </a:r>
            <a:r>
              <a:rPr lang="en-US" sz="1600" dirty="0"/>
              <a:t>, M., Manni, M. and </a:t>
            </a:r>
            <a:r>
              <a:rPr lang="en-US" sz="1600" dirty="0" err="1"/>
              <a:t>Zdobnov</a:t>
            </a:r>
            <a:r>
              <a:rPr lang="en-US" sz="1600" dirty="0"/>
              <a:t>, E.M., 2019. BUSCO: assessing genome assembly and annotation completeness. </a:t>
            </a:r>
            <a:r>
              <a:rPr lang="en-US" sz="1600" i="1" dirty="0"/>
              <a:t>Gene prediction: methods and protocols</a:t>
            </a:r>
            <a:r>
              <a:rPr lang="en-US" sz="1600" dirty="0"/>
              <a:t>, pp.227-245.</a:t>
            </a:r>
            <a:endParaRPr lang="en-AE" sz="1600" dirty="0"/>
          </a:p>
          <a:p>
            <a:r>
              <a:rPr lang="en-US" sz="1600" dirty="0">
                <a:hlinkClick r:id="rId2"/>
              </a:rPr>
              <a:t>https://ucdavis-bioinformatics-training.github.io/2020-Genome_Assembly_Workshop/busco/busco#:~:text=Benchmarking%20Universal%20Single%2DCopy%20Orthologs,completeness%20using%20single%20copy%20orthologs</a:t>
            </a:r>
            <a:r>
              <a:rPr lang="en-US" sz="1600" dirty="0"/>
              <a:t>.</a:t>
            </a:r>
          </a:p>
          <a:p>
            <a:r>
              <a:rPr lang="en-US" sz="1600" dirty="0">
                <a:hlinkClick r:id="rId3"/>
              </a:rPr>
              <a:t>https://github.com/ablab/quast</a:t>
            </a:r>
            <a:endParaRPr lang="en-US" sz="1600" dirty="0"/>
          </a:p>
          <a:p>
            <a:r>
              <a:rPr lang="en-US" sz="1600" dirty="0"/>
              <a:t>Huang Y, Chen S-Y, Deng F. Well-characterized sequence features of eukaryote genomes and implications for ab initio gene prediction. </a:t>
            </a:r>
            <a:r>
              <a:rPr lang="en-US" sz="1600" dirty="0" err="1"/>
              <a:t>Comput</a:t>
            </a:r>
            <a:r>
              <a:rPr lang="en-US" sz="1600" dirty="0"/>
              <a:t> Struct </a:t>
            </a:r>
            <a:r>
              <a:rPr lang="en-US" sz="1600" dirty="0" err="1"/>
              <a:t>Biotechnol</a:t>
            </a:r>
            <a:r>
              <a:rPr lang="en-US" sz="1600" dirty="0"/>
              <a:t> J. 2016;14:298–303.</a:t>
            </a:r>
          </a:p>
          <a:p>
            <a:r>
              <a:rPr lang="en-US" sz="1600" dirty="0">
                <a:hlinkClick r:id="rId4"/>
              </a:rPr>
              <a:t>http://exon.gatech.edu/GeneMark/</a:t>
            </a:r>
            <a:endParaRPr lang="en-US" sz="1600" dirty="0"/>
          </a:p>
          <a:p>
            <a:r>
              <a:rPr lang="en-US" sz="1600" dirty="0"/>
              <a:t>https://</a:t>
            </a:r>
            <a:r>
              <a:rPr lang="en-US" sz="1600" dirty="0" err="1"/>
              <a:t>github.com</a:t>
            </a:r>
            <a:r>
              <a:rPr lang="en-US" sz="1600" dirty="0"/>
              <a:t>/</a:t>
            </a:r>
            <a:r>
              <a:rPr lang="en-US" sz="1600" dirty="0" err="1"/>
              <a:t>trinityrnaseq</a:t>
            </a:r>
            <a:r>
              <a:rPr lang="en-US" sz="1600" dirty="0"/>
              <a:t>/</a:t>
            </a:r>
            <a:r>
              <a:rPr lang="en-US" sz="1600" dirty="0" err="1"/>
              <a:t>trinityrnaseq</a:t>
            </a:r>
            <a:endParaRPr lang="en-AE" sz="1600" dirty="0"/>
          </a:p>
        </p:txBody>
      </p:sp>
    </p:spTree>
    <p:extLst>
      <p:ext uri="{BB962C8B-B14F-4D97-AF65-F5344CB8AC3E}">
        <p14:creationId xmlns:p14="http://schemas.microsoft.com/office/powerpoint/2010/main" val="21384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4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4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200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BF98A13-F7E5-3CCB-FF1F-4CF8D3CCBA6D}"/>
              </a:ext>
            </a:extLst>
          </p:cNvPr>
          <p:cNvSpPr txBox="1">
            <a:spLocks/>
          </p:cNvSpPr>
          <p:nvPr/>
        </p:nvSpPr>
        <p:spPr>
          <a:xfrm>
            <a:off x="1125076" y="1111968"/>
            <a:ext cx="9672185" cy="4634064"/>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E" dirty="0"/>
              <a:t>Alignment stats</a:t>
            </a:r>
          </a:p>
          <a:p>
            <a:r>
              <a:rPr lang="en-AE" dirty="0"/>
              <a:t>BUSCO</a:t>
            </a:r>
          </a:p>
          <a:p>
            <a:r>
              <a:rPr lang="en-US" dirty="0"/>
              <a:t>O</a:t>
            </a:r>
            <a:r>
              <a:rPr lang="en-AE" dirty="0"/>
              <a:t>utput visualisation (.bam, .bim and .fasta) on IGV</a:t>
            </a:r>
          </a:p>
          <a:p>
            <a:endParaRPr lang="en-AE" dirty="0"/>
          </a:p>
          <a:p>
            <a:pPr marL="0" indent="0">
              <a:buNone/>
            </a:pPr>
            <a:r>
              <a:rPr lang="en-AE" dirty="0"/>
              <a:t>Other options:</a:t>
            </a:r>
          </a:p>
          <a:p>
            <a:r>
              <a:rPr lang="en-AE" dirty="0"/>
              <a:t>rnaQUAST</a:t>
            </a:r>
          </a:p>
          <a:p>
            <a:r>
              <a:rPr lang="en-AE" dirty="0"/>
              <a:t>E90N50 stats</a:t>
            </a:r>
          </a:p>
          <a:p>
            <a:pPr marL="0" indent="0">
              <a:buNone/>
            </a:pPr>
            <a:endParaRPr lang="en-AE" dirty="0"/>
          </a:p>
          <a:p>
            <a:endParaRPr lang="en-AE" dirty="0"/>
          </a:p>
        </p:txBody>
      </p:sp>
      <p:sp>
        <p:nvSpPr>
          <p:cNvPr id="2" name="Title 1">
            <a:extLst>
              <a:ext uri="{FF2B5EF4-FFF2-40B4-BE49-F238E27FC236}">
                <a16:creationId xmlns:a16="http://schemas.microsoft.com/office/drawing/2014/main" id="{94A3C4F7-B433-CA7E-75F3-6CF0C8F91163}"/>
              </a:ext>
            </a:extLst>
          </p:cNvPr>
          <p:cNvSpPr>
            <a:spLocks noGrp="1"/>
          </p:cNvSpPr>
          <p:nvPr>
            <p:ph type="title"/>
          </p:nvPr>
        </p:nvSpPr>
        <p:spPr>
          <a:xfrm>
            <a:off x="730504" y="86868"/>
            <a:ext cx="9144000" cy="672084"/>
          </a:xfrm>
        </p:spPr>
        <p:txBody>
          <a:bodyPr>
            <a:normAutofit fontScale="90000"/>
          </a:bodyPr>
          <a:lstStyle/>
          <a:p>
            <a:r>
              <a:rPr lang="en-AE" dirty="0"/>
              <a:t>Quality Assessment</a:t>
            </a:r>
          </a:p>
        </p:txBody>
      </p:sp>
    </p:spTree>
    <p:extLst>
      <p:ext uri="{BB962C8B-B14F-4D97-AF65-F5344CB8AC3E}">
        <p14:creationId xmlns:p14="http://schemas.microsoft.com/office/powerpoint/2010/main" val="344842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4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4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4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4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4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So far…</a:t>
            </a:r>
          </a:p>
        </p:txBody>
      </p:sp>
      <p:cxnSp>
        <p:nvCxnSpPr>
          <p:cNvPr id="5" name="Straight Connector 4">
            <a:extLst>
              <a:ext uri="{FF2B5EF4-FFF2-40B4-BE49-F238E27FC236}">
                <a16:creationId xmlns:a16="http://schemas.microsoft.com/office/drawing/2014/main" id="{4AA0452E-A56E-4ABE-6A16-DF907FC711FE}"/>
              </a:ext>
            </a:extLst>
          </p:cNvPr>
          <p:cNvCxnSpPr/>
          <p:nvPr/>
        </p:nvCxnSpPr>
        <p:spPr>
          <a:xfrm>
            <a:off x="3299987" y="5467292"/>
            <a:ext cx="5969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68146D-CFB4-E453-8FFA-428124F51559}"/>
              </a:ext>
            </a:extLst>
          </p:cNvPr>
          <p:cNvCxnSpPr>
            <a:cxnSpLocks/>
          </p:cNvCxnSpPr>
          <p:nvPr/>
        </p:nvCxnSpPr>
        <p:spPr>
          <a:xfrm>
            <a:off x="2893587" y="5467292"/>
            <a:ext cx="355600"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A30BA4-1BE9-DE9C-EDE4-FE6F9D45A948}"/>
              </a:ext>
            </a:extLst>
          </p:cNvPr>
          <p:cNvSpPr txBox="1"/>
          <p:nvPr/>
        </p:nvSpPr>
        <p:spPr>
          <a:xfrm flipH="1">
            <a:off x="9294895" y="5304120"/>
            <a:ext cx="1249681" cy="369332"/>
          </a:xfrm>
          <a:prstGeom prst="rect">
            <a:avLst/>
          </a:prstGeom>
          <a:noFill/>
        </p:spPr>
        <p:txBody>
          <a:bodyPr wrap="square" rtlCol="0">
            <a:spAutoFit/>
          </a:bodyPr>
          <a:lstStyle/>
          <a:p>
            <a:r>
              <a:rPr lang="en-AE" dirty="0"/>
              <a:t>A A A A</a:t>
            </a:r>
          </a:p>
        </p:txBody>
      </p:sp>
      <p:sp>
        <p:nvSpPr>
          <p:cNvPr id="12" name="TextBox 11">
            <a:extLst>
              <a:ext uri="{FF2B5EF4-FFF2-40B4-BE49-F238E27FC236}">
                <a16:creationId xmlns:a16="http://schemas.microsoft.com/office/drawing/2014/main" id="{25A37010-CCCC-FBF1-671C-323DB475A1B1}"/>
              </a:ext>
            </a:extLst>
          </p:cNvPr>
          <p:cNvSpPr txBox="1"/>
          <p:nvPr/>
        </p:nvSpPr>
        <p:spPr>
          <a:xfrm>
            <a:off x="2893587" y="5076623"/>
            <a:ext cx="6527800" cy="369332"/>
          </a:xfrm>
          <a:prstGeom prst="rect">
            <a:avLst/>
          </a:prstGeom>
          <a:noFill/>
        </p:spPr>
        <p:txBody>
          <a:bodyPr wrap="square" rtlCol="0">
            <a:spAutoFit/>
          </a:bodyPr>
          <a:lstStyle/>
          <a:p>
            <a:pPr algn="ctr"/>
            <a:r>
              <a:rPr lang="en-US" dirty="0"/>
              <a:t>D</a:t>
            </a:r>
            <a:r>
              <a:rPr lang="en-AE" dirty="0"/>
              <a:t>enovo assembled transcript by Trinity (</a:t>
            </a:r>
            <a:r>
              <a:rPr lang="en-AE" dirty="0">
                <a:solidFill>
                  <a:srgbClr val="C00000"/>
                </a:solidFill>
              </a:rPr>
              <a:t>trinity.fa</a:t>
            </a:r>
            <a:r>
              <a:rPr lang="en-AE" dirty="0"/>
              <a:t>)</a:t>
            </a:r>
          </a:p>
        </p:txBody>
      </p:sp>
      <p:cxnSp>
        <p:nvCxnSpPr>
          <p:cNvPr id="13" name="Straight Arrow Connector 12">
            <a:extLst>
              <a:ext uri="{FF2B5EF4-FFF2-40B4-BE49-F238E27FC236}">
                <a16:creationId xmlns:a16="http://schemas.microsoft.com/office/drawing/2014/main" id="{870AEFC2-45DC-95E2-A933-6D08CFF6A411}"/>
              </a:ext>
            </a:extLst>
          </p:cNvPr>
          <p:cNvCxnSpPr>
            <a:cxnSpLocks/>
          </p:cNvCxnSpPr>
          <p:nvPr/>
        </p:nvCxnSpPr>
        <p:spPr>
          <a:xfrm flipH="1" flipV="1">
            <a:off x="10215881" y="2812584"/>
            <a:ext cx="294640" cy="7366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7C88ADF-EE4C-6999-6956-1BB42EA72070}"/>
              </a:ext>
            </a:extLst>
          </p:cNvPr>
          <p:cNvCxnSpPr>
            <a:cxnSpLocks/>
          </p:cNvCxnSpPr>
          <p:nvPr/>
        </p:nvCxnSpPr>
        <p:spPr>
          <a:xfrm flipV="1">
            <a:off x="3248662" y="2693212"/>
            <a:ext cx="325119" cy="3081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1C0DE2E5-E9B1-1381-C024-1438092E7FC7}"/>
              </a:ext>
            </a:extLst>
          </p:cNvPr>
          <p:cNvSpPr txBox="1"/>
          <p:nvPr/>
        </p:nvSpPr>
        <p:spPr>
          <a:xfrm>
            <a:off x="9431021" y="3514314"/>
            <a:ext cx="2159000" cy="369332"/>
          </a:xfrm>
          <a:prstGeom prst="rect">
            <a:avLst/>
          </a:prstGeom>
          <a:noFill/>
        </p:spPr>
        <p:txBody>
          <a:bodyPr wrap="square" rtlCol="0">
            <a:spAutoFit/>
          </a:bodyPr>
          <a:lstStyle/>
          <a:p>
            <a:pPr algn="ctr"/>
            <a:r>
              <a:rPr lang="en-US" dirty="0" err="1"/>
              <a:t>polyA</a:t>
            </a:r>
            <a:r>
              <a:rPr lang="en-US" dirty="0"/>
              <a:t> tail</a:t>
            </a:r>
            <a:endParaRPr lang="en-AE" dirty="0"/>
          </a:p>
        </p:txBody>
      </p:sp>
      <p:sp>
        <p:nvSpPr>
          <p:cNvPr id="19" name="TextBox 18">
            <a:extLst>
              <a:ext uri="{FF2B5EF4-FFF2-40B4-BE49-F238E27FC236}">
                <a16:creationId xmlns:a16="http://schemas.microsoft.com/office/drawing/2014/main" id="{A1B7062A-D804-F27B-45D8-4F4E0DB6288D}"/>
              </a:ext>
            </a:extLst>
          </p:cNvPr>
          <p:cNvSpPr txBox="1"/>
          <p:nvPr/>
        </p:nvSpPr>
        <p:spPr>
          <a:xfrm>
            <a:off x="2169162" y="3010449"/>
            <a:ext cx="2159000" cy="923330"/>
          </a:xfrm>
          <a:prstGeom prst="rect">
            <a:avLst/>
          </a:prstGeom>
          <a:noFill/>
        </p:spPr>
        <p:txBody>
          <a:bodyPr wrap="square" rtlCol="0">
            <a:spAutoFit/>
          </a:bodyPr>
          <a:lstStyle/>
          <a:p>
            <a:pPr algn="ctr"/>
            <a:r>
              <a:rPr lang="en-US" dirty="0" err="1"/>
              <a:t>SMARTer</a:t>
            </a:r>
            <a:r>
              <a:rPr lang="en-US" dirty="0"/>
              <a:t> IIA oligonucleotide (5’ leader sequence)</a:t>
            </a:r>
            <a:endParaRPr lang="en-AE" dirty="0"/>
          </a:p>
        </p:txBody>
      </p:sp>
      <p:cxnSp>
        <p:nvCxnSpPr>
          <p:cNvPr id="20" name="Straight Connector 19">
            <a:extLst>
              <a:ext uri="{FF2B5EF4-FFF2-40B4-BE49-F238E27FC236}">
                <a16:creationId xmlns:a16="http://schemas.microsoft.com/office/drawing/2014/main" id="{E412ECA9-B90A-0E53-C91A-E17311E2D39F}"/>
              </a:ext>
            </a:extLst>
          </p:cNvPr>
          <p:cNvCxnSpPr>
            <a:cxnSpLocks/>
          </p:cNvCxnSpPr>
          <p:nvPr/>
        </p:nvCxnSpPr>
        <p:spPr>
          <a:xfrm>
            <a:off x="3929381" y="2693212"/>
            <a:ext cx="11557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488330-FEC2-75A2-40DD-CF8C25185DE4}"/>
              </a:ext>
            </a:extLst>
          </p:cNvPr>
          <p:cNvCxnSpPr>
            <a:cxnSpLocks/>
          </p:cNvCxnSpPr>
          <p:nvPr/>
        </p:nvCxnSpPr>
        <p:spPr>
          <a:xfrm>
            <a:off x="5085081" y="2693212"/>
            <a:ext cx="11557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808E7C-803E-4506-9445-038A8B42F738}"/>
              </a:ext>
            </a:extLst>
          </p:cNvPr>
          <p:cNvCxnSpPr>
            <a:cxnSpLocks/>
          </p:cNvCxnSpPr>
          <p:nvPr/>
        </p:nvCxnSpPr>
        <p:spPr>
          <a:xfrm>
            <a:off x="6240781" y="2693212"/>
            <a:ext cx="11557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A848C1-AF56-6F23-5DE4-0E2F9DCEBD5D}"/>
              </a:ext>
            </a:extLst>
          </p:cNvPr>
          <p:cNvCxnSpPr>
            <a:cxnSpLocks/>
          </p:cNvCxnSpPr>
          <p:nvPr/>
        </p:nvCxnSpPr>
        <p:spPr>
          <a:xfrm>
            <a:off x="7396481" y="2693212"/>
            <a:ext cx="11557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523D79-A53E-EA5C-B97A-3FE4F1E2E3A7}"/>
              </a:ext>
            </a:extLst>
          </p:cNvPr>
          <p:cNvCxnSpPr>
            <a:cxnSpLocks/>
          </p:cNvCxnSpPr>
          <p:nvPr/>
        </p:nvCxnSpPr>
        <p:spPr>
          <a:xfrm>
            <a:off x="8552181" y="2693212"/>
            <a:ext cx="1155700" cy="0"/>
          </a:xfrm>
          <a:prstGeom prst="line">
            <a:avLst/>
          </a:prstGeom>
          <a:ln w="57150">
            <a:solidFill>
              <a:srgbClr val="18969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81B832-43EC-A94E-BFD4-D61F6FCECD0A}"/>
              </a:ext>
            </a:extLst>
          </p:cNvPr>
          <p:cNvCxnSpPr>
            <a:cxnSpLocks/>
          </p:cNvCxnSpPr>
          <p:nvPr/>
        </p:nvCxnSpPr>
        <p:spPr>
          <a:xfrm>
            <a:off x="3420873" y="2698292"/>
            <a:ext cx="355600"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67D19C5-C604-9993-6984-81DC8CD5A259}"/>
              </a:ext>
            </a:extLst>
          </p:cNvPr>
          <p:cNvSpPr txBox="1"/>
          <p:nvPr/>
        </p:nvSpPr>
        <p:spPr>
          <a:xfrm flipH="1">
            <a:off x="9707881" y="2473724"/>
            <a:ext cx="1249681" cy="369332"/>
          </a:xfrm>
          <a:prstGeom prst="rect">
            <a:avLst/>
          </a:prstGeom>
          <a:noFill/>
        </p:spPr>
        <p:txBody>
          <a:bodyPr wrap="square" rtlCol="0">
            <a:spAutoFit/>
          </a:bodyPr>
          <a:lstStyle/>
          <a:p>
            <a:r>
              <a:rPr lang="en-AE" dirty="0"/>
              <a:t>A A A A</a:t>
            </a:r>
          </a:p>
        </p:txBody>
      </p:sp>
      <p:cxnSp>
        <p:nvCxnSpPr>
          <p:cNvPr id="28" name="Straight Connector 27">
            <a:extLst>
              <a:ext uri="{FF2B5EF4-FFF2-40B4-BE49-F238E27FC236}">
                <a16:creationId xmlns:a16="http://schemas.microsoft.com/office/drawing/2014/main" id="{F4FBD747-6BDC-6FB6-26BE-4E8DDDA00CD7}"/>
              </a:ext>
            </a:extLst>
          </p:cNvPr>
          <p:cNvCxnSpPr>
            <a:cxnSpLocks/>
          </p:cNvCxnSpPr>
          <p:nvPr/>
        </p:nvCxnSpPr>
        <p:spPr>
          <a:xfrm>
            <a:off x="4323081" y="1804212"/>
            <a:ext cx="762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5854AB-8B47-55E0-E5F4-EB9F46CBEB7F}"/>
              </a:ext>
            </a:extLst>
          </p:cNvPr>
          <p:cNvCxnSpPr>
            <a:cxnSpLocks/>
          </p:cNvCxnSpPr>
          <p:nvPr/>
        </p:nvCxnSpPr>
        <p:spPr>
          <a:xfrm>
            <a:off x="5085081" y="1804212"/>
            <a:ext cx="4826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4CBFBEE-D8C4-D7E8-ED81-96C7E22F040C}"/>
              </a:ext>
            </a:extLst>
          </p:cNvPr>
          <p:cNvCxnSpPr>
            <a:cxnSpLocks/>
          </p:cNvCxnSpPr>
          <p:nvPr/>
        </p:nvCxnSpPr>
        <p:spPr>
          <a:xfrm>
            <a:off x="5948681" y="2236012"/>
            <a:ext cx="4826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9BEDB1-78C1-BBBC-F7B9-811219C912E3}"/>
              </a:ext>
            </a:extLst>
          </p:cNvPr>
          <p:cNvCxnSpPr>
            <a:cxnSpLocks/>
          </p:cNvCxnSpPr>
          <p:nvPr/>
        </p:nvCxnSpPr>
        <p:spPr>
          <a:xfrm>
            <a:off x="6240781" y="2236012"/>
            <a:ext cx="7620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97ED8A5-EDE5-2CC9-97E7-789D4590A68D}"/>
              </a:ext>
            </a:extLst>
          </p:cNvPr>
          <p:cNvCxnSpPr>
            <a:cxnSpLocks/>
          </p:cNvCxnSpPr>
          <p:nvPr/>
        </p:nvCxnSpPr>
        <p:spPr>
          <a:xfrm>
            <a:off x="7002781" y="1905812"/>
            <a:ext cx="4826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7B58862-A016-AFB7-81A7-40BF55568D2A}"/>
              </a:ext>
            </a:extLst>
          </p:cNvPr>
          <p:cNvCxnSpPr>
            <a:cxnSpLocks/>
          </p:cNvCxnSpPr>
          <p:nvPr/>
        </p:nvCxnSpPr>
        <p:spPr>
          <a:xfrm>
            <a:off x="7244081" y="1905812"/>
            <a:ext cx="5588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A759E6-BF27-8C8E-F641-385EE8225D68}"/>
              </a:ext>
            </a:extLst>
          </p:cNvPr>
          <p:cNvCxnSpPr>
            <a:cxnSpLocks/>
          </p:cNvCxnSpPr>
          <p:nvPr/>
        </p:nvCxnSpPr>
        <p:spPr>
          <a:xfrm>
            <a:off x="8126731" y="2109012"/>
            <a:ext cx="7620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839C96-1E7B-484C-125C-B0F4EE8BBCDD}"/>
              </a:ext>
            </a:extLst>
          </p:cNvPr>
          <p:cNvCxnSpPr>
            <a:cxnSpLocks/>
          </p:cNvCxnSpPr>
          <p:nvPr/>
        </p:nvCxnSpPr>
        <p:spPr>
          <a:xfrm>
            <a:off x="8653781" y="2109012"/>
            <a:ext cx="476250" cy="0"/>
          </a:xfrm>
          <a:prstGeom prst="line">
            <a:avLst/>
          </a:prstGeom>
          <a:ln w="57150">
            <a:solidFill>
              <a:srgbClr val="18969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FC5B664-0933-916D-3BD3-C3A9773A3695}"/>
              </a:ext>
            </a:extLst>
          </p:cNvPr>
          <p:cNvCxnSpPr>
            <a:cxnSpLocks/>
          </p:cNvCxnSpPr>
          <p:nvPr/>
        </p:nvCxnSpPr>
        <p:spPr>
          <a:xfrm>
            <a:off x="4907281" y="1905812"/>
            <a:ext cx="0" cy="6804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D45051A-B362-882C-3D65-7126DA6E09FE}"/>
              </a:ext>
            </a:extLst>
          </p:cNvPr>
          <p:cNvCxnSpPr>
            <a:cxnSpLocks/>
          </p:cNvCxnSpPr>
          <p:nvPr/>
        </p:nvCxnSpPr>
        <p:spPr>
          <a:xfrm>
            <a:off x="6482081" y="2323118"/>
            <a:ext cx="0" cy="3012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8389EAB9-3C5A-7243-007F-3698B2ED69BA}"/>
              </a:ext>
            </a:extLst>
          </p:cNvPr>
          <p:cNvCxnSpPr>
            <a:cxnSpLocks/>
          </p:cNvCxnSpPr>
          <p:nvPr/>
        </p:nvCxnSpPr>
        <p:spPr>
          <a:xfrm>
            <a:off x="8615681" y="2234218"/>
            <a:ext cx="0" cy="3538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4A61E2B-38E4-4905-D598-7562CDB32F43}"/>
              </a:ext>
            </a:extLst>
          </p:cNvPr>
          <p:cNvCxnSpPr>
            <a:cxnSpLocks/>
          </p:cNvCxnSpPr>
          <p:nvPr/>
        </p:nvCxnSpPr>
        <p:spPr>
          <a:xfrm>
            <a:off x="7523481" y="2109012"/>
            <a:ext cx="0" cy="5153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73A907B-6422-20AA-0DFD-3BB18D21D1B2}"/>
              </a:ext>
            </a:extLst>
          </p:cNvPr>
          <p:cNvCxnSpPr>
            <a:cxnSpLocks/>
          </p:cNvCxnSpPr>
          <p:nvPr/>
        </p:nvCxnSpPr>
        <p:spPr>
          <a:xfrm>
            <a:off x="5770626" y="4113687"/>
            <a:ext cx="0" cy="775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3DC190F-EF5B-CA96-0847-F06AE37BB997}"/>
              </a:ext>
            </a:extLst>
          </p:cNvPr>
          <p:cNvSpPr txBox="1"/>
          <p:nvPr/>
        </p:nvSpPr>
        <p:spPr>
          <a:xfrm flipH="1">
            <a:off x="5857240" y="4320535"/>
            <a:ext cx="1249681" cy="369332"/>
          </a:xfrm>
          <a:prstGeom prst="rect">
            <a:avLst/>
          </a:prstGeom>
          <a:noFill/>
        </p:spPr>
        <p:txBody>
          <a:bodyPr wrap="square" rtlCol="0">
            <a:spAutoFit/>
          </a:bodyPr>
          <a:lstStyle/>
          <a:p>
            <a:r>
              <a:rPr lang="en-AE" i="1" dirty="0"/>
              <a:t>output</a:t>
            </a:r>
          </a:p>
        </p:txBody>
      </p:sp>
      <p:cxnSp>
        <p:nvCxnSpPr>
          <p:cNvPr id="62" name="Straight Connector 61">
            <a:extLst>
              <a:ext uri="{FF2B5EF4-FFF2-40B4-BE49-F238E27FC236}">
                <a16:creationId xmlns:a16="http://schemas.microsoft.com/office/drawing/2014/main" id="{FC81062A-08B0-B497-1C2D-9FF118019A9B}"/>
              </a:ext>
            </a:extLst>
          </p:cNvPr>
          <p:cNvCxnSpPr>
            <a:cxnSpLocks/>
          </p:cNvCxnSpPr>
          <p:nvPr/>
        </p:nvCxnSpPr>
        <p:spPr>
          <a:xfrm>
            <a:off x="5759450" y="5673452"/>
            <a:ext cx="11176" cy="52515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142C5C8-67F3-318C-DEC1-A756A65AD5A8}"/>
              </a:ext>
            </a:extLst>
          </p:cNvPr>
          <p:cNvCxnSpPr>
            <a:cxnSpLocks/>
          </p:cNvCxnSpPr>
          <p:nvPr/>
        </p:nvCxnSpPr>
        <p:spPr>
          <a:xfrm>
            <a:off x="1220580" y="6198610"/>
            <a:ext cx="4550046"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BB5408-40BA-25FE-0427-62E6C578BAAD}"/>
              </a:ext>
            </a:extLst>
          </p:cNvPr>
          <p:cNvCxnSpPr>
            <a:cxnSpLocks/>
          </p:cNvCxnSpPr>
          <p:nvPr/>
        </p:nvCxnSpPr>
        <p:spPr>
          <a:xfrm>
            <a:off x="1220580" y="1758388"/>
            <a:ext cx="0" cy="4440222"/>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85E680C-B51D-6215-A7D8-4D60C94C8400}"/>
              </a:ext>
            </a:extLst>
          </p:cNvPr>
          <p:cNvCxnSpPr>
            <a:cxnSpLocks/>
          </p:cNvCxnSpPr>
          <p:nvPr/>
        </p:nvCxnSpPr>
        <p:spPr>
          <a:xfrm>
            <a:off x="1220580" y="1758388"/>
            <a:ext cx="2708801"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566E39B0-AD89-070D-4107-8AF913AA9DD7}"/>
              </a:ext>
            </a:extLst>
          </p:cNvPr>
          <p:cNvSpPr/>
          <p:nvPr/>
        </p:nvSpPr>
        <p:spPr>
          <a:xfrm>
            <a:off x="3929381" y="1502017"/>
            <a:ext cx="5365514" cy="8592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9" name="TextBox 98">
            <a:extLst>
              <a:ext uri="{FF2B5EF4-FFF2-40B4-BE49-F238E27FC236}">
                <a16:creationId xmlns:a16="http://schemas.microsoft.com/office/drawing/2014/main" id="{D62DDE6D-9F57-2F46-16BE-36450A85CC6D}"/>
              </a:ext>
            </a:extLst>
          </p:cNvPr>
          <p:cNvSpPr txBox="1"/>
          <p:nvPr/>
        </p:nvSpPr>
        <p:spPr>
          <a:xfrm>
            <a:off x="798630" y="6205643"/>
            <a:ext cx="5550302" cy="646331"/>
          </a:xfrm>
          <a:prstGeom prst="rect">
            <a:avLst/>
          </a:prstGeom>
          <a:noFill/>
        </p:spPr>
        <p:txBody>
          <a:bodyPr wrap="none" rtlCol="0">
            <a:spAutoFit/>
          </a:bodyPr>
          <a:lstStyle/>
          <a:p>
            <a:pPr algn="ctr"/>
            <a:r>
              <a:rPr lang="en-US" dirty="0">
                <a:solidFill>
                  <a:schemeClr val="accent6">
                    <a:lumMod val="75000"/>
                  </a:schemeClr>
                </a:solidFill>
              </a:rPr>
              <a:t>A</a:t>
            </a:r>
            <a:r>
              <a:rPr lang="en-AE" dirty="0">
                <a:solidFill>
                  <a:schemeClr val="accent6">
                    <a:lumMod val="75000"/>
                  </a:schemeClr>
                </a:solidFill>
              </a:rPr>
              <a:t>lign back to original fastas to determine coverage</a:t>
            </a:r>
          </a:p>
          <a:p>
            <a:pPr algn="ctr"/>
            <a:r>
              <a:rPr lang="en-AE" dirty="0">
                <a:solidFill>
                  <a:schemeClr val="accent6">
                    <a:lumMod val="75000"/>
                  </a:schemeClr>
                </a:solidFill>
              </a:rPr>
              <a:t>&gt;80%</a:t>
            </a:r>
          </a:p>
        </p:txBody>
      </p:sp>
    </p:spTree>
    <p:extLst>
      <p:ext uri="{BB962C8B-B14F-4D97-AF65-F5344CB8AC3E}">
        <p14:creationId xmlns:p14="http://schemas.microsoft.com/office/powerpoint/2010/main" val="143541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1D735B-57F7-9798-3BA2-44804FC0C4EA}"/>
              </a:ext>
            </a:extLst>
          </p:cNvPr>
          <p:cNvSpPr txBox="1">
            <a:spLocks/>
          </p:cNvSpPr>
          <p:nvPr/>
        </p:nvSpPr>
        <p:spPr>
          <a:xfrm>
            <a:off x="730504" y="86868"/>
            <a:ext cx="9144000" cy="672084"/>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AE" dirty="0"/>
              <a:t>N50 &amp; L50 related stats</a:t>
            </a:r>
          </a:p>
        </p:txBody>
      </p:sp>
      <p:sp>
        <p:nvSpPr>
          <p:cNvPr id="3" name="Subtitle 2">
            <a:extLst>
              <a:ext uri="{FF2B5EF4-FFF2-40B4-BE49-F238E27FC236}">
                <a16:creationId xmlns:a16="http://schemas.microsoft.com/office/drawing/2014/main" id="{95AF3EC8-A7C5-CC1F-12D2-D82EFF601FF8}"/>
              </a:ext>
            </a:extLst>
          </p:cNvPr>
          <p:cNvSpPr txBox="1">
            <a:spLocks/>
          </p:cNvSpPr>
          <p:nvPr/>
        </p:nvSpPr>
        <p:spPr>
          <a:xfrm>
            <a:off x="1174098" y="1188168"/>
            <a:ext cx="9526559" cy="4080518"/>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System Font Regular"/>
              <a:buChar char="+"/>
            </a:pPr>
            <a:r>
              <a:rPr lang="en-US" sz="1800" dirty="0"/>
              <a:t>Understand contiguity and completeness of our draft assembly</a:t>
            </a:r>
          </a:p>
          <a:p>
            <a:pPr>
              <a:buFont typeface="System Font Regular"/>
              <a:buChar char="+"/>
            </a:pPr>
            <a:r>
              <a:rPr lang="en-US" sz="1800" dirty="0"/>
              <a:t>We assess the fragmentation of our sequence (contigs/reads) have been assembled into longer sequence (scaffold/chromosomes)</a:t>
            </a:r>
          </a:p>
          <a:p>
            <a:pPr>
              <a:buFont typeface="System Font Regular"/>
              <a:buChar char="+"/>
            </a:pPr>
            <a:r>
              <a:rPr lang="en-US" sz="1800" dirty="0"/>
              <a:t>Computing L50 is to understand how many (contigs/scaffold are needed to cover 50% of the genome, indicating fragmentation of our assembly</a:t>
            </a:r>
          </a:p>
          <a:p>
            <a:pPr lvl="1">
              <a:buFont typeface="System Font Regular"/>
              <a:buChar char="+"/>
            </a:pPr>
            <a:r>
              <a:rPr lang="en-US" sz="1200" dirty="0"/>
              <a:t>Defined as at least x% of the assembled transcript nucleotides are found in contigs that are at least of </a:t>
            </a:r>
            <a:r>
              <a:rPr lang="en-US" sz="1200" dirty="0" err="1"/>
              <a:t>Nx</a:t>
            </a:r>
            <a:r>
              <a:rPr lang="en-US" sz="1200" dirty="0"/>
              <a:t> length.</a:t>
            </a:r>
          </a:p>
          <a:p>
            <a:pPr lvl="1">
              <a:buFont typeface="System Font Regular"/>
              <a:buChar char="+"/>
            </a:pPr>
            <a:r>
              <a:rPr lang="en-US" sz="1200" dirty="0"/>
              <a:t>Lower L50 value means lower gaps</a:t>
            </a:r>
          </a:p>
          <a:p>
            <a:pPr>
              <a:buFont typeface="System Font Regular"/>
              <a:buChar char="+"/>
            </a:pPr>
            <a:r>
              <a:rPr lang="en-US" sz="1800" dirty="0"/>
              <a:t>Computing N50  means at least half of all assembled bases are in transcript contigs of at least the N50 length value, indicating completeness of assembly</a:t>
            </a:r>
            <a:endParaRPr lang="en-US" sz="500" dirty="0"/>
          </a:p>
          <a:p>
            <a:pPr lvl="1">
              <a:buFont typeface="System Font Regular"/>
              <a:buChar char="+"/>
            </a:pPr>
            <a:r>
              <a:rPr lang="en-US" sz="1200" dirty="0"/>
              <a:t>Higher the number means larger number of the sequence has been assembled into larger continuous sequence = higher completeness</a:t>
            </a:r>
          </a:p>
        </p:txBody>
      </p:sp>
    </p:spTree>
    <p:extLst>
      <p:ext uri="{BB962C8B-B14F-4D97-AF65-F5344CB8AC3E}">
        <p14:creationId xmlns:p14="http://schemas.microsoft.com/office/powerpoint/2010/main" val="136017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par>
                                <p:cTn id="16" presetID="10" presetClass="entr" presetSubtype="0" fill="hold" grpId="0" nodeType="withEffect">
                                  <p:stCondLst>
                                    <p:cond delay="2000"/>
                                  </p:stCondLst>
                                  <p:iterate type="lt">
                                    <p:tmPct val="10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400"/>
                                        <p:tgtEl>
                                          <p:spTgt spid="3">
                                            <p:txEl>
                                              <p:pRg st="3" end="3"/>
                                            </p:txEl>
                                          </p:spTgt>
                                        </p:tgtEl>
                                      </p:cBhvr>
                                    </p:animEffect>
                                  </p:childTnLst>
                                </p:cTn>
                              </p:par>
                              <p:par>
                                <p:cTn id="19" presetID="10" presetClass="entr" presetSubtype="0" fill="hold" grpId="0" nodeType="withEffect">
                                  <p:stCondLst>
                                    <p:cond delay="2000"/>
                                  </p:stCondLst>
                                  <p:iterate type="lt">
                                    <p:tmPct val="10000"/>
                                  </p:iterate>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4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2000"/>
                                  </p:stCondLst>
                                  <p:iterate type="lt">
                                    <p:tmPct val="10000"/>
                                  </p:iterate>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400"/>
                                        <p:tgtEl>
                                          <p:spTgt spid="3">
                                            <p:txEl>
                                              <p:pRg st="5" end="5"/>
                                            </p:txEl>
                                          </p:spTgt>
                                        </p:tgtEl>
                                      </p:cBhvr>
                                    </p:animEffect>
                                  </p:childTnLst>
                                </p:cTn>
                              </p:par>
                              <p:par>
                                <p:cTn id="27" presetID="10" presetClass="entr" presetSubtype="0" fill="hold" grpId="0" nodeType="withEffect">
                                  <p:stCondLst>
                                    <p:cond delay="2000"/>
                                  </p:stCondLst>
                                  <p:iterate type="lt">
                                    <p:tmPct val="10000"/>
                                  </p:iterate>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Alignment workflow</a:t>
            </a:r>
          </a:p>
        </p:txBody>
      </p:sp>
      <p:sp>
        <p:nvSpPr>
          <p:cNvPr id="3" name="TextBox 2">
            <a:extLst>
              <a:ext uri="{FF2B5EF4-FFF2-40B4-BE49-F238E27FC236}">
                <a16:creationId xmlns:a16="http://schemas.microsoft.com/office/drawing/2014/main" id="{7A1E1F2E-0470-F748-E172-D4C5833BEB44}"/>
              </a:ext>
            </a:extLst>
          </p:cNvPr>
          <p:cNvSpPr txBox="1"/>
          <p:nvPr/>
        </p:nvSpPr>
        <p:spPr>
          <a:xfrm>
            <a:off x="1236182" y="1013744"/>
            <a:ext cx="1698171" cy="80791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O</a:t>
            </a:r>
            <a:r>
              <a:rPr lang="en-AE" dirty="0"/>
              <a:t>btain original fasta</a:t>
            </a:r>
          </a:p>
          <a:p>
            <a:pPr algn="ctr"/>
            <a:r>
              <a:rPr lang="en-AE" sz="1050" dirty="0"/>
              <a:t>(</a:t>
            </a:r>
            <a:r>
              <a:rPr lang="en-AE" sz="1050" dirty="0">
                <a:highlight>
                  <a:srgbClr val="FFFF00"/>
                </a:highlight>
              </a:rPr>
              <a:t>choosen aligner</a:t>
            </a:r>
            <a:r>
              <a:rPr lang="en-AE" sz="1050" dirty="0"/>
              <a:t>)</a:t>
            </a:r>
          </a:p>
        </p:txBody>
      </p:sp>
      <p:sp>
        <p:nvSpPr>
          <p:cNvPr id="5" name="TextBox 4">
            <a:extLst>
              <a:ext uri="{FF2B5EF4-FFF2-40B4-BE49-F238E27FC236}">
                <a16:creationId xmlns:a16="http://schemas.microsoft.com/office/drawing/2014/main" id="{0B3E2572-A751-FD66-B7D3-C567EDB1D3A6}"/>
              </a:ext>
            </a:extLst>
          </p:cNvPr>
          <p:cNvSpPr txBox="1"/>
          <p:nvPr/>
        </p:nvSpPr>
        <p:spPr>
          <a:xfrm>
            <a:off x="1236182" y="2137707"/>
            <a:ext cx="1698171" cy="1523494"/>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B</a:t>
            </a:r>
            <a:r>
              <a:rPr lang="en-AE" dirty="0"/>
              <a:t>uild aligner specific reference index</a:t>
            </a:r>
          </a:p>
          <a:p>
            <a:pPr algn="ctr"/>
            <a:r>
              <a:rPr lang="en-AE" sz="1050" dirty="0"/>
              <a:t>(</a:t>
            </a:r>
            <a:r>
              <a:rPr lang="en-AE" sz="1050" dirty="0">
                <a:highlight>
                  <a:srgbClr val="FFFF00"/>
                </a:highlight>
              </a:rPr>
              <a:t>binary index based on aligner</a:t>
            </a:r>
            <a:r>
              <a:rPr lang="en-AE" sz="1050" dirty="0"/>
              <a:t>)</a:t>
            </a:r>
          </a:p>
        </p:txBody>
      </p:sp>
      <p:sp>
        <p:nvSpPr>
          <p:cNvPr id="7" name="TextBox 6">
            <a:extLst>
              <a:ext uri="{FF2B5EF4-FFF2-40B4-BE49-F238E27FC236}">
                <a16:creationId xmlns:a16="http://schemas.microsoft.com/office/drawing/2014/main" id="{909EF1FD-5968-0B1F-07AF-E88672F6C591}"/>
              </a:ext>
            </a:extLst>
          </p:cNvPr>
          <p:cNvSpPr txBox="1"/>
          <p:nvPr/>
        </p:nvSpPr>
        <p:spPr>
          <a:xfrm>
            <a:off x="1215119" y="4056353"/>
            <a:ext cx="1698171" cy="1084912"/>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A</a:t>
            </a:r>
            <a:r>
              <a:rPr lang="en-AE" dirty="0"/>
              <a:t>lign </a:t>
            </a:r>
            <a:r>
              <a:rPr lang="en-AE" b="1" dirty="0">
                <a:solidFill>
                  <a:srgbClr val="C00000"/>
                </a:solidFill>
              </a:rPr>
              <a:t>trinity.fa </a:t>
            </a:r>
            <a:r>
              <a:rPr lang="en-AE" dirty="0"/>
              <a:t>to reference</a:t>
            </a:r>
          </a:p>
          <a:p>
            <a:pPr algn="ctr"/>
            <a:r>
              <a:rPr lang="en-AE" sz="1050" dirty="0"/>
              <a:t>(</a:t>
            </a:r>
            <a:r>
              <a:rPr lang="en-AE" sz="1050" dirty="0">
                <a:highlight>
                  <a:srgbClr val="FFFF00"/>
                </a:highlight>
              </a:rPr>
              <a:t>choosen aligner</a:t>
            </a:r>
            <a:r>
              <a:rPr lang="en-AE" sz="1050" dirty="0"/>
              <a:t>)</a:t>
            </a:r>
          </a:p>
        </p:txBody>
      </p:sp>
      <p:sp>
        <p:nvSpPr>
          <p:cNvPr id="9" name="TextBox 8">
            <a:extLst>
              <a:ext uri="{FF2B5EF4-FFF2-40B4-BE49-F238E27FC236}">
                <a16:creationId xmlns:a16="http://schemas.microsoft.com/office/drawing/2014/main" id="{12ED5D6D-F11F-E22B-D4B0-A7F54C0D710A}"/>
              </a:ext>
            </a:extLst>
          </p:cNvPr>
          <p:cNvSpPr txBox="1"/>
          <p:nvPr/>
        </p:nvSpPr>
        <p:spPr>
          <a:xfrm>
            <a:off x="3050105" y="875345"/>
            <a:ext cx="572771" cy="284796"/>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200" dirty="0" err="1"/>
              <a:t>fasta</a:t>
            </a:r>
            <a:endParaRPr lang="en-AE" sz="800" dirty="0"/>
          </a:p>
        </p:txBody>
      </p:sp>
      <p:sp>
        <p:nvSpPr>
          <p:cNvPr id="11" name="TextBox 10">
            <a:extLst>
              <a:ext uri="{FF2B5EF4-FFF2-40B4-BE49-F238E27FC236}">
                <a16:creationId xmlns:a16="http://schemas.microsoft.com/office/drawing/2014/main" id="{5F03CCA9-F3C1-5C9E-46DF-E124CCE546EC}"/>
              </a:ext>
            </a:extLst>
          </p:cNvPr>
          <p:cNvSpPr txBox="1"/>
          <p:nvPr/>
        </p:nvSpPr>
        <p:spPr>
          <a:xfrm>
            <a:off x="4691339" y="1986055"/>
            <a:ext cx="1698171" cy="530915"/>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Index BAM</a:t>
            </a:r>
          </a:p>
          <a:p>
            <a:pPr algn="ctr"/>
            <a:r>
              <a:rPr lang="en-AE" sz="1050" dirty="0"/>
              <a:t>(</a:t>
            </a:r>
            <a:r>
              <a:rPr lang="en-AE" sz="1050" dirty="0">
                <a:highlight>
                  <a:srgbClr val="FFFF00"/>
                </a:highlight>
              </a:rPr>
              <a:t>samtools index</a:t>
            </a:r>
            <a:r>
              <a:rPr lang="en-AE" sz="1050" dirty="0"/>
              <a:t>)</a:t>
            </a:r>
          </a:p>
        </p:txBody>
      </p:sp>
      <p:sp>
        <p:nvSpPr>
          <p:cNvPr id="12" name="TextBox 11">
            <a:extLst>
              <a:ext uri="{FF2B5EF4-FFF2-40B4-BE49-F238E27FC236}">
                <a16:creationId xmlns:a16="http://schemas.microsoft.com/office/drawing/2014/main" id="{DE999B48-4969-A0A5-0B9A-A7EC97145E6D}"/>
              </a:ext>
            </a:extLst>
          </p:cNvPr>
          <p:cNvSpPr txBox="1"/>
          <p:nvPr/>
        </p:nvSpPr>
        <p:spPr>
          <a:xfrm>
            <a:off x="4691339" y="2832148"/>
            <a:ext cx="1698171" cy="96949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Alignment metrics &amp; QC</a:t>
            </a:r>
            <a:endParaRPr lang="en-AE" dirty="0"/>
          </a:p>
          <a:p>
            <a:pPr algn="ctr"/>
            <a:r>
              <a:rPr lang="en-AE" sz="1050" dirty="0"/>
              <a:t>(</a:t>
            </a:r>
            <a:r>
              <a:rPr lang="en-AE" sz="1050" dirty="0">
                <a:highlight>
                  <a:srgbClr val="FFFF00"/>
                </a:highlight>
              </a:rPr>
              <a:t>samtools flagstat; samtools idxstats</a:t>
            </a:r>
            <a:r>
              <a:rPr lang="en-AE" sz="1050" dirty="0"/>
              <a:t>)</a:t>
            </a:r>
          </a:p>
        </p:txBody>
      </p:sp>
      <p:cxnSp>
        <p:nvCxnSpPr>
          <p:cNvPr id="14" name="Straight Arrow Connector 13">
            <a:extLst>
              <a:ext uri="{FF2B5EF4-FFF2-40B4-BE49-F238E27FC236}">
                <a16:creationId xmlns:a16="http://schemas.microsoft.com/office/drawing/2014/main" id="{A62FF5C6-0924-25CA-1E44-7539303A7254}"/>
              </a:ext>
            </a:extLst>
          </p:cNvPr>
          <p:cNvCxnSpPr>
            <a:cxnSpLocks/>
          </p:cNvCxnSpPr>
          <p:nvPr/>
        </p:nvCxnSpPr>
        <p:spPr>
          <a:xfrm flipH="1">
            <a:off x="2934353" y="1022735"/>
            <a:ext cx="199690" cy="27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6D2814B3-444A-0619-4A0F-53001D96686C}"/>
              </a:ext>
            </a:extLst>
          </p:cNvPr>
          <p:cNvCxnSpPr>
            <a:stCxn id="3" idx="2"/>
            <a:endCxn id="5" idx="0"/>
          </p:cNvCxnSpPr>
          <p:nvPr/>
        </p:nvCxnSpPr>
        <p:spPr>
          <a:xfrm>
            <a:off x="2085268" y="1821657"/>
            <a:ext cx="0" cy="316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D151FE1-5F15-41DB-F5CB-054454588F1F}"/>
              </a:ext>
            </a:extLst>
          </p:cNvPr>
          <p:cNvCxnSpPr>
            <a:cxnSpLocks/>
            <a:stCxn id="5" idx="2"/>
            <a:endCxn id="7" idx="0"/>
          </p:cNvCxnSpPr>
          <p:nvPr/>
        </p:nvCxnSpPr>
        <p:spPr>
          <a:xfrm flipH="1">
            <a:off x="2064205" y="3661201"/>
            <a:ext cx="21063" cy="395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FF276970-35C4-9EE9-F352-F3CBD5ABF4DB}"/>
              </a:ext>
            </a:extLst>
          </p:cNvPr>
          <p:cNvCxnSpPr>
            <a:cxnSpLocks/>
            <a:stCxn id="50" idx="2"/>
            <a:endCxn id="11" idx="0"/>
          </p:cNvCxnSpPr>
          <p:nvPr/>
        </p:nvCxnSpPr>
        <p:spPr>
          <a:xfrm>
            <a:off x="5519364" y="1786155"/>
            <a:ext cx="21061" cy="1999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5E04CDB-4808-60F2-A763-EBEF09C81B39}"/>
              </a:ext>
            </a:extLst>
          </p:cNvPr>
          <p:cNvCxnSpPr>
            <a:cxnSpLocks/>
            <a:stCxn id="11" idx="2"/>
            <a:endCxn id="12" idx="0"/>
          </p:cNvCxnSpPr>
          <p:nvPr/>
        </p:nvCxnSpPr>
        <p:spPr>
          <a:xfrm>
            <a:off x="5540425" y="2516970"/>
            <a:ext cx="0" cy="3151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12095F8-2BA6-D9C0-6D93-762CD77A11AE}"/>
              </a:ext>
            </a:extLst>
          </p:cNvPr>
          <p:cNvCxnSpPr>
            <a:cxnSpLocks/>
          </p:cNvCxnSpPr>
          <p:nvPr/>
        </p:nvCxnSpPr>
        <p:spPr>
          <a:xfrm>
            <a:off x="4393887" y="1290842"/>
            <a:ext cx="27639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FEE9FAE8-BEA9-5871-EA50-DE306B2131D7}"/>
              </a:ext>
            </a:extLst>
          </p:cNvPr>
          <p:cNvCxnSpPr>
            <a:cxnSpLocks/>
          </p:cNvCxnSpPr>
          <p:nvPr/>
        </p:nvCxnSpPr>
        <p:spPr>
          <a:xfrm>
            <a:off x="4393887" y="1290842"/>
            <a:ext cx="0" cy="4431605"/>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130A8C9F-C15F-0FEE-3861-4CB3CB602541}"/>
              </a:ext>
            </a:extLst>
          </p:cNvPr>
          <p:cNvCxnSpPr>
            <a:cxnSpLocks/>
          </p:cNvCxnSpPr>
          <p:nvPr/>
        </p:nvCxnSpPr>
        <p:spPr>
          <a:xfrm flipH="1">
            <a:off x="2913289" y="5722447"/>
            <a:ext cx="1522721" cy="0"/>
          </a:xfrm>
          <a:prstGeom prst="line">
            <a:avLst/>
          </a:prstGeom>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7D5C9473-0855-D23B-740A-FE68D3D5E1C3}"/>
              </a:ext>
            </a:extLst>
          </p:cNvPr>
          <p:cNvSpPr txBox="1"/>
          <p:nvPr/>
        </p:nvSpPr>
        <p:spPr>
          <a:xfrm>
            <a:off x="1207737" y="5595490"/>
            <a:ext cx="1698171" cy="80791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E" dirty="0"/>
              <a:t>convert SAM to bam</a:t>
            </a:r>
          </a:p>
          <a:p>
            <a:pPr algn="ctr"/>
            <a:r>
              <a:rPr lang="en-AE" sz="1050" dirty="0"/>
              <a:t>(</a:t>
            </a:r>
            <a:r>
              <a:rPr lang="en-AE" sz="1050" dirty="0">
                <a:highlight>
                  <a:srgbClr val="FFFF00"/>
                </a:highlight>
              </a:rPr>
              <a:t>samtools view</a:t>
            </a:r>
            <a:r>
              <a:rPr lang="en-AE" sz="1050" dirty="0"/>
              <a:t>)</a:t>
            </a:r>
          </a:p>
        </p:txBody>
      </p:sp>
      <p:cxnSp>
        <p:nvCxnSpPr>
          <p:cNvPr id="36" name="Straight Arrow Connector 35">
            <a:extLst>
              <a:ext uri="{FF2B5EF4-FFF2-40B4-BE49-F238E27FC236}">
                <a16:creationId xmlns:a16="http://schemas.microsoft.com/office/drawing/2014/main" id="{55F692C2-C32C-DB3D-76F4-3CCD1AFE57BB}"/>
              </a:ext>
            </a:extLst>
          </p:cNvPr>
          <p:cNvCxnSpPr>
            <a:cxnSpLocks/>
            <a:stCxn id="7" idx="2"/>
            <a:endCxn id="35" idx="0"/>
          </p:cNvCxnSpPr>
          <p:nvPr/>
        </p:nvCxnSpPr>
        <p:spPr>
          <a:xfrm flipH="1">
            <a:off x="2056823" y="5141265"/>
            <a:ext cx="7382" cy="4542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TextBox 38">
            <a:extLst>
              <a:ext uri="{FF2B5EF4-FFF2-40B4-BE49-F238E27FC236}">
                <a16:creationId xmlns:a16="http://schemas.microsoft.com/office/drawing/2014/main" id="{C0DD52EE-ADDE-0638-6415-D6CC8004E6F9}"/>
              </a:ext>
            </a:extLst>
          </p:cNvPr>
          <p:cNvSpPr txBox="1"/>
          <p:nvPr/>
        </p:nvSpPr>
        <p:spPr>
          <a:xfrm>
            <a:off x="3014232" y="4529400"/>
            <a:ext cx="752577" cy="276999"/>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SAM</a:t>
            </a:r>
            <a:endParaRPr lang="en-AE" sz="800" dirty="0"/>
          </a:p>
        </p:txBody>
      </p:sp>
      <p:cxnSp>
        <p:nvCxnSpPr>
          <p:cNvPr id="40" name="Straight Arrow Connector 39">
            <a:extLst>
              <a:ext uri="{FF2B5EF4-FFF2-40B4-BE49-F238E27FC236}">
                <a16:creationId xmlns:a16="http://schemas.microsoft.com/office/drawing/2014/main" id="{C5037CF3-BBBF-37D2-7AC5-0091115C117D}"/>
              </a:ext>
            </a:extLst>
          </p:cNvPr>
          <p:cNvCxnSpPr>
            <a:cxnSpLocks/>
          </p:cNvCxnSpPr>
          <p:nvPr/>
        </p:nvCxnSpPr>
        <p:spPr>
          <a:xfrm>
            <a:off x="2905908" y="4675574"/>
            <a:ext cx="2418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0" name="TextBox 49">
            <a:extLst>
              <a:ext uri="{FF2B5EF4-FFF2-40B4-BE49-F238E27FC236}">
                <a16:creationId xmlns:a16="http://schemas.microsoft.com/office/drawing/2014/main" id="{3A0E08EF-A090-B91F-351F-E9FBC6B06CBE}"/>
              </a:ext>
            </a:extLst>
          </p:cNvPr>
          <p:cNvSpPr txBox="1"/>
          <p:nvPr/>
        </p:nvSpPr>
        <p:spPr>
          <a:xfrm>
            <a:off x="4670278" y="978242"/>
            <a:ext cx="1698171" cy="807913"/>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Sort BAM by position</a:t>
            </a:r>
          </a:p>
          <a:p>
            <a:pPr algn="ctr"/>
            <a:r>
              <a:rPr lang="en-GB" sz="1050" dirty="0"/>
              <a:t>(</a:t>
            </a:r>
            <a:r>
              <a:rPr lang="en-GB" sz="1050" dirty="0" err="1">
                <a:highlight>
                  <a:srgbClr val="FFFF00"/>
                </a:highlight>
              </a:rPr>
              <a:t>samtools</a:t>
            </a:r>
            <a:r>
              <a:rPr lang="en-GB" sz="1050" dirty="0">
                <a:highlight>
                  <a:srgbClr val="FFFF00"/>
                </a:highlight>
              </a:rPr>
              <a:t> sort</a:t>
            </a:r>
            <a:r>
              <a:rPr lang="en-GB" sz="1050" dirty="0"/>
              <a:t>)</a:t>
            </a:r>
            <a:endParaRPr lang="en-AE" sz="1050" dirty="0"/>
          </a:p>
        </p:txBody>
      </p:sp>
      <p:sp>
        <p:nvSpPr>
          <p:cNvPr id="60" name="TextBox 59">
            <a:extLst>
              <a:ext uri="{FF2B5EF4-FFF2-40B4-BE49-F238E27FC236}">
                <a16:creationId xmlns:a16="http://schemas.microsoft.com/office/drawing/2014/main" id="{8ADE4AA8-A531-36ED-53AD-A945E6E8233D}"/>
              </a:ext>
            </a:extLst>
          </p:cNvPr>
          <p:cNvSpPr txBox="1"/>
          <p:nvPr/>
        </p:nvSpPr>
        <p:spPr>
          <a:xfrm>
            <a:off x="3014232" y="5930196"/>
            <a:ext cx="752577" cy="276999"/>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BAM</a:t>
            </a:r>
            <a:endParaRPr lang="en-AE" sz="800" dirty="0"/>
          </a:p>
        </p:txBody>
      </p:sp>
      <p:cxnSp>
        <p:nvCxnSpPr>
          <p:cNvPr id="61" name="Straight Arrow Connector 60">
            <a:extLst>
              <a:ext uri="{FF2B5EF4-FFF2-40B4-BE49-F238E27FC236}">
                <a16:creationId xmlns:a16="http://schemas.microsoft.com/office/drawing/2014/main" id="{C93EE5B5-5E66-A608-166E-DC61FFF4722D}"/>
              </a:ext>
            </a:extLst>
          </p:cNvPr>
          <p:cNvCxnSpPr>
            <a:cxnSpLocks/>
          </p:cNvCxnSpPr>
          <p:nvPr/>
        </p:nvCxnSpPr>
        <p:spPr>
          <a:xfrm>
            <a:off x="2905908" y="6076370"/>
            <a:ext cx="24181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F8B852CA-E91D-D3C9-4ABB-769221CE4D42}"/>
              </a:ext>
            </a:extLst>
          </p:cNvPr>
          <p:cNvSpPr txBox="1"/>
          <p:nvPr/>
        </p:nvSpPr>
        <p:spPr>
          <a:xfrm>
            <a:off x="6595816" y="1243699"/>
            <a:ext cx="752577" cy="276999"/>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BAM</a:t>
            </a:r>
            <a:endParaRPr lang="en-AE" sz="800" dirty="0"/>
          </a:p>
        </p:txBody>
      </p:sp>
      <p:cxnSp>
        <p:nvCxnSpPr>
          <p:cNvPr id="63" name="Straight Arrow Connector 62">
            <a:extLst>
              <a:ext uri="{FF2B5EF4-FFF2-40B4-BE49-F238E27FC236}">
                <a16:creationId xmlns:a16="http://schemas.microsoft.com/office/drawing/2014/main" id="{7EB999CA-96D4-2102-15CB-0DB96C88D6E3}"/>
              </a:ext>
            </a:extLst>
          </p:cNvPr>
          <p:cNvCxnSpPr>
            <a:cxnSpLocks/>
            <a:stCxn id="50" idx="3"/>
          </p:cNvCxnSpPr>
          <p:nvPr/>
        </p:nvCxnSpPr>
        <p:spPr>
          <a:xfrm>
            <a:off x="6368449" y="1382199"/>
            <a:ext cx="35512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42" name="Straight Arrow Connector 1041">
            <a:extLst>
              <a:ext uri="{FF2B5EF4-FFF2-40B4-BE49-F238E27FC236}">
                <a16:creationId xmlns:a16="http://schemas.microsoft.com/office/drawing/2014/main" id="{CB8FDF4C-FA31-03D1-1361-4CC5C098390A}"/>
              </a:ext>
            </a:extLst>
          </p:cNvPr>
          <p:cNvCxnSpPr>
            <a:cxnSpLocks/>
            <a:stCxn id="11" idx="3"/>
            <a:endCxn id="1063" idx="1"/>
          </p:cNvCxnSpPr>
          <p:nvPr/>
        </p:nvCxnSpPr>
        <p:spPr>
          <a:xfrm>
            <a:off x="6389510" y="2251513"/>
            <a:ext cx="51013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43" name="TextBox 1042">
            <a:extLst>
              <a:ext uri="{FF2B5EF4-FFF2-40B4-BE49-F238E27FC236}">
                <a16:creationId xmlns:a16="http://schemas.microsoft.com/office/drawing/2014/main" id="{A4DE52B5-76B4-B3AC-59B7-1C3ABDC63E9C}"/>
              </a:ext>
            </a:extLst>
          </p:cNvPr>
          <p:cNvSpPr txBox="1"/>
          <p:nvPr/>
        </p:nvSpPr>
        <p:spPr>
          <a:xfrm>
            <a:off x="6899639" y="3091836"/>
            <a:ext cx="1698171" cy="530915"/>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IGV</a:t>
            </a:r>
            <a:endParaRPr lang="en-AE" dirty="0"/>
          </a:p>
          <a:p>
            <a:pPr algn="ctr"/>
            <a:r>
              <a:rPr lang="en-AE" sz="1050" dirty="0"/>
              <a:t>(</a:t>
            </a:r>
            <a:r>
              <a:rPr lang="en-AE" sz="1050" dirty="0">
                <a:highlight>
                  <a:srgbClr val="FFFF00"/>
                </a:highlight>
              </a:rPr>
              <a:t>Jubail</a:t>
            </a:r>
            <a:r>
              <a:rPr lang="en-AE" sz="1050" dirty="0"/>
              <a:t>)</a:t>
            </a:r>
          </a:p>
        </p:txBody>
      </p:sp>
      <p:cxnSp>
        <p:nvCxnSpPr>
          <p:cNvPr id="1044" name="Straight Arrow Connector 1043">
            <a:extLst>
              <a:ext uri="{FF2B5EF4-FFF2-40B4-BE49-F238E27FC236}">
                <a16:creationId xmlns:a16="http://schemas.microsoft.com/office/drawing/2014/main" id="{AE9B0076-6AD3-B7E0-5049-1E37699EB828}"/>
              </a:ext>
            </a:extLst>
          </p:cNvPr>
          <p:cNvCxnSpPr>
            <a:cxnSpLocks/>
            <a:stCxn id="1063" idx="2"/>
            <a:endCxn id="1043" idx="0"/>
          </p:cNvCxnSpPr>
          <p:nvPr/>
        </p:nvCxnSpPr>
        <p:spPr>
          <a:xfrm flipH="1">
            <a:off x="7748725" y="2574678"/>
            <a:ext cx="1" cy="5171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5" name="Straight Arrow Connector 1054">
            <a:extLst>
              <a:ext uri="{FF2B5EF4-FFF2-40B4-BE49-F238E27FC236}">
                <a16:creationId xmlns:a16="http://schemas.microsoft.com/office/drawing/2014/main" id="{D8FEB2F0-8C29-7B8B-C3E5-71CB110DB4C7}"/>
              </a:ext>
            </a:extLst>
          </p:cNvPr>
          <p:cNvCxnSpPr>
            <a:cxnSpLocks/>
            <a:stCxn id="3" idx="3"/>
            <a:endCxn id="1059" idx="1"/>
          </p:cNvCxnSpPr>
          <p:nvPr/>
        </p:nvCxnSpPr>
        <p:spPr>
          <a:xfrm>
            <a:off x="2934353" y="1417701"/>
            <a:ext cx="5272239" cy="42868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56" name="Straight Arrow Connector 1055">
            <a:extLst>
              <a:ext uri="{FF2B5EF4-FFF2-40B4-BE49-F238E27FC236}">
                <a16:creationId xmlns:a16="http://schemas.microsoft.com/office/drawing/2014/main" id="{944975F9-EDA4-CF3F-CB0C-7C4E58FA97FB}"/>
              </a:ext>
            </a:extLst>
          </p:cNvPr>
          <p:cNvCxnSpPr>
            <a:cxnSpLocks/>
            <a:stCxn id="7" idx="3"/>
            <a:endCxn id="1059" idx="1"/>
          </p:cNvCxnSpPr>
          <p:nvPr/>
        </p:nvCxnSpPr>
        <p:spPr>
          <a:xfrm>
            <a:off x="2913290" y="4598809"/>
            <a:ext cx="5293302" cy="11057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59" name="TextBox 1058">
            <a:extLst>
              <a:ext uri="{FF2B5EF4-FFF2-40B4-BE49-F238E27FC236}">
                <a16:creationId xmlns:a16="http://schemas.microsoft.com/office/drawing/2014/main" id="{A5D9B40B-8B73-154C-6D86-830F97E89843}"/>
              </a:ext>
            </a:extLst>
          </p:cNvPr>
          <p:cNvSpPr txBox="1"/>
          <p:nvPr/>
        </p:nvSpPr>
        <p:spPr>
          <a:xfrm>
            <a:off x="8206592" y="5242924"/>
            <a:ext cx="2159000" cy="923330"/>
          </a:xfrm>
          <a:prstGeom prst="rect">
            <a:avLst/>
          </a:prstGeom>
          <a:noFill/>
        </p:spPr>
        <p:txBody>
          <a:bodyPr wrap="square" rtlCol="0">
            <a:spAutoFit/>
          </a:bodyPr>
          <a:lstStyle/>
          <a:p>
            <a:pPr algn="ctr"/>
            <a:r>
              <a:rPr lang="en-US" dirty="0"/>
              <a:t>Choice of aligners based on your needs</a:t>
            </a:r>
            <a:endParaRPr lang="en-AE" dirty="0"/>
          </a:p>
        </p:txBody>
      </p:sp>
      <p:sp>
        <p:nvSpPr>
          <p:cNvPr id="1063" name="TextBox 1062">
            <a:extLst>
              <a:ext uri="{FF2B5EF4-FFF2-40B4-BE49-F238E27FC236}">
                <a16:creationId xmlns:a16="http://schemas.microsoft.com/office/drawing/2014/main" id="{7A41EE06-5CFB-7F21-0164-FCC6F30A2825}"/>
              </a:ext>
            </a:extLst>
          </p:cNvPr>
          <p:cNvSpPr txBox="1"/>
          <p:nvPr/>
        </p:nvSpPr>
        <p:spPr>
          <a:xfrm>
            <a:off x="6899640" y="1928347"/>
            <a:ext cx="1698171" cy="646331"/>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dirty="0"/>
              <a:t>BAM &amp; .bai output</a:t>
            </a:r>
            <a:endParaRPr lang="en-AE" sz="1050" dirty="0"/>
          </a:p>
        </p:txBody>
      </p:sp>
    </p:spTree>
    <p:extLst>
      <p:ext uri="{BB962C8B-B14F-4D97-AF65-F5344CB8AC3E}">
        <p14:creationId xmlns:p14="http://schemas.microsoft.com/office/powerpoint/2010/main" val="361232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6"/>
                                        </p:tgtEl>
                                        <p:attrNameLst>
                                          <p:attrName>style.visibility</p:attrName>
                                        </p:attrNameLst>
                                      </p:cBhvr>
                                      <p:to>
                                        <p:strVal val="visible"/>
                                      </p:to>
                                    </p:set>
                                    <p:anim calcmode="lin" valueType="num">
                                      <p:cBhvr additive="base">
                                        <p:cTn id="7" dur="500" fill="hold"/>
                                        <p:tgtEl>
                                          <p:spTgt spid="1056"/>
                                        </p:tgtEl>
                                        <p:attrNameLst>
                                          <p:attrName>ppt_x</p:attrName>
                                        </p:attrNameLst>
                                      </p:cBhvr>
                                      <p:tavLst>
                                        <p:tav tm="0">
                                          <p:val>
                                            <p:strVal val="#ppt_x"/>
                                          </p:val>
                                        </p:tav>
                                        <p:tav tm="100000">
                                          <p:val>
                                            <p:strVal val="#ppt_x"/>
                                          </p:val>
                                        </p:tav>
                                      </p:tavLst>
                                    </p:anim>
                                    <p:anim calcmode="lin" valueType="num">
                                      <p:cBhvr additive="base">
                                        <p:cTn id="8" dur="500" fill="hold"/>
                                        <p:tgtEl>
                                          <p:spTgt spid="10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55"/>
                                        </p:tgtEl>
                                        <p:attrNameLst>
                                          <p:attrName>style.visibility</p:attrName>
                                        </p:attrNameLst>
                                      </p:cBhvr>
                                      <p:to>
                                        <p:strVal val="visible"/>
                                      </p:to>
                                    </p:set>
                                    <p:anim calcmode="lin" valueType="num">
                                      <p:cBhvr additive="base">
                                        <p:cTn id="11" dur="500" fill="hold"/>
                                        <p:tgtEl>
                                          <p:spTgt spid="1055"/>
                                        </p:tgtEl>
                                        <p:attrNameLst>
                                          <p:attrName>ppt_x</p:attrName>
                                        </p:attrNameLst>
                                      </p:cBhvr>
                                      <p:tavLst>
                                        <p:tav tm="0">
                                          <p:val>
                                            <p:strVal val="#ppt_x"/>
                                          </p:val>
                                        </p:tav>
                                        <p:tav tm="100000">
                                          <p:val>
                                            <p:strVal val="#ppt_x"/>
                                          </p:val>
                                        </p:tav>
                                      </p:tavLst>
                                    </p:anim>
                                    <p:anim calcmode="lin" valueType="num">
                                      <p:cBhvr additive="base">
                                        <p:cTn id="12" dur="500" fill="hold"/>
                                        <p:tgtEl>
                                          <p:spTgt spid="10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59"/>
                                        </p:tgtEl>
                                        <p:attrNameLst>
                                          <p:attrName>style.visibility</p:attrName>
                                        </p:attrNameLst>
                                      </p:cBhvr>
                                      <p:to>
                                        <p:strVal val="visible"/>
                                      </p:to>
                                    </p:set>
                                    <p:anim calcmode="lin" valueType="num">
                                      <p:cBhvr additive="base">
                                        <p:cTn id="15" dur="500" fill="hold"/>
                                        <p:tgtEl>
                                          <p:spTgt spid="1059"/>
                                        </p:tgtEl>
                                        <p:attrNameLst>
                                          <p:attrName>ppt_x</p:attrName>
                                        </p:attrNameLst>
                                      </p:cBhvr>
                                      <p:tavLst>
                                        <p:tav tm="0">
                                          <p:val>
                                            <p:strVal val="#ppt_x"/>
                                          </p:val>
                                        </p:tav>
                                        <p:tav tm="100000">
                                          <p:val>
                                            <p:strVal val="#ppt_x"/>
                                          </p:val>
                                        </p:tav>
                                      </p:tavLst>
                                    </p:anim>
                                    <p:anim calcmode="lin" valueType="num">
                                      <p:cBhvr additive="base">
                                        <p:cTn id="16" dur="500" fill="hold"/>
                                        <p:tgtEl>
                                          <p:spTgt spid="1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Alignment – index building</a:t>
            </a:r>
          </a:p>
        </p:txBody>
      </p:sp>
      <p:sp>
        <p:nvSpPr>
          <p:cNvPr id="4" name="Subtitle 2">
            <a:extLst>
              <a:ext uri="{FF2B5EF4-FFF2-40B4-BE49-F238E27FC236}">
                <a16:creationId xmlns:a16="http://schemas.microsoft.com/office/drawing/2014/main" id="{36883E0D-87BE-1E11-B545-FB5930198A1A}"/>
              </a:ext>
            </a:extLst>
          </p:cNvPr>
          <p:cNvSpPr txBox="1">
            <a:spLocks/>
          </p:cNvSpPr>
          <p:nvPr/>
        </p:nvSpPr>
        <p:spPr>
          <a:xfrm>
            <a:off x="928615" y="1027478"/>
            <a:ext cx="3087800" cy="2620780"/>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E" sz="1800" b="1" dirty="0"/>
              <a:t>Low divergent mapping</a:t>
            </a:r>
          </a:p>
          <a:p>
            <a:r>
              <a:rPr lang="en-AE" sz="1800" dirty="0"/>
              <a:t>BWA-backtrack (35bp;full length match)</a:t>
            </a:r>
          </a:p>
          <a:p>
            <a:r>
              <a:rPr lang="en-US" sz="1800" dirty="0"/>
              <a:t>BWA-SW (100bp)</a:t>
            </a:r>
          </a:p>
          <a:p>
            <a:r>
              <a:rPr lang="en-US" sz="1800" dirty="0"/>
              <a:t>Bowtie (&lt;50bp)</a:t>
            </a:r>
          </a:p>
          <a:p>
            <a:endParaRPr lang="en-US" sz="2400" dirty="0"/>
          </a:p>
          <a:p>
            <a:endParaRPr lang="en-US" sz="2400" dirty="0"/>
          </a:p>
          <a:p>
            <a:pPr marL="0" indent="0">
              <a:buNone/>
            </a:pPr>
            <a:endParaRPr lang="en-US" sz="2400" dirty="0"/>
          </a:p>
          <a:p>
            <a:endParaRPr lang="en-AE" sz="2400" dirty="0"/>
          </a:p>
          <a:p>
            <a:endParaRPr lang="en-AE" sz="2400" dirty="0"/>
          </a:p>
          <a:p>
            <a:pPr marL="0" indent="0">
              <a:buNone/>
            </a:pPr>
            <a:endParaRPr lang="en-AE" sz="2400" dirty="0"/>
          </a:p>
          <a:p>
            <a:endParaRPr lang="en-AE" sz="2400" dirty="0"/>
          </a:p>
        </p:txBody>
      </p:sp>
      <p:sp>
        <p:nvSpPr>
          <p:cNvPr id="7" name="Subtitle 2">
            <a:extLst>
              <a:ext uri="{FF2B5EF4-FFF2-40B4-BE49-F238E27FC236}">
                <a16:creationId xmlns:a16="http://schemas.microsoft.com/office/drawing/2014/main" id="{789BE157-A6F4-1B70-4D17-5B42D82A6B3A}"/>
              </a:ext>
            </a:extLst>
          </p:cNvPr>
          <p:cNvSpPr txBox="1">
            <a:spLocks/>
          </p:cNvSpPr>
          <p:nvPr/>
        </p:nvSpPr>
        <p:spPr>
          <a:xfrm>
            <a:off x="928615" y="2951454"/>
            <a:ext cx="2926076" cy="3877127"/>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E" sz="1800" b="1" dirty="0"/>
              <a:t>Splice aware aligner</a:t>
            </a:r>
          </a:p>
          <a:p>
            <a:r>
              <a:rPr lang="en-AE" sz="1800" dirty="0"/>
              <a:t>STAR</a:t>
            </a:r>
          </a:p>
          <a:p>
            <a:r>
              <a:rPr lang="en-AE" sz="1800" dirty="0"/>
              <a:t>HISTAT2</a:t>
            </a:r>
          </a:p>
          <a:p>
            <a:r>
              <a:rPr lang="en-US" sz="1800" dirty="0"/>
              <a:t>Bowtie2 (&gt;50bp;--local; --very-sensitive-local)</a:t>
            </a:r>
          </a:p>
          <a:p>
            <a:r>
              <a:rPr lang="en-US" sz="1800" dirty="0"/>
              <a:t>BWA-MEM (&gt;500bp; faster)</a:t>
            </a:r>
            <a:endParaRPr lang="en-AE" sz="1800" dirty="0"/>
          </a:p>
          <a:p>
            <a:r>
              <a:rPr lang="en-AE" sz="1800" dirty="0"/>
              <a:t>TopHat2 (fusion mode)</a:t>
            </a:r>
          </a:p>
          <a:p>
            <a:endParaRPr lang="en-AE" sz="1800" dirty="0"/>
          </a:p>
          <a:p>
            <a:endParaRPr lang="en-AE" sz="1800" dirty="0"/>
          </a:p>
          <a:p>
            <a:pPr marL="0" indent="0">
              <a:buNone/>
            </a:pPr>
            <a:endParaRPr lang="en-AE" sz="1800" dirty="0"/>
          </a:p>
          <a:p>
            <a:pPr marL="0" indent="0">
              <a:buNone/>
            </a:pPr>
            <a:endParaRPr lang="en-AE" sz="1800" dirty="0"/>
          </a:p>
          <a:p>
            <a:endParaRPr lang="en-AE" sz="1800" dirty="0"/>
          </a:p>
        </p:txBody>
      </p:sp>
      <p:pic>
        <p:nvPicPr>
          <p:cNvPr id="9" name="Picture 8">
            <a:extLst>
              <a:ext uri="{FF2B5EF4-FFF2-40B4-BE49-F238E27FC236}">
                <a16:creationId xmlns:a16="http://schemas.microsoft.com/office/drawing/2014/main" id="{4EAD7403-36FA-61DD-1702-ED00863A56C0}"/>
              </a:ext>
            </a:extLst>
          </p:cNvPr>
          <p:cNvPicPr>
            <a:picLocks noChangeAspect="1"/>
          </p:cNvPicPr>
          <p:nvPr/>
        </p:nvPicPr>
        <p:blipFill>
          <a:blip r:embed="rId3"/>
          <a:stretch>
            <a:fillRect/>
          </a:stretch>
        </p:blipFill>
        <p:spPr>
          <a:xfrm>
            <a:off x="4207200" y="1458686"/>
            <a:ext cx="7141150" cy="4748622"/>
          </a:xfrm>
          <a:prstGeom prst="rect">
            <a:avLst/>
          </a:prstGeom>
        </p:spPr>
      </p:pic>
      <p:sp>
        <p:nvSpPr>
          <p:cNvPr id="10" name="Rectangle 9">
            <a:extLst>
              <a:ext uri="{FF2B5EF4-FFF2-40B4-BE49-F238E27FC236}">
                <a16:creationId xmlns:a16="http://schemas.microsoft.com/office/drawing/2014/main" id="{E784938C-06E4-D700-257E-A33FACFE1005}"/>
              </a:ext>
            </a:extLst>
          </p:cNvPr>
          <p:cNvSpPr/>
          <p:nvPr/>
        </p:nvSpPr>
        <p:spPr>
          <a:xfrm>
            <a:off x="928615" y="3321934"/>
            <a:ext cx="1583091" cy="830259"/>
          </a:xfrm>
          <a:prstGeom prst="rect">
            <a:avLst/>
          </a:prstGeom>
          <a:noFill/>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E"/>
          </a:p>
        </p:txBody>
      </p:sp>
    </p:spTree>
    <p:extLst>
      <p:ext uri="{BB962C8B-B14F-4D97-AF65-F5344CB8AC3E}">
        <p14:creationId xmlns:p14="http://schemas.microsoft.com/office/powerpoint/2010/main" val="349603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4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4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400"/>
                                        <p:tgtEl>
                                          <p:spTgt spid="4">
                                            <p:txEl>
                                              <p:pRg st="3" end="3"/>
                                            </p:txEl>
                                          </p:spTgt>
                                        </p:tgtEl>
                                      </p:cBhvr>
                                    </p:animEffect>
                                  </p:childTnLst>
                                </p:cTn>
                              </p:par>
                              <p:par>
                                <p:cTn id="23" presetID="10" presetClass="entr" presetSubtype="0" fill="hold" grpId="0" nodeType="withEffect">
                                  <p:stCondLst>
                                    <p:cond delay="2000"/>
                                  </p:stCondLst>
                                  <p:iterate type="lt">
                                    <p:tmPct val="10000"/>
                                  </p:iterate>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4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2000"/>
                                  </p:stCondLst>
                                  <p:iterate type="lt">
                                    <p:tmPct val="10000"/>
                                  </p:iterate>
                                  <p:childTnLst>
                                    <p:set>
                                      <p:cBhvr>
                                        <p:cTn id="29" dur="1" fill="hold">
                                          <p:stCondLst>
                                            <p:cond delay="0"/>
                                          </p:stCondLst>
                                        </p:cTn>
                                        <p:tgtEl>
                                          <p:spTgt spid="7">
                                            <p:txEl>
                                              <p:pRg st="1" end="1"/>
                                            </p:txEl>
                                          </p:spTgt>
                                        </p:tgtEl>
                                        <p:attrNameLst>
                                          <p:attrName>style.visibility</p:attrName>
                                        </p:attrNameLst>
                                      </p:cBhvr>
                                      <p:to>
                                        <p:strVal val="visible"/>
                                      </p:to>
                                    </p:set>
                                    <p:animEffect transition="in" filter="fade">
                                      <p:cBhvr>
                                        <p:cTn id="30" dur="4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2000"/>
                                  </p:stCondLst>
                                  <p:iterate type="lt">
                                    <p:tmPct val="10000"/>
                                  </p:iterate>
                                  <p:childTnLst>
                                    <p:set>
                                      <p:cBhvr>
                                        <p:cTn id="34" dur="1" fill="hold">
                                          <p:stCondLst>
                                            <p:cond delay="0"/>
                                          </p:stCondLst>
                                        </p:cTn>
                                        <p:tgtEl>
                                          <p:spTgt spid="7">
                                            <p:txEl>
                                              <p:pRg st="2" end="2"/>
                                            </p:txEl>
                                          </p:spTgt>
                                        </p:tgtEl>
                                        <p:attrNameLst>
                                          <p:attrName>style.visibility</p:attrName>
                                        </p:attrNameLst>
                                      </p:cBhvr>
                                      <p:to>
                                        <p:strVal val="visible"/>
                                      </p:to>
                                    </p:set>
                                    <p:animEffect transition="in" filter="fade">
                                      <p:cBhvr>
                                        <p:cTn id="35" dur="400"/>
                                        <p:tgtEl>
                                          <p:spTgt spid="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2000"/>
                                  </p:stCondLst>
                                  <p:iterate type="lt">
                                    <p:tmPct val="10000"/>
                                  </p:iterate>
                                  <p:childTnLst>
                                    <p:set>
                                      <p:cBhvr>
                                        <p:cTn id="39" dur="1" fill="hold">
                                          <p:stCondLst>
                                            <p:cond delay="0"/>
                                          </p:stCondLst>
                                        </p:cTn>
                                        <p:tgtEl>
                                          <p:spTgt spid="7">
                                            <p:txEl>
                                              <p:pRg st="3" end="3"/>
                                            </p:txEl>
                                          </p:spTgt>
                                        </p:tgtEl>
                                        <p:attrNameLst>
                                          <p:attrName>style.visibility</p:attrName>
                                        </p:attrNameLst>
                                      </p:cBhvr>
                                      <p:to>
                                        <p:strVal val="visible"/>
                                      </p:to>
                                    </p:set>
                                    <p:animEffect transition="in" filter="fade">
                                      <p:cBhvr>
                                        <p:cTn id="40" dur="400"/>
                                        <p:tgtEl>
                                          <p:spTgt spid="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2000"/>
                                  </p:stCondLst>
                                  <p:iterate type="lt">
                                    <p:tmPct val="10000"/>
                                  </p:iterate>
                                  <p:childTnLst>
                                    <p:set>
                                      <p:cBhvr>
                                        <p:cTn id="44" dur="1" fill="hold">
                                          <p:stCondLst>
                                            <p:cond delay="0"/>
                                          </p:stCondLst>
                                        </p:cTn>
                                        <p:tgtEl>
                                          <p:spTgt spid="7">
                                            <p:txEl>
                                              <p:pRg st="4" end="4"/>
                                            </p:txEl>
                                          </p:spTgt>
                                        </p:tgtEl>
                                        <p:attrNameLst>
                                          <p:attrName>style.visibility</p:attrName>
                                        </p:attrNameLst>
                                      </p:cBhvr>
                                      <p:to>
                                        <p:strVal val="visible"/>
                                      </p:to>
                                    </p:set>
                                    <p:animEffect transition="in" filter="fade">
                                      <p:cBhvr>
                                        <p:cTn id="45" dur="400"/>
                                        <p:tgtEl>
                                          <p:spTgt spid="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2000"/>
                                  </p:stCondLst>
                                  <p:iterate type="lt">
                                    <p:tmPct val="10000"/>
                                  </p:iterate>
                                  <p:childTnLst>
                                    <p:set>
                                      <p:cBhvr>
                                        <p:cTn id="49" dur="1" fill="hold">
                                          <p:stCondLst>
                                            <p:cond delay="0"/>
                                          </p:stCondLst>
                                        </p:cTn>
                                        <p:tgtEl>
                                          <p:spTgt spid="7">
                                            <p:txEl>
                                              <p:pRg st="5" end="5"/>
                                            </p:txEl>
                                          </p:spTgt>
                                        </p:tgtEl>
                                        <p:attrNameLst>
                                          <p:attrName>style.visibility</p:attrName>
                                        </p:attrNameLst>
                                      </p:cBhvr>
                                      <p:to>
                                        <p:strVal val="visible"/>
                                      </p:to>
                                    </p:set>
                                    <p:animEffect transition="in" filter="fade">
                                      <p:cBhvr>
                                        <p:cTn id="50" dur="4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BUSCO</a:t>
            </a:r>
          </a:p>
        </p:txBody>
      </p:sp>
      <p:sp>
        <p:nvSpPr>
          <p:cNvPr id="3" name="Subtitle 2">
            <a:extLst>
              <a:ext uri="{FF2B5EF4-FFF2-40B4-BE49-F238E27FC236}">
                <a16:creationId xmlns:a16="http://schemas.microsoft.com/office/drawing/2014/main" id="{023E22CF-FD6D-A391-B32E-821566D640A5}"/>
              </a:ext>
            </a:extLst>
          </p:cNvPr>
          <p:cNvSpPr txBox="1">
            <a:spLocks/>
          </p:cNvSpPr>
          <p:nvPr/>
        </p:nvSpPr>
        <p:spPr>
          <a:xfrm>
            <a:off x="1074277" y="1111968"/>
            <a:ext cx="5021723" cy="4634064"/>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E" dirty="0"/>
          </a:p>
          <a:p>
            <a:endParaRPr lang="en-AE" dirty="0"/>
          </a:p>
          <a:p>
            <a:pPr marL="0" indent="0">
              <a:buNone/>
            </a:pPr>
            <a:endParaRPr lang="en-AE" dirty="0"/>
          </a:p>
          <a:p>
            <a:endParaRPr lang="en-AE" dirty="0"/>
          </a:p>
        </p:txBody>
      </p:sp>
      <p:sp>
        <p:nvSpPr>
          <p:cNvPr id="4" name="TextBox 3">
            <a:extLst>
              <a:ext uri="{FF2B5EF4-FFF2-40B4-BE49-F238E27FC236}">
                <a16:creationId xmlns:a16="http://schemas.microsoft.com/office/drawing/2014/main" id="{6A4EA6A9-9545-E70C-2095-3AABA4BFCC41}"/>
              </a:ext>
            </a:extLst>
          </p:cNvPr>
          <p:cNvSpPr txBox="1"/>
          <p:nvPr/>
        </p:nvSpPr>
        <p:spPr>
          <a:xfrm>
            <a:off x="2502568" y="143021"/>
            <a:ext cx="5919537" cy="646331"/>
          </a:xfrm>
          <a:prstGeom prst="rect">
            <a:avLst/>
          </a:prstGeom>
          <a:noFill/>
        </p:spPr>
        <p:txBody>
          <a:bodyPr wrap="square" rtlCol="0">
            <a:spAutoFit/>
          </a:bodyPr>
          <a:lstStyle/>
          <a:p>
            <a:r>
              <a:rPr lang="en-AE" dirty="0"/>
              <a:t>(Benchmarking Unviersal Single-Copy Orthologs)</a:t>
            </a:r>
          </a:p>
          <a:p>
            <a:endParaRPr lang="en-AE" dirty="0"/>
          </a:p>
        </p:txBody>
      </p:sp>
      <p:sp>
        <p:nvSpPr>
          <p:cNvPr id="5" name="TextBox 4">
            <a:extLst>
              <a:ext uri="{FF2B5EF4-FFF2-40B4-BE49-F238E27FC236}">
                <a16:creationId xmlns:a16="http://schemas.microsoft.com/office/drawing/2014/main" id="{1649CE6D-D235-373D-0347-5742007DE31E}"/>
              </a:ext>
            </a:extLst>
          </p:cNvPr>
          <p:cNvSpPr txBox="1"/>
          <p:nvPr/>
        </p:nvSpPr>
        <p:spPr>
          <a:xfrm>
            <a:off x="867986" y="6535922"/>
            <a:ext cx="9929780" cy="215444"/>
          </a:xfrm>
          <a:prstGeom prst="rect">
            <a:avLst/>
          </a:prstGeom>
          <a:noFill/>
        </p:spPr>
        <p:txBody>
          <a:bodyPr wrap="square" rtlCol="0">
            <a:spAutoFit/>
          </a:bodyPr>
          <a:lstStyle/>
          <a:p>
            <a:pPr algn="ctr"/>
            <a:r>
              <a:rPr lang="en-US" sz="800" b="0" i="0" dirty="0" err="1">
                <a:solidFill>
                  <a:schemeClr val="bg1">
                    <a:lumMod val="50000"/>
                  </a:schemeClr>
                </a:solidFill>
                <a:effectLst/>
                <a:latin typeface="Arial" panose="020B0604020202020204" pitchFamily="34" charset="0"/>
              </a:rPr>
              <a:t>Seppey</a:t>
            </a:r>
            <a:r>
              <a:rPr lang="en-US" sz="800" b="0" i="0" dirty="0">
                <a:solidFill>
                  <a:schemeClr val="bg1">
                    <a:lumMod val="50000"/>
                  </a:schemeClr>
                </a:solidFill>
                <a:effectLst/>
                <a:latin typeface="Arial" panose="020B0604020202020204" pitchFamily="34" charset="0"/>
              </a:rPr>
              <a:t>, M., Manni, M. and </a:t>
            </a:r>
            <a:r>
              <a:rPr lang="en-US" sz="800" b="0" i="0" dirty="0" err="1">
                <a:solidFill>
                  <a:schemeClr val="bg1">
                    <a:lumMod val="50000"/>
                  </a:schemeClr>
                </a:solidFill>
                <a:effectLst/>
                <a:latin typeface="Arial" panose="020B0604020202020204" pitchFamily="34" charset="0"/>
              </a:rPr>
              <a:t>Zdobnov</a:t>
            </a:r>
            <a:r>
              <a:rPr lang="en-US" sz="800" b="0" i="0" dirty="0">
                <a:solidFill>
                  <a:schemeClr val="bg1">
                    <a:lumMod val="50000"/>
                  </a:schemeClr>
                </a:solidFill>
                <a:effectLst/>
                <a:latin typeface="Arial" panose="020B0604020202020204" pitchFamily="34" charset="0"/>
              </a:rPr>
              <a:t>, E.M., 2019. BUSCO: assessing genome assembly and annotation completeness. </a:t>
            </a:r>
            <a:r>
              <a:rPr lang="en-US" sz="800" b="0" i="1" dirty="0">
                <a:solidFill>
                  <a:schemeClr val="bg1">
                    <a:lumMod val="50000"/>
                  </a:schemeClr>
                </a:solidFill>
                <a:effectLst/>
                <a:latin typeface="Arial" panose="020B0604020202020204" pitchFamily="34" charset="0"/>
              </a:rPr>
              <a:t>Gene prediction: methods and protocols</a:t>
            </a:r>
            <a:r>
              <a:rPr lang="en-US" sz="800" b="0" i="0" dirty="0">
                <a:solidFill>
                  <a:schemeClr val="bg1">
                    <a:lumMod val="50000"/>
                  </a:schemeClr>
                </a:solidFill>
                <a:effectLst/>
                <a:latin typeface="Arial" panose="020B0604020202020204" pitchFamily="34" charset="0"/>
              </a:rPr>
              <a:t>, pp.227-245.</a:t>
            </a:r>
            <a:endParaRPr lang="en-AE" sz="800" dirty="0">
              <a:solidFill>
                <a:schemeClr val="bg1">
                  <a:lumMod val="50000"/>
                </a:schemeClr>
              </a:solidFill>
            </a:endParaRPr>
          </a:p>
        </p:txBody>
      </p:sp>
      <p:pic>
        <p:nvPicPr>
          <p:cNvPr id="3076" name="Picture 4" descr="figure 1">
            <a:extLst>
              <a:ext uri="{FF2B5EF4-FFF2-40B4-BE49-F238E27FC236}">
                <a16:creationId xmlns:a16="http://schemas.microsoft.com/office/drawing/2014/main" id="{FF709AF3-C812-1F32-7B5E-C56CE7C34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001" y="1023045"/>
            <a:ext cx="6003749" cy="481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64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BUSCO selecting orthologs</a:t>
            </a:r>
          </a:p>
        </p:txBody>
      </p:sp>
      <p:sp>
        <p:nvSpPr>
          <p:cNvPr id="3" name="Subtitle 2">
            <a:extLst>
              <a:ext uri="{FF2B5EF4-FFF2-40B4-BE49-F238E27FC236}">
                <a16:creationId xmlns:a16="http://schemas.microsoft.com/office/drawing/2014/main" id="{023E22CF-FD6D-A391-B32E-821566D640A5}"/>
              </a:ext>
            </a:extLst>
          </p:cNvPr>
          <p:cNvSpPr txBox="1">
            <a:spLocks/>
          </p:cNvSpPr>
          <p:nvPr/>
        </p:nvSpPr>
        <p:spPr>
          <a:xfrm>
            <a:off x="1074277" y="1111968"/>
            <a:ext cx="5021723" cy="4634064"/>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E" dirty="0"/>
          </a:p>
          <a:p>
            <a:endParaRPr lang="en-AE" dirty="0"/>
          </a:p>
          <a:p>
            <a:pPr marL="0" indent="0">
              <a:buNone/>
            </a:pPr>
            <a:endParaRPr lang="en-AE" dirty="0"/>
          </a:p>
          <a:p>
            <a:endParaRPr lang="en-AE" dirty="0"/>
          </a:p>
        </p:txBody>
      </p:sp>
      <p:sp>
        <p:nvSpPr>
          <p:cNvPr id="5" name="TextBox 4">
            <a:extLst>
              <a:ext uri="{FF2B5EF4-FFF2-40B4-BE49-F238E27FC236}">
                <a16:creationId xmlns:a16="http://schemas.microsoft.com/office/drawing/2014/main" id="{1649CE6D-D235-373D-0347-5742007DE31E}"/>
              </a:ext>
            </a:extLst>
          </p:cNvPr>
          <p:cNvSpPr txBox="1"/>
          <p:nvPr/>
        </p:nvSpPr>
        <p:spPr>
          <a:xfrm>
            <a:off x="867986" y="6535922"/>
            <a:ext cx="9929780" cy="215444"/>
          </a:xfrm>
          <a:prstGeom prst="rect">
            <a:avLst/>
          </a:prstGeom>
          <a:noFill/>
        </p:spPr>
        <p:txBody>
          <a:bodyPr wrap="square" rtlCol="0">
            <a:spAutoFit/>
          </a:bodyPr>
          <a:lstStyle/>
          <a:p>
            <a:pPr algn="ctr"/>
            <a:r>
              <a:rPr lang="en-US" sz="800" b="0" i="0" dirty="0" err="1">
                <a:solidFill>
                  <a:schemeClr val="bg1">
                    <a:lumMod val="50000"/>
                  </a:schemeClr>
                </a:solidFill>
                <a:effectLst/>
                <a:latin typeface="Arial" panose="020B0604020202020204" pitchFamily="34" charset="0"/>
              </a:rPr>
              <a:t>Seppey</a:t>
            </a:r>
            <a:r>
              <a:rPr lang="en-US" sz="800" b="0" i="0" dirty="0">
                <a:solidFill>
                  <a:schemeClr val="bg1">
                    <a:lumMod val="50000"/>
                  </a:schemeClr>
                </a:solidFill>
                <a:effectLst/>
                <a:latin typeface="Arial" panose="020B0604020202020204" pitchFamily="34" charset="0"/>
              </a:rPr>
              <a:t>, M., Manni, M. and </a:t>
            </a:r>
            <a:r>
              <a:rPr lang="en-US" sz="800" b="0" i="0" dirty="0" err="1">
                <a:solidFill>
                  <a:schemeClr val="bg1">
                    <a:lumMod val="50000"/>
                  </a:schemeClr>
                </a:solidFill>
                <a:effectLst/>
                <a:latin typeface="Arial" panose="020B0604020202020204" pitchFamily="34" charset="0"/>
              </a:rPr>
              <a:t>Zdobnov</a:t>
            </a:r>
            <a:r>
              <a:rPr lang="en-US" sz="800" b="0" i="0" dirty="0">
                <a:solidFill>
                  <a:schemeClr val="bg1">
                    <a:lumMod val="50000"/>
                  </a:schemeClr>
                </a:solidFill>
                <a:effectLst/>
                <a:latin typeface="Arial" panose="020B0604020202020204" pitchFamily="34" charset="0"/>
              </a:rPr>
              <a:t>, E.M., 2019. BUSCO: assessing genome assembly and annotation completeness. </a:t>
            </a:r>
            <a:r>
              <a:rPr lang="en-US" sz="800" b="0" i="1" dirty="0">
                <a:solidFill>
                  <a:schemeClr val="bg1">
                    <a:lumMod val="50000"/>
                  </a:schemeClr>
                </a:solidFill>
                <a:effectLst/>
                <a:latin typeface="Arial" panose="020B0604020202020204" pitchFamily="34" charset="0"/>
              </a:rPr>
              <a:t>Gene prediction: methods and protocols</a:t>
            </a:r>
            <a:r>
              <a:rPr lang="en-US" sz="800" b="0" i="0" dirty="0">
                <a:solidFill>
                  <a:schemeClr val="bg1">
                    <a:lumMod val="50000"/>
                  </a:schemeClr>
                </a:solidFill>
                <a:effectLst/>
                <a:latin typeface="Arial" panose="020B0604020202020204" pitchFamily="34" charset="0"/>
              </a:rPr>
              <a:t>, pp.227-245.</a:t>
            </a:r>
            <a:endParaRPr lang="en-AE" sz="800" dirty="0">
              <a:solidFill>
                <a:schemeClr val="bg1">
                  <a:lumMod val="50000"/>
                </a:schemeClr>
              </a:solidFill>
            </a:endParaRPr>
          </a:p>
        </p:txBody>
      </p:sp>
      <p:pic>
        <p:nvPicPr>
          <p:cNvPr id="3074" name="Picture 2" descr="figure 2">
            <a:extLst>
              <a:ext uri="{FF2B5EF4-FFF2-40B4-BE49-F238E27FC236}">
                <a16:creationId xmlns:a16="http://schemas.microsoft.com/office/drawing/2014/main" id="{01ABE965-DA24-51D5-8F89-8C414DDE3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269" y="1144987"/>
            <a:ext cx="7108383" cy="47008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C4417C-C0DF-3556-3460-DE3BCC1ED27E}"/>
              </a:ext>
            </a:extLst>
          </p:cNvPr>
          <p:cNvSpPr txBox="1"/>
          <p:nvPr/>
        </p:nvSpPr>
        <p:spPr>
          <a:xfrm>
            <a:off x="1124645" y="828714"/>
            <a:ext cx="245986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E" dirty="0"/>
              <a:t>1. Selection of </a:t>
            </a:r>
            <a:r>
              <a:rPr lang="en-US" dirty="0"/>
              <a:t>S</a:t>
            </a:r>
            <a:r>
              <a:rPr lang="en-AE" dirty="0"/>
              <a:t>ingle copy orthologs</a:t>
            </a:r>
          </a:p>
        </p:txBody>
      </p:sp>
      <p:sp>
        <p:nvSpPr>
          <p:cNvPr id="9" name="TextBox 8">
            <a:extLst>
              <a:ext uri="{FF2B5EF4-FFF2-40B4-BE49-F238E27FC236}">
                <a16:creationId xmlns:a16="http://schemas.microsoft.com/office/drawing/2014/main" id="{BF90314B-616E-DDFA-930F-1AC0560B02DA}"/>
              </a:ext>
            </a:extLst>
          </p:cNvPr>
          <p:cNvSpPr txBox="1"/>
          <p:nvPr/>
        </p:nvSpPr>
        <p:spPr>
          <a:xfrm>
            <a:off x="1203601" y="1548842"/>
            <a:ext cx="2301949"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E" dirty="0"/>
              <a:t>2. Model building using (HMM-build) from each BUSCO group</a:t>
            </a:r>
          </a:p>
        </p:txBody>
      </p:sp>
      <p:sp>
        <p:nvSpPr>
          <p:cNvPr id="10" name="TextBox 9">
            <a:extLst>
              <a:ext uri="{FF2B5EF4-FFF2-40B4-BE49-F238E27FC236}">
                <a16:creationId xmlns:a16="http://schemas.microsoft.com/office/drawing/2014/main" id="{77C7A401-ACFA-EE6A-2841-8556E56CCF22}"/>
              </a:ext>
            </a:extLst>
          </p:cNvPr>
          <p:cNvSpPr txBox="1"/>
          <p:nvPr/>
        </p:nvSpPr>
        <p:spPr>
          <a:xfrm>
            <a:off x="1124645" y="2853719"/>
            <a:ext cx="245986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E" dirty="0"/>
              <a:t>3. Prune sequences by searching </a:t>
            </a:r>
            <a:r>
              <a:rPr lang="en-AE" dirty="0">
                <a:solidFill>
                  <a:srgbClr val="C00000"/>
                </a:solidFill>
              </a:rPr>
              <a:t>trinity.fa </a:t>
            </a:r>
            <a:r>
              <a:rPr lang="en-AE" dirty="0"/>
              <a:t>against HMM profiles</a:t>
            </a:r>
          </a:p>
        </p:txBody>
      </p:sp>
      <p:sp>
        <p:nvSpPr>
          <p:cNvPr id="11" name="TextBox 10">
            <a:extLst>
              <a:ext uri="{FF2B5EF4-FFF2-40B4-BE49-F238E27FC236}">
                <a16:creationId xmlns:a16="http://schemas.microsoft.com/office/drawing/2014/main" id="{5F5709AC-177A-A39F-3696-C09174ECA914}"/>
              </a:ext>
            </a:extLst>
          </p:cNvPr>
          <p:cNvSpPr txBox="1"/>
          <p:nvPr/>
        </p:nvSpPr>
        <p:spPr>
          <a:xfrm>
            <a:off x="940572" y="3866947"/>
            <a:ext cx="282800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E" dirty="0"/>
              <a:t>4. Optimised parameters using </a:t>
            </a:r>
            <a:r>
              <a:rPr lang="en-US" b="0" i="0" dirty="0">
                <a:effectLst/>
              </a:rPr>
              <a:t>“expected-score” and “expected-length” classification cut-offs</a:t>
            </a:r>
            <a:endParaRPr lang="en-AE" dirty="0"/>
          </a:p>
        </p:txBody>
      </p:sp>
      <p:sp>
        <p:nvSpPr>
          <p:cNvPr id="12" name="TextBox 11">
            <a:extLst>
              <a:ext uri="{FF2B5EF4-FFF2-40B4-BE49-F238E27FC236}">
                <a16:creationId xmlns:a16="http://schemas.microsoft.com/office/drawing/2014/main" id="{74A1F77D-2842-F200-FB02-4A78E35FB6A2}"/>
              </a:ext>
            </a:extLst>
          </p:cNvPr>
          <p:cNvSpPr txBox="1"/>
          <p:nvPr/>
        </p:nvSpPr>
        <p:spPr>
          <a:xfrm>
            <a:off x="844079" y="5190817"/>
            <a:ext cx="302099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AE" dirty="0"/>
              <a:t>5. </a:t>
            </a:r>
            <a:r>
              <a:rPr lang="en-US" dirty="0"/>
              <a:t>Consensus sequence of BUSCO &amp; position-specific matrices for each BUSCO created</a:t>
            </a:r>
            <a:endParaRPr lang="en-AE" dirty="0"/>
          </a:p>
        </p:txBody>
      </p:sp>
      <p:cxnSp>
        <p:nvCxnSpPr>
          <p:cNvPr id="14" name="Straight Arrow Connector 13">
            <a:extLst>
              <a:ext uri="{FF2B5EF4-FFF2-40B4-BE49-F238E27FC236}">
                <a16:creationId xmlns:a16="http://schemas.microsoft.com/office/drawing/2014/main" id="{309213D2-8C9B-2179-9B1E-6D18F090B414}"/>
              </a:ext>
            </a:extLst>
          </p:cNvPr>
          <p:cNvCxnSpPr>
            <a:cxnSpLocks/>
            <a:stCxn id="12" idx="3"/>
          </p:cNvCxnSpPr>
          <p:nvPr/>
        </p:nvCxnSpPr>
        <p:spPr>
          <a:xfrm flipV="1">
            <a:off x="3865071" y="4837801"/>
            <a:ext cx="1967805" cy="953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B64B268-B718-C0CC-D3E4-65F6DA6299D9}"/>
              </a:ext>
            </a:extLst>
          </p:cNvPr>
          <p:cNvSpPr/>
          <p:nvPr/>
        </p:nvSpPr>
        <p:spPr>
          <a:xfrm>
            <a:off x="3970116" y="4213185"/>
            <a:ext cx="5798917" cy="977632"/>
          </a:xfrm>
          <a:prstGeom prst="rect">
            <a:avLst/>
          </a:prstGeom>
          <a:noFill/>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AE"/>
          </a:p>
        </p:txBody>
      </p:sp>
    </p:spTree>
    <p:extLst>
      <p:ext uri="{BB962C8B-B14F-4D97-AF65-F5344CB8AC3E}">
        <p14:creationId xmlns:p14="http://schemas.microsoft.com/office/powerpoint/2010/main" val="305274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1480-CD50-8848-D927-DE26D2C27FB8}"/>
              </a:ext>
            </a:extLst>
          </p:cNvPr>
          <p:cNvSpPr>
            <a:spLocks noGrp="1"/>
          </p:cNvSpPr>
          <p:nvPr>
            <p:ph type="title"/>
          </p:nvPr>
        </p:nvSpPr>
        <p:spPr>
          <a:xfrm>
            <a:off x="730504" y="86868"/>
            <a:ext cx="9144000" cy="672084"/>
          </a:xfrm>
        </p:spPr>
        <p:txBody>
          <a:bodyPr>
            <a:normAutofit fontScale="90000"/>
          </a:bodyPr>
          <a:lstStyle/>
          <a:p>
            <a:r>
              <a:rPr lang="en-AE" dirty="0"/>
              <a:t>BUSCO outputs</a:t>
            </a:r>
          </a:p>
        </p:txBody>
      </p:sp>
      <p:sp>
        <p:nvSpPr>
          <p:cNvPr id="3" name="Subtitle 2">
            <a:extLst>
              <a:ext uri="{FF2B5EF4-FFF2-40B4-BE49-F238E27FC236}">
                <a16:creationId xmlns:a16="http://schemas.microsoft.com/office/drawing/2014/main" id="{023E22CF-FD6D-A391-B32E-821566D640A5}"/>
              </a:ext>
            </a:extLst>
          </p:cNvPr>
          <p:cNvSpPr txBox="1">
            <a:spLocks/>
          </p:cNvSpPr>
          <p:nvPr/>
        </p:nvSpPr>
        <p:spPr>
          <a:xfrm>
            <a:off x="1074277" y="1111968"/>
            <a:ext cx="5021723" cy="4634064"/>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E" dirty="0"/>
          </a:p>
          <a:p>
            <a:endParaRPr lang="en-AE" dirty="0"/>
          </a:p>
          <a:p>
            <a:pPr marL="0" indent="0">
              <a:buNone/>
            </a:pPr>
            <a:endParaRPr lang="en-AE" dirty="0"/>
          </a:p>
          <a:p>
            <a:endParaRPr lang="en-AE" dirty="0"/>
          </a:p>
        </p:txBody>
      </p:sp>
      <p:sp>
        <p:nvSpPr>
          <p:cNvPr id="14" name="TextBox 13">
            <a:extLst>
              <a:ext uri="{FF2B5EF4-FFF2-40B4-BE49-F238E27FC236}">
                <a16:creationId xmlns:a16="http://schemas.microsoft.com/office/drawing/2014/main" id="{40394E29-BAC1-4598-553C-F64BAABDCE0A}"/>
              </a:ext>
            </a:extLst>
          </p:cNvPr>
          <p:cNvSpPr txBox="1"/>
          <p:nvPr/>
        </p:nvSpPr>
        <p:spPr>
          <a:xfrm>
            <a:off x="1218235" y="970760"/>
            <a:ext cx="6583101" cy="923330"/>
          </a:xfrm>
          <a:prstGeom prst="rect">
            <a:avLst/>
          </a:prstGeom>
          <a:noFill/>
        </p:spPr>
        <p:txBody>
          <a:bodyPr wrap="square">
            <a:spAutoFit/>
          </a:bodyPr>
          <a:lstStyle/>
          <a:p>
            <a:r>
              <a:rPr lang="en-US" b="1" i="0" dirty="0">
                <a:solidFill>
                  <a:srgbClr val="333333"/>
                </a:solidFill>
                <a:effectLst/>
              </a:rPr>
              <a:t>BUSCO transcriptome run output folder contains </a:t>
            </a:r>
            <a:r>
              <a:rPr lang="en-US" b="0" i="0" dirty="0">
                <a:solidFill>
                  <a:srgbClr val="333333"/>
                </a:solidFill>
                <a:effectLst/>
              </a:rPr>
              <a:t>a </a:t>
            </a:r>
            <a:r>
              <a:rPr lang="en-US" b="0" i="1" dirty="0" err="1">
                <a:solidFill>
                  <a:srgbClr val="333333"/>
                </a:solidFill>
                <a:effectLst/>
              </a:rPr>
              <a:t>short_summary_OUTPUT_NAME.txt</a:t>
            </a:r>
            <a:endParaRPr lang="en-US" b="0" i="0" dirty="0">
              <a:solidFill>
                <a:srgbClr val="333333"/>
              </a:solidFill>
              <a:effectLst/>
            </a:endParaRPr>
          </a:p>
          <a:p>
            <a:r>
              <a:rPr lang="en-US" b="0" i="0" dirty="0">
                <a:solidFill>
                  <a:srgbClr val="333333"/>
                </a:solidFill>
                <a:effectLst/>
              </a:rPr>
              <a:t>protein </a:t>
            </a:r>
            <a:r>
              <a:rPr lang="en-US" b="0" i="0" dirty="0" err="1">
                <a:solidFill>
                  <a:srgbClr val="333333"/>
                </a:solidFill>
                <a:effectLst/>
              </a:rPr>
              <a:t>fasta</a:t>
            </a:r>
            <a:r>
              <a:rPr lang="en-US" b="0" i="0" dirty="0">
                <a:solidFill>
                  <a:srgbClr val="333333"/>
                </a:solidFill>
                <a:effectLst/>
              </a:rPr>
              <a:t> files</a:t>
            </a:r>
            <a:endParaRPr lang="en-AE" dirty="0"/>
          </a:p>
        </p:txBody>
      </p:sp>
      <p:sp>
        <p:nvSpPr>
          <p:cNvPr id="23" name="Subtitle 2">
            <a:extLst>
              <a:ext uri="{FF2B5EF4-FFF2-40B4-BE49-F238E27FC236}">
                <a16:creationId xmlns:a16="http://schemas.microsoft.com/office/drawing/2014/main" id="{EEF267A1-9E70-463B-33AB-8B7749CD0853}"/>
              </a:ext>
            </a:extLst>
          </p:cNvPr>
          <p:cNvSpPr txBox="1">
            <a:spLocks/>
          </p:cNvSpPr>
          <p:nvPr/>
        </p:nvSpPr>
        <p:spPr>
          <a:xfrm>
            <a:off x="3959385" y="2247106"/>
            <a:ext cx="4273227" cy="672084"/>
          </a:xfrm>
          <a:prstGeom prst="rect">
            <a:avLst/>
          </a:prstGeom>
        </p:spPr>
        <p:txBody>
          <a:bodyPr vert="horz" lIns="91440" tIns="45720" rIns="91440" bIns="45720" rtlCol="0">
            <a:normAutofit/>
          </a:bodyPr>
          <a:lst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F</a:t>
            </a:r>
            <a:r>
              <a:rPr lang="en-AE" sz="1800" b="1" dirty="0"/>
              <a:t>inal BUSCO score:</a:t>
            </a:r>
          </a:p>
          <a:p>
            <a:pPr marL="0" indent="0" algn="ctr">
              <a:spcBef>
                <a:spcPts val="0"/>
              </a:spcBef>
              <a:buNone/>
            </a:pPr>
            <a:r>
              <a:rPr lang="en-US" sz="1200" b="1" i="1" dirty="0">
                <a:solidFill>
                  <a:srgbClr val="333333"/>
                </a:solidFill>
                <a:effectLst/>
                <a:latin typeface="-apple-system"/>
              </a:rPr>
              <a:t>--</a:t>
            </a:r>
            <a:r>
              <a:rPr lang="en-US" sz="1200" b="1" i="1" dirty="0" err="1">
                <a:solidFill>
                  <a:srgbClr val="333333"/>
                </a:solidFill>
                <a:effectLst/>
                <a:latin typeface="-apple-system"/>
              </a:rPr>
              <a:t>short_summary_OUTPUT_NAME.txt</a:t>
            </a:r>
            <a:r>
              <a:rPr lang="en-US" sz="1200" b="0" i="0" dirty="0">
                <a:solidFill>
                  <a:srgbClr val="333333"/>
                </a:solidFill>
                <a:effectLst/>
                <a:latin typeface="-apple-system"/>
              </a:rPr>
              <a:t>:</a:t>
            </a:r>
            <a:endParaRPr lang="en-AE" sz="1800" dirty="0"/>
          </a:p>
          <a:p>
            <a:pPr marL="0" indent="0" algn="ctr">
              <a:buNone/>
            </a:pPr>
            <a:endParaRPr lang="en-AE" dirty="0"/>
          </a:p>
          <a:p>
            <a:pPr algn="ctr"/>
            <a:endParaRPr lang="en-AE" dirty="0"/>
          </a:p>
        </p:txBody>
      </p:sp>
      <p:sp>
        <p:nvSpPr>
          <p:cNvPr id="24" name="TextBox 23">
            <a:extLst>
              <a:ext uri="{FF2B5EF4-FFF2-40B4-BE49-F238E27FC236}">
                <a16:creationId xmlns:a16="http://schemas.microsoft.com/office/drawing/2014/main" id="{DE3B55FA-6CE8-1182-CFC8-4A29F39CDDAA}"/>
              </a:ext>
            </a:extLst>
          </p:cNvPr>
          <p:cNvSpPr txBox="1"/>
          <p:nvPr/>
        </p:nvSpPr>
        <p:spPr>
          <a:xfrm>
            <a:off x="3438522" y="2837683"/>
            <a:ext cx="5314952" cy="3139321"/>
          </a:xfrm>
          <a:prstGeom prst="rect">
            <a:avLst/>
          </a:prstGeom>
          <a:noFill/>
        </p:spPr>
        <p:txBody>
          <a:bodyPr wrap="square">
            <a:spAutoFit/>
          </a:bodyPr>
          <a:lstStyle/>
          <a:p>
            <a:pPr algn="ctr"/>
            <a:r>
              <a:rPr lang="en-US" b="0" i="0" dirty="0">
                <a:solidFill>
                  <a:srgbClr val="333333"/>
                </a:solidFill>
                <a:effectLst/>
              </a:rPr>
              <a:t># The lineage dataset is: NAME_OF_LINEAGE</a:t>
            </a:r>
          </a:p>
          <a:p>
            <a:pPr algn="ctr"/>
            <a:r>
              <a:rPr lang="en-US" b="0" i="0" dirty="0">
                <a:solidFill>
                  <a:srgbClr val="333333"/>
                </a:solidFill>
                <a:effectLst/>
              </a:rPr>
              <a:t># BUSCO was run in mode: genome C:80.0%</a:t>
            </a:r>
          </a:p>
          <a:p>
            <a:pPr algn="ctr"/>
            <a:endParaRPr lang="en-US" dirty="0">
              <a:solidFill>
                <a:srgbClr val="333333"/>
              </a:solidFill>
            </a:endParaRPr>
          </a:p>
          <a:p>
            <a:pPr algn="ctr"/>
            <a:r>
              <a:rPr lang="en-US" b="0" i="0" dirty="0">
                <a:solidFill>
                  <a:srgbClr val="333333"/>
                </a:solidFill>
                <a:effectLst/>
              </a:rPr>
              <a:t>[S:80.0%,D:0.0%],F:0.0%,M:20.0%,n:10 </a:t>
            </a:r>
          </a:p>
          <a:p>
            <a:pPr algn="ctr"/>
            <a:endParaRPr lang="en-US" dirty="0">
              <a:solidFill>
                <a:srgbClr val="333333"/>
              </a:solidFill>
            </a:endParaRPr>
          </a:p>
          <a:p>
            <a:pPr algn="ctr"/>
            <a:r>
              <a:rPr lang="en-US" b="0" i="0" dirty="0">
                <a:solidFill>
                  <a:srgbClr val="333333"/>
                </a:solidFill>
                <a:effectLst/>
              </a:rPr>
              <a:t>8 Complete BUSCOs (C) </a:t>
            </a:r>
          </a:p>
          <a:p>
            <a:pPr algn="ctr"/>
            <a:r>
              <a:rPr lang="en-US" b="0" i="0" dirty="0">
                <a:solidFill>
                  <a:srgbClr val="333333"/>
                </a:solidFill>
                <a:effectLst/>
              </a:rPr>
              <a:t>8 Complete and single-copy BUSCOs (S) </a:t>
            </a:r>
          </a:p>
          <a:p>
            <a:pPr algn="ctr"/>
            <a:r>
              <a:rPr lang="en-US" b="0" i="0" dirty="0">
                <a:solidFill>
                  <a:srgbClr val="333333"/>
                </a:solidFill>
                <a:effectLst/>
              </a:rPr>
              <a:t>0 Complete and duplicated BUSCOs (D) </a:t>
            </a:r>
          </a:p>
          <a:p>
            <a:pPr algn="ctr"/>
            <a:r>
              <a:rPr lang="en-US" b="0" i="0" dirty="0">
                <a:solidFill>
                  <a:srgbClr val="333333"/>
                </a:solidFill>
                <a:effectLst/>
              </a:rPr>
              <a:t>0 Fragmented BUSCOs (F) </a:t>
            </a:r>
          </a:p>
          <a:p>
            <a:pPr algn="ctr"/>
            <a:r>
              <a:rPr lang="en-US" b="0" i="0" dirty="0">
                <a:solidFill>
                  <a:srgbClr val="333333"/>
                </a:solidFill>
                <a:effectLst/>
              </a:rPr>
              <a:t>2 Missing BUSCOs (M) </a:t>
            </a:r>
          </a:p>
          <a:p>
            <a:pPr algn="ctr"/>
            <a:r>
              <a:rPr lang="en-US" b="0" i="0" dirty="0">
                <a:solidFill>
                  <a:srgbClr val="333333"/>
                </a:solidFill>
                <a:effectLst/>
              </a:rPr>
              <a:t>10 Total BUSCO groups searched</a:t>
            </a:r>
            <a:endParaRPr lang="en-AE" dirty="0"/>
          </a:p>
        </p:txBody>
      </p:sp>
      <p:sp>
        <p:nvSpPr>
          <p:cNvPr id="25" name="TextBox 24">
            <a:extLst>
              <a:ext uri="{FF2B5EF4-FFF2-40B4-BE49-F238E27FC236}">
                <a16:creationId xmlns:a16="http://schemas.microsoft.com/office/drawing/2014/main" id="{864C968C-2241-AFEA-389A-73E7F3AB9037}"/>
              </a:ext>
            </a:extLst>
          </p:cNvPr>
          <p:cNvSpPr txBox="1"/>
          <p:nvPr/>
        </p:nvSpPr>
        <p:spPr>
          <a:xfrm>
            <a:off x="3331746" y="6463355"/>
            <a:ext cx="5528506" cy="307777"/>
          </a:xfrm>
          <a:prstGeom prst="rect">
            <a:avLst/>
          </a:prstGeom>
          <a:noFill/>
        </p:spPr>
        <p:txBody>
          <a:bodyPr wrap="square">
            <a:spAutoFit/>
          </a:bodyPr>
          <a:lstStyle/>
          <a:p>
            <a:r>
              <a:rPr lang="en-US" sz="1400" b="1" i="0" dirty="0" err="1">
                <a:solidFill>
                  <a:srgbClr val="333333"/>
                </a:solidFill>
                <a:effectLst/>
                <a:latin typeface="-apple-system"/>
              </a:rPr>
              <a:t>C:complete</a:t>
            </a:r>
            <a:r>
              <a:rPr lang="en-US" sz="1400" b="0" i="0" dirty="0">
                <a:solidFill>
                  <a:srgbClr val="333333"/>
                </a:solidFill>
                <a:effectLst/>
                <a:latin typeface="-apple-system"/>
              </a:rPr>
              <a:t> [</a:t>
            </a:r>
            <a:r>
              <a:rPr lang="en-US" sz="1400" b="1" i="0" dirty="0" err="1">
                <a:solidFill>
                  <a:srgbClr val="333333"/>
                </a:solidFill>
                <a:effectLst/>
                <a:latin typeface="-apple-system"/>
              </a:rPr>
              <a:t>S:single-copy</a:t>
            </a:r>
            <a:r>
              <a:rPr lang="en-US" sz="1400" b="0" i="0" dirty="0">
                <a:solidFill>
                  <a:srgbClr val="333333"/>
                </a:solidFill>
                <a:effectLst/>
                <a:latin typeface="-apple-system"/>
              </a:rPr>
              <a:t>, </a:t>
            </a:r>
            <a:r>
              <a:rPr lang="en-US" sz="1400" b="1" i="0" dirty="0" err="1">
                <a:solidFill>
                  <a:srgbClr val="333333"/>
                </a:solidFill>
                <a:effectLst/>
                <a:latin typeface="-apple-system"/>
              </a:rPr>
              <a:t>D:duplicated</a:t>
            </a:r>
            <a:r>
              <a:rPr lang="en-US" sz="1400" b="0" i="0" dirty="0">
                <a:solidFill>
                  <a:srgbClr val="333333"/>
                </a:solidFill>
                <a:effectLst/>
                <a:latin typeface="-apple-system"/>
              </a:rPr>
              <a:t>], </a:t>
            </a:r>
            <a:r>
              <a:rPr lang="en-US" sz="1400" b="1" i="0" dirty="0" err="1">
                <a:solidFill>
                  <a:srgbClr val="333333"/>
                </a:solidFill>
                <a:effectLst/>
                <a:latin typeface="-apple-system"/>
              </a:rPr>
              <a:t>F:fragmented</a:t>
            </a:r>
            <a:r>
              <a:rPr lang="en-US" sz="1400" b="0" i="0" dirty="0">
                <a:solidFill>
                  <a:srgbClr val="333333"/>
                </a:solidFill>
                <a:effectLst/>
                <a:latin typeface="-apple-system"/>
              </a:rPr>
              <a:t>, and </a:t>
            </a:r>
            <a:r>
              <a:rPr lang="en-US" sz="1400" b="1" i="0" dirty="0" err="1">
                <a:solidFill>
                  <a:srgbClr val="333333"/>
                </a:solidFill>
                <a:effectLst/>
                <a:latin typeface="-apple-system"/>
              </a:rPr>
              <a:t>M:missing</a:t>
            </a:r>
            <a:r>
              <a:rPr lang="en-US" sz="1400" b="0" i="0" dirty="0">
                <a:solidFill>
                  <a:srgbClr val="333333"/>
                </a:solidFill>
                <a:effectLst/>
                <a:latin typeface="-apple-system"/>
              </a:rPr>
              <a:t>. </a:t>
            </a:r>
            <a:endParaRPr lang="en-AE" sz="1400" dirty="0"/>
          </a:p>
        </p:txBody>
      </p:sp>
    </p:spTree>
    <p:extLst>
      <p:ext uri="{BB962C8B-B14F-4D97-AF65-F5344CB8AC3E}">
        <p14:creationId xmlns:p14="http://schemas.microsoft.com/office/powerpoint/2010/main" val="2301378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1452</Words>
  <Application>Microsoft Macintosh PowerPoint</Application>
  <PresentationFormat>Widescreen</PresentationFormat>
  <Paragraphs>214</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Aptos</vt:lpstr>
      <vt:lpstr>Aptos Display</vt:lpstr>
      <vt:lpstr>Arial</vt:lpstr>
      <vt:lpstr>System Font Regular</vt:lpstr>
      <vt:lpstr>Office Theme</vt:lpstr>
      <vt:lpstr>Denovo Assembly Workshop</vt:lpstr>
      <vt:lpstr>Quality Assessment</vt:lpstr>
      <vt:lpstr>So far…</vt:lpstr>
      <vt:lpstr>PowerPoint Presentation</vt:lpstr>
      <vt:lpstr>Alignment workflow</vt:lpstr>
      <vt:lpstr>Alignment – index building</vt:lpstr>
      <vt:lpstr>BUSCO</vt:lpstr>
      <vt:lpstr>BUSCO selecting orthologs</vt:lpstr>
      <vt:lpstr>BUSCO outputs</vt:lpstr>
      <vt:lpstr>BUSCO…with a pinch of salt</vt:lpstr>
      <vt:lpstr>BUSCO </vt:lpstr>
      <vt:lpstr>Quast</vt:lpstr>
      <vt:lpstr>Quast - metrics</vt:lpstr>
      <vt:lpstr>PowerPoint Presentation</vt:lpstr>
      <vt:lpstr>Ab inito gene predictor</vt:lpstr>
      <vt:lpstr>Unknown species: R. ferriguenus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Denovo Assembly Workshop</dc:title>
  <dc:creator>Neelu Begum</dc:creator>
  <cp:lastModifiedBy>Neelu Begum</cp:lastModifiedBy>
  <cp:revision>6</cp:revision>
  <dcterms:created xsi:type="dcterms:W3CDTF">2024-03-17T09:49:12Z</dcterms:created>
  <dcterms:modified xsi:type="dcterms:W3CDTF">2024-03-21T05:15:47Z</dcterms:modified>
</cp:coreProperties>
</file>