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5" saveSubsetFonts="1" autoCompressPictures="0">
  <p:sldMasterIdLst>
    <p:sldMasterId id="2147483648" r:id="rId1"/>
  </p:sldMasterIdLst>
  <p:notesMasterIdLst>
    <p:notesMasterId r:id="rId19"/>
  </p:notesMasterIdLst>
  <p:handoutMasterIdLst>
    <p:handoutMasterId r:id="rId20"/>
  </p:handoutMasterIdLst>
  <p:sldIdLst>
    <p:sldId id="259" r:id="rId2"/>
    <p:sldId id="270" r:id="rId3"/>
    <p:sldId id="286" r:id="rId4"/>
    <p:sldId id="287" r:id="rId5"/>
    <p:sldId id="274" r:id="rId6"/>
    <p:sldId id="278" r:id="rId7"/>
    <p:sldId id="275" r:id="rId8"/>
    <p:sldId id="288" r:id="rId9"/>
    <p:sldId id="290" r:id="rId10"/>
    <p:sldId id="289" r:id="rId11"/>
    <p:sldId id="297" r:id="rId12"/>
    <p:sldId id="296" r:id="rId13"/>
    <p:sldId id="291" r:id="rId14"/>
    <p:sldId id="294" r:id="rId15"/>
    <p:sldId id="295"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B5DB"/>
    <a:srgbClr val="80BEC6"/>
    <a:srgbClr val="57068C"/>
    <a:srgbClr val="CEE0DE"/>
    <a:srgbClr val="E8E1EA"/>
    <a:srgbClr val="7F7F7C"/>
    <a:srgbClr val="2E1C4F"/>
    <a:srgbClr val="AB82C4"/>
    <a:srgbClr val="474645"/>
    <a:srgbClr val="473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3"/>
    <p:restoredTop sz="94581"/>
  </p:normalViewPr>
  <p:slideViewPr>
    <p:cSldViewPr snapToGrid="0" snapToObjects="1">
      <p:cViewPr varScale="1">
        <p:scale>
          <a:sx n="128" d="100"/>
          <a:sy n="128" d="100"/>
        </p:scale>
        <p:origin x="1440" y="16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CC921B-F5AE-8F4F-B638-DE28E4B5517C}" type="doc">
      <dgm:prSet loTypeId="urn:microsoft.com/office/officeart/2005/8/layout/hierarchy2" loCatId="" qsTypeId="urn:microsoft.com/office/officeart/2005/8/quickstyle/simple4" qsCatId="simple" csTypeId="urn:microsoft.com/office/officeart/2005/8/colors/accent0_1" csCatId="mainScheme" phldr="1"/>
      <dgm:spPr/>
      <dgm:t>
        <a:bodyPr/>
        <a:lstStyle/>
        <a:p>
          <a:endParaRPr lang="en-US"/>
        </a:p>
      </dgm:t>
    </dgm:pt>
    <dgm:pt modelId="{8FB3DCC6-4847-3446-80F2-4B73493F28B5}">
      <dgm:prSet phldrT="[Text]"/>
      <dgm:spPr/>
      <dgm:t>
        <a:bodyPr/>
        <a:lstStyle/>
        <a:p>
          <a:r>
            <a:rPr lang="en-US" dirty="0"/>
            <a:t>Raw FASTQs</a:t>
          </a:r>
        </a:p>
      </dgm:t>
    </dgm:pt>
    <dgm:pt modelId="{701C683F-9F6E-D24D-B85A-A4BCF9EB14CA}" type="parTrans" cxnId="{58165317-4FA2-C045-9F31-842682474E2E}">
      <dgm:prSet/>
      <dgm:spPr/>
      <dgm:t>
        <a:bodyPr/>
        <a:lstStyle/>
        <a:p>
          <a:endParaRPr lang="en-US"/>
        </a:p>
      </dgm:t>
    </dgm:pt>
    <dgm:pt modelId="{578891F9-E413-C64E-956B-0588D8A5D32B}" type="sibTrans" cxnId="{58165317-4FA2-C045-9F31-842682474E2E}">
      <dgm:prSet/>
      <dgm:spPr/>
      <dgm:t>
        <a:bodyPr/>
        <a:lstStyle/>
        <a:p>
          <a:endParaRPr lang="en-US"/>
        </a:p>
      </dgm:t>
    </dgm:pt>
    <dgm:pt modelId="{B23680BC-12AE-2949-B9F8-F924651E42D2}">
      <dgm:prSet phldrT="[Text]"/>
      <dgm:spPr/>
      <dgm:t>
        <a:bodyPr/>
        <a:lstStyle/>
        <a:p>
          <a:r>
            <a:rPr lang="en-US" dirty="0"/>
            <a:t>Adapter Clipping</a:t>
          </a:r>
        </a:p>
      </dgm:t>
    </dgm:pt>
    <dgm:pt modelId="{B1CE630F-FD81-A140-89B2-DC6BD0409F0E}" type="parTrans" cxnId="{2074DE6F-F021-A045-BAD5-57D1C71FAC30}">
      <dgm:prSet/>
      <dgm:spPr/>
      <dgm:t>
        <a:bodyPr/>
        <a:lstStyle/>
        <a:p>
          <a:endParaRPr lang="en-US"/>
        </a:p>
      </dgm:t>
    </dgm:pt>
    <dgm:pt modelId="{D4819D28-6413-E244-A4A6-40607E3EA675}" type="sibTrans" cxnId="{2074DE6F-F021-A045-BAD5-57D1C71FAC30}">
      <dgm:prSet/>
      <dgm:spPr/>
      <dgm:t>
        <a:bodyPr/>
        <a:lstStyle/>
        <a:p>
          <a:endParaRPr lang="en-US"/>
        </a:p>
      </dgm:t>
    </dgm:pt>
    <dgm:pt modelId="{AFB504D9-18D1-D149-932B-81F8D7760A89}">
      <dgm:prSet phldrT="[Text]"/>
      <dgm:spPr/>
      <dgm:t>
        <a:bodyPr/>
        <a:lstStyle/>
        <a:p>
          <a:r>
            <a:rPr lang="en-US" dirty="0"/>
            <a:t>Min length 36bp</a:t>
          </a:r>
        </a:p>
      </dgm:t>
    </dgm:pt>
    <dgm:pt modelId="{C5EF8BFF-F6EB-AC4D-8EE0-6A40834E3388}" type="parTrans" cxnId="{4AD5B6A5-102E-4E45-9B5D-2D74378B7686}">
      <dgm:prSet/>
      <dgm:spPr/>
      <dgm:t>
        <a:bodyPr/>
        <a:lstStyle/>
        <a:p>
          <a:endParaRPr lang="en-US"/>
        </a:p>
      </dgm:t>
    </dgm:pt>
    <dgm:pt modelId="{B25A1875-FFB3-7744-A085-3A5B19C77A2C}" type="sibTrans" cxnId="{4AD5B6A5-102E-4E45-9B5D-2D74378B7686}">
      <dgm:prSet/>
      <dgm:spPr/>
      <dgm:t>
        <a:bodyPr/>
        <a:lstStyle/>
        <a:p>
          <a:endParaRPr lang="en-US"/>
        </a:p>
      </dgm:t>
    </dgm:pt>
    <dgm:pt modelId="{CA3D3A43-53B3-6A44-9C2E-3571B65532E9}">
      <dgm:prSet/>
      <dgm:spPr/>
      <dgm:t>
        <a:bodyPr/>
        <a:lstStyle/>
        <a:p>
          <a:r>
            <a:rPr lang="en-US" dirty="0"/>
            <a:t>Clipping trailing bases with Q&lt;3, and </a:t>
          </a:r>
          <a:r>
            <a:rPr lang="en-US" dirty="0" err="1"/>
            <a:t>PolyG</a:t>
          </a:r>
          <a:r>
            <a:rPr lang="en-US" dirty="0"/>
            <a:t> trimming</a:t>
          </a:r>
        </a:p>
      </dgm:t>
    </dgm:pt>
    <dgm:pt modelId="{53163B2D-6E4F-7A4A-B730-D04B5567DE1A}" type="parTrans" cxnId="{6AB2E08B-44E4-9047-B9B2-502B72DE3216}">
      <dgm:prSet/>
      <dgm:spPr/>
      <dgm:t>
        <a:bodyPr/>
        <a:lstStyle/>
        <a:p>
          <a:endParaRPr lang="en-US"/>
        </a:p>
      </dgm:t>
    </dgm:pt>
    <dgm:pt modelId="{E6A7A788-FC64-BA4F-94CB-E0420BA628F0}" type="sibTrans" cxnId="{6AB2E08B-44E4-9047-B9B2-502B72DE3216}">
      <dgm:prSet/>
      <dgm:spPr/>
      <dgm:t>
        <a:bodyPr/>
        <a:lstStyle/>
        <a:p>
          <a:endParaRPr lang="en-US"/>
        </a:p>
      </dgm:t>
    </dgm:pt>
    <dgm:pt modelId="{6A0B26B2-1FC6-5245-9A36-5553537D24DC}">
      <dgm:prSet/>
      <dgm:spPr/>
      <dgm:t>
        <a:bodyPr/>
        <a:lstStyle/>
        <a:p>
          <a:r>
            <a:rPr lang="en-US" dirty="0"/>
            <a:t>4bp sliding window with average Q&gt;=15</a:t>
          </a:r>
        </a:p>
      </dgm:t>
    </dgm:pt>
    <dgm:pt modelId="{5037ADC0-C346-0748-BE53-ADBCD77BAA87}" type="parTrans" cxnId="{6CAFDB3B-ED35-0345-8B18-759BB551FCDD}">
      <dgm:prSet/>
      <dgm:spPr/>
      <dgm:t>
        <a:bodyPr/>
        <a:lstStyle/>
        <a:p>
          <a:endParaRPr lang="en-US"/>
        </a:p>
      </dgm:t>
    </dgm:pt>
    <dgm:pt modelId="{4C097AE2-9BDA-B143-84BC-59B4545589B6}" type="sibTrans" cxnId="{6CAFDB3B-ED35-0345-8B18-759BB551FCDD}">
      <dgm:prSet/>
      <dgm:spPr/>
      <dgm:t>
        <a:bodyPr/>
        <a:lstStyle/>
        <a:p>
          <a:endParaRPr lang="en-US"/>
        </a:p>
      </dgm:t>
    </dgm:pt>
    <dgm:pt modelId="{F23ED012-6D00-FA4B-ABB8-4E992838A5C0}" type="pres">
      <dgm:prSet presAssocID="{47CC921B-F5AE-8F4F-B638-DE28E4B5517C}" presName="diagram" presStyleCnt="0">
        <dgm:presLayoutVars>
          <dgm:chPref val="1"/>
          <dgm:dir/>
          <dgm:animOne val="branch"/>
          <dgm:animLvl val="lvl"/>
          <dgm:resizeHandles val="exact"/>
        </dgm:presLayoutVars>
      </dgm:prSet>
      <dgm:spPr/>
    </dgm:pt>
    <dgm:pt modelId="{09C59804-5BAA-5B4B-98FB-FE551B8B63CB}" type="pres">
      <dgm:prSet presAssocID="{8FB3DCC6-4847-3446-80F2-4B73493F28B5}" presName="root1" presStyleCnt="0"/>
      <dgm:spPr/>
    </dgm:pt>
    <dgm:pt modelId="{5975A123-6901-AF47-A96F-D956AAD7F319}" type="pres">
      <dgm:prSet presAssocID="{8FB3DCC6-4847-3446-80F2-4B73493F28B5}" presName="LevelOneTextNode" presStyleLbl="node0" presStyleIdx="0" presStyleCnt="1">
        <dgm:presLayoutVars>
          <dgm:chPref val="3"/>
        </dgm:presLayoutVars>
      </dgm:prSet>
      <dgm:spPr/>
    </dgm:pt>
    <dgm:pt modelId="{086989BE-3F76-8A45-8B1A-3329864C8B28}" type="pres">
      <dgm:prSet presAssocID="{8FB3DCC6-4847-3446-80F2-4B73493F28B5}" presName="level2hierChild" presStyleCnt="0"/>
      <dgm:spPr/>
    </dgm:pt>
    <dgm:pt modelId="{7897D54D-524E-CD45-BA58-5BE3EE82AA4A}" type="pres">
      <dgm:prSet presAssocID="{B1CE630F-FD81-A140-89B2-DC6BD0409F0E}" presName="conn2-1" presStyleLbl="parChTrans1D2" presStyleIdx="0" presStyleCnt="4"/>
      <dgm:spPr/>
    </dgm:pt>
    <dgm:pt modelId="{26D444B2-061D-0640-B6A5-B4AE653FDB0A}" type="pres">
      <dgm:prSet presAssocID="{B1CE630F-FD81-A140-89B2-DC6BD0409F0E}" presName="connTx" presStyleLbl="parChTrans1D2" presStyleIdx="0" presStyleCnt="4"/>
      <dgm:spPr/>
    </dgm:pt>
    <dgm:pt modelId="{42080529-FCD8-0D41-89B7-3CF3E709D898}" type="pres">
      <dgm:prSet presAssocID="{B23680BC-12AE-2949-B9F8-F924651E42D2}" presName="root2" presStyleCnt="0"/>
      <dgm:spPr/>
    </dgm:pt>
    <dgm:pt modelId="{463AF4B1-4FFA-EA4E-8581-1E9006E9F279}" type="pres">
      <dgm:prSet presAssocID="{B23680BC-12AE-2949-B9F8-F924651E42D2}" presName="LevelTwoTextNode" presStyleLbl="node2" presStyleIdx="0" presStyleCnt="4">
        <dgm:presLayoutVars>
          <dgm:chPref val="3"/>
        </dgm:presLayoutVars>
      </dgm:prSet>
      <dgm:spPr/>
    </dgm:pt>
    <dgm:pt modelId="{90121856-A5C0-CF4E-B21B-73D91E1EC39A}" type="pres">
      <dgm:prSet presAssocID="{B23680BC-12AE-2949-B9F8-F924651E42D2}" presName="level3hierChild" presStyleCnt="0"/>
      <dgm:spPr/>
    </dgm:pt>
    <dgm:pt modelId="{849767EC-6360-D14D-A7B6-09879C651C2B}" type="pres">
      <dgm:prSet presAssocID="{53163B2D-6E4F-7A4A-B730-D04B5567DE1A}" presName="conn2-1" presStyleLbl="parChTrans1D2" presStyleIdx="1" presStyleCnt="4"/>
      <dgm:spPr/>
    </dgm:pt>
    <dgm:pt modelId="{4E1AEB3B-102F-1D40-ADAF-878F49BD19E6}" type="pres">
      <dgm:prSet presAssocID="{53163B2D-6E4F-7A4A-B730-D04B5567DE1A}" presName="connTx" presStyleLbl="parChTrans1D2" presStyleIdx="1" presStyleCnt="4"/>
      <dgm:spPr/>
    </dgm:pt>
    <dgm:pt modelId="{BA481428-C36C-8042-8EEB-66FBF6BCC483}" type="pres">
      <dgm:prSet presAssocID="{CA3D3A43-53B3-6A44-9C2E-3571B65532E9}" presName="root2" presStyleCnt="0"/>
      <dgm:spPr/>
    </dgm:pt>
    <dgm:pt modelId="{6095B400-8389-D741-8F24-B2798D0C5079}" type="pres">
      <dgm:prSet presAssocID="{CA3D3A43-53B3-6A44-9C2E-3571B65532E9}" presName="LevelTwoTextNode" presStyleLbl="node2" presStyleIdx="1" presStyleCnt="4">
        <dgm:presLayoutVars>
          <dgm:chPref val="3"/>
        </dgm:presLayoutVars>
      </dgm:prSet>
      <dgm:spPr/>
    </dgm:pt>
    <dgm:pt modelId="{D2F93C32-EC5B-5B41-A8CF-A46415C75772}" type="pres">
      <dgm:prSet presAssocID="{CA3D3A43-53B3-6A44-9C2E-3571B65532E9}" presName="level3hierChild" presStyleCnt="0"/>
      <dgm:spPr/>
    </dgm:pt>
    <dgm:pt modelId="{B89CF150-8117-694D-AEB1-C9001D72B376}" type="pres">
      <dgm:prSet presAssocID="{5037ADC0-C346-0748-BE53-ADBCD77BAA87}" presName="conn2-1" presStyleLbl="parChTrans1D2" presStyleIdx="2" presStyleCnt="4"/>
      <dgm:spPr/>
    </dgm:pt>
    <dgm:pt modelId="{11A89378-236E-D044-96C2-8CC7150109E0}" type="pres">
      <dgm:prSet presAssocID="{5037ADC0-C346-0748-BE53-ADBCD77BAA87}" presName="connTx" presStyleLbl="parChTrans1D2" presStyleIdx="2" presStyleCnt="4"/>
      <dgm:spPr/>
    </dgm:pt>
    <dgm:pt modelId="{D60F899F-8D3C-5948-BCA6-66E8189B1EB8}" type="pres">
      <dgm:prSet presAssocID="{6A0B26B2-1FC6-5245-9A36-5553537D24DC}" presName="root2" presStyleCnt="0"/>
      <dgm:spPr/>
    </dgm:pt>
    <dgm:pt modelId="{C2826771-1276-AA4E-B985-3C310E65B3FD}" type="pres">
      <dgm:prSet presAssocID="{6A0B26B2-1FC6-5245-9A36-5553537D24DC}" presName="LevelTwoTextNode" presStyleLbl="node2" presStyleIdx="2" presStyleCnt="4">
        <dgm:presLayoutVars>
          <dgm:chPref val="3"/>
        </dgm:presLayoutVars>
      </dgm:prSet>
      <dgm:spPr/>
    </dgm:pt>
    <dgm:pt modelId="{F857DCE4-D99F-2445-93E5-F70B71EFC976}" type="pres">
      <dgm:prSet presAssocID="{6A0B26B2-1FC6-5245-9A36-5553537D24DC}" presName="level3hierChild" presStyleCnt="0"/>
      <dgm:spPr/>
    </dgm:pt>
    <dgm:pt modelId="{3476E5CC-9CFC-244F-8194-26C92FCD267E}" type="pres">
      <dgm:prSet presAssocID="{C5EF8BFF-F6EB-AC4D-8EE0-6A40834E3388}" presName="conn2-1" presStyleLbl="parChTrans1D2" presStyleIdx="3" presStyleCnt="4"/>
      <dgm:spPr/>
    </dgm:pt>
    <dgm:pt modelId="{9C958189-FDAD-C740-AF46-00B4E5F1AC20}" type="pres">
      <dgm:prSet presAssocID="{C5EF8BFF-F6EB-AC4D-8EE0-6A40834E3388}" presName="connTx" presStyleLbl="parChTrans1D2" presStyleIdx="3" presStyleCnt="4"/>
      <dgm:spPr/>
    </dgm:pt>
    <dgm:pt modelId="{41E9E2FD-6041-9D47-A06D-9A7194F5FA4D}" type="pres">
      <dgm:prSet presAssocID="{AFB504D9-18D1-D149-932B-81F8D7760A89}" presName="root2" presStyleCnt="0"/>
      <dgm:spPr/>
    </dgm:pt>
    <dgm:pt modelId="{5E768CD2-43C2-FE40-9CA8-B03317D8ECA3}" type="pres">
      <dgm:prSet presAssocID="{AFB504D9-18D1-D149-932B-81F8D7760A89}" presName="LevelTwoTextNode" presStyleLbl="node2" presStyleIdx="3" presStyleCnt="4">
        <dgm:presLayoutVars>
          <dgm:chPref val="3"/>
        </dgm:presLayoutVars>
      </dgm:prSet>
      <dgm:spPr/>
    </dgm:pt>
    <dgm:pt modelId="{50D4320E-BB46-D84A-9CCD-75EB389B9226}" type="pres">
      <dgm:prSet presAssocID="{AFB504D9-18D1-D149-932B-81F8D7760A89}" presName="level3hierChild" presStyleCnt="0"/>
      <dgm:spPr/>
    </dgm:pt>
  </dgm:ptLst>
  <dgm:cxnLst>
    <dgm:cxn modelId="{06135E0E-9503-B042-93F8-7558DE51D6AF}" type="presOf" srcId="{C5EF8BFF-F6EB-AC4D-8EE0-6A40834E3388}" destId="{9C958189-FDAD-C740-AF46-00B4E5F1AC20}" srcOrd="1" destOrd="0" presId="urn:microsoft.com/office/officeart/2005/8/layout/hierarchy2"/>
    <dgm:cxn modelId="{14893D0F-2596-B843-ACD9-592725BACC99}" type="presOf" srcId="{6A0B26B2-1FC6-5245-9A36-5553537D24DC}" destId="{C2826771-1276-AA4E-B985-3C310E65B3FD}" srcOrd="0" destOrd="0" presId="urn:microsoft.com/office/officeart/2005/8/layout/hierarchy2"/>
    <dgm:cxn modelId="{58165317-4FA2-C045-9F31-842682474E2E}" srcId="{47CC921B-F5AE-8F4F-B638-DE28E4B5517C}" destId="{8FB3DCC6-4847-3446-80F2-4B73493F28B5}" srcOrd="0" destOrd="0" parTransId="{701C683F-9F6E-D24D-B85A-A4BCF9EB14CA}" sibTransId="{578891F9-E413-C64E-956B-0588D8A5D32B}"/>
    <dgm:cxn modelId="{CC4D6A27-E8C5-B640-82A5-E69E5843AE06}" type="presOf" srcId="{AFB504D9-18D1-D149-932B-81F8D7760A89}" destId="{5E768CD2-43C2-FE40-9CA8-B03317D8ECA3}" srcOrd="0" destOrd="0" presId="urn:microsoft.com/office/officeart/2005/8/layout/hierarchy2"/>
    <dgm:cxn modelId="{F5D20930-4736-3F48-ABD5-633CEE7BA693}" type="presOf" srcId="{B1CE630F-FD81-A140-89B2-DC6BD0409F0E}" destId="{26D444B2-061D-0640-B6A5-B4AE653FDB0A}" srcOrd="1" destOrd="0" presId="urn:microsoft.com/office/officeart/2005/8/layout/hierarchy2"/>
    <dgm:cxn modelId="{C7C90931-7719-1741-95F3-496B023B0FA8}" type="presOf" srcId="{B23680BC-12AE-2949-B9F8-F924651E42D2}" destId="{463AF4B1-4FFA-EA4E-8581-1E9006E9F279}" srcOrd="0" destOrd="0" presId="urn:microsoft.com/office/officeart/2005/8/layout/hierarchy2"/>
    <dgm:cxn modelId="{6CAFDB3B-ED35-0345-8B18-759BB551FCDD}" srcId="{8FB3DCC6-4847-3446-80F2-4B73493F28B5}" destId="{6A0B26B2-1FC6-5245-9A36-5553537D24DC}" srcOrd="2" destOrd="0" parTransId="{5037ADC0-C346-0748-BE53-ADBCD77BAA87}" sibTransId="{4C097AE2-9BDA-B143-84BC-59B4545589B6}"/>
    <dgm:cxn modelId="{572E7144-B373-4A4A-AC31-6E877372D6AD}" type="presOf" srcId="{5037ADC0-C346-0748-BE53-ADBCD77BAA87}" destId="{B89CF150-8117-694D-AEB1-C9001D72B376}" srcOrd="0" destOrd="0" presId="urn:microsoft.com/office/officeart/2005/8/layout/hierarchy2"/>
    <dgm:cxn modelId="{4C25BA45-8D16-9E43-A671-09040944A34A}" type="presOf" srcId="{CA3D3A43-53B3-6A44-9C2E-3571B65532E9}" destId="{6095B400-8389-D741-8F24-B2798D0C5079}" srcOrd="0" destOrd="0" presId="urn:microsoft.com/office/officeart/2005/8/layout/hierarchy2"/>
    <dgm:cxn modelId="{AD2A354D-4002-0146-8304-2E2A464A4EC4}" type="presOf" srcId="{53163B2D-6E4F-7A4A-B730-D04B5567DE1A}" destId="{4E1AEB3B-102F-1D40-ADAF-878F49BD19E6}" srcOrd="1" destOrd="0" presId="urn:microsoft.com/office/officeart/2005/8/layout/hierarchy2"/>
    <dgm:cxn modelId="{2B9E7B5D-A745-4845-AD16-0D9DDAE70ECD}" type="presOf" srcId="{5037ADC0-C346-0748-BE53-ADBCD77BAA87}" destId="{11A89378-236E-D044-96C2-8CC7150109E0}" srcOrd="1" destOrd="0" presId="urn:microsoft.com/office/officeart/2005/8/layout/hierarchy2"/>
    <dgm:cxn modelId="{2074DE6F-F021-A045-BAD5-57D1C71FAC30}" srcId="{8FB3DCC6-4847-3446-80F2-4B73493F28B5}" destId="{B23680BC-12AE-2949-B9F8-F924651E42D2}" srcOrd="0" destOrd="0" parTransId="{B1CE630F-FD81-A140-89B2-DC6BD0409F0E}" sibTransId="{D4819D28-6413-E244-A4A6-40607E3EA675}"/>
    <dgm:cxn modelId="{0FA83074-C671-4B4B-8C58-D2FB1E2063A7}" type="presOf" srcId="{53163B2D-6E4F-7A4A-B730-D04B5567DE1A}" destId="{849767EC-6360-D14D-A7B6-09879C651C2B}" srcOrd="0" destOrd="0" presId="urn:microsoft.com/office/officeart/2005/8/layout/hierarchy2"/>
    <dgm:cxn modelId="{6AB2E08B-44E4-9047-B9B2-502B72DE3216}" srcId="{8FB3DCC6-4847-3446-80F2-4B73493F28B5}" destId="{CA3D3A43-53B3-6A44-9C2E-3571B65532E9}" srcOrd="1" destOrd="0" parTransId="{53163B2D-6E4F-7A4A-B730-D04B5567DE1A}" sibTransId="{E6A7A788-FC64-BA4F-94CB-E0420BA628F0}"/>
    <dgm:cxn modelId="{4AD5B6A5-102E-4E45-9B5D-2D74378B7686}" srcId="{8FB3DCC6-4847-3446-80F2-4B73493F28B5}" destId="{AFB504D9-18D1-D149-932B-81F8D7760A89}" srcOrd="3" destOrd="0" parTransId="{C5EF8BFF-F6EB-AC4D-8EE0-6A40834E3388}" sibTransId="{B25A1875-FFB3-7744-A085-3A5B19C77A2C}"/>
    <dgm:cxn modelId="{281EAEA7-9E16-F845-B660-6597F2A39B61}" type="presOf" srcId="{B1CE630F-FD81-A140-89B2-DC6BD0409F0E}" destId="{7897D54D-524E-CD45-BA58-5BE3EE82AA4A}" srcOrd="0" destOrd="0" presId="urn:microsoft.com/office/officeart/2005/8/layout/hierarchy2"/>
    <dgm:cxn modelId="{B55E5DB2-F563-BD4B-A5C9-2A1C73058A54}" type="presOf" srcId="{47CC921B-F5AE-8F4F-B638-DE28E4B5517C}" destId="{F23ED012-6D00-FA4B-ABB8-4E992838A5C0}" srcOrd="0" destOrd="0" presId="urn:microsoft.com/office/officeart/2005/8/layout/hierarchy2"/>
    <dgm:cxn modelId="{5E55C0B7-A22D-4E4C-959D-714354D83531}" type="presOf" srcId="{C5EF8BFF-F6EB-AC4D-8EE0-6A40834E3388}" destId="{3476E5CC-9CFC-244F-8194-26C92FCD267E}" srcOrd="0" destOrd="0" presId="urn:microsoft.com/office/officeart/2005/8/layout/hierarchy2"/>
    <dgm:cxn modelId="{0BE568C6-0FB0-9C40-B676-353B750412F2}" type="presOf" srcId="{8FB3DCC6-4847-3446-80F2-4B73493F28B5}" destId="{5975A123-6901-AF47-A96F-D956AAD7F319}" srcOrd="0" destOrd="0" presId="urn:microsoft.com/office/officeart/2005/8/layout/hierarchy2"/>
    <dgm:cxn modelId="{985347ED-2DFA-7841-806A-E2C5FF941BE7}" type="presParOf" srcId="{F23ED012-6D00-FA4B-ABB8-4E992838A5C0}" destId="{09C59804-5BAA-5B4B-98FB-FE551B8B63CB}" srcOrd="0" destOrd="0" presId="urn:microsoft.com/office/officeart/2005/8/layout/hierarchy2"/>
    <dgm:cxn modelId="{58CE4338-A26E-DF42-ADE5-E51C83A73611}" type="presParOf" srcId="{09C59804-5BAA-5B4B-98FB-FE551B8B63CB}" destId="{5975A123-6901-AF47-A96F-D956AAD7F319}" srcOrd="0" destOrd="0" presId="urn:microsoft.com/office/officeart/2005/8/layout/hierarchy2"/>
    <dgm:cxn modelId="{D76E6A8D-1598-E940-8A18-EFBEE60C7395}" type="presParOf" srcId="{09C59804-5BAA-5B4B-98FB-FE551B8B63CB}" destId="{086989BE-3F76-8A45-8B1A-3329864C8B28}" srcOrd="1" destOrd="0" presId="urn:microsoft.com/office/officeart/2005/8/layout/hierarchy2"/>
    <dgm:cxn modelId="{56C8E8A5-A2D3-3546-82CA-5BC04E651BE0}" type="presParOf" srcId="{086989BE-3F76-8A45-8B1A-3329864C8B28}" destId="{7897D54D-524E-CD45-BA58-5BE3EE82AA4A}" srcOrd="0" destOrd="0" presId="urn:microsoft.com/office/officeart/2005/8/layout/hierarchy2"/>
    <dgm:cxn modelId="{5F88368C-D77C-9446-8FF0-E6D841C120FD}" type="presParOf" srcId="{7897D54D-524E-CD45-BA58-5BE3EE82AA4A}" destId="{26D444B2-061D-0640-B6A5-B4AE653FDB0A}" srcOrd="0" destOrd="0" presId="urn:microsoft.com/office/officeart/2005/8/layout/hierarchy2"/>
    <dgm:cxn modelId="{4539A646-6296-A947-A32B-1BB5A463B28A}" type="presParOf" srcId="{086989BE-3F76-8A45-8B1A-3329864C8B28}" destId="{42080529-FCD8-0D41-89B7-3CF3E709D898}" srcOrd="1" destOrd="0" presId="urn:microsoft.com/office/officeart/2005/8/layout/hierarchy2"/>
    <dgm:cxn modelId="{357DEF51-A9ED-6C49-901D-A6E4E7475159}" type="presParOf" srcId="{42080529-FCD8-0D41-89B7-3CF3E709D898}" destId="{463AF4B1-4FFA-EA4E-8581-1E9006E9F279}" srcOrd="0" destOrd="0" presId="urn:microsoft.com/office/officeart/2005/8/layout/hierarchy2"/>
    <dgm:cxn modelId="{AB7F6294-CCB3-5646-9DA5-33DC2E826762}" type="presParOf" srcId="{42080529-FCD8-0D41-89B7-3CF3E709D898}" destId="{90121856-A5C0-CF4E-B21B-73D91E1EC39A}" srcOrd="1" destOrd="0" presId="urn:microsoft.com/office/officeart/2005/8/layout/hierarchy2"/>
    <dgm:cxn modelId="{6F815471-AC75-BC4E-B02A-8C5E7B8948C3}" type="presParOf" srcId="{086989BE-3F76-8A45-8B1A-3329864C8B28}" destId="{849767EC-6360-D14D-A7B6-09879C651C2B}" srcOrd="2" destOrd="0" presId="urn:microsoft.com/office/officeart/2005/8/layout/hierarchy2"/>
    <dgm:cxn modelId="{07A1AD16-53A6-794B-AB29-2BB890F34D55}" type="presParOf" srcId="{849767EC-6360-D14D-A7B6-09879C651C2B}" destId="{4E1AEB3B-102F-1D40-ADAF-878F49BD19E6}" srcOrd="0" destOrd="0" presId="urn:microsoft.com/office/officeart/2005/8/layout/hierarchy2"/>
    <dgm:cxn modelId="{34E508C2-752A-B146-A12A-CBE6102201F3}" type="presParOf" srcId="{086989BE-3F76-8A45-8B1A-3329864C8B28}" destId="{BA481428-C36C-8042-8EEB-66FBF6BCC483}" srcOrd="3" destOrd="0" presId="urn:microsoft.com/office/officeart/2005/8/layout/hierarchy2"/>
    <dgm:cxn modelId="{BA66E72F-FF68-2346-8FC8-AE621C684E9C}" type="presParOf" srcId="{BA481428-C36C-8042-8EEB-66FBF6BCC483}" destId="{6095B400-8389-D741-8F24-B2798D0C5079}" srcOrd="0" destOrd="0" presId="urn:microsoft.com/office/officeart/2005/8/layout/hierarchy2"/>
    <dgm:cxn modelId="{CADD9E72-37C3-134D-9CD3-AA2B67FC677E}" type="presParOf" srcId="{BA481428-C36C-8042-8EEB-66FBF6BCC483}" destId="{D2F93C32-EC5B-5B41-A8CF-A46415C75772}" srcOrd="1" destOrd="0" presId="urn:microsoft.com/office/officeart/2005/8/layout/hierarchy2"/>
    <dgm:cxn modelId="{89225C50-DE79-6B46-A525-910F95082EFC}" type="presParOf" srcId="{086989BE-3F76-8A45-8B1A-3329864C8B28}" destId="{B89CF150-8117-694D-AEB1-C9001D72B376}" srcOrd="4" destOrd="0" presId="urn:microsoft.com/office/officeart/2005/8/layout/hierarchy2"/>
    <dgm:cxn modelId="{5BDD525A-EA41-9B40-9F8A-3E5F2F4AB817}" type="presParOf" srcId="{B89CF150-8117-694D-AEB1-C9001D72B376}" destId="{11A89378-236E-D044-96C2-8CC7150109E0}" srcOrd="0" destOrd="0" presId="urn:microsoft.com/office/officeart/2005/8/layout/hierarchy2"/>
    <dgm:cxn modelId="{9619CC0A-7F31-904A-A33E-6F1BCE93628E}" type="presParOf" srcId="{086989BE-3F76-8A45-8B1A-3329864C8B28}" destId="{D60F899F-8D3C-5948-BCA6-66E8189B1EB8}" srcOrd="5" destOrd="0" presId="urn:microsoft.com/office/officeart/2005/8/layout/hierarchy2"/>
    <dgm:cxn modelId="{7E30E63B-6DB3-6C43-9233-35A66296C534}" type="presParOf" srcId="{D60F899F-8D3C-5948-BCA6-66E8189B1EB8}" destId="{C2826771-1276-AA4E-B985-3C310E65B3FD}" srcOrd="0" destOrd="0" presId="urn:microsoft.com/office/officeart/2005/8/layout/hierarchy2"/>
    <dgm:cxn modelId="{CE058960-71D5-6046-8AFA-E9905B9596FA}" type="presParOf" srcId="{D60F899F-8D3C-5948-BCA6-66E8189B1EB8}" destId="{F857DCE4-D99F-2445-93E5-F70B71EFC976}" srcOrd="1" destOrd="0" presId="urn:microsoft.com/office/officeart/2005/8/layout/hierarchy2"/>
    <dgm:cxn modelId="{F01776E1-8684-D943-B1FC-1C14818D258C}" type="presParOf" srcId="{086989BE-3F76-8A45-8B1A-3329864C8B28}" destId="{3476E5CC-9CFC-244F-8194-26C92FCD267E}" srcOrd="6" destOrd="0" presId="urn:microsoft.com/office/officeart/2005/8/layout/hierarchy2"/>
    <dgm:cxn modelId="{0B8D1C2C-7CD7-D246-A1B2-F5906E9C3048}" type="presParOf" srcId="{3476E5CC-9CFC-244F-8194-26C92FCD267E}" destId="{9C958189-FDAD-C740-AF46-00B4E5F1AC20}" srcOrd="0" destOrd="0" presId="urn:microsoft.com/office/officeart/2005/8/layout/hierarchy2"/>
    <dgm:cxn modelId="{3767F21E-4A07-2048-9647-70047442464F}" type="presParOf" srcId="{086989BE-3F76-8A45-8B1A-3329864C8B28}" destId="{41E9E2FD-6041-9D47-A06D-9A7194F5FA4D}" srcOrd="7" destOrd="0" presId="urn:microsoft.com/office/officeart/2005/8/layout/hierarchy2"/>
    <dgm:cxn modelId="{807E11B3-7171-764E-9372-E8B4BBF79D3C}" type="presParOf" srcId="{41E9E2FD-6041-9D47-A06D-9A7194F5FA4D}" destId="{5E768CD2-43C2-FE40-9CA8-B03317D8ECA3}" srcOrd="0" destOrd="0" presId="urn:microsoft.com/office/officeart/2005/8/layout/hierarchy2"/>
    <dgm:cxn modelId="{6684FBE3-149D-CB47-988F-EA225A6EA3B1}" type="presParOf" srcId="{41E9E2FD-6041-9D47-A06D-9A7194F5FA4D}" destId="{50D4320E-BB46-D84A-9CCD-75EB389B922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1736FE-B07C-8B4B-BD49-11D8C32DE800}" type="doc">
      <dgm:prSet loTypeId="urn:microsoft.com/office/officeart/2005/8/layout/hierarchy2" loCatId="" qsTypeId="urn:microsoft.com/office/officeart/2005/8/quickstyle/simple4" qsCatId="simple" csTypeId="urn:microsoft.com/office/officeart/2005/8/colors/accent0_1" csCatId="mainScheme" phldr="1"/>
      <dgm:spPr/>
      <dgm:t>
        <a:bodyPr/>
        <a:lstStyle/>
        <a:p>
          <a:endParaRPr lang="en-US"/>
        </a:p>
      </dgm:t>
    </dgm:pt>
    <dgm:pt modelId="{05EF42EB-6AF9-6844-997B-700E2ADE59EA}">
      <dgm:prSet phldrT="[Text]"/>
      <dgm:spPr/>
      <dgm:t>
        <a:bodyPr/>
        <a:lstStyle/>
        <a:p>
          <a:r>
            <a:rPr lang="en-US" dirty="0"/>
            <a:t>Quality Trimmed FASTQs</a:t>
          </a:r>
        </a:p>
      </dgm:t>
    </dgm:pt>
    <dgm:pt modelId="{5BC4ABE5-7811-C84F-A1E0-FD41ABF61992}" type="parTrans" cxnId="{1A4C323A-0ADD-3A43-A4A8-DF7863E06961}">
      <dgm:prSet/>
      <dgm:spPr/>
      <dgm:t>
        <a:bodyPr/>
        <a:lstStyle/>
        <a:p>
          <a:endParaRPr lang="en-US"/>
        </a:p>
      </dgm:t>
    </dgm:pt>
    <dgm:pt modelId="{8B943BE5-5F91-2741-9CA4-BDC479B19AF5}" type="sibTrans" cxnId="{1A4C323A-0ADD-3A43-A4A8-DF7863E06961}">
      <dgm:prSet/>
      <dgm:spPr/>
      <dgm:t>
        <a:bodyPr/>
        <a:lstStyle/>
        <a:p>
          <a:endParaRPr lang="en-US"/>
        </a:p>
      </dgm:t>
    </dgm:pt>
    <dgm:pt modelId="{6CBF6F99-8DFC-B14D-B7D6-74CCC9535A4D}">
      <dgm:prSet phldrT="[Text]"/>
      <dgm:spPr/>
      <dgm:t>
        <a:bodyPr/>
        <a:lstStyle/>
        <a:p>
          <a:r>
            <a:rPr lang="en-US" dirty="0"/>
            <a:t>FASTQC</a:t>
          </a:r>
        </a:p>
      </dgm:t>
    </dgm:pt>
    <dgm:pt modelId="{C9D8F9EB-2569-5E42-9524-BD8E2E17692B}" type="parTrans" cxnId="{B68B47C8-8D81-C84F-AAFF-04AB5101757B}">
      <dgm:prSet/>
      <dgm:spPr/>
      <dgm:t>
        <a:bodyPr/>
        <a:lstStyle/>
        <a:p>
          <a:endParaRPr lang="en-US"/>
        </a:p>
      </dgm:t>
    </dgm:pt>
    <dgm:pt modelId="{813BEDEC-F724-1641-82C7-325A3FBAF713}" type="sibTrans" cxnId="{B68B47C8-8D81-C84F-AAFF-04AB5101757B}">
      <dgm:prSet/>
      <dgm:spPr/>
      <dgm:t>
        <a:bodyPr/>
        <a:lstStyle/>
        <a:p>
          <a:endParaRPr lang="en-US"/>
        </a:p>
      </dgm:t>
    </dgm:pt>
    <dgm:pt modelId="{4911DDCD-1784-4E46-A317-9E82CDF04BA9}">
      <dgm:prSet phldrT="[Text]"/>
      <dgm:spPr/>
      <dgm:t>
        <a:bodyPr/>
        <a:lstStyle/>
        <a:p>
          <a:r>
            <a:rPr lang="en-US" dirty="0"/>
            <a:t>Amount of data lost</a:t>
          </a:r>
        </a:p>
      </dgm:t>
    </dgm:pt>
    <dgm:pt modelId="{2A4FAF1F-419C-854D-8019-ACE65061A0E9}" type="parTrans" cxnId="{BFE783E9-1A49-664F-8DC0-4817C3D7C47F}">
      <dgm:prSet/>
      <dgm:spPr/>
      <dgm:t>
        <a:bodyPr/>
        <a:lstStyle/>
        <a:p>
          <a:endParaRPr lang="en-US"/>
        </a:p>
      </dgm:t>
    </dgm:pt>
    <dgm:pt modelId="{AC4D35B6-D33C-304D-A4AD-698A64004B74}" type="sibTrans" cxnId="{BFE783E9-1A49-664F-8DC0-4817C3D7C47F}">
      <dgm:prSet/>
      <dgm:spPr/>
      <dgm:t>
        <a:bodyPr/>
        <a:lstStyle/>
        <a:p>
          <a:endParaRPr lang="en-US"/>
        </a:p>
      </dgm:t>
    </dgm:pt>
    <dgm:pt modelId="{34540770-BFBD-814D-9A19-AE7DCDA9DA31}">
      <dgm:prSet phldrT="[Text]"/>
      <dgm:spPr/>
      <dgm:t>
        <a:bodyPr/>
        <a:lstStyle/>
        <a:p>
          <a:r>
            <a:rPr lang="en-US" dirty="0"/>
            <a:t>Balanced filtering</a:t>
          </a:r>
        </a:p>
      </dgm:t>
    </dgm:pt>
    <dgm:pt modelId="{E0DE8B69-E494-3749-B245-08BAF0CB995A}" type="parTrans" cxnId="{A9F67340-E6C8-3B49-AFB2-1B51C4B87681}">
      <dgm:prSet/>
      <dgm:spPr/>
      <dgm:t>
        <a:bodyPr/>
        <a:lstStyle/>
        <a:p>
          <a:endParaRPr lang="en-US"/>
        </a:p>
      </dgm:t>
    </dgm:pt>
    <dgm:pt modelId="{5A1D4317-5727-AF4A-B6F3-42871322E75E}" type="sibTrans" cxnId="{A9F67340-E6C8-3B49-AFB2-1B51C4B87681}">
      <dgm:prSet/>
      <dgm:spPr/>
      <dgm:t>
        <a:bodyPr/>
        <a:lstStyle/>
        <a:p>
          <a:endParaRPr lang="en-US"/>
        </a:p>
      </dgm:t>
    </dgm:pt>
    <dgm:pt modelId="{5AC28CEA-F12F-0745-882A-9172ED6E84AE}">
      <dgm:prSet/>
      <dgm:spPr/>
      <dgm:t>
        <a:bodyPr/>
        <a:lstStyle/>
        <a:p>
          <a:r>
            <a:rPr lang="en-US" dirty="0"/>
            <a:t>Uniformity across samples</a:t>
          </a:r>
        </a:p>
      </dgm:t>
    </dgm:pt>
    <dgm:pt modelId="{150ECFC9-1C32-F345-913D-A7D09C37CABD}" type="parTrans" cxnId="{B4F4EBDD-7A3C-E147-AF10-3E300AFEDD4C}">
      <dgm:prSet/>
      <dgm:spPr/>
      <dgm:t>
        <a:bodyPr/>
        <a:lstStyle/>
        <a:p>
          <a:endParaRPr lang="en-US"/>
        </a:p>
      </dgm:t>
    </dgm:pt>
    <dgm:pt modelId="{A0DBAE5C-7BBF-5145-BD98-4BAC71906942}" type="sibTrans" cxnId="{B4F4EBDD-7A3C-E147-AF10-3E300AFEDD4C}">
      <dgm:prSet/>
      <dgm:spPr/>
      <dgm:t>
        <a:bodyPr/>
        <a:lstStyle/>
        <a:p>
          <a:endParaRPr lang="en-US"/>
        </a:p>
      </dgm:t>
    </dgm:pt>
    <dgm:pt modelId="{B459E380-EDCB-8B43-8D59-D80029CAC56F}">
      <dgm:prSet/>
      <dgm:spPr/>
      <dgm:t>
        <a:bodyPr/>
        <a:lstStyle/>
        <a:p>
          <a:r>
            <a:rPr lang="en-US" dirty="0"/>
            <a:t>Changes in base representation</a:t>
          </a:r>
        </a:p>
      </dgm:t>
    </dgm:pt>
    <dgm:pt modelId="{6D528D5C-9FBB-204F-BDFF-D4658EDBAB89}" type="parTrans" cxnId="{62A9A4F6-8DE9-6F48-B914-F8CF01797523}">
      <dgm:prSet/>
      <dgm:spPr/>
      <dgm:t>
        <a:bodyPr/>
        <a:lstStyle/>
        <a:p>
          <a:endParaRPr lang="en-US"/>
        </a:p>
      </dgm:t>
    </dgm:pt>
    <dgm:pt modelId="{F1D4EFAF-64FB-8B44-A8A5-49DD50550F2D}" type="sibTrans" cxnId="{62A9A4F6-8DE9-6F48-B914-F8CF01797523}">
      <dgm:prSet/>
      <dgm:spPr/>
      <dgm:t>
        <a:bodyPr/>
        <a:lstStyle/>
        <a:p>
          <a:endParaRPr lang="en-US"/>
        </a:p>
      </dgm:t>
    </dgm:pt>
    <dgm:pt modelId="{EA5FA7E4-C617-8446-9134-BEB868321E33}">
      <dgm:prSet/>
      <dgm:spPr/>
      <dgm:t>
        <a:bodyPr/>
        <a:lstStyle/>
        <a:p>
          <a:r>
            <a:rPr lang="en-US" dirty="0"/>
            <a:t>Duplication level change</a:t>
          </a:r>
        </a:p>
      </dgm:t>
    </dgm:pt>
    <dgm:pt modelId="{6ED570E9-BF5F-5946-918E-9FA3B53977F7}" type="parTrans" cxnId="{D9E659A0-DDFA-FE49-B6E4-79FA07826E97}">
      <dgm:prSet/>
      <dgm:spPr/>
      <dgm:t>
        <a:bodyPr/>
        <a:lstStyle/>
        <a:p>
          <a:endParaRPr lang="en-US"/>
        </a:p>
      </dgm:t>
    </dgm:pt>
    <dgm:pt modelId="{EBBA2012-2A62-4349-BE98-77C4095DC54F}" type="sibTrans" cxnId="{D9E659A0-DDFA-FE49-B6E4-79FA07826E97}">
      <dgm:prSet/>
      <dgm:spPr/>
      <dgm:t>
        <a:bodyPr/>
        <a:lstStyle/>
        <a:p>
          <a:endParaRPr lang="en-US"/>
        </a:p>
      </dgm:t>
    </dgm:pt>
    <dgm:pt modelId="{B5850D8F-E4A9-BA4E-987A-EF989A47343B}">
      <dgm:prSet/>
      <dgm:spPr/>
      <dgm:t>
        <a:bodyPr/>
        <a:lstStyle/>
        <a:p>
          <a:r>
            <a:rPr lang="en-US" dirty="0"/>
            <a:t>Potential unclipped adapters</a:t>
          </a:r>
        </a:p>
      </dgm:t>
    </dgm:pt>
    <dgm:pt modelId="{77D69DFE-7CE0-984C-BC73-1BEBE3B19E79}" type="parTrans" cxnId="{D3CCA896-685B-CB4E-A620-84A630A46020}">
      <dgm:prSet/>
      <dgm:spPr/>
      <dgm:t>
        <a:bodyPr/>
        <a:lstStyle/>
        <a:p>
          <a:endParaRPr lang="en-US"/>
        </a:p>
      </dgm:t>
    </dgm:pt>
    <dgm:pt modelId="{CF634547-D32E-F54D-936A-63B087158963}" type="sibTrans" cxnId="{D3CCA896-685B-CB4E-A620-84A630A46020}">
      <dgm:prSet/>
      <dgm:spPr/>
      <dgm:t>
        <a:bodyPr/>
        <a:lstStyle/>
        <a:p>
          <a:endParaRPr lang="en-US"/>
        </a:p>
      </dgm:t>
    </dgm:pt>
    <dgm:pt modelId="{2F8171BF-F5E5-CC46-ABB3-17DA02236F99}" type="pres">
      <dgm:prSet presAssocID="{891736FE-B07C-8B4B-BD49-11D8C32DE800}" presName="diagram" presStyleCnt="0">
        <dgm:presLayoutVars>
          <dgm:chPref val="1"/>
          <dgm:dir/>
          <dgm:animOne val="branch"/>
          <dgm:animLvl val="lvl"/>
          <dgm:resizeHandles val="exact"/>
        </dgm:presLayoutVars>
      </dgm:prSet>
      <dgm:spPr/>
    </dgm:pt>
    <dgm:pt modelId="{53052412-97ED-9D41-A40C-F09D20CA2CBB}" type="pres">
      <dgm:prSet presAssocID="{05EF42EB-6AF9-6844-997B-700E2ADE59EA}" presName="root1" presStyleCnt="0"/>
      <dgm:spPr/>
    </dgm:pt>
    <dgm:pt modelId="{9CF88E0F-45F9-A845-BFF3-9DB1370B4DCF}" type="pres">
      <dgm:prSet presAssocID="{05EF42EB-6AF9-6844-997B-700E2ADE59EA}" presName="LevelOneTextNode" presStyleLbl="node0" presStyleIdx="0" presStyleCnt="1">
        <dgm:presLayoutVars>
          <dgm:chPref val="3"/>
        </dgm:presLayoutVars>
      </dgm:prSet>
      <dgm:spPr/>
    </dgm:pt>
    <dgm:pt modelId="{2A400854-D121-3645-89F6-97BDDDB6C763}" type="pres">
      <dgm:prSet presAssocID="{05EF42EB-6AF9-6844-997B-700E2ADE59EA}" presName="level2hierChild" presStyleCnt="0"/>
      <dgm:spPr/>
    </dgm:pt>
    <dgm:pt modelId="{3597EB67-98CF-F048-AFF0-5E0160269DFD}" type="pres">
      <dgm:prSet presAssocID="{C9D8F9EB-2569-5E42-9524-BD8E2E17692B}" presName="conn2-1" presStyleLbl="parChTrans1D2" presStyleIdx="0" presStyleCnt="1"/>
      <dgm:spPr/>
    </dgm:pt>
    <dgm:pt modelId="{9FD5C755-77AC-234A-8C00-C3E3B84037F3}" type="pres">
      <dgm:prSet presAssocID="{C9D8F9EB-2569-5E42-9524-BD8E2E17692B}" presName="connTx" presStyleLbl="parChTrans1D2" presStyleIdx="0" presStyleCnt="1"/>
      <dgm:spPr/>
    </dgm:pt>
    <dgm:pt modelId="{3CC7C7CF-E431-5448-B0D1-B0D4186664F3}" type="pres">
      <dgm:prSet presAssocID="{6CBF6F99-8DFC-B14D-B7D6-74CCC9535A4D}" presName="root2" presStyleCnt="0"/>
      <dgm:spPr/>
    </dgm:pt>
    <dgm:pt modelId="{8AAEB4D0-AB55-B045-8548-4E9F47839DBA}" type="pres">
      <dgm:prSet presAssocID="{6CBF6F99-8DFC-B14D-B7D6-74CCC9535A4D}" presName="LevelTwoTextNode" presStyleLbl="node2" presStyleIdx="0" presStyleCnt="1">
        <dgm:presLayoutVars>
          <dgm:chPref val="3"/>
        </dgm:presLayoutVars>
      </dgm:prSet>
      <dgm:spPr/>
    </dgm:pt>
    <dgm:pt modelId="{52AB1479-FCBC-4A45-9348-7855805D48D4}" type="pres">
      <dgm:prSet presAssocID="{6CBF6F99-8DFC-B14D-B7D6-74CCC9535A4D}" presName="level3hierChild" presStyleCnt="0"/>
      <dgm:spPr/>
    </dgm:pt>
    <dgm:pt modelId="{9A8C8D11-06E0-4D4A-A8A8-A3B8566000AF}" type="pres">
      <dgm:prSet presAssocID="{2A4FAF1F-419C-854D-8019-ACE65061A0E9}" presName="conn2-1" presStyleLbl="parChTrans1D3" presStyleIdx="0" presStyleCnt="6"/>
      <dgm:spPr/>
    </dgm:pt>
    <dgm:pt modelId="{868D6AEA-7AB1-7249-BBAE-F88E83604B45}" type="pres">
      <dgm:prSet presAssocID="{2A4FAF1F-419C-854D-8019-ACE65061A0E9}" presName="connTx" presStyleLbl="parChTrans1D3" presStyleIdx="0" presStyleCnt="6"/>
      <dgm:spPr/>
    </dgm:pt>
    <dgm:pt modelId="{EE410D28-CD82-5B48-8675-11291AD37BBB}" type="pres">
      <dgm:prSet presAssocID="{4911DDCD-1784-4E46-A317-9E82CDF04BA9}" presName="root2" presStyleCnt="0"/>
      <dgm:spPr/>
    </dgm:pt>
    <dgm:pt modelId="{5DF5D5C9-4110-6344-9435-E4C53181D851}" type="pres">
      <dgm:prSet presAssocID="{4911DDCD-1784-4E46-A317-9E82CDF04BA9}" presName="LevelTwoTextNode" presStyleLbl="node3" presStyleIdx="0" presStyleCnt="6">
        <dgm:presLayoutVars>
          <dgm:chPref val="3"/>
        </dgm:presLayoutVars>
      </dgm:prSet>
      <dgm:spPr/>
    </dgm:pt>
    <dgm:pt modelId="{AFEED6D6-2AC6-C348-9E10-8531CCD02655}" type="pres">
      <dgm:prSet presAssocID="{4911DDCD-1784-4E46-A317-9E82CDF04BA9}" presName="level3hierChild" presStyleCnt="0"/>
      <dgm:spPr/>
    </dgm:pt>
    <dgm:pt modelId="{864AC002-E44E-7445-8CA5-B57EAB1C5B70}" type="pres">
      <dgm:prSet presAssocID="{E0DE8B69-E494-3749-B245-08BAF0CB995A}" presName="conn2-1" presStyleLbl="parChTrans1D3" presStyleIdx="1" presStyleCnt="6"/>
      <dgm:spPr/>
    </dgm:pt>
    <dgm:pt modelId="{FAE97CCC-63C7-F145-BC1A-BB560D76C6BC}" type="pres">
      <dgm:prSet presAssocID="{E0DE8B69-E494-3749-B245-08BAF0CB995A}" presName="connTx" presStyleLbl="parChTrans1D3" presStyleIdx="1" presStyleCnt="6"/>
      <dgm:spPr/>
    </dgm:pt>
    <dgm:pt modelId="{6F1F92FA-B00E-BC46-A34D-39A85468F535}" type="pres">
      <dgm:prSet presAssocID="{34540770-BFBD-814D-9A19-AE7DCDA9DA31}" presName="root2" presStyleCnt="0"/>
      <dgm:spPr/>
    </dgm:pt>
    <dgm:pt modelId="{21A776BC-10E6-2F4E-B53D-32A0C7DDF7FC}" type="pres">
      <dgm:prSet presAssocID="{34540770-BFBD-814D-9A19-AE7DCDA9DA31}" presName="LevelTwoTextNode" presStyleLbl="node3" presStyleIdx="1" presStyleCnt="6">
        <dgm:presLayoutVars>
          <dgm:chPref val="3"/>
        </dgm:presLayoutVars>
      </dgm:prSet>
      <dgm:spPr/>
    </dgm:pt>
    <dgm:pt modelId="{9255FB87-96D3-DE43-919B-2B961A22AD16}" type="pres">
      <dgm:prSet presAssocID="{34540770-BFBD-814D-9A19-AE7DCDA9DA31}" presName="level3hierChild" presStyleCnt="0"/>
      <dgm:spPr/>
    </dgm:pt>
    <dgm:pt modelId="{EFB35877-45F9-4E41-A7CF-25B696B920D0}" type="pres">
      <dgm:prSet presAssocID="{150ECFC9-1C32-F345-913D-A7D09C37CABD}" presName="conn2-1" presStyleLbl="parChTrans1D3" presStyleIdx="2" presStyleCnt="6"/>
      <dgm:spPr/>
    </dgm:pt>
    <dgm:pt modelId="{B661CA6E-2316-4945-8BC6-73A08B9A08D5}" type="pres">
      <dgm:prSet presAssocID="{150ECFC9-1C32-F345-913D-A7D09C37CABD}" presName="connTx" presStyleLbl="parChTrans1D3" presStyleIdx="2" presStyleCnt="6"/>
      <dgm:spPr/>
    </dgm:pt>
    <dgm:pt modelId="{7D2328AE-8444-9A4D-98D6-C9605ED5500C}" type="pres">
      <dgm:prSet presAssocID="{5AC28CEA-F12F-0745-882A-9172ED6E84AE}" presName="root2" presStyleCnt="0"/>
      <dgm:spPr/>
    </dgm:pt>
    <dgm:pt modelId="{CCFC0074-EF18-0B43-8D6F-ED466E4513BA}" type="pres">
      <dgm:prSet presAssocID="{5AC28CEA-F12F-0745-882A-9172ED6E84AE}" presName="LevelTwoTextNode" presStyleLbl="node3" presStyleIdx="2" presStyleCnt="6">
        <dgm:presLayoutVars>
          <dgm:chPref val="3"/>
        </dgm:presLayoutVars>
      </dgm:prSet>
      <dgm:spPr/>
    </dgm:pt>
    <dgm:pt modelId="{FD1AA84A-4843-E246-A6F5-798772E6EF0F}" type="pres">
      <dgm:prSet presAssocID="{5AC28CEA-F12F-0745-882A-9172ED6E84AE}" presName="level3hierChild" presStyleCnt="0"/>
      <dgm:spPr/>
    </dgm:pt>
    <dgm:pt modelId="{F96189DC-6456-9447-BE79-30CEBD1B7C27}" type="pres">
      <dgm:prSet presAssocID="{6D528D5C-9FBB-204F-BDFF-D4658EDBAB89}" presName="conn2-1" presStyleLbl="parChTrans1D3" presStyleIdx="3" presStyleCnt="6"/>
      <dgm:spPr/>
    </dgm:pt>
    <dgm:pt modelId="{E47A278F-4F02-CD4A-9530-857DDFD06134}" type="pres">
      <dgm:prSet presAssocID="{6D528D5C-9FBB-204F-BDFF-D4658EDBAB89}" presName="connTx" presStyleLbl="parChTrans1D3" presStyleIdx="3" presStyleCnt="6"/>
      <dgm:spPr/>
    </dgm:pt>
    <dgm:pt modelId="{C8F7F53B-486B-9344-9FE0-979343E48DB6}" type="pres">
      <dgm:prSet presAssocID="{B459E380-EDCB-8B43-8D59-D80029CAC56F}" presName="root2" presStyleCnt="0"/>
      <dgm:spPr/>
    </dgm:pt>
    <dgm:pt modelId="{BA05639A-ACC6-304B-BE4E-F65F50B217BC}" type="pres">
      <dgm:prSet presAssocID="{B459E380-EDCB-8B43-8D59-D80029CAC56F}" presName="LevelTwoTextNode" presStyleLbl="node3" presStyleIdx="3" presStyleCnt="6">
        <dgm:presLayoutVars>
          <dgm:chPref val="3"/>
        </dgm:presLayoutVars>
      </dgm:prSet>
      <dgm:spPr/>
    </dgm:pt>
    <dgm:pt modelId="{16D6B688-D94D-3043-9B4F-356A225A8218}" type="pres">
      <dgm:prSet presAssocID="{B459E380-EDCB-8B43-8D59-D80029CAC56F}" presName="level3hierChild" presStyleCnt="0"/>
      <dgm:spPr/>
    </dgm:pt>
    <dgm:pt modelId="{FA078873-F7BD-D044-B49B-2B1B87889F18}" type="pres">
      <dgm:prSet presAssocID="{6ED570E9-BF5F-5946-918E-9FA3B53977F7}" presName="conn2-1" presStyleLbl="parChTrans1D3" presStyleIdx="4" presStyleCnt="6"/>
      <dgm:spPr/>
    </dgm:pt>
    <dgm:pt modelId="{3F590FB3-8C86-F349-B0C0-F9A028A6FC44}" type="pres">
      <dgm:prSet presAssocID="{6ED570E9-BF5F-5946-918E-9FA3B53977F7}" presName="connTx" presStyleLbl="parChTrans1D3" presStyleIdx="4" presStyleCnt="6"/>
      <dgm:spPr/>
    </dgm:pt>
    <dgm:pt modelId="{AE88959F-C8C4-1B40-90EB-D41BCFD485C6}" type="pres">
      <dgm:prSet presAssocID="{EA5FA7E4-C617-8446-9134-BEB868321E33}" presName="root2" presStyleCnt="0"/>
      <dgm:spPr/>
    </dgm:pt>
    <dgm:pt modelId="{50E10B3C-C184-6A44-B0F4-B16A9AE387F6}" type="pres">
      <dgm:prSet presAssocID="{EA5FA7E4-C617-8446-9134-BEB868321E33}" presName="LevelTwoTextNode" presStyleLbl="node3" presStyleIdx="4" presStyleCnt="6">
        <dgm:presLayoutVars>
          <dgm:chPref val="3"/>
        </dgm:presLayoutVars>
      </dgm:prSet>
      <dgm:spPr/>
    </dgm:pt>
    <dgm:pt modelId="{0E4A3E98-5F56-404F-B27F-8EE5F524E6C8}" type="pres">
      <dgm:prSet presAssocID="{EA5FA7E4-C617-8446-9134-BEB868321E33}" presName="level3hierChild" presStyleCnt="0"/>
      <dgm:spPr/>
    </dgm:pt>
    <dgm:pt modelId="{D4EDC709-4AB5-114C-923C-0E916175775B}" type="pres">
      <dgm:prSet presAssocID="{77D69DFE-7CE0-984C-BC73-1BEBE3B19E79}" presName="conn2-1" presStyleLbl="parChTrans1D3" presStyleIdx="5" presStyleCnt="6"/>
      <dgm:spPr/>
    </dgm:pt>
    <dgm:pt modelId="{223D508D-4810-5B4D-A4CA-AB2F0B93CAEA}" type="pres">
      <dgm:prSet presAssocID="{77D69DFE-7CE0-984C-BC73-1BEBE3B19E79}" presName="connTx" presStyleLbl="parChTrans1D3" presStyleIdx="5" presStyleCnt="6"/>
      <dgm:spPr/>
    </dgm:pt>
    <dgm:pt modelId="{DE883F77-B0D6-B744-89B4-6D847557F109}" type="pres">
      <dgm:prSet presAssocID="{B5850D8F-E4A9-BA4E-987A-EF989A47343B}" presName="root2" presStyleCnt="0"/>
      <dgm:spPr/>
    </dgm:pt>
    <dgm:pt modelId="{FB60C2A5-45F7-4749-A5D0-1F940784CD24}" type="pres">
      <dgm:prSet presAssocID="{B5850D8F-E4A9-BA4E-987A-EF989A47343B}" presName="LevelTwoTextNode" presStyleLbl="node3" presStyleIdx="5" presStyleCnt="6">
        <dgm:presLayoutVars>
          <dgm:chPref val="3"/>
        </dgm:presLayoutVars>
      </dgm:prSet>
      <dgm:spPr/>
    </dgm:pt>
    <dgm:pt modelId="{F3D19D5B-29EB-1B40-A749-6AEC7A392090}" type="pres">
      <dgm:prSet presAssocID="{B5850D8F-E4A9-BA4E-987A-EF989A47343B}" presName="level3hierChild" presStyleCnt="0"/>
      <dgm:spPr/>
    </dgm:pt>
  </dgm:ptLst>
  <dgm:cxnLst>
    <dgm:cxn modelId="{1568DC20-DC39-C843-A2A2-2A833872DBC8}" type="presOf" srcId="{6CBF6F99-8DFC-B14D-B7D6-74CCC9535A4D}" destId="{8AAEB4D0-AB55-B045-8548-4E9F47839DBA}" srcOrd="0" destOrd="0" presId="urn:microsoft.com/office/officeart/2005/8/layout/hierarchy2"/>
    <dgm:cxn modelId="{E401F621-9ED0-6F48-B9C4-DABFDBB40DA8}" type="presOf" srcId="{77D69DFE-7CE0-984C-BC73-1BEBE3B19E79}" destId="{D4EDC709-4AB5-114C-923C-0E916175775B}" srcOrd="0" destOrd="0" presId="urn:microsoft.com/office/officeart/2005/8/layout/hierarchy2"/>
    <dgm:cxn modelId="{357A7823-59A3-1D4D-B9A8-19A867F6B1D7}" type="presOf" srcId="{05EF42EB-6AF9-6844-997B-700E2ADE59EA}" destId="{9CF88E0F-45F9-A845-BFF3-9DB1370B4DCF}" srcOrd="0" destOrd="0" presId="urn:microsoft.com/office/officeart/2005/8/layout/hierarchy2"/>
    <dgm:cxn modelId="{84ECB72A-5E43-994E-A01A-87496160562B}" type="presOf" srcId="{891736FE-B07C-8B4B-BD49-11D8C32DE800}" destId="{2F8171BF-F5E5-CC46-ABB3-17DA02236F99}" srcOrd="0" destOrd="0" presId="urn:microsoft.com/office/officeart/2005/8/layout/hierarchy2"/>
    <dgm:cxn modelId="{1A4C323A-0ADD-3A43-A4A8-DF7863E06961}" srcId="{891736FE-B07C-8B4B-BD49-11D8C32DE800}" destId="{05EF42EB-6AF9-6844-997B-700E2ADE59EA}" srcOrd="0" destOrd="0" parTransId="{5BC4ABE5-7811-C84F-A1E0-FD41ABF61992}" sibTransId="{8B943BE5-5F91-2741-9CA4-BDC479B19AF5}"/>
    <dgm:cxn modelId="{62F1F93F-B3AD-454E-95BF-3E46A820D064}" type="presOf" srcId="{2A4FAF1F-419C-854D-8019-ACE65061A0E9}" destId="{9A8C8D11-06E0-4D4A-A8A8-A3B8566000AF}" srcOrd="0" destOrd="0" presId="urn:microsoft.com/office/officeart/2005/8/layout/hierarchy2"/>
    <dgm:cxn modelId="{A9F67340-E6C8-3B49-AFB2-1B51C4B87681}" srcId="{6CBF6F99-8DFC-B14D-B7D6-74CCC9535A4D}" destId="{34540770-BFBD-814D-9A19-AE7DCDA9DA31}" srcOrd="1" destOrd="0" parTransId="{E0DE8B69-E494-3749-B245-08BAF0CB995A}" sibTransId="{5A1D4317-5727-AF4A-B6F3-42871322E75E}"/>
    <dgm:cxn modelId="{7E128542-86E6-6649-8F9A-932F0F934C2B}" type="presOf" srcId="{77D69DFE-7CE0-984C-BC73-1BEBE3B19E79}" destId="{223D508D-4810-5B4D-A4CA-AB2F0B93CAEA}" srcOrd="1" destOrd="0" presId="urn:microsoft.com/office/officeart/2005/8/layout/hierarchy2"/>
    <dgm:cxn modelId="{D7680B4F-0448-7A41-90BB-B96737E1EE52}" type="presOf" srcId="{EA5FA7E4-C617-8446-9134-BEB868321E33}" destId="{50E10B3C-C184-6A44-B0F4-B16A9AE387F6}" srcOrd="0" destOrd="0" presId="urn:microsoft.com/office/officeart/2005/8/layout/hierarchy2"/>
    <dgm:cxn modelId="{DE498054-FDDF-D845-BA15-592FB142BCF9}" type="presOf" srcId="{B459E380-EDCB-8B43-8D59-D80029CAC56F}" destId="{BA05639A-ACC6-304B-BE4E-F65F50B217BC}" srcOrd="0" destOrd="0" presId="urn:microsoft.com/office/officeart/2005/8/layout/hierarchy2"/>
    <dgm:cxn modelId="{3565F555-893C-F747-906A-FCD00EDF4BF6}" type="presOf" srcId="{150ECFC9-1C32-F345-913D-A7D09C37CABD}" destId="{EFB35877-45F9-4E41-A7CF-25B696B920D0}" srcOrd="0" destOrd="0" presId="urn:microsoft.com/office/officeart/2005/8/layout/hierarchy2"/>
    <dgm:cxn modelId="{20858D5E-8F11-974F-9195-F627CEBEA850}" type="presOf" srcId="{150ECFC9-1C32-F345-913D-A7D09C37CABD}" destId="{B661CA6E-2316-4945-8BC6-73A08B9A08D5}" srcOrd="1" destOrd="0" presId="urn:microsoft.com/office/officeart/2005/8/layout/hierarchy2"/>
    <dgm:cxn modelId="{0EA5B265-3C66-4D48-9293-28DA99641417}" type="presOf" srcId="{34540770-BFBD-814D-9A19-AE7DCDA9DA31}" destId="{21A776BC-10E6-2F4E-B53D-32A0C7DDF7FC}" srcOrd="0" destOrd="0" presId="urn:microsoft.com/office/officeart/2005/8/layout/hierarchy2"/>
    <dgm:cxn modelId="{7431547E-4BE6-8B4F-9F01-BA85A548FE1B}" type="presOf" srcId="{B5850D8F-E4A9-BA4E-987A-EF989A47343B}" destId="{FB60C2A5-45F7-4749-A5D0-1F940784CD24}" srcOrd="0" destOrd="0" presId="urn:microsoft.com/office/officeart/2005/8/layout/hierarchy2"/>
    <dgm:cxn modelId="{5171E185-1ABD-8C4C-8C8B-D990457CF87D}" type="presOf" srcId="{6ED570E9-BF5F-5946-918E-9FA3B53977F7}" destId="{FA078873-F7BD-D044-B49B-2B1B87889F18}" srcOrd="0" destOrd="0" presId="urn:microsoft.com/office/officeart/2005/8/layout/hierarchy2"/>
    <dgm:cxn modelId="{83D3BA8F-32B4-B44C-90A4-5FCC4D5DFF4F}" type="presOf" srcId="{4911DDCD-1784-4E46-A317-9E82CDF04BA9}" destId="{5DF5D5C9-4110-6344-9435-E4C53181D851}" srcOrd="0" destOrd="0" presId="urn:microsoft.com/office/officeart/2005/8/layout/hierarchy2"/>
    <dgm:cxn modelId="{D3CCA896-685B-CB4E-A620-84A630A46020}" srcId="{6CBF6F99-8DFC-B14D-B7D6-74CCC9535A4D}" destId="{B5850D8F-E4A9-BA4E-987A-EF989A47343B}" srcOrd="5" destOrd="0" parTransId="{77D69DFE-7CE0-984C-BC73-1BEBE3B19E79}" sibTransId="{CF634547-D32E-F54D-936A-63B087158963}"/>
    <dgm:cxn modelId="{D9E659A0-DDFA-FE49-B6E4-79FA07826E97}" srcId="{6CBF6F99-8DFC-B14D-B7D6-74CCC9535A4D}" destId="{EA5FA7E4-C617-8446-9134-BEB868321E33}" srcOrd="4" destOrd="0" parTransId="{6ED570E9-BF5F-5946-918E-9FA3B53977F7}" sibTransId="{EBBA2012-2A62-4349-BE98-77C4095DC54F}"/>
    <dgm:cxn modelId="{D01084AB-1F6E-FB4B-A2E9-4147EBE06A4B}" type="presOf" srcId="{C9D8F9EB-2569-5E42-9524-BD8E2E17692B}" destId="{3597EB67-98CF-F048-AFF0-5E0160269DFD}" srcOrd="0" destOrd="0" presId="urn:microsoft.com/office/officeart/2005/8/layout/hierarchy2"/>
    <dgm:cxn modelId="{77511DB6-0A80-4841-9065-E1C41BF63066}" type="presOf" srcId="{5AC28CEA-F12F-0745-882A-9172ED6E84AE}" destId="{CCFC0074-EF18-0B43-8D6F-ED466E4513BA}" srcOrd="0" destOrd="0" presId="urn:microsoft.com/office/officeart/2005/8/layout/hierarchy2"/>
    <dgm:cxn modelId="{B68B47C8-8D81-C84F-AAFF-04AB5101757B}" srcId="{05EF42EB-6AF9-6844-997B-700E2ADE59EA}" destId="{6CBF6F99-8DFC-B14D-B7D6-74CCC9535A4D}" srcOrd="0" destOrd="0" parTransId="{C9D8F9EB-2569-5E42-9524-BD8E2E17692B}" sibTransId="{813BEDEC-F724-1641-82C7-325A3FBAF713}"/>
    <dgm:cxn modelId="{377977C9-CA21-EE4D-83FD-0AA5C1137E93}" type="presOf" srcId="{E0DE8B69-E494-3749-B245-08BAF0CB995A}" destId="{864AC002-E44E-7445-8CA5-B57EAB1C5B70}" srcOrd="0" destOrd="0" presId="urn:microsoft.com/office/officeart/2005/8/layout/hierarchy2"/>
    <dgm:cxn modelId="{E24C75CD-7FB0-2940-9A8F-E51CF4E749C3}" type="presOf" srcId="{C9D8F9EB-2569-5E42-9524-BD8E2E17692B}" destId="{9FD5C755-77AC-234A-8C00-C3E3B84037F3}" srcOrd="1" destOrd="0" presId="urn:microsoft.com/office/officeart/2005/8/layout/hierarchy2"/>
    <dgm:cxn modelId="{B4F4EBDD-7A3C-E147-AF10-3E300AFEDD4C}" srcId="{6CBF6F99-8DFC-B14D-B7D6-74CCC9535A4D}" destId="{5AC28CEA-F12F-0745-882A-9172ED6E84AE}" srcOrd="2" destOrd="0" parTransId="{150ECFC9-1C32-F345-913D-A7D09C37CABD}" sibTransId="{A0DBAE5C-7BBF-5145-BD98-4BAC71906942}"/>
    <dgm:cxn modelId="{C7D5A3DE-7290-284F-99C9-97BC28804DC3}" type="presOf" srcId="{6D528D5C-9FBB-204F-BDFF-D4658EDBAB89}" destId="{E47A278F-4F02-CD4A-9530-857DDFD06134}" srcOrd="1" destOrd="0" presId="urn:microsoft.com/office/officeart/2005/8/layout/hierarchy2"/>
    <dgm:cxn modelId="{BFE783E9-1A49-664F-8DC0-4817C3D7C47F}" srcId="{6CBF6F99-8DFC-B14D-B7D6-74CCC9535A4D}" destId="{4911DDCD-1784-4E46-A317-9E82CDF04BA9}" srcOrd="0" destOrd="0" parTransId="{2A4FAF1F-419C-854D-8019-ACE65061A0E9}" sibTransId="{AC4D35B6-D33C-304D-A4AD-698A64004B74}"/>
    <dgm:cxn modelId="{E97E42F0-3E66-5D43-B96D-D3D31FAA7C9D}" type="presOf" srcId="{E0DE8B69-E494-3749-B245-08BAF0CB995A}" destId="{FAE97CCC-63C7-F145-BC1A-BB560D76C6BC}" srcOrd="1" destOrd="0" presId="urn:microsoft.com/office/officeart/2005/8/layout/hierarchy2"/>
    <dgm:cxn modelId="{3A24DCF1-2C4D-6C4D-BA24-36E2158ED199}" type="presOf" srcId="{2A4FAF1F-419C-854D-8019-ACE65061A0E9}" destId="{868D6AEA-7AB1-7249-BBAE-F88E83604B45}" srcOrd="1" destOrd="0" presId="urn:microsoft.com/office/officeart/2005/8/layout/hierarchy2"/>
    <dgm:cxn modelId="{62A9A4F6-8DE9-6F48-B914-F8CF01797523}" srcId="{6CBF6F99-8DFC-B14D-B7D6-74CCC9535A4D}" destId="{B459E380-EDCB-8B43-8D59-D80029CAC56F}" srcOrd="3" destOrd="0" parTransId="{6D528D5C-9FBB-204F-BDFF-D4658EDBAB89}" sibTransId="{F1D4EFAF-64FB-8B44-A8A5-49DD50550F2D}"/>
    <dgm:cxn modelId="{2A4431F8-02C7-6247-BAAA-191232B2DE20}" type="presOf" srcId="{6ED570E9-BF5F-5946-918E-9FA3B53977F7}" destId="{3F590FB3-8C86-F349-B0C0-F9A028A6FC44}" srcOrd="1" destOrd="0" presId="urn:microsoft.com/office/officeart/2005/8/layout/hierarchy2"/>
    <dgm:cxn modelId="{85228AFB-8537-B24A-A4F5-48E065E122F9}" type="presOf" srcId="{6D528D5C-9FBB-204F-BDFF-D4658EDBAB89}" destId="{F96189DC-6456-9447-BE79-30CEBD1B7C27}" srcOrd="0" destOrd="0" presId="urn:microsoft.com/office/officeart/2005/8/layout/hierarchy2"/>
    <dgm:cxn modelId="{1D4BAC8D-7FC9-0842-AC4A-1469F5D164DA}" type="presParOf" srcId="{2F8171BF-F5E5-CC46-ABB3-17DA02236F99}" destId="{53052412-97ED-9D41-A40C-F09D20CA2CBB}" srcOrd="0" destOrd="0" presId="urn:microsoft.com/office/officeart/2005/8/layout/hierarchy2"/>
    <dgm:cxn modelId="{04D367C4-3B18-2F47-A2C0-970AE5F026DA}" type="presParOf" srcId="{53052412-97ED-9D41-A40C-F09D20CA2CBB}" destId="{9CF88E0F-45F9-A845-BFF3-9DB1370B4DCF}" srcOrd="0" destOrd="0" presId="urn:microsoft.com/office/officeart/2005/8/layout/hierarchy2"/>
    <dgm:cxn modelId="{3901D358-22D9-3B45-9516-26D72E131E04}" type="presParOf" srcId="{53052412-97ED-9D41-A40C-F09D20CA2CBB}" destId="{2A400854-D121-3645-89F6-97BDDDB6C763}" srcOrd="1" destOrd="0" presId="urn:microsoft.com/office/officeart/2005/8/layout/hierarchy2"/>
    <dgm:cxn modelId="{E362A047-BEA3-1043-B335-5DD61BC7C1EF}" type="presParOf" srcId="{2A400854-D121-3645-89F6-97BDDDB6C763}" destId="{3597EB67-98CF-F048-AFF0-5E0160269DFD}" srcOrd="0" destOrd="0" presId="urn:microsoft.com/office/officeart/2005/8/layout/hierarchy2"/>
    <dgm:cxn modelId="{56F5E979-A645-E84B-B4D4-0579BDEBF601}" type="presParOf" srcId="{3597EB67-98CF-F048-AFF0-5E0160269DFD}" destId="{9FD5C755-77AC-234A-8C00-C3E3B84037F3}" srcOrd="0" destOrd="0" presId="urn:microsoft.com/office/officeart/2005/8/layout/hierarchy2"/>
    <dgm:cxn modelId="{7B16CB57-A892-0040-A71E-A08B5A7DC7ED}" type="presParOf" srcId="{2A400854-D121-3645-89F6-97BDDDB6C763}" destId="{3CC7C7CF-E431-5448-B0D1-B0D4186664F3}" srcOrd="1" destOrd="0" presId="urn:microsoft.com/office/officeart/2005/8/layout/hierarchy2"/>
    <dgm:cxn modelId="{9DB2BC84-EC6E-ED4D-82AE-71FDED4B0B83}" type="presParOf" srcId="{3CC7C7CF-E431-5448-B0D1-B0D4186664F3}" destId="{8AAEB4D0-AB55-B045-8548-4E9F47839DBA}" srcOrd="0" destOrd="0" presId="urn:microsoft.com/office/officeart/2005/8/layout/hierarchy2"/>
    <dgm:cxn modelId="{28747649-3B70-8F4D-A1C2-D060673B6F2C}" type="presParOf" srcId="{3CC7C7CF-E431-5448-B0D1-B0D4186664F3}" destId="{52AB1479-FCBC-4A45-9348-7855805D48D4}" srcOrd="1" destOrd="0" presId="urn:microsoft.com/office/officeart/2005/8/layout/hierarchy2"/>
    <dgm:cxn modelId="{4499B34D-0825-5B40-B5F4-2827241CDFE6}" type="presParOf" srcId="{52AB1479-FCBC-4A45-9348-7855805D48D4}" destId="{9A8C8D11-06E0-4D4A-A8A8-A3B8566000AF}" srcOrd="0" destOrd="0" presId="urn:microsoft.com/office/officeart/2005/8/layout/hierarchy2"/>
    <dgm:cxn modelId="{1E60949C-9A6A-6A44-B6B6-F63F2A58924B}" type="presParOf" srcId="{9A8C8D11-06E0-4D4A-A8A8-A3B8566000AF}" destId="{868D6AEA-7AB1-7249-BBAE-F88E83604B45}" srcOrd="0" destOrd="0" presId="urn:microsoft.com/office/officeart/2005/8/layout/hierarchy2"/>
    <dgm:cxn modelId="{FA2759F4-3796-814B-BE27-7E0C8FA9620D}" type="presParOf" srcId="{52AB1479-FCBC-4A45-9348-7855805D48D4}" destId="{EE410D28-CD82-5B48-8675-11291AD37BBB}" srcOrd="1" destOrd="0" presId="urn:microsoft.com/office/officeart/2005/8/layout/hierarchy2"/>
    <dgm:cxn modelId="{1AE58B5C-BA3E-7940-8AB4-9E374F12C4BE}" type="presParOf" srcId="{EE410D28-CD82-5B48-8675-11291AD37BBB}" destId="{5DF5D5C9-4110-6344-9435-E4C53181D851}" srcOrd="0" destOrd="0" presId="urn:microsoft.com/office/officeart/2005/8/layout/hierarchy2"/>
    <dgm:cxn modelId="{F96C31B5-8607-2A4A-9EE8-EA069B4F3663}" type="presParOf" srcId="{EE410D28-CD82-5B48-8675-11291AD37BBB}" destId="{AFEED6D6-2AC6-C348-9E10-8531CCD02655}" srcOrd="1" destOrd="0" presId="urn:microsoft.com/office/officeart/2005/8/layout/hierarchy2"/>
    <dgm:cxn modelId="{CF7D86B7-ECCA-DD49-9F69-DF3EFC1C1952}" type="presParOf" srcId="{52AB1479-FCBC-4A45-9348-7855805D48D4}" destId="{864AC002-E44E-7445-8CA5-B57EAB1C5B70}" srcOrd="2" destOrd="0" presId="urn:microsoft.com/office/officeart/2005/8/layout/hierarchy2"/>
    <dgm:cxn modelId="{F3E74290-14EA-C34F-B424-C354CA59BB84}" type="presParOf" srcId="{864AC002-E44E-7445-8CA5-B57EAB1C5B70}" destId="{FAE97CCC-63C7-F145-BC1A-BB560D76C6BC}" srcOrd="0" destOrd="0" presId="urn:microsoft.com/office/officeart/2005/8/layout/hierarchy2"/>
    <dgm:cxn modelId="{95F89855-1C13-5D4C-BD2F-AB209104B72D}" type="presParOf" srcId="{52AB1479-FCBC-4A45-9348-7855805D48D4}" destId="{6F1F92FA-B00E-BC46-A34D-39A85468F535}" srcOrd="3" destOrd="0" presId="urn:microsoft.com/office/officeart/2005/8/layout/hierarchy2"/>
    <dgm:cxn modelId="{A0619F28-9664-E942-98B0-040E24CD5803}" type="presParOf" srcId="{6F1F92FA-B00E-BC46-A34D-39A85468F535}" destId="{21A776BC-10E6-2F4E-B53D-32A0C7DDF7FC}" srcOrd="0" destOrd="0" presId="urn:microsoft.com/office/officeart/2005/8/layout/hierarchy2"/>
    <dgm:cxn modelId="{46BD4867-0002-DB43-9DF1-06810C3DD1FE}" type="presParOf" srcId="{6F1F92FA-B00E-BC46-A34D-39A85468F535}" destId="{9255FB87-96D3-DE43-919B-2B961A22AD16}" srcOrd="1" destOrd="0" presId="urn:microsoft.com/office/officeart/2005/8/layout/hierarchy2"/>
    <dgm:cxn modelId="{4006A772-5C8A-4A42-B680-585A58259A95}" type="presParOf" srcId="{52AB1479-FCBC-4A45-9348-7855805D48D4}" destId="{EFB35877-45F9-4E41-A7CF-25B696B920D0}" srcOrd="4" destOrd="0" presId="urn:microsoft.com/office/officeart/2005/8/layout/hierarchy2"/>
    <dgm:cxn modelId="{F12D3F5A-DBA1-C242-A276-B7B989CC30B9}" type="presParOf" srcId="{EFB35877-45F9-4E41-A7CF-25B696B920D0}" destId="{B661CA6E-2316-4945-8BC6-73A08B9A08D5}" srcOrd="0" destOrd="0" presId="urn:microsoft.com/office/officeart/2005/8/layout/hierarchy2"/>
    <dgm:cxn modelId="{4704FB97-43CB-8842-B49A-85258EA3708A}" type="presParOf" srcId="{52AB1479-FCBC-4A45-9348-7855805D48D4}" destId="{7D2328AE-8444-9A4D-98D6-C9605ED5500C}" srcOrd="5" destOrd="0" presId="urn:microsoft.com/office/officeart/2005/8/layout/hierarchy2"/>
    <dgm:cxn modelId="{C112FB06-F847-154A-9702-22F319E2C679}" type="presParOf" srcId="{7D2328AE-8444-9A4D-98D6-C9605ED5500C}" destId="{CCFC0074-EF18-0B43-8D6F-ED466E4513BA}" srcOrd="0" destOrd="0" presId="urn:microsoft.com/office/officeart/2005/8/layout/hierarchy2"/>
    <dgm:cxn modelId="{D0B78FDB-FB04-2247-B918-AD96B6361454}" type="presParOf" srcId="{7D2328AE-8444-9A4D-98D6-C9605ED5500C}" destId="{FD1AA84A-4843-E246-A6F5-798772E6EF0F}" srcOrd="1" destOrd="0" presId="urn:microsoft.com/office/officeart/2005/8/layout/hierarchy2"/>
    <dgm:cxn modelId="{B15ACEF4-71C8-0D45-A3DE-D4E6816558B5}" type="presParOf" srcId="{52AB1479-FCBC-4A45-9348-7855805D48D4}" destId="{F96189DC-6456-9447-BE79-30CEBD1B7C27}" srcOrd="6" destOrd="0" presId="urn:microsoft.com/office/officeart/2005/8/layout/hierarchy2"/>
    <dgm:cxn modelId="{DB3501BA-A305-A148-84C6-C3D1D26CBEC1}" type="presParOf" srcId="{F96189DC-6456-9447-BE79-30CEBD1B7C27}" destId="{E47A278F-4F02-CD4A-9530-857DDFD06134}" srcOrd="0" destOrd="0" presId="urn:microsoft.com/office/officeart/2005/8/layout/hierarchy2"/>
    <dgm:cxn modelId="{78204A4E-D8FD-3546-B080-573E8EF1909E}" type="presParOf" srcId="{52AB1479-FCBC-4A45-9348-7855805D48D4}" destId="{C8F7F53B-486B-9344-9FE0-979343E48DB6}" srcOrd="7" destOrd="0" presId="urn:microsoft.com/office/officeart/2005/8/layout/hierarchy2"/>
    <dgm:cxn modelId="{FD64729C-7031-574A-A0A7-B74F9492C404}" type="presParOf" srcId="{C8F7F53B-486B-9344-9FE0-979343E48DB6}" destId="{BA05639A-ACC6-304B-BE4E-F65F50B217BC}" srcOrd="0" destOrd="0" presId="urn:microsoft.com/office/officeart/2005/8/layout/hierarchy2"/>
    <dgm:cxn modelId="{B8157723-5401-8246-95A1-1B805593A6EA}" type="presParOf" srcId="{C8F7F53B-486B-9344-9FE0-979343E48DB6}" destId="{16D6B688-D94D-3043-9B4F-356A225A8218}" srcOrd="1" destOrd="0" presId="urn:microsoft.com/office/officeart/2005/8/layout/hierarchy2"/>
    <dgm:cxn modelId="{D86586B1-D4B9-394B-944F-7FB466E4686D}" type="presParOf" srcId="{52AB1479-FCBC-4A45-9348-7855805D48D4}" destId="{FA078873-F7BD-D044-B49B-2B1B87889F18}" srcOrd="8" destOrd="0" presId="urn:microsoft.com/office/officeart/2005/8/layout/hierarchy2"/>
    <dgm:cxn modelId="{BD41BBBD-0C53-1F4C-B6B9-2BA93216AAE2}" type="presParOf" srcId="{FA078873-F7BD-D044-B49B-2B1B87889F18}" destId="{3F590FB3-8C86-F349-B0C0-F9A028A6FC44}" srcOrd="0" destOrd="0" presId="urn:microsoft.com/office/officeart/2005/8/layout/hierarchy2"/>
    <dgm:cxn modelId="{B249E084-AE04-8F4D-BB6A-17F97E921590}" type="presParOf" srcId="{52AB1479-FCBC-4A45-9348-7855805D48D4}" destId="{AE88959F-C8C4-1B40-90EB-D41BCFD485C6}" srcOrd="9" destOrd="0" presId="urn:microsoft.com/office/officeart/2005/8/layout/hierarchy2"/>
    <dgm:cxn modelId="{D28C329A-81CC-2244-8E08-3BA28F1DAF95}" type="presParOf" srcId="{AE88959F-C8C4-1B40-90EB-D41BCFD485C6}" destId="{50E10B3C-C184-6A44-B0F4-B16A9AE387F6}" srcOrd="0" destOrd="0" presId="urn:microsoft.com/office/officeart/2005/8/layout/hierarchy2"/>
    <dgm:cxn modelId="{43969605-5877-914E-93FB-682AA3BCCBE1}" type="presParOf" srcId="{AE88959F-C8C4-1B40-90EB-D41BCFD485C6}" destId="{0E4A3E98-5F56-404F-B27F-8EE5F524E6C8}" srcOrd="1" destOrd="0" presId="urn:microsoft.com/office/officeart/2005/8/layout/hierarchy2"/>
    <dgm:cxn modelId="{5088E779-A621-954C-B3DD-27C26E89F398}" type="presParOf" srcId="{52AB1479-FCBC-4A45-9348-7855805D48D4}" destId="{D4EDC709-4AB5-114C-923C-0E916175775B}" srcOrd="10" destOrd="0" presId="urn:microsoft.com/office/officeart/2005/8/layout/hierarchy2"/>
    <dgm:cxn modelId="{B9373C10-9A3F-B84A-AD23-1349CB3D5D06}" type="presParOf" srcId="{D4EDC709-4AB5-114C-923C-0E916175775B}" destId="{223D508D-4810-5B4D-A4CA-AB2F0B93CAEA}" srcOrd="0" destOrd="0" presId="urn:microsoft.com/office/officeart/2005/8/layout/hierarchy2"/>
    <dgm:cxn modelId="{1BD6ED92-8464-4B4F-8ED5-9B8AA85647B1}" type="presParOf" srcId="{52AB1479-FCBC-4A45-9348-7855805D48D4}" destId="{DE883F77-B0D6-B744-89B4-6D847557F109}" srcOrd="11" destOrd="0" presId="urn:microsoft.com/office/officeart/2005/8/layout/hierarchy2"/>
    <dgm:cxn modelId="{316089FB-29E9-C641-9CB2-99E4E5617279}" type="presParOf" srcId="{DE883F77-B0D6-B744-89B4-6D847557F109}" destId="{FB60C2A5-45F7-4749-A5D0-1F940784CD24}" srcOrd="0" destOrd="0" presId="urn:microsoft.com/office/officeart/2005/8/layout/hierarchy2"/>
    <dgm:cxn modelId="{8D22D614-91A2-8843-9586-4B7522DEEDBE}" type="presParOf" srcId="{DE883F77-B0D6-B744-89B4-6D847557F109}" destId="{F3D19D5B-29EB-1B40-A749-6AEC7A39209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5A123-6901-AF47-A96F-D956AAD7F319}">
      <dsp:nvSpPr>
        <dsp:cNvPr id="0" name=""/>
        <dsp:cNvSpPr/>
      </dsp:nvSpPr>
      <dsp:spPr>
        <a:xfrm>
          <a:off x="1271792" y="1054542"/>
          <a:ext cx="1221888" cy="61094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Raw FASTQs</a:t>
          </a:r>
        </a:p>
      </dsp:txBody>
      <dsp:txXfrm>
        <a:off x="1289686" y="1072436"/>
        <a:ext cx="1186100" cy="575156"/>
      </dsp:txXfrm>
    </dsp:sp>
    <dsp:sp modelId="{7897D54D-524E-CD45-BA58-5BE3EE82AA4A}">
      <dsp:nvSpPr>
        <dsp:cNvPr id="0" name=""/>
        <dsp:cNvSpPr/>
      </dsp:nvSpPr>
      <dsp:spPr>
        <a:xfrm rot="17692822">
          <a:off x="2157209" y="812860"/>
          <a:ext cx="1161697" cy="40429"/>
        </a:xfrm>
        <a:custGeom>
          <a:avLst/>
          <a:gdLst/>
          <a:ahLst/>
          <a:cxnLst/>
          <a:rect l="0" t="0" r="0" b="0"/>
          <a:pathLst>
            <a:path>
              <a:moveTo>
                <a:pt x="0" y="20214"/>
              </a:moveTo>
              <a:lnTo>
                <a:pt x="1161697" y="20214"/>
              </a:lnTo>
            </a:path>
          </a:pathLst>
        </a:custGeom>
        <a:noFill/>
        <a:ln w="6350" cap="flat" cmpd="sng" algn="ctr">
          <a:solidFill>
            <a:schemeClr val="dk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09016" y="804032"/>
        <a:ext cx="58084" cy="58084"/>
      </dsp:txXfrm>
    </dsp:sp>
    <dsp:sp modelId="{463AF4B1-4FFA-EA4E-8581-1E9006E9F279}">
      <dsp:nvSpPr>
        <dsp:cNvPr id="0" name=""/>
        <dsp:cNvSpPr/>
      </dsp:nvSpPr>
      <dsp:spPr>
        <a:xfrm>
          <a:off x="2982436" y="664"/>
          <a:ext cx="1221888" cy="61094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Adapter Clipping</a:t>
          </a:r>
        </a:p>
      </dsp:txBody>
      <dsp:txXfrm>
        <a:off x="3000330" y="18558"/>
        <a:ext cx="1186100" cy="575156"/>
      </dsp:txXfrm>
    </dsp:sp>
    <dsp:sp modelId="{849767EC-6360-D14D-A7B6-09879C651C2B}">
      <dsp:nvSpPr>
        <dsp:cNvPr id="0" name=""/>
        <dsp:cNvSpPr/>
      </dsp:nvSpPr>
      <dsp:spPr>
        <a:xfrm rot="19457599">
          <a:off x="2437106" y="1164153"/>
          <a:ext cx="601903" cy="40429"/>
        </a:xfrm>
        <a:custGeom>
          <a:avLst/>
          <a:gdLst/>
          <a:ahLst/>
          <a:cxnLst/>
          <a:rect l="0" t="0" r="0" b="0"/>
          <a:pathLst>
            <a:path>
              <a:moveTo>
                <a:pt x="0" y="20214"/>
              </a:moveTo>
              <a:lnTo>
                <a:pt x="601903" y="20214"/>
              </a:lnTo>
            </a:path>
          </a:pathLst>
        </a:custGeom>
        <a:noFill/>
        <a:ln w="6350" cap="flat" cmpd="sng" algn="ctr">
          <a:solidFill>
            <a:schemeClr val="dk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23010" y="1169320"/>
        <a:ext cx="30095" cy="30095"/>
      </dsp:txXfrm>
    </dsp:sp>
    <dsp:sp modelId="{6095B400-8389-D741-8F24-B2798D0C5079}">
      <dsp:nvSpPr>
        <dsp:cNvPr id="0" name=""/>
        <dsp:cNvSpPr/>
      </dsp:nvSpPr>
      <dsp:spPr>
        <a:xfrm>
          <a:off x="2982436" y="703249"/>
          <a:ext cx="1221888" cy="61094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Clipping trailing bases with Q&lt;3, and </a:t>
          </a:r>
          <a:r>
            <a:rPr lang="en-US" sz="1100" kern="1200" dirty="0" err="1"/>
            <a:t>PolyG</a:t>
          </a:r>
          <a:r>
            <a:rPr lang="en-US" sz="1100" kern="1200" dirty="0"/>
            <a:t> trimming</a:t>
          </a:r>
        </a:p>
      </dsp:txBody>
      <dsp:txXfrm>
        <a:off x="3000330" y="721143"/>
        <a:ext cx="1186100" cy="575156"/>
      </dsp:txXfrm>
    </dsp:sp>
    <dsp:sp modelId="{B89CF150-8117-694D-AEB1-C9001D72B376}">
      <dsp:nvSpPr>
        <dsp:cNvPr id="0" name=""/>
        <dsp:cNvSpPr/>
      </dsp:nvSpPr>
      <dsp:spPr>
        <a:xfrm rot="2142401">
          <a:off x="2437106" y="1515446"/>
          <a:ext cx="601903" cy="40429"/>
        </a:xfrm>
        <a:custGeom>
          <a:avLst/>
          <a:gdLst/>
          <a:ahLst/>
          <a:cxnLst/>
          <a:rect l="0" t="0" r="0" b="0"/>
          <a:pathLst>
            <a:path>
              <a:moveTo>
                <a:pt x="0" y="20214"/>
              </a:moveTo>
              <a:lnTo>
                <a:pt x="601903" y="20214"/>
              </a:lnTo>
            </a:path>
          </a:pathLst>
        </a:custGeom>
        <a:noFill/>
        <a:ln w="6350" cap="flat" cmpd="sng" algn="ctr">
          <a:solidFill>
            <a:schemeClr val="dk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23010" y="1520613"/>
        <a:ext cx="30095" cy="30095"/>
      </dsp:txXfrm>
    </dsp:sp>
    <dsp:sp modelId="{C2826771-1276-AA4E-B985-3C310E65B3FD}">
      <dsp:nvSpPr>
        <dsp:cNvPr id="0" name=""/>
        <dsp:cNvSpPr/>
      </dsp:nvSpPr>
      <dsp:spPr>
        <a:xfrm>
          <a:off x="2982436" y="1405835"/>
          <a:ext cx="1221888" cy="61094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4bp sliding window with average Q&gt;=15</a:t>
          </a:r>
        </a:p>
      </dsp:txBody>
      <dsp:txXfrm>
        <a:off x="3000330" y="1423729"/>
        <a:ext cx="1186100" cy="575156"/>
      </dsp:txXfrm>
    </dsp:sp>
    <dsp:sp modelId="{3476E5CC-9CFC-244F-8194-26C92FCD267E}">
      <dsp:nvSpPr>
        <dsp:cNvPr id="0" name=""/>
        <dsp:cNvSpPr/>
      </dsp:nvSpPr>
      <dsp:spPr>
        <a:xfrm rot="3907178">
          <a:off x="2157209" y="1866738"/>
          <a:ext cx="1161697" cy="40429"/>
        </a:xfrm>
        <a:custGeom>
          <a:avLst/>
          <a:gdLst/>
          <a:ahLst/>
          <a:cxnLst/>
          <a:rect l="0" t="0" r="0" b="0"/>
          <a:pathLst>
            <a:path>
              <a:moveTo>
                <a:pt x="0" y="20214"/>
              </a:moveTo>
              <a:lnTo>
                <a:pt x="1161697" y="20214"/>
              </a:lnTo>
            </a:path>
          </a:pathLst>
        </a:custGeom>
        <a:noFill/>
        <a:ln w="6350" cap="flat" cmpd="sng" algn="ctr">
          <a:solidFill>
            <a:schemeClr val="dk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09016" y="1857911"/>
        <a:ext cx="58084" cy="58084"/>
      </dsp:txXfrm>
    </dsp:sp>
    <dsp:sp modelId="{5E768CD2-43C2-FE40-9CA8-B03317D8ECA3}">
      <dsp:nvSpPr>
        <dsp:cNvPr id="0" name=""/>
        <dsp:cNvSpPr/>
      </dsp:nvSpPr>
      <dsp:spPr>
        <a:xfrm>
          <a:off x="2982436" y="2108420"/>
          <a:ext cx="1221888" cy="61094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Min length 36bp</a:t>
          </a:r>
        </a:p>
      </dsp:txBody>
      <dsp:txXfrm>
        <a:off x="3000330" y="2126314"/>
        <a:ext cx="1186100" cy="575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88E0F-45F9-A845-BFF3-9DB1370B4DCF}">
      <dsp:nvSpPr>
        <dsp:cNvPr id="0" name=""/>
        <dsp:cNvSpPr/>
      </dsp:nvSpPr>
      <dsp:spPr>
        <a:xfrm>
          <a:off x="756939" y="1347021"/>
          <a:ext cx="935582" cy="46779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Quality Trimmed FASTQs</a:t>
          </a:r>
        </a:p>
      </dsp:txBody>
      <dsp:txXfrm>
        <a:off x="770640" y="1360722"/>
        <a:ext cx="908180" cy="440389"/>
      </dsp:txXfrm>
    </dsp:sp>
    <dsp:sp modelId="{3597EB67-98CF-F048-AFF0-5E0160269DFD}">
      <dsp:nvSpPr>
        <dsp:cNvPr id="0" name=""/>
        <dsp:cNvSpPr/>
      </dsp:nvSpPr>
      <dsp:spPr>
        <a:xfrm>
          <a:off x="1692521" y="1567602"/>
          <a:ext cx="374232" cy="26630"/>
        </a:xfrm>
        <a:custGeom>
          <a:avLst/>
          <a:gdLst/>
          <a:ahLst/>
          <a:cxnLst/>
          <a:rect l="0" t="0" r="0" b="0"/>
          <a:pathLst>
            <a:path>
              <a:moveTo>
                <a:pt x="0" y="13315"/>
              </a:moveTo>
              <a:lnTo>
                <a:pt x="374232" y="13315"/>
              </a:lnTo>
            </a:path>
          </a:pathLst>
        </a:custGeom>
        <a:noFill/>
        <a:ln w="6350" cap="flat" cmpd="sng" algn="ctr">
          <a:solidFill>
            <a:schemeClr val="dk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0282" y="1571561"/>
        <a:ext cx="18711" cy="18711"/>
      </dsp:txXfrm>
    </dsp:sp>
    <dsp:sp modelId="{8AAEB4D0-AB55-B045-8548-4E9F47839DBA}">
      <dsp:nvSpPr>
        <dsp:cNvPr id="0" name=""/>
        <dsp:cNvSpPr/>
      </dsp:nvSpPr>
      <dsp:spPr>
        <a:xfrm>
          <a:off x="2066754" y="1347021"/>
          <a:ext cx="935582" cy="46779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FASTQC</a:t>
          </a:r>
        </a:p>
      </dsp:txBody>
      <dsp:txXfrm>
        <a:off x="2080455" y="1360722"/>
        <a:ext cx="908180" cy="440389"/>
      </dsp:txXfrm>
    </dsp:sp>
    <dsp:sp modelId="{9A8C8D11-06E0-4D4A-A8A8-A3B8566000AF}">
      <dsp:nvSpPr>
        <dsp:cNvPr id="0" name=""/>
        <dsp:cNvSpPr/>
      </dsp:nvSpPr>
      <dsp:spPr>
        <a:xfrm rot="17132988">
          <a:off x="2491455" y="895152"/>
          <a:ext cx="1395995" cy="26630"/>
        </a:xfrm>
        <a:custGeom>
          <a:avLst/>
          <a:gdLst/>
          <a:ahLst/>
          <a:cxnLst/>
          <a:rect l="0" t="0" r="0" b="0"/>
          <a:pathLst>
            <a:path>
              <a:moveTo>
                <a:pt x="0" y="13315"/>
              </a:moveTo>
              <a:lnTo>
                <a:pt x="1395995" y="13315"/>
              </a:lnTo>
            </a:path>
          </a:pathLst>
        </a:custGeom>
        <a:noFill/>
        <a:ln w="6350" cap="flat" cmpd="sng" algn="ctr">
          <a:solidFill>
            <a:schemeClr val="dk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4553" y="873568"/>
        <a:ext cx="69799" cy="69799"/>
      </dsp:txXfrm>
    </dsp:sp>
    <dsp:sp modelId="{5DF5D5C9-4110-6344-9435-E4C53181D851}">
      <dsp:nvSpPr>
        <dsp:cNvPr id="0" name=""/>
        <dsp:cNvSpPr/>
      </dsp:nvSpPr>
      <dsp:spPr>
        <a:xfrm>
          <a:off x="3376569" y="2122"/>
          <a:ext cx="935582" cy="46779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Amount of data lost</a:t>
          </a:r>
        </a:p>
      </dsp:txBody>
      <dsp:txXfrm>
        <a:off x="3390270" y="15823"/>
        <a:ext cx="908180" cy="440389"/>
      </dsp:txXfrm>
    </dsp:sp>
    <dsp:sp modelId="{864AC002-E44E-7445-8CA5-B57EAB1C5B70}">
      <dsp:nvSpPr>
        <dsp:cNvPr id="0" name=""/>
        <dsp:cNvSpPr/>
      </dsp:nvSpPr>
      <dsp:spPr>
        <a:xfrm rot="17692822">
          <a:off x="2744705" y="1164132"/>
          <a:ext cx="889495" cy="26630"/>
        </a:xfrm>
        <a:custGeom>
          <a:avLst/>
          <a:gdLst/>
          <a:ahLst/>
          <a:cxnLst/>
          <a:rect l="0" t="0" r="0" b="0"/>
          <a:pathLst>
            <a:path>
              <a:moveTo>
                <a:pt x="0" y="13315"/>
              </a:moveTo>
              <a:lnTo>
                <a:pt x="889495" y="13315"/>
              </a:lnTo>
            </a:path>
          </a:pathLst>
        </a:custGeom>
        <a:noFill/>
        <a:ln w="6350" cap="flat" cmpd="sng" algn="ctr">
          <a:solidFill>
            <a:schemeClr val="dk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67215" y="1155210"/>
        <a:ext cx="44474" cy="44474"/>
      </dsp:txXfrm>
    </dsp:sp>
    <dsp:sp modelId="{21A776BC-10E6-2F4E-B53D-32A0C7DDF7FC}">
      <dsp:nvSpPr>
        <dsp:cNvPr id="0" name=""/>
        <dsp:cNvSpPr/>
      </dsp:nvSpPr>
      <dsp:spPr>
        <a:xfrm>
          <a:off x="3376569" y="540082"/>
          <a:ext cx="935582" cy="46779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Balanced filtering</a:t>
          </a:r>
        </a:p>
      </dsp:txBody>
      <dsp:txXfrm>
        <a:off x="3390270" y="553783"/>
        <a:ext cx="908180" cy="440389"/>
      </dsp:txXfrm>
    </dsp:sp>
    <dsp:sp modelId="{EFB35877-45F9-4E41-A7CF-25B696B920D0}">
      <dsp:nvSpPr>
        <dsp:cNvPr id="0" name=""/>
        <dsp:cNvSpPr/>
      </dsp:nvSpPr>
      <dsp:spPr>
        <a:xfrm rot="19457599">
          <a:off x="2959018" y="1433112"/>
          <a:ext cx="460869" cy="26630"/>
        </a:xfrm>
        <a:custGeom>
          <a:avLst/>
          <a:gdLst/>
          <a:ahLst/>
          <a:cxnLst/>
          <a:rect l="0" t="0" r="0" b="0"/>
          <a:pathLst>
            <a:path>
              <a:moveTo>
                <a:pt x="0" y="13315"/>
              </a:moveTo>
              <a:lnTo>
                <a:pt x="460869" y="13315"/>
              </a:lnTo>
            </a:path>
          </a:pathLst>
        </a:custGeom>
        <a:noFill/>
        <a:ln w="6350" cap="flat" cmpd="sng" algn="ctr">
          <a:solidFill>
            <a:schemeClr val="dk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7931" y="1434905"/>
        <a:ext cx="23043" cy="23043"/>
      </dsp:txXfrm>
    </dsp:sp>
    <dsp:sp modelId="{CCFC0074-EF18-0B43-8D6F-ED466E4513BA}">
      <dsp:nvSpPr>
        <dsp:cNvPr id="0" name=""/>
        <dsp:cNvSpPr/>
      </dsp:nvSpPr>
      <dsp:spPr>
        <a:xfrm>
          <a:off x="3376569" y="1078042"/>
          <a:ext cx="935582" cy="46779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Uniformity across samples</a:t>
          </a:r>
        </a:p>
      </dsp:txBody>
      <dsp:txXfrm>
        <a:off x="3390270" y="1091743"/>
        <a:ext cx="908180" cy="440389"/>
      </dsp:txXfrm>
    </dsp:sp>
    <dsp:sp modelId="{F96189DC-6456-9447-BE79-30CEBD1B7C27}">
      <dsp:nvSpPr>
        <dsp:cNvPr id="0" name=""/>
        <dsp:cNvSpPr/>
      </dsp:nvSpPr>
      <dsp:spPr>
        <a:xfrm rot="2142401">
          <a:off x="2959018" y="1702091"/>
          <a:ext cx="460869" cy="26630"/>
        </a:xfrm>
        <a:custGeom>
          <a:avLst/>
          <a:gdLst/>
          <a:ahLst/>
          <a:cxnLst/>
          <a:rect l="0" t="0" r="0" b="0"/>
          <a:pathLst>
            <a:path>
              <a:moveTo>
                <a:pt x="0" y="13315"/>
              </a:moveTo>
              <a:lnTo>
                <a:pt x="460869" y="13315"/>
              </a:lnTo>
            </a:path>
          </a:pathLst>
        </a:custGeom>
        <a:noFill/>
        <a:ln w="6350" cap="flat" cmpd="sng" algn="ctr">
          <a:solidFill>
            <a:schemeClr val="dk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7931" y="1703885"/>
        <a:ext cx="23043" cy="23043"/>
      </dsp:txXfrm>
    </dsp:sp>
    <dsp:sp modelId="{BA05639A-ACC6-304B-BE4E-F65F50B217BC}">
      <dsp:nvSpPr>
        <dsp:cNvPr id="0" name=""/>
        <dsp:cNvSpPr/>
      </dsp:nvSpPr>
      <dsp:spPr>
        <a:xfrm>
          <a:off x="3376569" y="1616001"/>
          <a:ext cx="935582" cy="46779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Changes in base representation</a:t>
          </a:r>
        </a:p>
      </dsp:txBody>
      <dsp:txXfrm>
        <a:off x="3390270" y="1629702"/>
        <a:ext cx="908180" cy="440389"/>
      </dsp:txXfrm>
    </dsp:sp>
    <dsp:sp modelId="{FA078873-F7BD-D044-B49B-2B1B87889F18}">
      <dsp:nvSpPr>
        <dsp:cNvPr id="0" name=""/>
        <dsp:cNvSpPr/>
      </dsp:nvSpPr>
      <dsp:spPr>
        <a:xfrm rot="3907178">
          <a:off x="2744705" y="1971071"/>
          <a:ext cx="889495" cy="26630"/>
        </a:xfrm>
        <a:custGeom>
          <a:avLst/>
          <a:gdLst/>
          <a:ahLst/>
          <a:cxnLst/>
          <a:rect l="0" t="0" r="0" b="0"/>
          <a:pathLst>
            <a:path>
              <a:moveTo>
                <a:pt x="0" y="13315"/>
              </a:moveTo>
              <a:lnTo>
                <a:pt x="889495" y="13315"/>
              </a:lnTo>
            </a:path>
          </a:pathLst>
        </a:custGeom>
        <a:noFill/>
        <a:ln w="6350" cap="flat" cmpd="sng" algn="ctr">
          <a:solidFill>
            <a:schemeClr val="dk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67215" y="1962149"/>
        <a:ext cx="44474" cy="44474"/>
      </dsp:txXfrm>
    </dsp:sp>
    <dsp:sp modelId="{50E10B3C-C184-6A44-B0F4-B16A9AE387F6}">
      <dsp:nvSpPr>
        <dsp:cNvPr id="0" name=""/>
        <dsp:cNvSpPr/>
      </dsp:nvSpPr>
      <dsp:spPr>
        <a:xfrm>
          <a:off x="3376569" y="2153961"/>
          <a:ext cx="935582" cy="46779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Duplication level change</a:t>
          </a:r>
        </a:p>
      </dsp:txBody>
      <dsp:txXfrm>
        <a:off x="3390270" y="2167662"/>
        <a:ext cx="908180" cy="440389"/>
      </dsp:txXfrm>
    </dsp:sp>
    <dsp:sp modelId="{D4EDC709-4AB5-114C-923C-0E916175775B}">
      <dsp:nvSpPr>
        <dsp:cNvPr id="0" name=""/>
        <dsp:cNvSpPr/>
      </dsp:nvSpPr>
      <dsp:spPr>
        <a:xfrm rot="4467012">
          <a:off x="2491455" y="2240051"/>
          <a:ext cx="1395995" cy="26630"/>
        </a:xfrm>
        <a:custGeom>
          <a:avLst/>
          <a:gdLst/>
          <a:ahLst/>
          <a:cxnLst/>
          <a:rect l="0" t="0" r="0" b="0"/>
          <a:pathLst>
            <a:path>
              <a:moveTo>
                <a:pt x="0" y="13315"/>
              </a:moveTo>
              <a:lnTo>
                <a:pt x="1395995" y="13315"/>
              </a:lnTo>
            </a:path>
          </a:pathLst>
        </a:custGeom>
        <a:noFill/>
        <a:ln w="6350" cap="flat" cmpd="sng" algn="ctr">
          <a:solidFill>
            <a:schemeClr val="dk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4553" y="2218467"/>
        <a:ext cx="69799" cy="69799"/>
      </dsp:txXfrm>
    </dsp:sp>
    <dsp:sp modelId="{FB60C2A5-45F7-4749-A5D0-1F940784CD24}">
      <dsp:nvSpPr>
        <dsp:cNvPr id="0" name=""/>
        <dsp:cNvSpPr/>
      </dsp:nvSpPr>
      <dsp:spPr>
        <a:xfrm>
          <a:off x="3376569" y="2691921"/>
          <a:ext cx="935582" cy="46779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Potential unclipped adapters</a:t>
          </a:r>
        </a:p>
      </dsp:txBody>
      <dsp:txXfrm>
        <a:off x="3390270" y="2705622"/>
        <a:ext cx="908180" cy="4403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A34DF7-11D7-A649-9A7C-C3B0415E9D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70E7CDC-5D07-2841-A6D0-ABB1AFE63E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469A7C-20F2-284D-A154-7CD988815F00}" type="datetimeFigureOut">
              <a:rPr lang="en-US" smtClean="0"/>
              <a:t>2/25/24</a:t>
            </a:fld>
            <a:endParaRPr lang="en-US"/>
          </a:p>
        </p:txBody>
      </p:sp>
      <p:sp>
        <p:nvSpPr>
          <p:cNvPr id="4" name="Footer Placeholder 3">
            <a:extLst>
              <a:ext uri="{FF2B5EF4-FFF2-40B4-BE49-F238E27FC236}">
                <a16:creationId xmlns:a16="http://schemas.microsoft.com/office/drawing/2014/main" id="{CC258FAA-D9BD-7947-A4AE-3ACA481789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734455-A27C-C147-8DDD-05AE9B7898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6E7D25-5D7E-D44A-8384-FB4B8DAD22C3}" type="slidenum">
              <a:rPr lang="en-US" smtClean="0"/>
              <a:t>‹#›</a:t>
            </a:fld>
            <a:endParaRPr lang="en-US"/>
          </a:p>
        </p:txBody>
      </p:sp>
    </p:spTree>
    <p:extLst>
      <p:ext uri="{BB962C8B-B14F-4D97-AF65-F5344CB8AC3E}">
        <p14:creationId xmlns:p14="http://schemas.microsoft.com/office/powerpoint/2010/main" val="347695941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40523-C782-B846-95CA-7F5CB613CB7E}" type="datetimeFigureOut">
              <a:rPr lang="en-US" smtClean="0"/>
              <a:t>2/25/24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29589-9FE7-4E41-8C47-9FA0E01D378E}" type="slidenum">
              <a:rPr lang="en-US" smtClean="0"/>
              <a:t>‹#›</a:t>
            </a:fld>
            <a:endParaRPr lang="en-US"/>
          </a:p>
        </p:txBody>
      </p:sp>
    </p:spTree>
    <p:extLst>
      <p:ext uri="{BB962C8B-B14F-4D97-AF65-F5344CB8AC3E}">
        <p14:creationId xmlns:p14="http://schemas.microsoft.com/office/powerpoint/2010/main" val="1641678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74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391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5622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Quantitative trait loci (QTL) are </a:t>
            </a:r>
            <a:r>
              <a:rPr lang="en-US" b="0" i="0" dirty="0">
                <a:solidFill>
                  <a:srgbClr val="040C28"/>
                </a:solidFill>
                <a:effectLst/>
                <a:latin typeface="Google Sans"/>
              </a:rPr>
              <a:t>genetic regions that influence phenotypic variation of a complex trait, often through genetic interactions with each other and the environment</a:t>
            </a:r>
            <a:r>
              <a:rPr lang="en-US" b="0" i="0" dirty="0">
                <a:solidFill>
                  <a:srgbClr val="202124"/>
                </a:solidFill>
                <a:effectLst/>
                <a:latin typeface="Google Sans"/>
              </a:rPr>
              <a:t>. These are commonly identified through a statistical genetic analysis known as QTL mapping.</a:t>
            </a:r>
            <a:endParaRPr lang="en-US" dirty="0"/>
          </a:p>
        </p:txBody>
      </p:sp>
    </p:spTree>
    <p:extLst>
      <p:ext uri="{BB962C8B-B14F-4D97-AF65-F5344CB8AC3E}">
        <p14:creationId xmlns:p14="http://schemas.microsoft.com/office/powerpoint/2010/main" val="839137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354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1635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22B126-4736-7B44-862F-86CCF7489CC1}"/>
              </a:ext>
            </a:extLst>
          </p:cNvPr>
          <p:cNvSpPr/>
          <p:nvPr userDrawn="1"/>
        </p:nvSpPr>
        <p:spPr>
          <a:xfrm>
            <a:off x="133349" y="114300"/>
            <a:ext cx="11863370" cy="6602959"/>
          </a:xfrm>
          <a:prstGeom prst="rect">
            <a:avLst/>
          </a:prstGeom>
          <a:solidFill>
            <a:srgbClr val="80BEC6"/>
          </a:solidFill>
          <a:ln>
            <a:solidFill>
              <a:srgbClr val="80BE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9150485-5DD9-344F-B994-05E078DDF176}"/>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133349" y="114300"/>
            <a:ext cx="6155691" cy="6602959"/>
          </a:xfrm>
          <a:prstGeom prst="rect">
            <a:avLst/>
          </a:prstGeom>
        </p:spPr>
      </p:pic>
      <p:pic>
        <p:nvPicPr>
          <p:cNvPr id="10" name="Picture 9">
            <a:extLst>
              <a:ext uri="{FF2B5EF4-FFF2-40B4-BE49-F238E27FC236}">
                <a16:creationId xmlns:a16="http://schemas.microsoft.com/office/drawing/2014/main" id="{9E930672-83DC-7945-A8D3-E78CD8B9DEF4}"/>
              </a:ext>
            </a:extLst>
          </p:cNvPr>
          <p:cNvPicPr>
            <a:picLocks noChangeAspect="1"/>
          </p:cNvPicPr>
          <p:nvPr userDrawn="1"/>
        </p:nvPicPr>
        <p:blipFill rotWithShape="1">
          <a:blip r:embed="rId3">
            <a:extLst>
              <a:ext uri="{28A0092B-C50C-407E-A947-70E740481C1C}">
                <a14:useLocalDpi xmlns:a14="http://schemas.microsoft.com/office/drawing/2010/main"/>
              </a:ext>
            </a:extLst>
          </a:blip>
          <a:srcRect r="32761"/>
          <a:stretch/>
        </p:blipFill>
        <p:spPr>
          <a:xfrm>
            <a:off x="8577941" y="5446785"/>
            <a:ext cx="3179065" cy="1192024"/>
          </a:xfrm>
          <a:prstGeom prst="rect">
            <a:avLst/>
          </a:prstGeom>
        </p:spPr>
      </p:pic>
      <p:pic>
        <p:nvPicPr>
          <p:cNvPr id="12" name="Picture 11">
            <a:extLst>
              <a:ext uri="{FF2B5EF4-FFF2-40B4-BE49-F238E27FC236}">
                <a16:creationId xmlns:a16="http://schemas.microsoft.com/office/drawing/2014/main" id="{12ED4444-137C-7142-B36F-180B2995DF95}"/>
              </a:ext>
            </a:extLst>
          </p:cNvPr>
          <p:cNvPicPr>
            <a:picLocks noChangeAspect="1"/>
          </p:cNvPicPr>
          <p:nvPr userDrawn="1"/>
        </p:nvPicPr>
        <p:blipFill>
          <a:blip r:embed="rId4"/>
          <a:stretch>
            <a:fillRect/>
          </a:stretch>
        </p:blipFill>
        <p:spPr>
          <a:xfrm>
            <a:off x="586599" y="2633822"/>
            <a:ext cx="2284922" cy="1590357"/>
          </a:xfrm>
          <a:prstGeom prst="rect">
            <a:avLst/>
          </a:prstGeom>
        </p:spPr>
      </p:pic>
    </p:spTree>
    <p:extLst>
      <p:ext uri="{BB962C8B-B14F-4D97-AF65-F5344CB8AC3E}">
        <p14:creationId xmlns:p14="http://schemas.microsoft.com/office/powerpoint/2010/main" val="3589947099"/>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1D42-1CBE-1D4D-9060-280CEFB5356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AE1257-695E-7E4F-A22F-D0B65CB779AC}"/>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16BB3-2A63-4E42-9DF9-4DBFCE3232D9}"/>
              </a:ext>
            </a:extLst>
          </p:cNvPr>
          <p:cNvSpPr>
            <a:spLocks noGrp="1"/>
          </p:cNvSpPr>
          <p:nvPr>
            <p:ph type="dt" sz="half" idx="10"/>
          </p:nvPr>
        </p:nvSpPr>
        <p:spPr>
          <a:xfrm>
            <a:off x="838200" y="6356350"/>
            <a:ext cx="2743200" cy="365125"/>
          </a:xfrm>
          <a:prstGeom prst="rect">
            <a:avLst/>
          </a:prstGeom>
        </p:spPr>
        <p:txBody>
          <a:bodyPr/>
          <a:lstStyle/>
          <a:p>
            <a:fld id="{4A7121E2-CB11-B24A-9AC7-401011BDAF6A}" type="datetime1">
              <a:rPr lang="en-US" smtClean="0"/>
              <a:t>2/25/24</a:t>
            </a:fld>
            <a:endParaRPr lang="en-US"/>
          </a:p>
        </p:txBody>
      </p:sp>
      <p:sp>
        <p:nvSpPr>
          <p:cNvPr id="5" name="Footer Placeholder 4">
            <a:extLst>
              <a:ext uri="{FF2B5EF4-FFF2-40B4-BE49-F238E27FC236}">
                <a16:creationId xmlns:a16="http://schemas.microsoft.com/office/drawing/2014/main" id="{BB814C78-D4FB-F74B-9C0F-61C2B34B126A}"/>
              </a:ext>
            </a:extLst>
          </p:cNvPr>
          <p:cNvSpPr>
            <a:spLocks noGrp="1"/>
          </p:cNvSpPr>
          <p:nvPr>
            <p:ph type="ftr" sz="quarter" idx="11"/>
          </p:nvPr>
        </p:nvSpPr>
        <p:spPr>
          <a:xfrm>
            <a:off x="4038600" y="6356350"/>
            <a:ext cx="4114800" cy="365125"/>
          </a:xfrm>
          <a:prstGeom prst="rect">
            <a:avLst/>
          </a:prstGeom>
        </p:spPr>
        <p:txBody>
          <a:bodyPr/>
          <a:lstStyle/>
          <a:p>
            <a:r>
              <a:rPr lang="en-US"/>
              <a:t>NYU ABU DHABI </a:t>
            </a:r>
          </a:p>
        </p:txBody>
      </p:sp>
      <p:sp>
        <p:nvSpPr>
          <p:cNvPr id="6" name="Slide Number Placeholder 5">
            <a:extLst>
              <a:ext uri="{FF2B5EF4-FFF2-40B4-BE49-F238E27FC236}">
                <a16:creationId xmlns:a16="http://schemas.microsoft.com/office/drawing/2014/main" id="{70BD67AF-0EDA-5D45-8ECC-FC1BD063CE7F}"/>
              </a:ext>
            </a:extLst>
          </p:cNvPr>
          <p:cNvSpPr>
            <a:spLocks noGrp="1"/>
          </p:cNvSpPr>
          <p:nvPr>
            <p:ph type="sldNum" sz="quarter" idx="12"/>
          </p:nvPr>
        </p:nvSpPr>
        <p:spPr>
          <a:xfrm>
            <a:off x="8610600" y="6356350"/>
            <a:ext cx="2743200" cy="365125"/>
          </a:xfrm>
          <a:prstGeom prst="rect">
            <a:avLst/>
          </a:prstGeom>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4145067549"/>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604F05-2702-1346-9DE5-6421B979029B}"/>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64F35C-D9C8-F840-9ACC-E162CFFB562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EF4A0-668B-FA4F-82DE-A372F86C3F2A}"/>
              </a:ext>
            </a:extLst>
          </p:cNvPr>
          <p:cNvSpPr>
            <a:spLocks noGrp="1"/>
          </p:cNvSpPr>
          <p:nvPr>
            <p:ph type="dt" sz="half" idx="10"/>
          </p:nvPr>
        </p:nvSpPr>
        <p:spPr>
          <a:xfrm>
            <a:off x="838200" y="6356350"/>
            <a:ext cx="2743200" cy="365125"/>
          </a:xfrm>
          <a:prstGeom prst="rect">
            <a:avLst/>
          </a:prstGeom>
        </p:spPr>
        <p:txBody>
          <a:bodyPr/>
          <a:lstStyle/>
          <a:p>
            <a:fld id="{5BCA927D-9889-6449-8DED-75BCF3F99452}" type="datetime1">
              <a:rPr lang="en-US" smtClean="0"/>
              <a:t>2/25/24</a:t>
            </a:fld>
            <a:endParaRPr lang="en-US"/>
          </a:p>
        </p:txBody>
      </p:sp>
      <p:sp>
        <p:nvSpPr>
          <p:cNvPr id="5" name="Footer Placeholder 4">
            <a:extLst>
              <a:ext uri="{FF2B5EF4-FFF2-40B4-BE49-F238E27FC236}">
                <a16:creationId xmlns:a16="http://schemas.microsoft.com/office/drawing/2014/main" id="{0FFB228E-9DA9-754E-A135-A701F6F0E6AA}"/>
              </a:ext>
            </a:extLst>
          </p:cNvPr>
          <p:cNvSpPr>
            <a:spLocks noGrp="1"/>
          </p:cNvSpPr>
          <p:nvPr>
            <p:ph type="ftr" sz="quarter" idx="11"/>
          </p:nvPr>
        </p:nvSpPr>
        <p:spPr>
          <a:xfrm>
            <a:off x="4038600" y="6356350"/>
            <a:ext cx="4114800" cy="365125"/>
          </a:xfrm>
          <a:prstGeom prst="rect">
            <a:avLst/>
          </a:prstGeom>
        </p:spPr>
        <p:txBody>
          <a:bodyPr/>
          <a:lstStyle/>
          <a:p>
            <a:r>
              <a:rPr lang="en-US"/>
              <a:t>NYU ABU DHABI </a:t>
            </a:r>
          </a:p>
        </p:txBody>
      </p:sp>
      <p:sp>
        <p:nvSpPr>
          <p:cNvPr id="6" name="Slide Number Placeholder 5">
            <a:extLst>
              <a:ext uri="{FF2B5EF4-FFF2-40B4-BE49-F238E27FC236}">
                <a16:creationId xmlns:a16="http://schemas.microsoft.com/office/drawing/2014/main" id="{951F0D9E-24E5-3443-8FC0-F4C3B81A2E7D}"/>
              </a:ext>
            </a:extLst>
          </p:cNvPr>
          <p:cNvSpPr>
            <a:spLocks noGrp="1"/>
          </p:cNvSpPr>
          <p:nvPr>
            <p:ph type="sldNum" sz="quarter" idx="12"/>
          </p:nvPr>
        </p:nvSpPr>
        <p:spPr>
          <a:xfrm>
            <a:off x="8610600" y="6356350"/>
            <a:ext cx="2743200" cy="365125"/>
          </a:xfrm>
          <a:prstGeom prst="rect">
            <a:avLst/>
          </a:prstGeom>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897336799"/>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3EF5F-EE99-A948-B210-FBD02FAE9ADE}"/>
              </a:ext>
            </a:extLst>
          </p:cNvPr>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9">
            <a:extLst>
              <a:ext uri="{FF2B5EF4-FFF2-40B4-BE49-F238E27FC236}">
                <a16:creationId xmlns:a16="http://schemas.microsoft.com/office/drawing/2014/main" id="{719745BD-AA9E-1348-A3F7-D7B91694B1F8}"/>
              </a:ext>
            </a:extLst>
          </p:cNvPr>
          <p:cNvSpPr txBox="1">
            <a:spLocks/>
          </p:cNvSpPr>
          <p:nvPr userDrawn="1"/>
        </p:nvSpPr>
        <p:spPr>
          <a:xfrm>
            <a:off x="9185952"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NYU ABU DHABI </a:t>
            </a:r>
            <a:endParaRPr lang="en-US" dirty="0"/>
          </a:p>
        </p:txBody>
      </p:sp>
      <p:pic>
        <p:nvPicPr>
          <p:cNvPr id="11" name="Picture 10">
            <a:extLst>
              <a:ext uri="{FF2B5EF4-FFF2-40B4-BE49-F238E27FC236}">
                <a16:creationId xmlns:a16="http://schemas.microsoft.com/office/drawing/2014/main" id="{9D11D7B9-85F2-4644-9C5C-6FC547F57688}"/>
              </a:ext>
            </a:extLst>
          </p:cNvPr>
          <p:cNvPicPr>
            <a:picLocks noChangeAspect="1"/>
          </p:cNvPicPr>
          <p:nvPr userDrawn="1"/>
        </p:nvPicPr>
        <p:blipFill>
          <a:blip r:embed="rId2"/>
          <a:stretch>
            <a:fillRect/>
          </a:stretch>
        </p:blipFill>
        <p:spPr>
          <a:xfrm>
            <a:off x="11189415" y="545811"/>
            <a:ext cx="851898" cy="592940"/>
          </a:xfrm>
          <a:prstGeom prst="rect">
            <a:avLst/>
          </a:prstGeom>
        </p:spPr>
      </p:pic>
      <p:pic>
        <p:nvPicPr>
          <p:cNvPr id="7" name="Picture 6">
            <a:extLst>
              <a:ext uri="{FF2B5EF4-FFF2-40B4-BE49-F238E27FC236}">
                <a16:creationId xmlns:a16="http://schemas.microsoft.com/office/drawing/2014/main" id="{7E092579-C435-004C-9B24-B9D840A11CF3}"/>
              </a:ext>
            </a:extLst>
          </p:cNvPr>
          <p:cNvPicPr>
            <a:picLocks noChangeAspect="1"/>
          </p:cNvPicPr>
          <p:nvPr userDrawn="1"/>
        </p:nvPicPr>
        <p:blipFill>
          <a:blip r:embed="rId3">
            <a:alphaModFix amt="20000"/>
            <a:extLst>
              <a:ext uri="{28A0092B-C50C-407E-A947-70E740481C1C}">
                <a14:useLocalDpi xmlns:a14="http://schemas.microsoft.com/office/drawing/2010/main"/>
              </a:ext>
            </a:extLst>
          </a:blip>
          <a:stretch>
            <a:fillRect/>
          </a:stretch>
        </p:blipFill>
        <p:spPr>
          <a:xfrm>
            <a:off x="0" y="-726642"/>
            <a:ext cx="3850547" cy="8646843"/>
          </a:xfrm>
          <a:prstGeom prst="rect">
            <a:avLst/>
          </a:prstGeom>
        </p:spPr>
      </p:pic>
      <p:sp>
        <p:nvSpPr>
          <p:cNvPr id="8" name="Rectangle 7">
            <a:extLst>
              <a:ext uri="{FF2B5EF4-FFF2-40B4-BE49-F238E27FC236}">
                <a16:creationId xmlns:a16="http://schemas.microsoft.com/office/drawing/2014/main" id="{251B4C53-21CF-8B4F-9B4D-5D890B15058A}"/>
              </a:ext>
            </a:extLst>
          </p:cNvPr>
          <p:cNvSpPr/>
          <p:nvPr userDrawn="1"/>
        </p:nvSpPr>
        <p:spPr>
          <a:xfrm>
            <a:off x="0" y="1300"/>
            <a:ext cx="12192000" cy="365124"/>
          </a:xfrm>
          <a:prstGeom prst="rect">
            <a:avLst/>
          </a:prstGeom>
          <a:solidFill>
            <a:srgbClr val="80BEC6"/>
          </a:solidFill>
          <a:ln>
            <a:solidFill>
              <a:srgbClr val="80BE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269148"/>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C258-FC91-7347-A8AF-1E405BE6170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B98106-D787-714A-9722-D2D2C56B1FA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0F68EC-BBDB-424A-BC2A-23B0DB737519}"/>
              </a:ext>
            </a:extLst>
          </p:cNvPr>
          <p:cNvSpPr>
            <a:spLocks noGrp="1"/>
          </p:cNvSpPr>
          <p:nvPr>
            <p:ph type="dt" sz="half" idx="10"/>
          </p:nvPr>
        </p:nvSpPr>
        <p:spPr>
          <a:xfrm>
            <a:off x="838200" y="6356350"/>
            <a:ext cx="2743200" cy="365125"/>
          </a:xfrm>
          <a:prstGeom prst="rect">
            <a:avLst/>
          </a:prstGeom>
        </p:spPr>
        <p:txBody>
          <a:bodyPr/>
          <a:lstStyle/>
          <a:p>
            <a:fld id="{4F39634F-61EC-BC40-B515-FCE1DB240BD8}" type="datetime1">
              <a:rPr lang="en-US" smtClean="0"/>
              <a:t>2/25/24</a:t>
            </a:fld>
            <a:endParaRPr lang="en-US"/>
          </a:p>
        </p:txBody>
      </p:sp>
      <p:sp>
        <p:nvSpPr>
          <p:cNvPr id="5" name="Footer Placeholder 4">
            <a:extLst>
              <a:ext uri="{FF2B5EF4-FFF2-40B4-BE49-F238E27FC236}">
                <a16:creationId xmlns:a16="http://schemas.microsoft.com/office/drawing/2014/main" id="{DBAD1F75-69A5-8B44-99AF-E45695CD498D}"/>
              </a:ext>
            </a:extLst>
          </p:cNvPr>
          <p:cNvSpPr>
            <a:spLocks noGrp="1"/>
          </p:cNvSpPr>
          <p:nvPr>
            <p:ph type="ftr" sz="quarter" idx="11"/>
          </p:nvPr>
        </p:nvSpPr>
        <p:spPr>
          <a:xfrm>
            <a:off x="4038600" y="6356350"/>
            <a:ext cx="4114800" cy="365125"/>
          </a:xfrm>
          <a:prstGeom prst="rect">
            <a:avLst/>
          </a:prstGeom>
        </p:spPr>
        <p:txBody>
          <a:bodyPr/>
          <a:lstStyle/>
          <a:p>
            <a:r>
              <a:rPr lang="en-US"/>
              <a:t>NYU ABU DHABI </a:t>
            </a:r>
          </a:p>
        </p:txBody>
      </p:sp>
      <p:sp>
        <p:nvSpPr>
          <p:cNvPr id="6" name="Slide Number Placeholder 5">
            <a:extLst>
              <a:ext uri="{FF2B5EF4-FFF2-40B4-BE49-F238E27FC236}">
                <a16:creationId xmlns:a16="http://schemas.microsoft.com/office/drawing/2014/main" id="{24529053-9B69-C841-87BC-4C908EB8E934}"/>
              </a:ext>
            </a:extLst>
          </p:cNvPr>
          <p:cNvSpPr>
            <a:spLocks noGrp="1"/>
          </p:cNvSpPr>
          <p:nvPr>
            <p:ph type="sldNum" sz="quarter" idx="12"/>
          </p:nvPr>
        </p:nvSpPr>
        <p:spPr>
          <a:xfrm>
            <a:off x="8610600" y="6356350"/>
            <a:ext cx="2743200" cy="365125"/>
          </a:xfrm>
          <a:prstGeom prst="rect">
            <a:avLst/>
          </a:prstGeom>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1457377407"/>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22C9-EF47-C740-9199-AC655A9E126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A305D38-36C2-AE43-B8CF-C2DEB1F9BA8D}"/>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1A9E0B-3D7B-7D4A-B99D-6884D462193F}"/>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D27FAF-9ECB-F346-BCF5-60AA4BBA231B}"/>
              </a:ext>
            </a:extLst>
          </p:cNvPr>
          <p:cNvSpPr>
            <a:spLocks noGrp="1"/>
          </p:cNvSpPr>
          <p:nvPr>
            <p:ph type="dt" sz="half" idx="10"/>
          </p:nvPr>
        </p:nvSpPr>
        <p:spPr>
          <a:xfrm>
            <a:off x="838200" y="6356350"/>
            <a:ext cx="2743200" cy="365125"/>
          </a:xfrm>
          <a:prstGeom prst="rect">
            <a:avLst/>
          </a:prstGeom>
        </p:spPr>
        <p:txBody>
          <a:bodyPr/>
          <a:lstStyle/>
          <a:p>
            <a:fld id="{852A41D9-56B8-9D4D-86DC-67BB1E7C80D4}" type="datetime1">
              <a:rPr lang="en-US" smtClean="0"/>
              <a:t>2/25/24</a:t>
            </a:fld>
            <a:endParaRPr lang="en-US"/>
          </a:p>
        </p:txBody>
      </p:sp>
      <p:sp>
        <p:nvSpPr>
          <p:cNvPr id="6" name="Footer Placeholder 5">
            <a:extLst>
              <a:ext uri="{FF2B5EF4-FFF2-40B4-BE49-F238E27FC236}">
                <a16:creationId xmlns:a16="http://schemas.microsoft.com/office/drawing/2014/main" id="{3830B41E-39CB-D540-9342-8C9C0901B540}"/>
              </a:ext>
            </a:extLst>
          </p:cNvPr>
          <p:cNvSpPr>
            <a:spLocks noGrp="1"/>
          </p:cNvSpPr>
          <p:nvPr>
            <p:ph type="ftr" sz="quarter" idx="11"/>
          </p:nvPr>
        </p:nvSpPr>
        <p:spPr>
          <a:xfrm>
            <a:off x="4038600" y="6356350"/>
            <a:ext cx="4114800" cy="365125"/>
          </a:xfrm>
          <a:prstGeom prst="rect">
            <a:avLst/>
          </a:prstGeom>
        </p:spPr>
        <p:txBody>
          <a:bodyPr/>
          <a:lstStyle/>
          <a:p>
            <a:r>
              <a:rPr lang="en-US"/>
              <a:t>NYU ABU DHABI </a:t>
            </a:r>
          </a:p>
        </p:txBody>
      </p:sp>
      <p:sp>
        <p:nvSpPr>
          <p:cNvPr id="7" name="Slide Number Placeholder 6">
            <a:extLst>
              <a:ext uri="{FF2B5EF4-FFF2-40B4-BE49-F238E27FC236}">
                <a16:creationId xmlns:a16="http://schemas.microsoft.com/office/drawing/2014/main" id="{6E20DB23-BBE8-3946-ADC9-773A5FADBE4C}"/>
              </a:ext>
            </a:extLst>
          </p:cNvPr>
          <p:cNvSpPr>
            <a:spLocks noGrp="1"/>
          </p:cNvSpPr>
          <p:nvPr>
            <p:ph type="sldNum" sz="quarter" idx="12"/>
          </p:nvPr>
        </p:nvSpPr>
        <p:spPr>
          <a:xfrm>
            <a:off x="8610600" y="6356350"/>
            <a:ext cx="2743200" cy="365125"/>
          </a:xfrm>
          <a:prstGeom prst="rect">
            <a:avLst/>
          </a:prstGeom>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3163639911"/>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6B7E-853D-FD44-915D-50ED0CED788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F10214E0-6FC4-874C-BF5A-341B7127D57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11179-2928-2B4E-B344-B24D66613CC8}"/>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18F3C6-C95B-844A-A027-08903DF7544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5E8902-93EA-1847-9947-8919061F014C}"/>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2667D3-9132-2C40-9A2D-D157AC27ECED}"/>
              </a:ext>
            </a:extLst>
          </p:cNvPr>
          <p:cNvSpPr>
            <a:spLocks noGrp="1"/>
          </p:cNvSpPr>
          <p:nvPr>
            <p:ph type="dt" sz="half" idx="10"/>
          </p:nvPr>
        </p:nvSpPr>
        <p:spPr>
          <a:xfrm>
            <a:off x="838200" y="6356350"/>
            <a:ext cx="2743200" cy="365125"/>
          </a:xfrm>
          <a:prstGeom prst="rect">
            <a:avLst/>
          </a:prstGeom>
        </p:spPr>
        <p:txBody>
          <a:bodyPr/>
          <a:lstStyle/>
          <a:p>
            <a:fld id="{E77D902F-E780-8C4E-8D06-0C5C074F6CA6}" type="datetime1">
              <a:rPr lang="en-US" smtClean="0"/>
              <a:t>2/25/24</a:t>
            </a:fld>
            <a:endParaRPr lang="en-US"/>
          </a:p>
        </p:txBody>
      </p:sp>
      <p:sp>
        <p:nvSpPr>
          <p:cNvPr id="8" name="Footer Placeholder 7">
            <a:extLst>
              <a:ext uri="{FF2B5EF4-FFF2-40B4-BE49-F238E27FC236}">
                <a16:creationId xmlns:a16="http://schemas.microsoft.com/office/drawing/2014/main" id="{B7A6B3B4-A4EC-6B48-9045-DA879D4E4F06}"/>
              </a:ext>
            </a:extLst>
          </p:cNvPr>
          <p:cNvSpPr>
            <a:spLocks noGrp="1"/>
          </p:cNvSpPr>
          <p:nvPr>
            <p:ph type="ftr" sz="quarter" idx="11"/>
          </p:nvPr>
        </p:nvSpPr>
        <p:spPr>
          <a:xfrm>
            <a:off x="4038600" y="6356350"/>
            <a:ext cx="4114800" cy="365125"/>
          </a:xfrm>
          <a:prstGeom prst="rect">
            <a:avLst/>
          </a:prstGeom>
        </p:spPr>
        <p:txBody>
          <a:bodyPr/>
          <a:lstStyle/>
          <a:p>
            <a:r>
              <a:rPr lang="en-US"/>
              <a:t>NYU ABU DHABI </a:t>
            </a:r>
          </a:p>
        </p:txBody>
      </p:sp>
      <p:sp>
        <p:nvSpPr>
          <p:cNvPr id="9" name="Slide Number Placeholder 8">
            <a:extLst>
              <a:ext uri="{FF2B5EF4-FFF2-40B4-BE49-F238E27FC236}">
                <a16:creationId xmlns:a16="http://schemas.microsoft.com/office/drawing/2014/main" id="{1554E6A1-4ACD-F54F-B6AA-C8C58325C5AF}"/>
              </a:ext>
            </a:extLst>
          </p:cNvPr>
          <p:cNvSpPr>
            <a:spLocks noGrp="1"/>
          </p:cNvSpPr>
          <p:nvPr>
            <p:ph type="sldNum" sz="quarter" idx="12"/>
          </p:nvPr>
        </p:nvSpPr>
        <p:spPr>
          <a:xfrm>
            <a:off x="8610600" y="6356350"/>
            <a:ext cx="2743200" cy="365125"/>
          </a:xfrm>
          <a:prstGeom prst="rect">
            <a:avLst/>
          </a:prstGeom>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1470201073"/>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F11E-2699-F348-A2F4-05F1A10D1E5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101F188-898E-F34F-976A-E9CFB2466E68}"/>
              </a:ext>
            </a:extLst>
          </p:cNvPr>
          <p:cNvSpPr>
            <a:spLocks noGrp="1"/>
          </p:cNvSpPr>
          <p:nvPr>
            <p:ph type="dt" sz="half" idx="10"/>
          </p:nvPr>
        </p:nvSpPr>
        <p:spPr>
          <a:xfrm>
            <a:off x="838200" y="6356350"/>
            <a:ext cx="2743200" cy="365125"/>
          </a:xfrm>
          <a:prstGeom prst="rect">
            <a:avLst/>
          </a:prstGeom>
        </p:spPr>
        <p:txBody>
          <a:bodyPr/>
          <a:lstStyle/>
          <a:p>
            <a:fld id="{35976020-2CC2-B94C-A0FB-AC29C558C049}" type="datetime1">
              <a:rPr lang="en-US" smtClean="0"/>
              <a:t>2/25/24</a:t>
            </a:fld>
            <a:endParaRPr lang="en-US"/>
          </a:p>
        </p:txBody>
      </p:sp>
      <p:sp>
        <p:nvSpPr>
          <p:cNvPr id="4" name="Footer Placeholder 3">
            <a:extLst>
              <a:ext uri="{FF2B5EF4-FFF2-40B4-BE49-F238E27FC236}">
                <a16:creationId xmlns:a16="http://schemas.microsoft.com/office/drawing/2014/main" id="{AAEB4DBD-5B81-2F4C-8607-F9719FF824AD}"/>
              </a:ext>
            </a:extLst>
          </p:cNvPr>
          <p:cNvSpPr>
            <a:spLocks noGrp="1"/>
          </p:cNvSpPr>
          <p:nvPr>
            <p:ph type="ftr" sz="quarter" idx="11"/>
          </p:nvPr>
        </p:nvSpPr>
        <p:spPr>
          <a:xfrm>
            <a:off x="4038600" y="6356350"/>
            <a:ext cx="4114800" cy="365125"/>
          </a:xfrm>
          <a:prstGeom prst="rect">
            <a:avLst/>
          </a:prstGeom>
        </p:spPr>
        <p:txBody>
          <a:bodyPr/>
          <a:lstStyle/>
          <a:p>
            <a:r>
              <a:rPr lang="en-US"/>
              <a:t>NYU ABU DHABI </a:t>
            </a:r>
          </a:p>
        </p:txBody>
      </p:sp>
      <p:sp>
        <p:nvSpPr>
          <p:cNvPr id="5" name="Slide Number Placeholder 4">
            <a:extLst>
              <a:ext uri="{FF2B5EF4-FFF2-40B4-BE49-F238E27FC236}">
                <a16:creationId xmlns:a16="http://schemas.microsoft.com/office/drawing/2014/main" id="{9327E1AD-7C2C-4F48-812D-EAC959A53D48}"/>
              </a:ext>
            </a:extLst>
          </p:cNvPr>
          <p:cNvSpPr>
            <a:spLocks noGrp="1"/>
          </p:cNvSpPr>
          <p:nvPr>
            <p:ph type="sldNum" sz="quarter" idx="12"/>
          </p:nvPr>
        </p:nvSpPr>
        <p:spPr>
          <a:xfrm>
            <a:off x="8610600" y="6356350"/>
            <a:ext cx="2743200" cy="365125"/>
          </a:xfrm>
          <a:prstGeom prst="rect">
            <a:avLst/>
          </a:prstGeom>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142226848"/>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375370-9331-8D45-9E29-A6F3BDC4235E}"/>
              </a:ext>
            </a:extLst>
          </p:cNvPr>
          <p:cNvSpPr>
            <a:spLocks noGrp="1"/>
          </p:cNvSpPr>
          <p:nvPr>
            <p:ph type="dt" sz="half" idx="10"/>
          </p:nvPr>
        </p:nvSpPr>
        <p:spPr>
          <a:xfrm>
            <a:off x="838200" y="6356350"/>
            <a:ext cx="2743200" cy="365125"/>
          </a:xfrm>
          <a:prstGeom prst="rect">
            <a:avLst/>
          </a:prstGeom>
        </p:spPr>
        <p:txBody>
          <a:bodyPr/>
          <a:lstStyle/>
          <a:p>
            <a:fld id="{093C417A-D270-9D4E-8005-79A4F0E3B66D}" type="datetime1">
              <a:rPr lang="en-US" smtClean="0"/>
              <a:t>2/25/24</a:t>
            </a:fld>
            <a:endParaRPr lang="en-US"/>
          </a:p>
        </p:txBody>
      </p:sp>
      <p:sp>
        <p:nvSpPr>
          <p:cNvPr id="3" name="Footer Placeholder 2">
            <a:extLst>
              <a:ext uri="{FF2B5EF4-FFF2-40B4-BE49-F238E27FC236}">
                <a16:creationId xmlns:a16="http://schemas.microsoft.com/office/drawing/2014/main" id="{CE5609DF-6469-2A48-A8BD-9CD6EBD4C645}"/>
              </a:ext>
            </a:extLst>
          </p:cNvPr>
          <p:cNvSpPr>
            <a:spLocks noGrp="1"/>
          </p:cNvSpPr>
          <p:nvPr>
            <p:ph type="ftr" sz="quarter" idx="11"/>
          </p:nvPr>
        </p:nvSpPr>
        <p:spPr>
          <a:xfrm>
            <a:off x="4038600" y="6356350"/>
            <a:ext cx="4114800" cy="365125"/>
          </a:xfrm>
          <a:prstGeom prst="rect">
            <a:avLst/>
          </a:prstGeom>
        </p:spPr>
        <p:txBody>
          <a:bodyPr/>
          <a:lstStyle/>
          <a:p>
            <a:r>
              <a:rPr lang="en-US"/>
              <a:t>NYU ABU DHABI </a:t>
            </a:r>
          </a:p>
        </p:txBody>
      </p:sp>
      <p:sp>
        <p:nvSpPr>
          <p:cNvPr id="4" name="Slide Number Placeholder 3">
            <a:extLst>
              <a:ext uri="{FF2B5EF4-FFF2-40B4-BE49-F238E27FC236}">
                <a16:creationId xmlns:a16="http://schemas.microsoft.com/office/drawing/2014/main" id="{1A355CD2-7CD1-144F-82B2-BC962CE488CB}"/>
              </a:ext>
            </a:extLst>
          </p:cNvPr>
          <p:cNvSpPr>
            <a:spLocks noGrp="1"/>
          </p:cNvSpPr>
          <p:nvPr>
            <p:ph type="sldNum" sz="quarter" idx="12"/>
          </p:nvPr>
        </p:nvSpPr>
        <p:spPr>
          <a:xfrm>
            <a:off x="8610600" y="6356350"/>
            <a:ext cx="2743200" cy="365125"/>
          </a:xfrm>
          <a:prstGeom prst="rect">
            <a:avLst/>
          </a:prstGeom>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1099860536"/>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CA50-52FF-B34E-993F-D9A566904B8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BF3C0-E7D0-904F-8148-453DFAD7C2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1BA275-EE02-5945-85FD-EECCDE6BE9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257BC4-342A-254B-8EAA-EAFD995156AA}"/>
              </a:ext>
            </a:extLst>
          </p:cNvPr>
          <p:cNvSpPr>
            <a:spLocks noGrp="1"/>
          </p:cNvSpPr>
          <p:nvPr>
            <p:ph type="dt" sz="half" idx="10"/>
          </p:nvPr>
        </p:nvSpPr>
        <p:spPr>
          <a:xfrm>
            <a:off x="838200" y="6356350"/>
            <a:ext cx="2743200" cy="365125"/>
          </a:xfrm>
          <a:prstGeom prst="rect">
            <a:avLst/>
          </a:prstGeom>
        </p:spPr>
        <p:txBody>
          <a:bodyPr/>
          <a:lstStyle/>
          <a:p>
            <a:fld id="{AD722E2E-3119-AD45-8848-50D17A976B21}" type="datetime1">
              <a:rPr lang="en-US" smtClean="0"/>
              <a:t>2/25/24</a:t>
            </a:fld>
            <a:endParaRPr lang="en-US"/>
          </a:p>
        </p:txBody>
      </p:sp>
      <p:sp>
        <p:nvSpPr>
          <p:cNvPr id="6" name="Footer Placeholder 5">
            <a:extLst>
              <a:ext uri="{FF2B5EF4-FFF2-40B4-BE49-F238E27FC236}">
                <a16:creationId xmlns:a16="http://schemas.microsoft.com/office/drawing/2014/main" id="{2D6F2AA4-2DC5-0945-99C5-3326134A6622}"/>
              </a:ext>
            </a:extLst>
          </p:cNvPr>
          <p:cNvSpPr>
            <a:spLocks noGrp="1"/>
          </p:cNvSpPr>
          <p:nvPr>
            <p:ph type="ftr" sz="quarter" idx="11"/>
          </p:nvPr>
        </p:nvSpPr>
        <p:spPr>
          <a:xfrm>
            <a:off x="4038600" y="6356350"/>
            <a:ext cx="4114800" cy="365125"/>
          </a:xfrm>
          <a:prstGeom prst="rect">
            <a:avLst/>
          </a:prstGeom>
        </p:spPr>
        <p:txBody>
          <a:bodyPr/>
          <a:lstStyle/>
          <a:p>
            <a:r>
              <a:rPr lang="en-US"/>
              <a:t>NYU ABU DHABI </a:t>
            </a:r>
          </a:p>
        </p:txBody>
      </p:sp>
      <p:sp>
        <p:nvSpPr>
          <p:cNvPr id="7" name="Slide Number Placeholder 6">
            <a:extLst>
              <a:ext uri="{FF2B5EF4-FFF2-40B4-BE49-F238E27FC236}">
                <a16:creationId xmlns:a16="http://schemas.microsoft.com/office/drawing/2014/main" id="{E6D9BAC2-26CC-9240-8EA4-9B81A35D6A27}"/>
              </a:ext>
            </a:extLst>
          </p:cNvPr>
          <p:cNvSpPr>
            <a:spLocks noGrp="1"/>
          </p:cNvSpPr>
          <p:nvPr>
            <p:ph type="sldNum" sz="quarter" idx="12"/>
          </p:nvPr>
        </p:nvSpPr>
        <p:spPr>
          <a:xfrm>
            <a:off x="8610600" y="6356350"/>
            <a:ext cx="2743200" cy="365125"/>
          </a:xfrm>
          <a:prstGeom prst="rect">
            <a:avLst/>
          </a:prstGeom>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3960637432"/>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E99A-F092-F745-83A1-5DEB0FD290B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957AB-611F-5E45-9A5A-68CABF90B01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F11B0A-FFE4-F64E-AF0C-344FA45DA3E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08375E-3FB8-C94C-B5FF-777E64A3B0BF}"/>
              </a:ext>
            </a:extLst>
          </p:cNvPr>
          <p:cNvSpPr>
            <a:spLocks noGrp="1"/>
          </p:cNvSpPr>
          <p:nvPr>
            <p:ph type="dt" sz="half" idx="10"/>
          </p:nvPr>
        </p:nvSpPr>
        <p:spPr>
          <a:xfrm>
            <a:off x="838200" y="6356350"/>
            <a:ext cx="2743200" cy="365125"/>
          </a:xfrm>
          <a:prstGeom prst="rect">
            <a:avLst/>
          </a:prstGeom>
        </p:spPr>
        <p:txBody>
          <a:bodyPr/>
          <a:lstStyle/>
          <a:p>
            <a:fld id="{260C0724-B9FC-6246-8DDC-365DA8335DC3}" type="datetime1">
              <a:rPr lang="en-US" smtClean="0"/>
              <a:t>2/25/24</a:t>
            </a:fld>
            <a:endParaRPr lang="en-US"/>
          </a:p>
        </p:txBody>
      </p:sp>
      <p:sp>
        <p:nvSpPr>
          <p:cNvPr id="6" name="Footer Placeholder 5">
            <a:extLst>
              <a:ext uri="{FF2B5EF4-FFF2-40B4-BE49-F238E27FC236}">
                <a16:creationId xmlns:a16="http://schemas.microsoft.com/office/drawing/2014/main" id="{51D7551C-D224-A34F-B3BD-71C7258F78EC}"/>
              </a:ext>
            </a:extLst>
          </p:cNvPr>
          <p:cNvSpPr>
            <a:spLocks noGrp="1"/>
          </p:cNvSpPr>
          <p:nvPr>
            <p:ph type="ftr" sz="quarter" idx="11"/>
          </p:nvPr>
        </p:nvSpPr>
        <p:spPr>
          <a:xfrm>
            <a:off x="4038600" y="6356350"/>
            <a:ext cx="4114800" cy="365125"/>
          </a:xfrm>
          <a:prstGeom prst="rect">
            <a:avLst/>
          </a:prstGeom>
        </p:spPr>
        <p:txBody>
          <a:bodyPr/>
          <a:lstStyle/>
          <a:p>
            <a:r>
              <a:rPr lang="en-US"/>
              <a:t>NYU ABU DHABI </a:t>
            </a:r>
          </a:p>
        </p:txBody>
      </p:sp>
      <p:sp>
        <p:nvSpPr>
          <p:cNvPr id="7" name="Slide Number Placeholder 6">
            <a:extLst>
              <a:ext uri="{FF2B5EF4-FFF2-40B4-BE49-F238E27FC236}">
                <a16:creationId xmlns:a16="http://schemas.microsoft.com/office/drawing/2014/main" id="{54DD7A53-607C-EE4C-A081-39B8083089A6}"/>
              </a:ext>
            </a:extLst>
          </p:cNvPr>
          <p:cNvSpPr>
            <a:spLocks noGrp="1"/>
          </p:cNvSpPr>
          <p:nvPr>
            <p:ph type="sldNum" sz="quarter" idx="12"/>
          </p:nvPr>
        </p:nvSpPr>
        <p:spPr>
          <a:xfrm>
            <a:off x="8610600" y="6356350"/>
            <a:ext cx="2743200" cy="365125"/>
          </a:xfrm>
          <a:prstGeom prst="rect">
            <a:avLst/>
          </a:prstGeom>
        </p:spPr>
        <p:txBody>
          <a:bodyPr/>
          <a:lstStyle/>
          <a:p>
            <a:fld id="{FED6BAAC-478D-0441-BB96-F51F70982B2C}" type="slidenum">
              <a:rPr lang="en-US" smtClean="0"/>
              <a:t>‹#›</a:t>
            </a:fld>
            <a:endParaRPr lang="en-US"/>
          </a:p>
        </p:txBody>
      </p:sp>
    </p:spTree>
    <p:extLst>
      <p:ext uri="{BB962C8B-B14F-4D97-AF65-F5344CB8AC3E}">
        <p14:creationId xmlns:p14="http://schemas.microsoft.com/office/powerpoint/2010/main" val="3377743647"/>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776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nizardrou/Variant-Detection-and-Annotation-worksho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93B4844-7B5B-6A45-BC49-A5BF8854959C}"/>
              </a:ext>
            </a:extLst>
          </p:cNvPr>
          <p:cNvSpPr/>
          <p:nvPr/>
        </p:nvSpPr>
        <p:spPr>
          <a:xfrm>
            <a:off x="-2381" y="6723608"/>
            <a:ext cx="12192000" cy="134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4289C018-768F-1348-BC6C-C68EF4AF8A56}"/>
              </a:ext>
            </a:extLst>
          </p:cNvPr>
          <p:cNvCxnSpPr/>
          <p:nvPr/>
        </p:nvCxnSpPr>
        <p:spPr>
          <a:xfrm>
            <a:off x="7083328" y="4009538"/>
            <a:ext cx="6267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8C1905F-07BE-FE4B-8BCD-6C4E7EEDA6A9}"/>
              </a:ext>
            </a:extLst>
          </p:cNvPr>
          <p:cNvSpPr/>
          <p:nvPr/>
        </p:nvSpPr>
        <p:spPr>
          <a:xfrm>
            <a:off x="0" y="-14288"/>
            <a:ext cx="12192000" cy="1285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B6012AF-94C3-3E44-AE2E-EDD11E68F5D6}"/>
              </a:ext>
            </a:extLst>
          </p:cNvPr>
          <p:cNvSpPr txBox="1"/>
          <p:nvPr/>
        </p:nvSpPr>
        <p:spPr>
          <a:xfrm>
            <a:off x="6939100" y="1094774"/>
            <a:ext cx="4725463" cy="4401205"/>
          </a:xfrm>
          <a:prstGeom prst="rect">
            <a:avLst/>
          </a:prstGeom>
          <a:noFill/>
        </p:spPr>
        <p:txBody>
          <a:bodyPr wrap="square" rtlCol="0">
            <a:spAutoFit/>
          </a:bodyPr>
          <a:lstStyle/>
          <a:p>
            <a:r>
              <a:rPr lang="en-US" sz="4400" b="1" dirty="0">
                <a:solidFill>
                  <a:schemeClr val="bg1"/>
                </a:solidFill>
                <a:latin typeface="Arial" panose="020B0604020202020204" pitchFamily="34" charset="0"/>
                <a:cs typeface="Arial" panose="020B0604020202020204" pitchFamily="34" charset="0"/>
              </a:rPr>
              <a:t>Variant detection and Annotation workshop</a:t>
            </a:r>
          </a:p>
          <a:p>
            <a:r>
              <a:rPr lang="en-US" sz="4400" b="1" dirty="0">
                <a:solidFill>
                  <a:schemeClr val="bg1"/>
                </a:solidFill>
                <a:latin typeface="Arial" panose="020B0604020202020204" pitchFamily="34" charset="0"/>
                <a:cs typeface="Arial" panose="020B0604020202020204" pitchFamily="34" charset="0"/>
              </a:rPr>
              <a:t>26</a:t>
            </a:r>
            <a:r>
              <a:rPr lang="en-US" sz="4400" b="1" baseline="30000" dirty="0">
                <a:solidFill>
                  <a:schemeClr val="bg1"/>
                </a:solidFill>
                <a:latin typeface="Arial" panose="020B0604020202020204" pitchFamily="34" charset="0"/>
                <a:cs typeface="Arial" panose="020B0604020202020204" pitchFamily="34" charset="0"/>
              </a:rPr>
              <a:t>th</a:t>
            </a:r>
            <a:r>
              <a:rPr lang="en-US" sz="4400" b="1" dirty="0">
                <a:solidFill>
                  <a:schemeClr val="bg1"/>
                </a:solidFill>
                <a:latin typeface="Arial" panose="020B0604020202020204" pitchFamily="34" charset="0"/>
                <a:cs typeface="Arial" panose="020B0604020202020204" pitchFamily="34" charset="0"/>
              </a:rPr>
              <a:t>-27</a:t>
            </a:r>
            <a:r>
              <a:rPr lang="en-US" sz="4400" b="1" baseline="30000" dirty="0">
                <a:solidFill>
                  <a:schemeClr val="bg1"/>
                </a:solidFill>
                <a:latin typeface="Arial" panose="020B0604020202020204" pitchFamily="34" charset="0"/>
                <a:cs typeface="Arial" panose="020B0604020202020204" pitchFamily="34" charset="0"/>
              </a:rPr>
              <a:t>th</a:t>
            </a:r>
            <a:r>
              <a:rPr lang="en-US" sz="4400" b="1" dirty="0">
                <a:solidFill>
                  <a:schemeClr val="bg1"/>
                </a:solidFill>
                <a:latin typeface="Arial" panose="020B0604020202020204" pitchFamily="34" charset="0"/>
                <a:cs typeface="Arial" panose="020B0604020202020204" pitchFamily="34" charset="0"/>
              </a:rPr>
              <a:t> Feb 2024</a:t>
            </a:r>
          </a:p>
          <a:p>
            <a:endParaRPr lang="en-US" sz="4400" b="1"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Nizar </a:t>
            </a:r>
            <a:r>
              <a:rPr lang="en-US" sz="1600" b="1" dirty="0" err="1">
                <a:solidFill>
                  <a:schemeClr val="bg1"/>
                </a:solidFill>
                <a:latin typeface="Arial" panose="020B0604020202020204" pitchFamily="34" charset="0"/>
                <a:cs typeface="Arial" panose="020B0604020202020204" pitchFamily="34" charset="0"/>
              </a:rPr>
              <a:t>Drou</a:t>
            </a:r>
            <a:r>
              <a:rPr lang="en-US" sz="1600" b="1" dirty="0">
                <a:solidFill>
                  <a:schemeClr val="bg1"/>
                </a:solidFill>
                <a:latin typeface="Arial" panose="020B0604020202020204" pitchFamily="34" charset="0"/>
                <a:cs typeface="Arial" panose="020B0604020202020204" pitchFamily="34" charset="0"/>
              </a:rPr>
              <a:t> &amp; Manikandan </a:t>
            </a:r>
            <a:r>
              <a:rPr lang="en-US" sz="1600" b="1" dirty="0" err="1">
                <a:solidFill>
                  <a:schemeClr val="bg1"/>
                </a:solidFill>
                <a:latin typeface="Arial" panose="020B0604020202020204" pitchFamily="34" charset="0"/>
                <a:cs typeface="Arial" panose="020B0604020202020204" pitchFamily="34" charset="0"/>
              </a:rPr>
              <a:t>Vinu</a:t>
            </a: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346288"/>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C846F1-5E7B-9A08-033B-049FE5AD4CE1}"/>
              </a:ext>
            </a:extLst>
          </p:cNvPr>
          <p:cNvSpPr txBox="1">
            <a:spLocks/>
          </p:cNvSpPr>
          <p:nvPr/>
        </p:nvSpPr>
        <p:spPr>
          <a:xfrm>
            <a:off x="262848" y="616065"/>
            <a:ext cx="10515600" cy="4524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57068C"/>
                </a:solidFill>
                <a:latin typeface="Arial" panose="020B0604020202020204" pitchFamily="34" charset="0"/>
                <a:cs typeface="Arial" panose="020B0604020202020204" pitchFamily="34" charset="0"/>
              </a:rPr>
              <a:t>Quality scores</a:t>
            </a:r>
          </a:p>
        </p:txBody>
      </p:sp>
      <p:pic>
        <p:nvPicPr>
          <p:cNvPr id="3" name="Picture 2" descr="Screen Shot 2015-06-13 at 6.01.41 PM.png">
            <a:extLst>
              <a:ext uri="{FF2B5EF4-FFF2-40B4-BE49-F238E27FC236}">
                <a16:creationId xmlns:a16="http://schemas.microsoft.com/office/drawing/2014/main" id="{2B2A3E08-6574-60F4-4603-19542B279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440" y="1250631"/>
            <a:ext cx="4845486" cy="3508176"/>
          </a:xfrm>
          <a:prstGeom prst="rect">
            <a:avLst/>
          </a:prstGeom>
        </p:spPr>
      </p:pic>
      <p:pic>
        <p:nvPicPr>
          <p:cNvPr id="4" name="Picture 3" descr="Screen Shot 2015-06-13 at 9.27.57 PM.png">
            <a:extLst>
              <a:ext uri="{FF2B5EF4-FFF2-40B4-BE49-F238E27FC236}">
                <a16:creationId xmlns:a16="http://schemas.microsoft.com/office/drawing/2014/main" id="{881CE98B-2892-C399-6DD1-8A2EA9297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759" y="1250631"/>
            <a:ext cx="4617145" cy="3554295"/>
          </a:xfrm>
          <a:prstGeom prst="rect">
            <a:avLst/>
          </a:prstGeom>
        </p:spPr>
      </p:pic>
    </p:spTree>
    <p:extLst>
      <p:ext uri="{BB962C8B-B14F-4D97-AF65-F5344CB8AC3E}">
        <p14:creationId xmlns:p14="http://schemas.microsoft.com/office/powerpoint/2010/main" val="3060927662"/>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527673"/>
            <a:ext cx="11606185" cy="4842849"/>
          </a:xfrm>
        </p:spPr>
        <p:txBody>
          <a:bodyPr>
            <a:noAutofit/>
          </a:bodyPr>
          <a:lstStyle/>
          <a:p>
            <a:r>
              <a:rPr lang="en-US" sz="1800" dirty="0">
                <a:latin typeface="Arial" panose="020B0604020202020204" pitchFamily="34" charset="0"/>
                <a:cs typeface="Arial" panose="020B0604020202020204" pitchFamily="34" charset="0"/>
              </a:rPr>
              <a:t>Biological, technology based, and computational challenges.</a:t>
            </a:r>
          </a:p>
          <a:p>
            <a:r>
              <a:rPr lang="en-US" sz="1800" dirty="0">
                <a:latin typeface="Arial" panose="020B0604020202020204" pitchFamily="34" charset="0"/>
                <a:cs typeface="Arial" panose="020B0604020202020204" pitchFamily="34" charset="0"/>
              </a:rPr>
              <a:t>Sequencing coverage (depth).</a:t>
            </a:r>
          </a:p>
          <a:p>
            <a:r>
              <a:rPr lang="en-US" sz="1800" dirty="0">
                <a:latin typeface="Arial" panose="020B0604020202020204" pitchFamily="34" charset="0"/>
                <a:cs typeface="Arial" panose="020B0604020202020204" pitchFamily="34" charset="0"/>
              </a:rPr>
              <a:t>Many different types of variants (SNPs, short Indels, large Indels, CNVs, Segmental duplications </a:t>
            </a:r>
            <a:r>
              <a:rPr lang="en-US" sz="1800" dirty="0" err="1">
                <a:latin typeface="Arial" panose="020B0604020202020204" pitchFamily="34" charset="0"/>
                <a:cs typeface="Arial" panose="020B0604020202020204" pitchFamily="34" charset="0"/>
              </a:rPr>
              <a:t>etc</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Some areas of the genome are difficult to capture.</a:t>
            </a:r>
          </a:p>
          <a:p>
            <a:r>
              <a:rPr lang="en-US" sz="1800" dirty="0">
                <a:latin typeface="Arial" panose="020B0604020202020204" pitchFamily="34" charset="0"/>
                <a:cs typeface="Arial" panose="020B0604020202020204" pitchFamily="34" charset="0"/>
              </a:rPr>
              <a:t>Hyper variable regions.</a:t>
            </a:r>
          </a:p>
          <a:p>
            <a:r>
              <a:rPr lang="en-US" sz="1800" dirty="0">
                <a:latin typeface="Arial" panose="020B0604020202020204" pitchFamily="34" charset="0"/>
                <a:cs typeface="Arial" panose="020B0604020202020204" pitchFamily="34" charset="0"/>
              </a:rPr>
              <a:t>Algorithms can introduce computational bias.</a:t>
            </a:r>
          </a:p>
          <a:p>
            <a:r>
              <a:rPr lang="en-US" sz="1800" dirty="0">
                <a:latin typeface="Arial" panose="020B0604020202020204" pitchFamily="34" charset="0"/>
                <a:cs typeface="Arial" panose="020B0604020202020204" pitchFamily="34" charset="0"/>
              </a:rPr>
              <a:t>Sequencing technology artefacts.</a:t>
            </a:r>
          </a:p>
        </p:txBody>
      </p:sp>
      <p:sp>
        <p:nvSpPr>
          <p:cNvPr id="14" name="Title 4">
            <a:extLst>
              <a:ext uri="{FF2B5EF4-FFF2-40B4-BE49-F238E27FC236}">
                <a16:creationId xmlns:a16="http://schemas.microsoft.com/office/drawing/2014/main" id="{224F56CF-04B6-344F-9B94-3257840EB844}"/>
              </a:ext>
            </a:extLst>
          </p:cNvPr>
          <p:cNvSpPr txBox="1">
            <a:spLocks/>
          </p:cNvSpPr>
          <p:nvPr/>
        </p:nvSpPr>
        <p:spPr>
          <a:xfrm>
            <a:off x="262848" y="616065"/>
            <a:ext cx="10515600" cy="4524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57068C"/>
                </a:solidFill>
                <a:latin typeface="Arial" panose="020B0604020202020204" pitchFamily="34" charset="0"/>
                <a:cs typeface="Arial" panose="020B0604020202020204" pitchFamily="34" charset="0"/>
              </a:rPr>
              <a:t>Challenges for variant calling</a:t>
            </a:r>
          </a:p>
        </p:txBody>
      </p:sp>
      <p:pic>
        <p:nvPicPr>
          <p:cNvPr id="4" name="Picture 3">
            <a:extLst>
              <a:ext uri="{FF2B5EF4-FFF2-40B4-BE49-F238E27FC236}">
                <a16:creationId xmlns:a16="http://schemas.microsoft.com/office/drawing/2014/main" id="{B96D7F7F-3848-DC22-BBCB-66C716B94204}"/>
              </a:ext>
            </a:extLst>
          </p:cNvPr>
          <p:cNvPicPr>
            <a:picLocks noChangeAspect="1"/>
          </p:cNvPicPr>
          <p:nvPr/>
        </p:nvPicPr>
        <p:blipFill>
          <a:blip r:embed="rId2"/>
          <a:stretch>
            <a:fillRect/>
          </a:stretch>
        </p:blipFill>
        <p:spPr>
          <a:xfrm>
            <a:off x="5240993" y="3177057"/>
            <a:ext cx="6288399" cy="2843754"/>
          </a:xfrm>
          <a:prstGeom prst="rect">
            <a:avLst/>
          </a:prstGeom>
        </p:spPr>
      </p:pic>
      <p:sp>
        <p:nvSpPr>
          <p:cNvPr id="5" name="TextBox 4">
            <a:extLst>
              <a:ext uri="{FF2B5EF4-FFF2-40B4-BE49-F238E27FC236}">
                <a16:creationId xmlns:a16="http://schemas.microsoft.com/office/drawing/2014/main" id="{15FCBE77-B240-E909-998A-77C9B5D41373}"/>
              </a:ext>
            </a:extLst>
          </p:cNvPr>
          <p:cNvSpPr txBox="1"/>
          <p:nvPr/>
        </p:nvSpPr>
        <p:spPr>
          <a:xfrm>
            <a:off x="6065940" y="6121812"/>
            <a:ext cx="4357283" cy="707886"/>
          </a:xfrm>
          <a:prstGeom prst="rect">
            <a:avLst/>
          </a:prstGeom>
          <a:noFill/>
        </p:spPr>
        <p:txBody>
          <a:bodyPr wrap="none" rtlCol="0">
            <a:spAutoFit/>
          </a:bodyPr>
          <a:lstStyle/>
          <a:p>
            <a:r>
              <a:rPr lang="en-US" sz="1000" b="0" i="0" dirty="0">
                <a:solidFill>
                  <a:srgbClr val="222222"/>
                </a:solidFill>
                <a:effectLst/>
                <a:latin typeface="-apple-system"/>
              </a:rPr>
              <a:t>van </a:t>
            </a:r>
            <a:r>
              <a:rPr lang="en-US" sz="1000" b="0" i="0" dirty="0" err="1">
                <a:solidFill>
                  <a:srgbClr val="222222"/>
                </a:solidFill>
                <a:effectLst/>
                <a:latin typeface="-apple-system"/>
              </a:rPr>
              <a:t>Belzen</a:t>
            </a:r>
            <a:r>
              <a:rPr lang="en-US" sz="1000" b="0" i="0" dirty="0">
                <a:solidFill>
                  <a:srgbClr val="222222"/>
                </a:solidFill>
                <a:effectLst/>
                <a:latin typeface="-apple-system"/>
              </a:rPr>
              <a:t>, I.A.E.M., </a:t>
            </a:r>
            <a:r>
              <a:rPr lang="en-US" sz="1000" b="0" i="0" dirty="0" err="1">
                <a:solidFill>
                  <a:srgbClr val="222222"/>
                </a:solidFill>
                <a:effectLst/>
                <a:latin typeface="-apple-system"/>
              </a:rPr>
              <a:t>Schönhuth</a:t>
            </a:r>
            <a:r>
              <a:rPr lang="en-US" sz="1000" b="0" i="0" dirty="0">
                <a:solidFill>
                  <a:srgbClr val="222222"/>
                </a:solidFill>
                <a:effectLst/>
                <a:latin typeface="-apple-system"/>
              </a:rPr>
              <a:t>, A., </a:t>
            </a:r>
            <a:r>
              <a:rPr lang="en-US" sz="1000" b="0" i="0" dirty="0" err="1">
                <a:solidFill>
                  <a:srgbClr val="222222"/>
                </a:solidFill>
                <a:effectLst/>
                <a:latin typeface="-apple-system"/>
              </a:rPr>
              <a:t>Kemmeren</a:t>
            </a:r>
            <a:r>
              <a:rPr lang="en-US" sz="1000" b="0" i="0" dirty="0">
                <a:solidFill>
                  <a:srgbClr val="222222"/>
                </a:solidFill>
                <a:effectLst/>
                <a:latin typeface="-apple-system"/>
              </a:rPr>
              <a:t>, P. </a:t>
            </a:r>
            <a:r>
              <a:rPr lang="en-US" sz="1000" b="0" i="1" dirty="0">
                <a:solidFill>
                  <a:srgbClr val="222222"/>
                </a:solidFill>
                <a:effectLst/>
                <a:latin typeface="-apple-system"/>
              </a:rPr>
              <a:t>et al.</a:t>
            </a:r>
            <a:r>
              <a:rPr lang="en-US" sz="1000" b="0" i="0" dirty="0">
                <a:solidFill>
                  <a:srgbClr val="222222"/>
                </a:solidFill>
                <a:effectLst/>
                <a:latin typeface="-apple-system"/>
              </a:rPr>
              <a:t> </a:t>
            </a:r>
          </a:p>
          <a:p>
            <a:r>
              <a:rPr lang="en-US" sz="1000" b="0" i="0" dirty="0">
                <a:solidFill>
                  <a:srgbClr val="222222"/>
                </a:solidFill>
                <a:effectLst/>
                <a:latin typeface="-apple-system"/>
              </a:rPr>
              <a:t>Structural variant detection in cancer genomes: computational </a:t>
            </a:r>
          </a:p>
          <a:p>
            <a:r>
              <a:rPr lang="en-US" sz="1000" b="0" i="0" dirty="0">
                <a:solidFill>
                  <a:srgbClr val="222222"/>
                </a:solidFill>
                <a:effectLst/>
                <a:latin typeface="-apple-system"/>
              </a:rPr>
              <a:t>challenges and perspectives for precision oncology. </a:t>
            </a:r>
            <a:r>
              <a:rPr lang="en-US" sz="1000" b="0" i="1" dirty="0" err="1">
                <a:solidFill>
                  <a:srgbClr val="222222"/>
                </a:solidFill>
                <a:effectLst/>
                <a:latin typeface="-apple-system"/>
              </a:rPr>
              <a:t>npj</a:t>
            </a:r>
            <a:r>
              <a:rPr lang="en-US" sz="1000" b="0" i="1" dirty="0">
                <a:solidFill>
                  <a:srgbClr val="222222"/>
                </a:solidFill>
                <a:effectLst/>
                <a:latin typeface="-apple-system"/>
              </a:rPr>
              <a:t> Precis. </a:t>
            </a:r>
            <a:r>
              <a:rPr lang="en-US" sz="1000" b="0" i="1" dirty="0" err="1">
                <a:solidFill>
                  <a:srgbClr val="222222"/>
                </a:solidFill>
                <a:effectLst/>
                <a:latin typeface="-apple-system"/>
              </a:rPr>
              <a:t>Onc</a:t>
            </a:r>
            <a:r>
              <a:rPr lang="en-US" sz="1000" b="0" i="1" dirty="0">
                <a:solidFill>
                  <a:srgbClr val="222222"/>
                </a:solidFill>
                <a:effectLst/>
                <a:latin typeface="-apple-system"/>
              </a:rPr>
              <a:t>.</a:t>
            </a:r>
            <a:r>
              <a:rPr lang="en-US" sz="1000" b="0" i="0" dirty="0">
                <a:solidFill>
                  <a:srgbClr val="222222"/>
                </a:solidFill>
                <a:effectLst/>
                <a:latin typeface="-apple-system"/>
              </a:rPr>
              <a:t> </a:t>
            </a:r>
            <a:r>
              <a:rPr lang="en-US" sz="1000" b="1" i="0" dirty="0">
                <a:solidFill>
                  <a:srgbClr val="222222"/>
                </a:solidFill>
                <a:effectLst/>
                <a:latin typeface="-apple-system"/>
              </a:rPr>
              <a:t>5</a:t>
            </a:r>
            <a:r>
              <a:rPr lang="en-US" sz="1000" b="0" i="0" dirty="0">
                <a:solidFill>
                  <a:srgbClr val="222222"/>
                </a:solidFill>
                <a:effectLst/>
                <a:latin typeface="-apple-system"/>
              </a:rPr>
              <a:t>, 15 (2021).</a:t>
            </a:r>
          </a:p>
          <a:p>
            <a:r>
              <a:rPr lang="en-US" sz="1000" b="0" i="0" dirty="0">
                <a:solidFill>
                  <a:srgbClr val="222222"/>
                </a:solidFill>
                <a:effectLst/>
                <a:latin typeface="-apple-system"/>
              </a:rPr>
              <a:t>https://</a:t>
            </a:r>
            <a:r>
              <a:rPr lang="en-US" sz="1000" b="0" i="0" dirty="0" err="1">
                <a:solidFill>
                  <a:srgbClr val="222222"/>
                </a:solidFill>
                <a:effectLst/>
                <a:latin typeface="-apple-system"/>
              </a:rPr>
              <a:t>doi.org</a:t>
            </a:r>
            <a:r>
              <a:rPr lang="en-US" sz="1000" b="0" i="0" dirty="0">
                <a:solidFill>
                  <a:srgbClr val="222222"/>
                </a:solidFill>
                <a:effectLst/>
                <a:latin typeface="-apple-system"/>
              </a:rPr>
              <a:t>/10.1038/s41698-021-00155-6</a:t>
            </a:r>
            <a:endParaRPr lang="en-US" sz="1000" dirty="0"/>
          </a:p>
        </p:txBody>
      </p:sp>
      <p:pic>
        <p:nvPicPr>
          <p:cNvPr id="7" name="Graphic 6">
            <a:extLst>
              <a:ext uri="{FF2B5EF4-FFF2-40B4-BE49-F238E27FC236}">
                <a16:creationId xmlns:a16="http://schemas.microsoft.com/office/drawing/2014/main" id="{6D4A2414-6FFA-323B-8AD8-514213C63F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608" y="4377779"/>
            <a:ext cx="3519004" cy="1864156"/>
          </a:xfrm>
          <a:prstGeom prst="rect">
            <a:avLst/>
          </a:prstGeom>
        </p:spPr>
      </p:pic>
      <p:sp>
        <p:nvSpPr>
          <p:cNvPr id="8" name="TextBox 7">
            <a:extLst>
              <a:ext uri="{FF2B5EF4-FFF2-40B4-BE49-F238E27FC236}">
                <a16:creationId xmlns:a16="http://schemas.microsoft.com/office/drawing/2014/main" id="{86515C38-6D7C-9727-9076-493F68456F50}"/>
              </a:ext>
            </a:extLst>
          </p:cNvPr>
          <p:cNvSpPr txBox="1"/>
          <p:nvPr/>
        </p:nvSpPr>
        <p:spPr>
          <a:xfrm>
            <a:off x="322967" y="6311705"/>
            <a:ext cx="4136069" cy="246221"/>
          </a:xfrm>
          <a:prstGeom prst="rect">
            <a:avLst/>
          </a:prstGeom>
          <a:noFill/>
        </p:spPr>
        <p:txBody>
          <a:bodyPr wrap="none" rtlCol="0">
            <a:spAutoFit/>
          </a:bodyPr>
          <a:lstStyle/>
          <a:p>
            <a:r>
              <a:rPr lang="en-US" sz="1000" dirty="0"/>
              <a:t>https://</a:t>
            </a:r>
            <a:r>
              <a:rPr lang="en-US" sz="1000" dirty="0" err="1"/>
              <a:t>www.pacb.com</a:t>
            </a:r>
            <a:r>
              <a:rPr lang="en-US" sz="1000" dirty="0"/>
              <a:t>/wp-content/uploads/Figure-2_Coverage-graphs.svg</a:t>
            </a:r>
          </a:p>
        </p:txBody>
      </p:sp>
    </p:spTree>
    <p:extLst>
      <p:ext uri="{BB962C8B-B14F-4D97-AF65-F5344CB8AC3E}">
        <p14:creationId xmlns:p14="http://schemas.microsoft.com/office/powerpoint/2010/main" val="3945943760"/>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527674"/>
            <a:ext cx="11606185" cy="4714262"/>
          </a:xfrm>
        </p:spPr>
        <p:txBody>
          <a:bodyPr>
            <a:normAutofit/>
          </a:bodyPr>
          <a:lstStyle/>
          <a:p>
            <a:pPr marL="342900" marR="0" lvl="0" indent="-342900" algn="l" rtl="0">
              <a:lnSpc>
                <a:spcPct val="100000"/>
              </a:lnSpc>
              <a:spcBef>
                <a:spcPts val="0"/>
              </a:spcBef>
              <a:spcAft>
                <a:spcPts val="0"/>
              </a:spcAft>
              <a:buClr>
                <a:schemeClr val="dk1"/>
              </a:buClr>
              <a:buSzPts val="3200"/>
              <a:buFont typeface="Arial"/>
              <a:buChar char="•"/>
            </a:pPr>
            <a:r>
              <a:rPr lang="en-US" sz="2000" b="0" i="0" u="none" strike="noStrike" cap="none" dirty="0">
                <a:solidFill>
                  <a:schemeClr val="dk1"/>
                </a:solidFill>
                <a:latin typeface="Arial" panose="020B0604020202020204" pitchFamily="34" charset="0"/>
                <a:ea typeface="Calibri"/>
                <a:cs typeface="Arial" panose="020B0604020202020204" pitchFamily="34" charset="0"/>
                <a:sym typeface="Calibri"/>
              </a:rPr>
              <a:t>A representation of a species genome, but individuals vary.</a:t>
            </a:r>
          </a:p>
          <a:p>
            <a:pPr marL="342900" marR="0" lvl="0" indent="-342900" algn="l" rtl="0">
              <a:lnSpc>
                <a:spcPct val="100000"/>
              </a:lnSpc>
              <a:spcBef>
                <a:spcPts val="0"/>
              </a:spcBef>
              <a:spcAft>
                <a:spcPts val="0"/>
              </a:spcAft>
              <a:buClr>
                <a:schemeClr val="dk1"/>
              </a:buClr>
              <a:buSzPts val="3200"/>
              <a:buFont typeface="Arial"/>
              <a:buChar char="•"/>
            </a:pPr>
            <a:r>
              <a:rPr lang="en-US" sz="2000" dirty="0">
                <a:solidFill>
                  <a:schemeClr val="dk1"/>
                </a:solidFill>
                <a:latin typeface="Arial" panose="020B0604020202020204" pitchFamily="34" charset="0"/>
                <a:cs typeface="Arial" panose="020B0604020202020204" pitchFamily="34" charset="0"/>
                <a:sym typeface="Calibri"/>
              </a:rPr>
              <a:t>In almost all cases, it is stored as a FASTA file (text based).</a:t>
            </a:r>
            <a:endParaRPr lang="en-US" sz="20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Clr>
                <a:schemeClr val="dk1"/>
              </a:buClr>
              <a:buSzPts val="3200"/>
              <a:buFont typeface="Arial"/>
              <a:buChar char="•"/>
            </a:pPr>
            <a:r>
              <a:rPr lang="en-US" sz="2000" b="0" i="0" u="none" strike="noStrike" cap="none" dirty="0">
                <a:solidFill>
                  <a:schemeClr val="dk1"/>
                </a:solidFill>
                <a:latin typeface="Arial" panose="020B0604020202020204" pitchFamily="34" charset="0"/>
                <a:ea typeface="Calibri"/>
                <a:cs typeface="Arial" panose="020B0604020202020204" pitchFamily="34" charset="0"/>
                <a:sym typeface="Calibri"/>
              </a:rPr>
              <a:t>Can be a draft (contigs/scaffolds), or complete (arranged into chromosomes).</a:t>
            </a:r>
            <a:endParaRPr lang="en-US" sz="20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Clr>
                <a:schemeClr val="dk1"/>
              </a:buClr>
              <a:buSzPts val="3200"/>
              <a:buFont typeface="Arial"/>
              <a:buChar char="•"/>
            </a:pPr>
            <a:r>
              <a:rPr lang="en-US" sz="2000" b="0" i="0" u="none" strike="noStrike" cap="none" dirty="0">
                <a:solidFill>
                  <a:schemeClr val="dk1"/>
                </a:solidFill>
                <a:latin typeface="Arial" panose="020B0604020202020204" pitchFamily="34" charset="0"/>
                <a:ea typeface="Calibri"/>
                <a:cs typeface="Arial" panose="020B0604020202020204" pitchFamily="34" charset="0"/>
                <a:sym typeface="Calibri"/>
              </a:rPr>
              <a:t>Model reference genomes are maintained, updated and released by GRC (Genome Reference Consortiums).</a:t>
            </a:r>
            <a:endParaRPr lang="en-US" sz="2000" dirty="0">
              <a:latin typeface="Arial" panose="020B0604020202020204" pitchFamily="34" charset="0"/>
              <a:cs typeface="Arial" panose="020B0604020202020204" pitchFamily="34" charset="0"/>
            </a:endParaRPr>
          </a:p>
          <a:p>
            <a:pPr marL="342900" marR="0" lvl="0" indent="-342900" algn="l" rtl="0">
              <a:lnSpc>
                <a:spcPct val="100000"/>
              </a:lnSpc>
              <a:spcBef>
                <a:spcPts val="0"/>
              </a:spcBef>
              <a:spcAft>
                <a:spcPts val="0"/>
              </a:spcAft>
              <a:buClr>
                <a:schemeClr val="dk1"/>
              </a:buClr>
              <a:buSzPts val="3200"/>
              <a:buFont typeface="Arial"/>
              <a:buChar char="•"/>
            </a:pPr>
            <a:r>
              <a:rPr lang="en-US" sz="2000" b="0" i="0" u="none" strike="noStrike" cap="none" dirty="0">
                <a:solidFill>
                  <a:schemeClr val="dk1"/>
                </a:solidFill>
                <a:latin typeface="Arial" panose="020B0604020202020204" pitchFamily="34" charset="0"/>
                <a:ea typeface="Calibri"/>
                <a:cs typeface="Arial" panose="020B0604020202020204" pitchFamily="34" charset="0"/>
                <a:sym typeface="Calibri"/>
              </a:rPr>
              <a:t>Annotations are available to “label” the genomes, and they take the form of GTF/GFF files.</a:t>
            </a:r>
            <a:endParaRPr lang="en-US" sz="2000" dirty="0">
              <a:latin typeface="Arial" panose="020B0604020202020204" pitchFamily="34" charset="0"/>
              <a:cs typeface="Arial" panose="020B0604020202020204" pitchFamily="34" charset="0"/>
            </a:endParaRPr>
          </a:p>
        </p:txBody>
      </p:sp>
      <p:sp>
        <p:nvSpPr>
          <p:cNvPr id="14" name="Title 4">
            <a:extLst>
              <a:ext uri="{FF2B5EF4-FFF2-40B4-BE49-F238E27FC236}">
                <a16:creationId xmlns:a16="http://schemas.microsoft.com/office/drawing/2014/main" id="{224F56CF-04B6-344F-9B94-3257840EB844}"/>
              </a:ext>
            </a:extLst>
          </p:cNvPr>
          <p:cNvSpPr txBox="1">
            <a:spLocks/>
          </p:cNvSpPr>
          <p:nvPr/>
        </p:nvSpPr>
        <p:spPr>
          <a:xfrm>
            <a:off x="262848" y="616065"/>
            <a:ext cx="10515600" cy="4524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57068C"/>
                </a:solidFill>
                <a:latin typeface="Arial" panose="020B0604020202020204" pitchFamily="34" charset="0"/>
                <a:cs typeface="Arial" panose="020B0604020202020204" pitchFamily="34" charset="0"/>
              </a:rPr>
              <a:t>Reference Genomes</a:t>
            </a:r>
          </a:p>
        </p:txBody>
      </p:sp>
    </p:spTree>
    <p:extLst>
      <p:ext uri="{BB962C8B-B14F-4D97-AF65-F5344CB8AC3E}">
        <p14:creationId xmlns:p14="http://schemas.microsoft.com/office/powerpoint/2010/main" val="4061465346"/>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C846F1-5E7B-9A08-033B-049FE5AD4CE1}"/>
              </a:ext>
            </a:extLst>
          </p:cNvPr>
          <p:cNvSpPr txBox="1">
            <a:spLocks/>
          </p:cNvSpPr>
          <p:nvPr/>
        </p:nvSpPr>
        <p:spPr>
          <a:xfrm>
            <a:off x="262848" y="616065"/>
            <a:ext cx="10515600" cy="4524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57068C"/>
                </a:solidFill>
                <a:latin typeface="Arial" panose="020B0604020202020204" pitchFamily="34" charset="0"/>
                <a:cs typeface="Arial" panose="020B0604020202020204" pitchFamily="34" charset="0"/>
              </a:rPr>
              <a:t>Alignment process overview</a:t>
            </a:r>
          </a:p>
        </p:txBody>
      </p:sp>
      <p:pic>
        <p:nvPicPr>
          <p:cNvPr id="2" name="Picture 1">
            <a:extLst>
              <a:ext uri="{FF2B5EF4-FFF2-40B4-BE49-F238E27FC236}">
                <a16:creationId xmlns:a16="http://schemas.microsoft.com/office/drawing/2014/main" id="{10F02BE7-1714-50A8-9B2E-8BD814A1B03F}"/>
              </a:ext>
            </a:extLst>
          </p:cNvPr>
          <p:cNvPicPr>
            <a:picLocks noChangeAspect="1"/>
          </p:cNvPicPr>
          <p:nvPr/>
        </p:nvPicPr>
        <p:blipFill>
          <a:blip r:embed="rId2"/>
          <a:stretch>
            <a:fillRect/>
          </a:stretch>
        </p:blipFill>
        <p:spPr>
          <a:xfrm>
            <a:off x="1341322" y="1763889"/>
            <a:ext cx="2313905" cy="1316753"/>
          </a:xfrm>
          <a:prstGeom prst="rect">
            <a:avLst/>
          </a:prstGeom>
        </p:spPr>
      </p:pic>
      <p:pic>
        <p:nvPicPr>
          <p:cNvPr id="3" name="Picture 2">
            <a:extLst>
              <a:ext uri="{FF2B5EF4-FFF2-40B4-BE49-F238E27FC236}">
                <a16:creationId xmlns:a16="http://schemas.microsoft.com/office/drawing/2014/main" id="{23D16703-A4F2-9173-FEAB-C7AF99D6C7A0}"/>
              </a:ext>
            </a:extLst>
          </p:cNvPr>
          <p:cNvPicPr>
            <a:picLocks noChangeAspect="1"/>
          </p:cNvPicPr>
          <p:nvPr/>
        </p:nvPicPr>
        <p:blipFill>
          <a:blip r:embed="rId3"/>
          <a:stretch>
            <a:fillRect/>
          </a:stretch>
        </p:blipFill>
        <p:spPr>
          <a:xfrm>
            <a:off x="6562743" y="1507687"/>
            <a:ext cx="2514299" cy="1572955"/>
          </a:xfrm>
          <a:prstGeom prst="rect">
            <a:avLst/>
          </a:prstGeom>
        </p:spPr>
      </p:pic>
      <p:sp>
        <p:nvSpPr>
          <p:cNvPr id="4" name="Right Arrow 3">
            <a:extLst>
              <a:ext uri="{FF2B5EF4-FFF2-40B4-BE49-F238E27FC236}">
                <a16:creationId xmlns:a16="http://schemas.microsoft.com/office/drawing/2014/main" id="{2B15F2FD-3079-1D08-4CAC-9A25BB1F9507}"/>
              </a:ext>
            </a:extLst>
          </p:cNvPr>
          <p:cNvSpPr/>
          <p:nvPr/>
        </p:nvSpPr>
        <p:spPr>
          <a:xfrm>
            <a:off x="4527290" y="2243257"/>
            <a:ext cx="1718960" cy="237312"/>
          </a:xfrm>
          <a:prstGeom prst="rightArrow">
            <a:avLst/>
          </a:prstGeom>
          <a:solidFill>
            <a:schemeClr val="bg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9DDC28D-8051-DDB6-73DD-8F7DDA8E18D2}"/>
              </a:ext>
            </a:extLst>
          </p:cNvPr>
          <p:cNvSpPr txBox="1"/>
          <p:nvPr/>
        </p:nvSpPr>
        <p:spPr>
          <a:xfrm>
            <a:off x="4360526" y="1625389"/>
            <a:ext cx="2056973" cy="276999"/>
          </a:xfrm>
          <a:prstGeom prst="rect">
            <a:avLst/>
          </a:prstGeom>
          <a:noFill/>
        </p:spPr>
        <p:txBody>
          <a:bodyPr wrap="none" rtlCol="0">
            <a:spAutoFit/>
          </a:bodyPr>
          <a:lstStyle/>
          <a:p>
            <a:r>
              <a:rPr lang="en-US" sz="1200" dirty="0"/>
              <a:t>Alignment of millions of reads</a:t>
            </a:r>
          </a:p>
        </p:txBody>
      </p:sp>
      <p:sp>
        <p:nvSpPr>
          <p:cNvPr id="7" name="TextBox 6">
            <a:extLst>
              <a:ext uri="{FF2B5EF4-FFF2-40B4-BE49-F238E27FC236}">
                <a16:creationId xmlns:a16="http://schemas.microsoft.com/office/drawing/2014/main" id="{ED22C5A3-05D1-7C4A-BCCC-3072E599728E}"/>
              </a:ext>
            </a:extLst>
          </p:cNvPr>
          <p:cNvSpPr txBox="1"/>
          <p:nvPr/>
        </p:nvSpPr>
        <p:spPr>
          <a:xfrm>
            <a:off x="1499869" y="3647888"/>
            <a:ext cx="2031325" cy="1384995"/>
          </a:xfrm>
          <a:prstGeom prst="rect">
            <a:avLst/>
          </a:prstGeom>
          <a:noFill/>
        </p:spPr>
        <p:txBody>
          <a:bodyPr wrap="none" rtlCol="0">
            <a:spAutoFit/>
          </a:bodyPr>
          <a:lstStyle/>
          <a:p>
            <a:pPr marL="285750" indent="-285750">
              <a:buFont typeface="Arial"/>
              <a:buChar char="•"/>
            </a:pPr>
            <a:r>
              <a:rPr lang="en-US" sz="1400" dirty="0"/>
              <a:t>DGE analysis</a:t>
            </a:r>
          </a:p>
          <a:p>
            <a:pPr marL="285750" indent="-285750">
              <a:buFont typeface="Arial"/>
              <a:buChar char="•"/>
            </a:pPr>
            <a:r>
              <a:rPr lang="en-US" sz="1400" dirty="0"/>
              <a:t>Variation</a:t>
            </a:r>
          </a:p>
          <a:p>
            <a:pPr marL="285750" indent="-285750">
              <a:buFont typeface="Arial"/>
              <a:buChar char="•"/>
            </a:pPr>
            <a:r>
              <a:rPr lang="en-US" sz="1400" dirty="0"/>
              <a:t>Epigenetic analysis</a:t>
            </a:r>
          </a:p>
          <a:p>
            <a:pPr marL="285750" indent="-285750">
              <a:buFont typeface="Arial"/>
              <a:buChar char="•"/>
            </a:pPr>
            <a:r>
              <a:rPr lang="en-US" sz="1400" dirty="0"/>
              <a:t>Evolution/divergence</a:t>
            </a:r>
          </a:p>
          <a:p>
            <a:pPr marL="285750" indent="-285750">
              <a:buFont typeface="Arial"/>
              <a:buChar char="•"/>
            </a:pPr>
            <a:r>
              <a:rPr lang="en-US" sz="1400" dirty="0"/>
              <a:t>Assembly</a:t>
            </a:r>
          </a:p>
          <a:p>
            <a:pPr marL="285750" indent="-285750">
              <a:buFont typeface="Arial"/>
              <a:buChar char="•"/>
            </a:pPr>
            <a:r>
              <a:rPr lang="en-US" sz="1400" dirty="0"/>
              <a:t>Quality assessment </a:t>
            </a:r>
          </a:p>
        </p:txBody>
      </p:sp>
      <p:sp>
        <p:nvSpPr>
          <p:cNvPr id="8" name="TextBox 7">
            <a:extLst>
              <a:ext uri="{FF2B5EF4-FFF2-40B4-BE49-F238E27FC236}">
                <a16:creationId xmlns:a16="http://schemas.microsoft.com/office/drawing/2014/main" id="{60194998-79EC-C5A2-28D4-AC890909753A}"/>
              </a:ext>
            </a:extLst>
          </p:cNvPr>
          <p:cNvSpPr txBox="1"/>
          <p:nvPr/>
        </p:nvSpPr>
        <p:spPr>
          <a:xfrm>
            <a:off x="1499869" y="3278556"/>
            <a:ext cx="1164013" cy="369332"/>
          </a:xfrm>
          <a:prstGeom prst="rect">
            <a:avLst/>
          </a:prstGeom>
          <a:noFill/>
          <a:ln w="28575" cmpd="sng">
            <a:solidFill>
              <a:schemeClr val="accent1">
                <a:lumMod val="40000"/>
                <a:lumOff val="60000"/>
              </a:schemeClr>
            </a:solidFill>
          </a:ln>
        </p:spPr>
        <p:txBody>
          <a:bodyPr wrap="none" rtlCol="0">
            <a:spAutoFit/>
          </a:bodyPr>
          <a:lstStyle/>
          <a:p>
            <a:r>
              <a:rPr lang="en-US" dirty="0">
                <a:solidFill>
                  <a:schemeClr val="accent1">
                    <a:lumMod val="75000"/>
                  </a:schemeClr>
                </a:solidFill>
              </a:rPr>
              <a:t>Applicable</a:t>
            </a:r>
          </a:p>
        </p:txBody>
      </p:sp>
      <p:sp>
        <p:nvSpPr>
          <p:cNvPr id="9" name="TextBox 8">
            <a:extLst>
              <a:ext uri="{FF2B5EF4-FFF2-40B4-BE49-F238E27FC236}">
                <a16:creationId xmlns:a16="http://schemas.microsoft.com/office/drawing/2014/main" id="{40022295-1F2C-AB5D-D4E3-7530F73586A6}"/>
              </a:ext>
            </a:extLst>
          </p:cNvPr>
          <p:cNvSpPr txBox="1"/>
          <p:nvPr/>
        </p:nvSpPr>
        <p:spPr>
          <a:xfrm>
            <a:off x="6167745" y="3278556"/>
            <a:ext cx="1583073" cy="369332"/>
          </a:xfrm>
          <a:prstGeom prst="rect">
            <a:avLst/>
          </a:prstGeom>
          <a:noFill/>
          <a:ln w="28575" cmpd="sng">
            <a:solidFill>
              <a:schemeClr val="accent1">
                <a:lumMod val="40000"/>
                <a:lumOff val="60000"/>
              </a:schemeClr>
            </a:solidFill>
          </a:ln>
        </p:spPr>
        <p:txBody>
          <a:bodyPr wrap="none" rtlCol="0">
            <a:spAutoFit/>
          </a:bodyPr>
          <a:lstStyle/>
          <a:p>
            <a:r>
              <a:rPr lang="en-US" dirty="0">
                <a:solidFill>
                  <a:schemeClr val="accent1">
                    <a:lumMod val="75000"/>
                  </a:schemeClr>
                </a:solidFill>
              </a:rPr>
              <a:t>Considerations</a:t>
            </a:r>
          </a:p>
        </p:txBody>
      </p:sp>
      <p:sp>
        <p:nvSpPr>
          <p:cNvPr id="10" name="TextBox 9">
            <a:extLst>
              <a:ext uri="{FF2B5EF4-FFF2-40B4-BE49-F238E27FC236}">
                <a16:creationId xmlns:a16="http://schemas.microsoft.com/office/drawing/2014/main" id="{F92C5994-8C16-A9AD-FC97-FD342CF8BFBC}"/>
              </a:ext>
            </a:extLst>
          </p:cNvPr>
          <p:cNvSpPr txBox="1"/>
          <p:nvPr/>
        </p:nvSpPr>
        <p:spPr>
          <a:xfrm>
            <a:off x="6167745" y="3800288"/>
            <a:ext cx="3788217" cy="1384995"/>
          </a:xfrm>
          <a:prstGeom prst="rect">
            <a:avLst/>
          </a:prstGeom>
          <a:noFill/>
        </p:spPr>
        <p:txBody>
          <a:bodyPr wrap="none" rtlCol="0">
            <a:spAutoFit/>
          </a:bodyPr>
          <a:lstStyle/>
          <a:p>
            <a:pPr marL="285750" indent="-285750">
              <a:buFont typeface="Arial"/>
              <a:buChar char="•"/>
            </a:pPr>
            <a:r>
              <a:rPr lang="en-US" sz="1400" dirty="0"/>
              <a:t>Speed</a:t>
            </a:r>
          </a:p>
          <a:p>
            <a:pPr marL="285750" indent="-285750">
              <a:buFont typeface="Arial"/>
              <a:buChar char="•"/>
            </a:pPr>
            <a:r>
              <a:rPr lang="en-US" sz="1400" dirty="0"/>
              <a:t>Sensitivity &amp; accuracy</a:t>
            </a:r>
          </a:p>
          <a:p>
            <a:pPr marL="285750" indent="-285750">
              <a:buFont typeface="Arial"/>
              <a:buChar char="•"/>
            </a:pPr>
            <a:r>
              <a:rPr lang="en-US" sz="1400" dirty="0"/>
              <a:t>Scalability &amp; performance</a:t>
            </a:r>
          </a:p>
          <a:p>
            <a:pPr marL="285750" indent="-285750">
              <a:buFont typeface="Arial"/>
              <a:buChar char="•"/>
            </a:pPr>
            <a:r>
              <a:rPr lang="en-US" sz="1400" dirty="0"/>
              <a:t>Application (Genomic/RNA/repeats)</a:t>
            </a:r>
          </a:p>
          <a:p>
            <a:pPr marL="285750" indent="-285750">
              <a:buFont typeface="Arial"/>
              <a:buChar char="•"/>
            </a:pPr>
            <a:r>
              <a:rPr lang="en-US" sz="1400" dirty="0"/>
              <a:t>Documentation and support</a:t>
            </a:r>
          </a:p>
          <a:p>
            <a:pPr marL="285750" indent="-285750">
              <a:buFont typeface="Arial"/>
              <a:buChar char="•"/>
            </a:pPr>
            <a:r>
              <a:rPr lang="en-US" sz="1400" dirty="0"/>
              <a:t>Unix/Linux based? No? …….NOT INTERESTED!</a:t>
            </a:r>
          </a:p>
        </p:txBody>
      </p:sp>
      <p:cxnSp>
        <p:nvCxnSpPr>
          <p:cNvPr id="11" name="Straight Connector 10">
            <a:extLst>
              <a:ext uri="{FF2B5EF4-FFF2-40B4-BE49-F238E27FC236}">
                <a16:creationId xmlns:a16="http://schemas.microsoft.com/office/drawing/2014/main" id="{41AC55C9-41C1-1B69-68D0-9833FD5EC56B}"/>
              </a:ext>
            </a:extLst>
          </p:cNvPr>
          <p:cNvCxnSpPr/>
          <p:nvPr/>
        </p:nvCxnSpPr>
        <p:spPr>
          <a:xfrm>
            <a:off x="6361703" y="5032883"/>
            <a:ext cx="359425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D91EAC44-6C20-13DD-55C9-B545557D8C61}"/>
              </a:ext>
            </a:extLst>
          </p:cNvPr>
          <p:cNvSpPr txBox="1"/>
          <p:nvPr/>
        </p:nvSpPr>
        <p:spPr>
          <a:xfrm>
            <a:off x="6881238" y="5116658"/>
            <a:ext cx="2101945" cy="246221"/>
          </a:xfrm>
          <a:prstGeom prst="rect">
            <a:avLst/>
          </a:prstGeom>
          <a:noFill/>
        </p:spPr>
        <p:txBody>
          <a:bodyPr wrap="none" rtlCol="0">
            <a:spAutoFit/>
          </a:bodyPr>
          <a:lstStyle/>
          <a:p>
            <a:r>
              <a:rPr lang="en-US" sz="1000" dirty="0">
                <a:solidFill>
                  <a:srgbClr val="FF0000"/>
                </a:solidFill>
              </a:rPr>
              <a:t>But you can try it ………… if you must.</a:t>
            </a:r>
          </a:p>
        </p:txBody>
      </p:sp>
    </p:spTree>
    <p:extLst>
      <p:ext uri="{BB962C8B-B14F-4D97-AF65-F5344CB8AC3E}">
        <p14:creationId xmlns:p14="http://schemas.microsoft.com/office/powerpoint/2010/main" val="1348634126"/>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C846F1-5E7B-9A08-033B-049FE5AD4CE1}"/>
              </a:ext>
            </a:extLst>
          </p:cNvPr>
          <p:cNvSpPr txBox="1">
            <a:spLocks/>
          </p:cNvSpPr>
          <p:nvPr/>
        </p:nvSpPr>
        <p:spPr>
          <a:xfrm>
            <a:off x="262848" y="616065"/>
            <a:ext cx="10515600" cy="4524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57068C"/>
                </a:solidFill>
                <a:latin typeface="Arial" panose="020B0604020202020204" pitchFamily="34" charset="0"/>
                <a:cs typeface="Arial" panose="020B0604020202020204" pitchFamily="34" charset="0"/>
              </a:rPr>
              <a:t>SAM file format</a:t>
            </a:r>
          </a:p>
        </p:txBody>
      </p:sp>
      <p:sp>
        <p:nvSpPr>
          <p:cNvPr id="7" name="Google Shape;285;p31">
            <a:extLst>
              <a:ext uri="{FF2B5EF4-FFF2-40B4-BE49-F238E27FC236}">
                <a16:creationId xmlns:a16="http://schemas.microsoft.com/office/drawing/2014/main" id="{C0806614-2707-4488-CF65-1BBB9448DC98}"/>
              </a:ext>
            </a:extLst>
          </p:cNvPr>
          <p:cNvSpPr txBox="1">
            <a:spLocks/>
          </p:cNvSpPr>
          <p:nvPr/>
        </p:nvSpPr>
        <p:spPr>
          <a:xfrm>
            <a:off x="6096000" y="1589829"/>
            <a:ext cx="5111750" cy="1571210"/>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0"/>
              </a:spcBef>
              <a:buClr>
                <a:schemeClr val="dk1"/>
              </a:buClr>
              <a:buSzPts val="3200"/>
              <a:buFont typeface="Arial"/>
              <a:buChar char="•"/>
            </a:pPr>
            <a:r>
              <a:rPr lang="en-US" sz="1600" dirty="0">
                <a:solidFill>
                  <a:schemeClr val="dk1"/>
                </a:solidFill>
                <a:latin typeface="Arial" panose="020B0604020202020204" pitchFamily="34" charset="0"/>
                <a:ea typeface="Calibri"/>
                <a:cs typeface="Arial" panose="020B0604020202020204" pitchFamily="34" charset="0"/>
                <a:sym typeface="Calibri"/>
              </a:rPr>
              <a:t>Storing sequence data (alignments) in tab-delimited text file.</a:t>
            </a:r>
            <a:endParaRPr lang="en-US" sz="1600" dirty="0">
              <a:latin typeface="Arial" panose="020B0604020202020204" pitchFamily="34" charset="0"/>
              <a:cs typeface="Arial" panose="020B0604020202020204" pitchFamily="34" charset="0"/>
            </a:endParaRPr>
          </a:p>
          <a:p>
            <a:pPr marL="342900" indent="-342900">
              <a:spcBef>
                <a:spcPts val="640"/>
              </a:spcBef>
              <a:buClr>
                <a:schemeClr val="dk1"/>
              </a:buClr>
              <a:buSzPts val="3200"/>
              <a:buFont typeface="Arial"/>
              <a:buChar char="•"/>
            </a:pPr>
            <a:r>
              <a:rPr lang="en-US" sz="1600" dirty="0">
                <a:solidFill>
                  <a:schemeClr val="dk1"/>
                </a:solidFill>
                <a:latin typeface="Arial" panose="020B0604020202020204" pitchFamily="34" charset="0"/>
                <a:ea typeface="Calibri"/>
                <a:cs typeface="Arial" panose="020B0604020202020204" pitchFamily="34" charset="0"/>
                <a:sym typeface="Calibri"/>
              </a:rPr>
              <a:t>Standard alignment format.</a:t>
            </a:r>
            <a:endParaRPr lang="en-US" sz="1600" dirty="0">
              <a:latin typeface="Arial" panose="020B0604020202020204" pitchFamily="34" charset="0"/>
              <a:cs typeface="Arial" panose="020B0604020202020204" pitchFamily="34" charset="0"/>
            </a:endParaRPr>
          </a:p>
          <a:p>
            <a:pPr marL="342900" indent="-342900">
              <a:spcBef>
                <a:spcPts val="640"/>
              </a:spcBef>
              <a:buClr>
                <a:schemeClr val="dk1"/>
              </a:buClr>
              <a:buSzPts val="3200"/>
              <a:buFont typeface="Arial"/>
              <a:buChar char="•"/>
            </a:pPr>
            <a:r>
              <a:rPr lang="en-US" sz="1600" dirty="0">
                <a:solidFill>
                  <a:schemeClr val="dk1"/>
                </a:solidFill>
                <a:latin typeface="Arial" panose="020B0604020202020204" pitchFamily="34" charset="0"/>
                <a:ea typeface="Calibri"/>
                <a:cs typeface="Arial" panose="020B0604020202020204" pitchFamily="34" charset="0"/>
                <a:sym typeface="Calibri"/>
              </a:rPr>
              <a:t>Header section (optional) &amp; alignment section.</a:t>
            </a:r>
            <a:endParaRPr lang="en-US" sz="1600" dirty="0">
              <a:latin typeface="Arial" panose="020B0604020202020204" pitchFamily="34" charset="0"/>
              <a:cs typeface="Arial" panose="020B0604020202020204" pitchFamily="34" charset="0"/>
            </a:endParaRPr>
          </a:p>
          <a:p>
            <a:pPr marL="342900" indent="-342900">
              <a:spcBef>
                <a:spcPts val="640"/>
              </a:spcBef>
              <a:buClr>
                <a:schemeClr val="dk1"/>
              </a:buClr>
              <a:buSzPts val="3200"/>
              <a:buFont typeface="Arial"/>
              <a:buChar char="•"/>
            </a:pPr>
            <a:r>
              <a:rPr lang="en-US" sz="1600" dirty="0">
                <a:solidFill>
                  <a:schemeClr val="dk1"/>
                </a:solidFill>
                <a:latin typeface="Arial" panose="020B0604020202020204" pitchFamily="34" charset="0"/>
                <a:ea typeface="Calibri"/>
                <a:cs typeface="Arial" panose="020B0604020202020204" pitchFamily="34" charset="0"/>
                <a:sym typeface="Calibri"/>
              </a:rPr>
              <a:t>11 mandatory alignment fields.</a:t>
            </a:r>
            <a:endParaRPr lang="en-US" sz="1600" dirty="0">
              <a:latin typeface="Arial" panose="020B0604020202020204" pitchFamily="34" charset="0"/>
              <a:cs typeface="Arial" panose="020B0604020202020204" pitchFamily="34" charset="0"/>
            </a:endParaRPr>
          </a:p>
          <a:p>
            <a:pPr marL="0" indent="0">
              <a:spcBef>
                <a:spcPts val="640"/>
              </a:spcBef>
              <a:buClr>
                <a:schemeClr val="dk1"/>
              </a:buClr>
              <a:buSzPts val="3200"/>
              <a:buFont typeface="Arial"/>
              <a:buNone/>
            </a:pPr>
            <a:endParaRPr lang="en-US" sz="3200" dirty="0">
              <a:solidFill>
                <a:schemeClr val="dk1"/>
              </a:solidFill>
              <a:latin typeface="Calibri"/>
              <a:ea typeface="Calibri"/>
              <a:cs typeface="Calibri"/>
              <a:sym typeface="Calibri"/>
            </a:endParaRPr>
          </a:p>
          <a:p>
            <a:pPr marL="342900" indent="-139700">
              <a:spcBef>
                <a:spcPts val="640"/>
              </a:spcBef>
              <a:buClr>
                <a:schemeClr val="dk1"/>
              </a:buClr>
              <a:buSzPts val="3200"/>
              <a:buFont typeface="Arial"/>
              <a:buNone/>
            </a:pPr>
            <a:endParaRPr lang="en-US" sz="3200" dirty="0">
              <a:solidFill>
                <a:schemeClr val="dk1"/>
              </a:solidFill>
              <a:latin typeface="Calibri"/>
              <a:ea typeface="Calibri"/>
              <a:cs typeface="Calibri"/>
              <a:sym typeface="Calibri"/>
            </a:endParaRPr>
          </a:p>
          <a:p>
            <a:pPr marL="342900" indent="-139700">
              <a:spcBef>
                <a:spcPts val="640"/>
              </a:spcBef>
              <a:buClr>
                <a:schemeClr val="dk1"/>
              </a:buClr>
              <a:buSzPts val="3200"/>
              <a:buFont typeface="Arial"/>
              <a:buNone/>
            </a:pPr>
            <a:endParaRPr lang="en-US" sz="3200" dirty="0">
              <a:solidFill>
                <a:schemeClr val="dk1"/>
              </a:solidFill>
              <a:latin typeface="Calibri"/>
              <a:ea typeface="Calibri"/>
              <a:cs typeface="Calibri"/>
              <a:sym typeface="Calibri"/>
            </a:endParaRPr>
          </a:p>
        </p:txBody>
      </p:sp>
      <p:pic>
        <p:nvPicPr>
          <p:cNvPr id="8" name="Google Shape;286;p31">
            <a:extLst>
              <a:ext uri="{FF2B5EF4-FFF2-40B4-BE49-F238E27FC236}">
                <a16:creationId xmlns:a16="http://schemas.microsoft.com/office/drawing/2014/main" id="{6C9ADC4B-6350-E8D0-C180-0E8F7F072E1F}"/>
              </a:ext>
            </a:extLst>
          </p:cNvPr>
          <p:cNvPicPr preferRelativeResize="0"/>
          <p:nvPr/>
        </p:nvPicPr>
        <p:blipFill rotWithShape="1">
          <a:blip r:embed="rId3">
            <a:alphaModFix/>
          </a:blip>
          <a:srcRect/>
          <a:stretch/>
        </p:blipFill>
        <p:spPr>
          <a:xfrm>
            <a:off x="1269210" y="1521514"/>
            <a:ext cx="3901157" cy="1301331"/>
          </a:xfrm>
          <a:prstGeom prst="rect">
            <a:avLst/>
          </a:prstGeom>
          <a:noFill/>
          <a:ln>
            <a:noFill/>
          </a:ln>
        </p:spPr>
      </p:pic>
      <p:pic>
        <p:nvPicPr>
          <p:cNvPr id="9" name="Google Shape;287;p31">
            <a:extLst>
              <a:ext uri="{FF2B5EF4-FFF2-40B4-BE49-F238E27FC236}">
                <a16:creationId xmlns:a16="http://schemas.microsoft.com/office/drawing/2014/main" id="{E69787E4-FD97-20CF-6DEA-141999FD02CD}"/>
              </a:ext>
            </a:extLst>
          </p:cNvPr>
          <p:cNvPicPr preferRelativeResize="0"/>
          <p:nvPr/>
        </p:nvPicPr>
        <p:blipFill rotWithShape="1">
          <a:blip r:embed="rId4">
            <a:alphaModFix/>
          </a:blip>
          <a:srcRect/>
          <a:stretch/>
        </p:blipFill>
        <p:spPr>
          <a:xfrm>
            <a:off x="1269210" y="2938973"/>
            <a:ext cx="3944045" cy="1688090"/>
          </a:xfrm>
          <a:prstGeom prst="rect">
            <a:avLst/>
          </a:prstGeom>
          <a:noFill/>
          <a:ln>
            <a:noFill/>
          </a:ln>
        </p:spPr>
      </p:pic>
      <p:pic>
        <p:nvPicPr>
          <p:cNvPr id="10" name="Google Shape;288;p31">
            <a:extLst>
              <a:ext uri="{FF2B5EF4-FFF2-40B4-BE49-F238E27FC236}">
                <a16:creationId xmlns:a16="http://schemas.microsoft.com/office/drawing/2014/main" id="{D075D177-5FDC-0CA8-25FC-1757EC7D3FAE}"/>
              </a:ext>
            </a:extLst>
          </p:cNvPr>
          <p:cNvPicPr preferRelativeResize="0"/>
          <p:nvPr/>
        </p:nvPicPr>
        <p:blipFill rotWithShape="1">
          <a:blip r:embed="rId5">
            <a:alphaModFix/>
          </a:blip>
          <a:srcRect/>
          <a:stretch/>
        </p:blipFill>
        <p:spPr>
          <a:xfrm>
            <a:off x="1269210" y="4969447"/>
            <a:ext cx="3769940" cy="1432423"/>
          </a:xfrm>
          <a:prstGeom prst="rect">
            <a:avLst/>
          </a:prstGeom>
          <a:noFill/>
          <a:ln>
            <a:noFill/>
          </a:ln>
        </p:spPr>
      </p:pic>
      <p:pic>
        <p:nvPicPr>
          <p:cNvPr id="11" name="Google Shape;294;p32">
            <a:extLst>
              <a:ext uri="{FF2B5EF4-FFF2-40B4-BE49-F238E27FC236}">
                <a16:creationId xmlns:a16="http://schemas.microsoft.com/office/drawing/2014/main" id="{976D3C2B-9B87-91FC-05E0-CBCCDC5BFBA0}"/>
              </a:ext>
            </a:extLst>
          </p:cNvPr>
          <p:cNvPicPr preferRelativeResize="0"/>
          <p:nvPr/>
        </p:nvPicPr>
        <p:blipFill rotWithShape="1">
          <a:blip r:embed="rId6">
            <a:alphaModFix/>
          </a:blip>
          <a:srcRect/>
          <a:stretch/>
        </p:blipFill>
        <p:spPr>
          <a:xfrm>
            <a:off x="6235657" y="3161039"/>
            <a:ext cx="4832436" cy="3269930"/>
          </a:xfrm>
          <a:prstGeom prst="rect">
            <a:avLst/>
          </a:prstGeom>
          <a:noFill/>
          <a:ln>
            <a:noFill/>
          </a:ln>
        </p:spPr>
      </p:pic>
    </p:spTree>
    <p:extLst>
      <p:ext uri="{BB962C8B-B14F-4D97-AF65-F5344CB8AC3E}">
        <p14:creationId xmlns:p14="http://schemas.microsoft.com/office/powerpoint/2010/main" val="500704503"/>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C846F1-5E7B-9A08-033B-049FE5AD4CE1}"/>
              </a:ext>
            </a:extLst>
          </p:cNvPr>
          <p:cNvSpPr txBox="1">
            <a:spLocks/>
          </p:cNvSpPr>
          <p:nvPr/>
        </p:nvSpPr>
        <p:spPr>
          <a:xfrm>
            <a:off x="262848" y="616065"/>
            <a:ext cx="10515600" cy="4524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57068C"/>
                </a:solidFill>
                <a:latin typeface="Arial" panose="020B0604020202020204" pitchFamily="34" charset="0"/>
                <a:cs typeface="Arial" panose="020B0604020202020204" pitchFamily="34" charset="0"/>
              </a:rPr>
              <a:t>The Broad Institute Best Practice guide (GATK/PICAR)</a:t>
            </a:r>
          </a:p>
        </p:txBody>
      </p:sp>
      <p:pic>
        <p:nvPicPr>
          <p:cNvPr id="2" name="Google Shape;348;p41">
            <a:extLst>
              <a:ext uri="{FF2B5EF4-FFF2-40B4-BE49-F238E27FC236}">
                <a16:creationId xmlns:a16="http://schemas.microsoft.com/office/drawing/2014/main" id="{61F358B8-6CD3-536F-EE7D-B1BA9884B59D}"/>
              </a:ext>
            </a:extLst>
          </p:cNvPr>
          <p:cNvPicPr preferRelativeResize="0"/>
          <p:nvPr/>
        </p:nvPicPr>
        <p:blipFill rotWithShape="1">
          <a:blip r:embed="rId2">
            <a:alphaModFix/>
          </a:blip>
          <a:srcRect/>
          <a:stretch/>
        </p:blipFill>
        <p:spPr>
          <a:xfrm>
            <a:off x="1576688" y="1382656"/>
            <a:ext cx="8252523" cy="4328450"/>
          </a:xfrm>
          <a:prstGeom prst="rect">
            <a:avLst/>
          </a:prstGeom>
          <a:noFill/>
          <a:ln>
            <a:noFill/>
          </a:ln>
        </p:spPr>
      </p:pic>
    </p:spTree>
    <p:extLst>
      <p:ext uri="{BB962C8B-B14F-4D97-AF65-F5344CB8AC3E}">
        <p14:creationId xmlns:p14="http://schemas.microsoft.com/office/powerpoint/2010/main" val="3167040872"/>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DDDE6CF9-BC97-B60A-1826-BF5BE455B41E}"/>
              </a:ext>
            </a:extLst>
          </p:cNvPr>
          <p:cNvSpPr/>
          <p:nvPr/>
        </p:nvSpPr>
        <p:spPr>
          <a:xfrm>
            <a:off x="992564" y="5444424"/>
            <a:ext cx="10341970" cy="408677"/>
          </a:xfrm>
          <a:prstGeom prst="rect">
            <a:avLst/>
          </a:prstGeom>
          <a:solidFill>
            <a:srgbClr val="CCB5DB">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A7566D4-F206-A967-7E2A-B9A1633CAFAF}"/>
              </a:ext>
            </a:extLst>
          </p:cNvPr>
          <p:cNvSpPr/>
          <p:nvPr/>
        </p:nvSpPr>
        <p:spPr>
          <a:xfrm>
            <a:off x="992564" y="4849242"/>
            <a:ext cx="10341970" cy="306152"/>
          </a:xfrm>
          <a:prstGeom prst="rect">
            <a:avLst/>
          </a:prstGeom>
          <a:solidFill>
            <a:schemeClr val="accent4">
              <a:lumMod val="40000"/>
              <a:lumOff val="60000"/>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30B6158-7961-4729-9AA0-C3D31151581A}"/>
              </a:ext>
            </a:extLst>
          </p:cNvPr>
          <p:cNvSpPr/>
          <p:nvPr/>
        </p:nvSpPr>
        <p:spPr>
          <a:xfrm>
            <a:off x="992564" y="4270216"/>
            <a:ext cx="10341970" cy="369332"/>
          </a:xfrm>
          <a:prstGeom prst="rect">
            <a:avLst/>
          </a:prstGeom>
          <a:solidFill>
            <a:schemeClr val="accent3">
              <a:lumMod val="60000"/>
              <a:lumOff val="40000"/>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0965911-C204-41FC-F2D5-7DC7F797E083}"/>
              </a:ext>
            </a:extLst>
          </p:cNvPr>
          <p:cNvSpPr/>
          <p:nvPr/>
        </p:nvSpPr>
        <p:spPr>
          <a:xfrm>
            <a:off x="992564" y="3693906"/>
            <a:ext cx="10341970" cy="307702"/>
          </a:xfrm>
          <a:prstGeom prst="rect">
            <a:avLst/>
          </a:prstGeom>
          <a:solidFill>
            <a:schemeClr val="accent2">
              <a:lumMod val="40000"/>
              <a:lumOff val="60000"/>
              <a:alpha val="4008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11CF38F-E965-BFBF-8533-13EB8DA617B7}"/>
              </a:ext>
            </a:extLst>
          </p:cNvPr>
          <p:cNvSpPr/>
          <p:nvPr/>
        </p:nvSpPr>
        <p:spPr>
          <a:xfrm>
            <a:off x="992563" y="2622965"/>
            <a:ext cx="10341971" cy="783374"/>
          </a:xfrm>
          <a:prstGeom prst="rect">
            <a:avLst/>
          </a:prstGeom>
          <a:solidFill>
            <a:schemeClr val="accent6">
              <a:lumMod val="40000"/>
              <a:lumOff val="60000"/>
              <a:alpha val="4032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F7D5068-2CAB-6CA0-66B0-5DAD19C27CC3}"/>
              </a:ext>
            </a:extLst>
          </p:cNvPr>
          <p:cNvSpPr/>
          <p:nvPr/>
        </p:nvSpPr>
        <p:spPr>
          <a:xfrm>
            <a:off x="992564" y="1277425"/>
            <a:ext cx="10341972" cy="1057973"/>
          </a:xfrm>
          <a:prstGeom prst="rect">
            <a:avLst/>
          </a:prstGeom>
          <a:solidFill>
            <a:schemeClr val="accent5">
              <a:alpha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2C846F1-5E7B-9A08-033B-049FE5AD4CE1}"/>
              </a:ext>
            </a:extLst>
          </p:cNvPr>
          <p:cNvSpPr txBox="1">
            <a:spLocks/>
          </p:cNvSpPr>
          <p:nvPr/>
        </p:nvSpPr>
        <p:spPr>
          <a:xfrm>
            <a:off x="990989" y="479881"/>
            <a:ext cx="10515600" cy="4524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57068C"/>
                </a:solidFill>
                <a:latin typeface="Arial" panose="020B0604020202020204" pitchFamily="34" charset="0"/>
                <a:cs typeface="Arial" panose="020B0604020202020204" pitchFamily="34" charset="0"/>
              </a:rPr>
              <a:t>General overview of our exercises (Steps, Tools, File formats) </a:t>
            </a:r>
          </a:p>
        </p:txBody>
      </p:sp>
      <p:sp>
        <p:nvSpPr>
          <p:cNvPr id="14" name="TextBox 13">
            <a:extLst>
              <a:ext uri="{FF2B5EF4-FFF2-40B4-BE49-F238E27FC236}">
                <a16:creationId xmlns:a16="http://schemas.microsoft.com/office/drawing/2014/main" id="{B32F9DEE-FDA4-F672-BACC-DE8AB4436DC5}"/>
              </a:ext>
            </a:extLst>
          </p:cNvPr>
          <p:cNvSpPr txBox="1"/>
          <p:nvPr/>
        </p:nvSpPr>
        <p:spPr>
          <a:xfrm>
            <a:off x="5020900" y="1596838"/>
            <a:ext cx="2293513" cy="369332"/>
          </a:xfrm>
          <a:prstGeom prst="rect">
            <a:avLst/>
          </a:prstGeom>
          <a:noFill/>
        </p:spPr>
        <p:txBody>
          <a:bodyPr wrap="square" rtlCol="0">
            <a:spAutoFit/>
          </a:bodyPr>
          <a:lstStyle/>
          <a:p>
            <a:r>
              <a:rPr lang="en-US" dirty="0"/>
              <a:t>Quality filter the reads</a:t>
            </a:r>
          </a:p>
        </p:txBody>
      </p:sp>
      <p:sp>
        <p:nvSpPr>
          <p:cNvPr id="15" name="TextBox 14">
            <a:extLst>
              <a:ext uri="{FF2B5EF4-FFF2-40B4-BE49-F238E27FC236}">
                <a16:creationId xmlns:a16="http://schemas.microsoft.com/office/drawing/2014/main" id="{5A5C1AFA-0A61-5E79-2A10-54926E6B2BCC}"/>
              </a:ext>
            </a:extLst>
          </p:cNvPr>
          <p:cNvSpPr txBox="1"/>
          <p:nvPr/>
        </p:nvSpPr>
        <p:spPr>
          <a:xfrm>
            <a:off x="5262889" y="1277425"/>
            <a:ext cx="1763111" cy="369332"/>
          </a:xfrm>
          <a:prstGeom prst="rect">
            <a:avLst/>
          </a:prstGeom>
          <a:noFill/>
        </p:spPr>
        <p:txBody>
          <a:bodyPr wrap="square" rtlCol="0">
            <a:spAutoFit/>
          </a:bodyPr>
          <a:lstStyle/>
          <a:p>
            <a:r>
              <a:rPr lang="en-US" dirty="0"/>
              <a:t>Evaluate raw QC </a:t>
            </a:r>
          </a:p>
        </p:txBody>
      </p:sp>
      <p:sp>
        <p:nvSpPr>
          <p:cNvPr id="17" name="TextBox 16">
            <a:extLst>
              <a:ext uri="{FF2B5EF4-FFF2-40B4-BE49-F238E27FC236}">
                <a16:creationId xmlns:a16="http://schemas.microsoft.com/office/drawing/2014/main" id="{0EA6E90B-F085-3858-6E8F-3CBD3D608BC5}"/>
              </a:ext>
            </a:extLst>
          </p:cNvPr>
          <p:cNvSpPr txBox="1"/>
          <p:nvPr/>
        </p:nvSpPr>
        <p:spPr>
          <a:xfrm>
            <a:off x="4942666" y="1926334"/>
            <a:ext cx="2403543" cy="369332"/>
          </a:xfrm>
          <a:prstGeom prst="rect">
            <a:avLst/>
          </a:prstGeom>
          <a:noFill/>
        </p:spPr>
        <p:txBody>
          <a:bodyPr wrap="square" rtlCol="0">
            <a:spAutoFit/>
          </a:bodyPr>
          <a:lstStyle/>
          <a:p>
            <a:r>
              <a:rPr lang="en-US" dirty="0"/>
              <a:t>Evaluate filtered quality</a:t>
            </a:r>
          </a:p>
        </p:txBody>
      </p:sp>
      <p:sp>
        <p:nvSpPr>
          <p:cNvPr id="18" name="TextBox 17">
            <a:extLst>
              <a:ext uri="{FF2B5EF4-FFF2-40B4-BE49-F238E27FC236}">
                <a16:creationId xmlns:a16="http://schemas.microsoft.com/office/drawing/2014/main" id="{C3CB7062-17DE-7BA6-7F91-36D0491A22F3}"/>
              </a:ext>
            </a:extLst>
          </p:cNvPr>
          <p:cNvSpPr txBox="1"/>
          <p:nvPr/>
        </p:nvSpPr>
        <p:spPr>
          <a:xfrm>
            <a:off x="4452698" y="2622964"/>
            <a:ext cx="3383490" cy="369332"/>
          </a:xfrm>
          <a:prstGeom prst="rect">
            <a:avLst/>
          </a:prstGeom>
          <a:noFill/>
        </p:spPr>
        <p:txBody>
          <a:bodyPr wrap="square" rtlCol="0">
            <a:spAutoFit/>
          </a:bodyPr>
          <a:lstStyle/>
          <a:p>
            <a:r>
              <a:rPr lang="en-US" dirty="0"/>
              <a:t>Align vs reference human genome</a:t>
            </a:r>
          </a:p>
        </p:txBody>
      </p:sp>
      <p:sp>
        <p:nvSpPr>
          <p:cNvPr id="19" name="TextBox 18">
            <a:extLst>
              <a:ext uri="{FF2B5EF4-FFF2-40B4-BE49-F238E27FC236}">
                <a16:creationId xmlns:a16="http://schemas.microsoft.com/office/drawing/2014/main" id="{431285F3-C967-F7F6-A77A-FF69B01CE236}"/>
              </a:ext>
            </a:extLst>
          </p:cNvPr>
          <p:cNvSpPr txBox="1"/>
          <p:nvPr/>
        </p:nvSpPr>
        <p:spPr>
          <a:xfrm>
            <a:off x="4383379" y="2992296"/>
            <a:ext cx="3522118" cy="369332"/>
          </a:xfrm>
          <a:prstGeom prst="rect">
            <a:avLst/>
          </a:prstGeom>
          <a:noFill/>
        </p:spPr>
        <p:txBody>
          <a:bodyPr wrap="square" rtlCol="0">
            <a:spAutoFit/>
          </a:bodyPr>
          <a:lstStyle/>
          <a:p>
            <a:r>
              <a:rPr lang="en-US" dirty="0"/>
              <a:t>File format conversion and indexing</a:t>
            </a:r>
          </a:p>
        </p:txBody>
      </p:sp>
      <p:sp>
        <p:nvSpPr>
          <p:cNvPr id="20" name="TextBox 19">
            <a:extLst>
              <a:ext uri="{FF2B5EF4-FFF2-40B4-BE49-F238E27FC236}">
                <a16:creationId xmlns:a16="http://schemas.microsoft.com/office/drawing/2014/main" id="{EB97AF64-369B-8018-AE88-B7EE9AA3E50C}"/>
              </a:ext>
            </a:extLst>
          </p:cNvPr>
          <p:cNvSpPr txBox="1"/>
          <p:nvPr/>
        </p:nvSpPr>
        <p:spPr>
          <a:xfrm>
            <a:off x="4934867" y="3663091"/>
            <a:ext cx="2346925" cy="369332"/>
          </a:xfrm>
          <a:prstGeom prst="rect">
            <a:avLst/>
          </a:prstGeom>
          <a:noFill/>
        </p:spPr>
        <p:txBody>
          <a:bodyPr wrap="square" rtlCol="0">
            <a:spAutoFit/>
          </a:bodyPr>
          <a:lstStyle/>
          <a:p>
            <a:r>
              <a:rPr lang="en-US" dirty="0"/>
              <a:t>Post process alignment</a:t>
            </a:r>
          </a:p>
        </p:txBody>
      </p:sp>
      <p:sp>
        <p:nvSpPr>
          <p:cNvPr id="21" name="TextBox 20">
            <a:extLst>
              <a:ext uri="{FF2B5EF4-FFF2-40B4-BE49-F238E27FC236}">
                <a16:creationId xmlns:a16="http://schemas.microsoft.com/office/drawing/2014/main" id="{D89F1637-4FF6-4CF9-79F9-58467D866FD5}"/>
              </a:ext>
            </a:extLst>
          </p:cNvPr>
          <p:cNvSpPr txBox="1"/>
          <p:nvPr/>
        </p:nvSpPr>
        <p:spPr>
          <a:xfrm>
            <a:off x="4811128" y="4270216"/>
            <a:ext cx="2666627" cy="369332"/>
          </a:xfrm>
          <a:prstGeom prst="rect">
            <a:avLst/>
          </a:prstGeom>
          <a:noFill/>
        </p:spPr>
        <p:txBody>
          <a:bodyPr wrap="square" rtlCol="0">
            <a:spAutoFit/>
          </a:bodyPr>
          <a:lstStyle/>
          <a:p>
            <a:r>
              <a:rPr lang="en-US" dirty="0"/>
              <a:t>Evaluate alignment quality</a:t>
            </a:r>
          </a:p>
        </p:txBody>
      </p:sp>
      <p:sp>
        <p:nvSpPr>
          <p:cNvPr id="22" name="TextBox 21">
            <a:extLst>
              <a:ext uri="{FF2B5EF4-FFF2-40B4-BE49-F238E27FC236}">
                <a16:creationId xmlns:a16="http://schemas.microsoft.com/office/drawing/2014/main" id="{F8730813-CBF6-990D-3076-8063CE2963B5}"/>
              </a:ext>
            </a:extLst>
          </p:cNvPr>
          <p:cNvSpPr txBox="1"/>
          <p:nvPr/>
        </p:nvSpPr>
        <p:spPr>
          <a:xfrm>
            <a:off x="4158382" y="4786062"/>
            <a:ext cx="3972113" cy="369332"/>
          </a:xfrm>
          <a:prstGeom prst="rect">
            <a:avLst/>
          </a:prstGeom>
          <a:noFill/>
        </p:spPr>
        <p:txBody>
          <a:bodyPr wrap="square" rtlCol="0">
            <a:spAutoFit/>
          </a:bodyPr>
          <a:lstStyle/>
          <a:p>
            <a:r>
              <a:rPr lang="en-US" dirty="0"/>
              <a:t>Variant calling, annotation and filtration </a:t>
            </a:r>
          </a:p>
        </p:txBody>
      </p:sp>
      <p:sp>
        <p:nvSpPr>
          <p:cNvPr id="23" name="TextBox 22">
            <a:extLst>
              <a:ext uri="{FF2B5EF4-FFF2-40B4-BE49-F238E27FC236}">
                <a16:creationId xmlns:a16="http://schemas.microsoft.com/office/drawing/2014/main" id="{A4C7DDFA-90DE-2F35-B29F-AA64F66C9F84}"/>
              </a:ext>
            </a:extLst>
          </p:cNvPr>
          <p:cNvSpPr txBox="1"/>
          <p:nvPr/>
        </p:nvSpPr>
        <p:spPr>
          <a:xfrm>
            <a:off x="5460951" y="5444424"/>
            <a:ext cx="1366977" cy="369332"/>
          </a:xfrm>
          <a:prstGeom prst="rect">
            <a:avLst/>
          </a:prstGeom>
          <a:noFill/>
        </p:spPr>
        <p:txBody>
          <a:bodyPr wrap="square" rtlCol="0">
            <a:spAutoFit/>
          </a:bodyPr>
          <a:lstStyle/>
          <a:p>
            <a:r>
              <a:rPr lang="en-US" dirty="0"/>
              <a:t>Visualization</a:t>
            </a:r>
          </a:p>
        </p:txBody>
      </p:sp>
      <p:sp>
        <p:nvSpPr>
          <p:cNvPr id="24" name="TextBox 23">
            <a:extLst>
              <a:ext uri="{FF2B5EF4-FFF2-40B4-BE49-F238E27FC236}">
                <a16:creationId xmlns:a16="http://schemas.microsoft.com/office/drawing/2014/main" id="{8147B4BD-44FC-F1CA-B7C5-C3D0F1D790AF}"/>
              </a:ext>
            </a:extLst>
          </p:cNvPr>
          <p:cNvSpPr txBox="1"/>
          <p:nvPr/>
        </p:nvSpPr>
        <p:spPr>
          <a:xfrm>
            <a:off x="5345313" y="5943252"/>
            <a:ext cx="1501373" cy="369332"/>
          </a:xfrm>
          <a:prstGeom prst="rect">
            <a:avLst/>
          </a:prstGeom>
          <a:noFill/>
        </p:spPr>
        <p:txBody>
          <a:bodyPr wrap="square" rtlCol="0">
            <a:spAutoFit/>
          </a:bodyPr>
          <a:lstStyle/>
          <a:p>
            <a:r>
              <a:rPr lang="en-US" dirty="0"/>
              <a:t>Interpretation</a:t>
            </a:r>
          </a:p>
        </p:txBody>
      </p:sp>
      <p:sp>
        <p:nvSpPr>
          <p:cNvPr id="52" name="TextBox 51">
            <a:extLst>
              <a:ext uri="{FF2B5EF4-FFF2-40B4-BE49-F238E27FC236}">
                <a16:creationId xmlns:a16="http://schemas.microsoft.com/office/drawing/2014/main" id="{37F32A70-ACBA-10F6-87A6-16A63CF2A2E2}"/>
              </a:ext>
            </a:extLst>
          </p:cNvPr>
          <p:cNvSpPr txBox="1"/>
          <p:nvPr/>
        </p:nvSpPr>
        <p:spPr>
          <a:xfrm>
            <a:off x="990989" y="985499"/>
            <a:ext cx="1502463" cy="369332"/>
          </a:xfrm>
          <a:prstGeom prst="rect">
            <a:avLst/>
          </a:prstGeom>
          <a:noFill/>
        </p:spPr>
        <p:txBody>
          <a:bodyPr wrap="none" rtlCol="0">
            <a:spAutoFit/>
          </a:bodyPr>
          <a:lstStyle/>
          <a:p>
            <a:r>
              <a:rPr lang="en-US" dirty="0">
                <a:solidFill>
                  <a:schemeClr val="accent1">
                    <a:lumMod val="75000"/>
                  </a:schemeClr>
                </a:solidFill>
              </a:rPr>
              <a:t>Tools involved</a:t>
            </a:r>
          </a:p>
        </p:txBody>
      </p:sp>
      <p:sp>
        <p:nvSpPr>
          <p:cNvPr id="53" name="TextBox 52">
            <a:extLst>
              <a:ext uri="{FF2B5EF4-FFF2-40B4-BE49-F238E27FC236}">
                <a16:creationId xmlns:a16="http://schemas.microsoft.com/office/drawing/2014/main" id="{7EF5A1B7-260B-8B06-42A0-AFFF9D613863}"/>
              </a:ext>
            </a:extLst>
          </p:cNvPr>
          <p:cNvSpPr txBox="1"/>
          <p:nvPr/>
        </p:nvSpPr>
        <p:spPr>
          <a:xfrm>
            <a:off x="1066458" y="1658393"/>
            <a:ext cx="1164165" cy="307777"/>
          </a:xfrm>
          <a:prstGeom prst="rect">
            <a:avLst/>
          </a:prstGeom>
          <a:noFill/>
        </p:spPr>
        <p:txBody>
          <a:bodyPr wrap="none" rtlCol="0">
            <a:spAutoFit/>
          </a:bodyPr>
          <a:lstStyle/>
          <a:p>
            <a:r>
              <a:rPr lang="en-US" sz="1400" dirty="0" err="1"/>
              <a:t>FastQC</a:t>
            </a:r>
            <a:r>
              <a:rPr lang="en-US" sz="1400" dirty="0"/>
              <a:t>, </a:t>
            </a:r>
            <a:r>
              <a:rPr lang="en-US" sz="1400" dirty="0" err="1"/>
              <a:t>FastP</a:t>
            </a:r>
            <a:endParaRPr lang="en-US" sz="1400" dirty="0"/>
          </a:p>
        </p:txBody>
      </p:sp>
      <p:sp>
        <p:nvSpPr>
          <p:cNvPr id="54" name="TextBox 53">
            <a:extLst>
              <a:ext uri="{FF2B5EF4-FFF2-40B4-BE49-F238E27FC236}">
                <a16:creationId xmlns:a16="http://schemas.microsoft.com/office/drawing/2014/main" id="{C101E7F7-E49E-A5FA-54F4-874C73847B41}"/>
              </a:ext>
            </a:extLst>
          </p:cNvPr>
          <p:cNvSpPr txBox="1"/>
          <p:nvPr/>
        </p:nvSpPr>
        <p:spPr>
          <a:xfrm>
            <a:off x="9294554" y="984237"/>
            <a:ext cx="1328762" cy="369332"/>
          </a:xfrm>
          <a:prstGeom prst="rect">
            <a:avLst/>
          </a:prstGeom>
          <a:noFill/>
        </p:spPr>
        <p:txBody>
          <a:bodyPr wrap="none" rtlCol="0">
            <a:spAutoFit/>
          </a:bodyPr>
          <a:lstStyle/>
          <a:p>
            <a:r>
              <a:rPr lang="en-US" dirty="0">
                <a:solidFill>
                  <a:schemeClr val="accent1">
                    <a:lumMod val="75000"/>
                  </a:schemeClr>
                </a:solidFill>
              </a:rPr>
              <a:t>File Formats</a:t>
            </a:r>
          </a:p>
        </p:txBody>
      </p:sp>
      <p:sp>
        <p:nvSpPr>
          <p:cNvPr id="55" name="TextBox 54">
            <a:extLst>
              <a:ext uri="{FF2B5EF4-FFF2-40B4-BE49-F238E27FC236}">
                <a16:creationId xmlns:a16="http://schemas.microsoft.com/office/drawing/2014/main" id="{F4E689BB-C08B-37DF-BA20-6A5B65AFB723}"/>
              </a:ext>
            </a:extLst>
          </p:cNvPr>
          <p:cNvSpPr txBox="1"/>
          <p:nvPr/>
        </p:nvSpPr>
        <p:spPr>
          <a:xfrm>
            <a:off x="1066458" y="2838407"/>
            <a:ext cx="1735860" cy="307777"/>
          </a:xfrm>
          <a:prstGeom prst="rect">
            <a:avLst/>
          </a:prstGeom>
          <a:noFill/>
        </p:spPr>
        <p:txBody>
          <a:bodyPr wrap="none" rtlCol="0">
            <a:spAutoFit/>
          </a:bodyPr>
          <a:lstStyle/>
          <a:p>
            <a:r>
              <a:rPr lang="en-US" sz="1400" dirty="0"/>
              <a:t>BWA mem, SAMtools</a:t>
            </a:r>
          </a:p>
        </p:txBody>
      </p:sp>
      <p:sp>
        <p:nvSpPr>
          <p:cNvPr id="59" name="TextBox 58">
            <a:extLst>
              <a:ext uri="{FF2B5EF4-FFF2-40B4-BE49-F238E27FC236}">
                <a16:creationId xmlns:a16="http://schemas.microsoft.com/office/drawing/2014/main" id="{C5A7026D-183E-040C-443A-FBE81B3A2A93}"/>
              </a:ext>
            </a:extLst>
          </p:cNvPr>
          <p:cNvSpPr txBox="1"/>
          <p:nvPr/>
        </p:nvSpPr>
        <p:spPr>
          <a:xfrm>
            <a:off x="1066458" y="3699012"/>
            <a:ext cx="1196546" cy="307777"/>
          </a:xfrm>
          <a:prstGeom prst="rect">
            <a:avLst/>
          </a:prstGeom>
          <a:noFill/>
        </p:spPr>
        <p:txBody>
          <a:bodyPr wrap="none" rtlCol="0">
            <a:spAutoFit/>
          </a:bodyPr>
          <a:lstStyle/>
          <a:p>
            <a:r>
              <a:rPr lang="en-US" sz="1400" dirty="0"/>
              <a:t>PICARD, GATK</a:t>
            </a:r>
          </a:p>
        </p:txBody>
      </p:sp>
      <p:sp>
        <p:nvSpPr>
          <p:cNvPr id="60" name="TextBox 59">
            <a:extLst>
              <a:ext uri="{FF2B5EF4-FFF2-40B4-BE49-F238E27FC236}">
                <a16:creationId xmlns:a16="http://schemas.microsoft.com/office/drawing/2014/main" id="{9F0BE2DC-F3C7-CE46-B197-0D2E288B3277}"/>
              </a:ext>
            </a:extLst>
          </p:cNvPr>
          <p:cNvSpPr txBox="1"/>
          <p:nvPr/>
        </p:nvSpPr>
        <p:spPr>
          <a:xfrm>
            <a:off x="1066458" y="4116328"/>
            <a:ext cx="1426994" cy="523220"/>
          </a:xfrm>
          <a:prstGeom prst="rect">
            <a:avLst/>
          </a:prstGeom>
          <a:noFill/>
        </p:spPr>
        <p:txBody>
          <a:bodyPr wrap="none" rtlCol="0">
            <a:spAutoFit/>
          </a:bodyPr>
          <a:lstStyle/>
          <a:p>
            <a:br>
              <a:rPr lang="en-US" sz="1400" dirty="0"/>
            </a:br>
            <a:r>
              <a:rPr lang="en-US" sz="1400" dirty="0"/>
              <a:t>Qualimap </a:t>
            </a:r>
            <a:r>
              <a:rPr lang="en-US" sz="1400" dirty="0" err="1"/>
              <a:t>bamqc</a:t>
            </a:r>
            <a:endParaRPr lang="en-US" sz="1400" dirty="0"/>
          </a:p>
        </p:txBody>
      </p:sp>
      <p:sp>
        <p:nvSpPr>
          <p:cNvPr id="61" name="TextBox 60">
            <a:extLst>
              <a:ext uri="{FF2B5EF4-FFF2-40B4-BE49-F238E27FC236}">
                <a16:creationId xmlns:a16="http://schemas.microsoft.com/office/drawing/2014/main" id="{305298E0-0281-2C6E-E003-895442C6172B}"/>
              </a:ext>
            </a:extLst>
          </p:cNvPr>
          <p:cNvSpPr txBox="1"/>
          <p:nvPr/>
        </p:nvSpPr>
        <p:spPr>
          <a:xfrm>
            <a:off x="1066458" y="4816839"/>
            <a:ext cx="2917850" cy="307777"/>
          </a:xfrm>
          <a:prstGeom prst="rect">
            <a:avLst/>
          </a:prstGeom>
          <a:noFill/>
        </p:spPr>
        <p:txBody>
          <a:bodyPr wrap="none" rtlCol="0">
            <a:spAutoFit/>
          </a:bodyPr>
          <a:lstStyle/>
          <a:p>
            <a:r>
              <a:rPr lang="en-US" sz="1400" dirty="0"/>
              <a:t>GATK </a:t>
            </a:r>
            <a:r>
              <a:rPr lang="en-US" sz="1400" dirty="0" err="1"/>
              <a:t>HaploTypeCaller</a:t>
            </a:r>
            <a:r>
              <a:rPr lang="en-US" sz="1400" dirty="0"/>
              <a:t>, </a:t>
            </a:r>
            <a:r>
              <a:rPr lang="en-US" sz="1400" dirty="0" err="1"/>
              <a:t>SnpEff</a:t>
            </a:r>
            <a:r>
              <a:rPr lang="en-US" sz="1400" dirty="0"/>
              <a:t>, </a:t>
            </a:r>
            <a:r>
              <a:rPr lang="en-US" sz="1400" dirty="0" err="1"/>
              <a:t>SnpSift</a:t>
            </a:r>
            <a:endParaRPr lang="en-US" sz="1400" dirty="0"/>
          </a:p>
        </p:txBody>
      </p:sp>
      <p:sp>
        <p:nvSpPr>
          <p:cNvPr id="62" name="TextBox 61">
            <a:extLst>
              <a:ext uri="{FF2B5EF4-FFF2-40B4-BE49-F238E27FC236}">
                <a16:creationId xmlns:a16="http://schemas.microsoft.com/office/drawing/2014/main" id="{4EF9DC59-6D5A-4E27-BEB0-6E7F5E66960B}"/>
              </a:ext>
            </a:extLst>
          </p:cNvPr>
          <p:cNvSpPr txBox="1"/>
          <p:nvPr/>
        </p:nvSpPr>
        <p:spPr>
          <a:xfrm>
            <a:off x="1066458" y="5475201"/>
            <a:ext cx="445058" cy="307777"/>
          </a:xfrm>
          <a:prstGeom prst="rect">
            <a:avLst/>
          </a:prstGeom>
          <a:noFill/>
        </p:spPr>
        <p:txBody>
          <a:bodyPr wrap="none" rtlCol="0">
            <a:spAutoFit/>
          </a:bodyPr>
          <a:lstStyle/>
          <a:p>
            <a:r>
              <a:rPr lang="en-US" sz="1400" dirty="0"/>
              <a:t>IGV</a:t>
            </a:r>
          </a:p>
        </p:txBody>
      </p:sp>
      <p:sp>
        <p:nvSpPr>
          <p:cNvPr id="63" name="TextBox 62">
            <a:extLst>
              <a:ext uri="{FF2B5EF4-FFF2-40B4-BE49-F238E27FC236}">
                <a16:creationId xmlns:a16="http://schemas.microsoft.com/office/drawing/2014/main" id="{4B92EB76-8A99-DF86-7448-52E84FBEA15E}"/>
              </a:ext>
            </a:extLst>
          </p:cNvPr>
          <p:cNvSpPr txBox="1"/>
          <p:nvPr/>
        </p:nvSpPr>
        <p:spPr>
          <a:xfrm>
            <a:off x="9297312" y="1658393"/>
            <a:ext cx="1902124" cy="307777"/>
          </a:xfrm>
          <a:prstGeom prst="rect">
            <a:avLst/>
          </a:prstGeom>
          <a:noFill/>
        </p:spPr>
        <p:txBody>
          <a:bodyPr wrap="none" rtlCol="0">
            <a:spAutoFit/>
          </a:bodyPr>
          <a:lstStyle/>
          <a:p>
            <a:r>
              <a:rPr lang="en-US" sz="1400" dirty="0"/>
              <a:t>FASTQ, Text, CSV, HTML</a:t>
            </a:r>
          </a:p>
        </p:txBody>
      </p:sp>
      <p:sp>
        <p:nvSpPr>
          <p:cNvPr id="64" name="TextBox 63">
            <a:extLst>
              <a:ext uri="{FF2B5EF4-FFF2-40B4-BE49-F238E27FC236}">
                <a16:creationId xmlns:a16="http://schemas.microsoft.com/office/drawing/2014/main" id="{0A66DAEE-95B1-B293-0503-52FEAF4D60BA}"/>
              </a:ext>
            </a:extLst>
          </p:cNvPr>
          <p:cNvSpPr txBox="1"/>
          <p:nvPr/>
        </p:nvSpPr>
        <p:spPr>
          <a:xfrm>
            <a:off x="9297312" y="2838986"/>
            <a:ext cx="2037224" cy="307777"/>
          </a:xfrm>
          <a:prstGeom prst="rect">
            <a:avLst/>
          </a:prstGeom>
          <a:noFill/>
        </p:spPr>
        <p:txBody>
          <a:bodyPr wrap="none" rtlCol="0">
            <a:spAutoFit/>
          </a:bodyPr>
          <a:lstStyle/>
          <a:p>
            <a:r>
              <a:rPr lang="en-US" sz="1400" dirty="0"/>
              <a:t>FASTQ, FASTA, SAM, BAM</a:t>
            </a:r>
          </a:p>
        </p:txBody>
      </p:sp>
      <p:sp>
        <p:nvSpPr>
          <p:cNvPr id="65" name="TextBox 64">
            <a:extLst>
              <a:ext uri="{FF2B5EF4-FFF2-40B4-BE49-F238E27FC236}">
                <a16:creationId xmlns:a16="http://schemas.microsoft.com/office/drawing/2014/main" id="{6FD41DD5-A8AE-4C07-80A6-E7A81C9046E9}"/>
              </a:ext>
            </a:extLst>
          </p:cNvPr>
          <p:cNvSpPr txBox="1"/>
          <p:nvPr/>
        </p:nvSpPr>
        <p:spPr>
          <a:xfrm>
            <a:off x="9297312" y="3702319"/>
            <a:ext cx="538802" cy="307777"/>
          </a:xfrm>
          <a:prstGeom prst="rect">
            <a:avLst/>
          </a:prstGeom>
          <a:noFill/>
        </p:spPr>
        <p:txBody>
          <a:bodyPr wrap="none" rtlCol="0">
            <a:spAutoFit/>
          </a:bodyPr>
          <a:lstStyle/>
          <a:p>
            <a:r>
              <a:rPr lang="en-US" sz="1400" dirty="0"/>
              <a:t>BAM</a:t>
            </a:r>
          </a:p>
        </p:txBody>
      </p:sp>
      <p:sp>
        <p:nvSpPr>
          <p:cNvPr id="66" name="TextBox 65">
            <a:extLst>
              <a:ext uri="{FF2B5EF4-FFF2-40B4-BE49-F238E27FC236}">
                <a16:creationId xmlns:a16="http://schemas.microsoft.com/office/drawing/2014/main" id="{7B874FA2-BDB5-EDB2-338C-02430CFE9845}"/>
              </a:ext>
            </a:extLst>
          </p:cNvPr>
          <p:cNvSpPr txBox="1"/>
          <p:nvPr/>
        </p:nvSpPr>
        <p:spPr>
          <a:xfrm>
            <a:off x="9297312" y="4300993"/>
            <a:ext cx="1702069" cy="307777"/>
          </a:xfrm>
          <a:prstGeom prst="rect">
            <a:avLst/>
          </a:prstGeom>
          <a:noFill/>
        </p:spPr>
        <p:txBody>
          <a:bodyPr wrap="none" rtlCol="0">
            <a:spAutoFit/>
          </a:bodyPr>
          <a:lstStyle/>
          <a:p>
            <a:r>
              <a:rPr lang="en-US" sz="1400" dirty="0"/>
              <a:t>CSV, HTML, PDF, Text</a:t>
            </a:r>
          </a:p>
        </p:txBody>
      </p:sp>
      <p:sp>
        <p:nvSpPr>
          <p:cNvPr id="67" name="TextBox 66">
            <a:extLst>
              <a:ext uri="{FF2B5EF4-FFF2-40B4-BE49-F238E27FC236}">
                <a16:creationId xmlns:a16="http://schemas.microsoft.com/office/drawing/2014/main" id="{CDBFD4CA-0B52-A5BE-1EE3-C6C59C9DF48A}"/>
              </a:ext>
            </a:extLst>
          </p:cNvPr>
          <p:cNvSpPr txBox="1"/>
          <p:nvPr/>
        </p:nvSpPr>
        <p:spPr>
          <a:xfrm>
            <a:off x="9297312" y="5475201"/>
            <a:ext cx="1427635" cy="307777"/>
          </a:xfrm>
          <a:prstGeom prst="rect">
            <a:avLst/>
          </a:prstGeom>
          <a:noFill/>
        </p:spPr>
        <p:txBody>
          <a:bodyPr wrap="none" rtlCol="0">
            <a:spAutoFit/>
          </a:bodyPr>
          <a:lstStyle/>
          <a:p>
            <a:r>
              <a:rPr lang="en-US" sz="1400" dirty="0"/>
              <a:t>BAM, FASTA, GTF</a:t>
            </a:r>
          </a:p>
        </p:txBody>
      </p:sp>
      <p:sp>
        <p:nvSpPr>
          <p:cNvPr id="68" name="TextBox 67">
            <a:extLst>
              <a:ext uri="{FF2B5EF4-FFF2-40B4-BE49-F238E27FC236}">
                <a16:creationId xmlns:a16="http://schemas.microsoft.com/office/drawing/2014/main" id="{0DFA71C3-2B50-AABD-2AEA-5B95CA2B85B6}"/>
              </a:ext>
            </a:extLst>
          </p:cNvPr>
          <p:cNvSpPr txBox="1"/>
          <p:nvPr/>
        </p:nvSpPr>
        <p:spPr>
          <a:xfrm>
            <a:off x="9297312" y="4847617"/>
            <a:ext cx="1326004" cy="307777"/>
          </a:xfrm>
          <a:prstGeom prst="rect">
            <a:avLst/>
          </a:prstGeom>
          <a:noFill/>
        </p:spPr>
        <p:txBody>
          <a:bodyPr wrap="none" rtlCol="0">
            <a:spAutoFit/>
          </a:bodyPr>
          <a:lstStyle/>
          <a:p>
            <a:r>
              <a:rPr lang="en-US" sz="1400" dirty="0"/>
              <a:t>VCF, HTML, CSV</a:t>
            </a:r>
          </a:p>
        </p:txBody>
      </p:sp>
      <p:sp>
        <p:nvSpPr>
          <p:cNvPr id="69" name="TextBox 68">
            <a:extLst>
              <a:ext uri="{FF2B5EF4-FFF2-40B4-BE49-F238E27FC236}">
                <a16:creationId xmlns:a16="http://schemas.microsoft.com/office/drawing/2014/main" id="{DF3DE29E-ADFA-9D94-4D72-FADCD07036A7}"/>
              </a:ext>
            </a:extLst>
          </p:cNvPr>
          <p:cNvSpPr txBox="1"/>
          <p:nvPr/>
        </p:nvSpPr>
        <p:spPr>
          <a:xfrm>
            <a:off x="5750615" y="952971"/>
            <a:ext cx="690767" cy="369332"/>
          </a:xfrm>
          <a:prstGeom prst="rect">
            <a:avLst/>
          </a:prstGeom>
          <a:noFill/>
        </p:spPr>
        <p:txBody>
          <a:bodyPr wrap="none" rtlCol="0">
            <a:spAutoFit/>
          </a:bodyPr>
          <a:lstStyle/>
          <a:p>
            <a:r>
              <a:rPr lang="en-US" dirty="0">
                <a:solidFill>
                  <a:schemeClr val="accent1">
                    <a:lumMod val="75000"/>
                  </a:schemeClr>
                </a:solidFill>
              </a:rPr>
              <a:t>Steps</a:t>
            </a:r>
          </a:p>
        </p:txBody>
      </p:sp>
    </p:spTree>
    <p:extLst>
      <p:ext uri="{BB962C8B-B14F-4D97-AF65-F5344CB8AC3E}">
        <p14:creationId xmlns:p14="http://schemas.microsoft.com/office/powerpoint/2010/main" val="2676435011"/>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527673"/>
            <a:ext cx="11606185" cy="4842849"/>
          </a:xfrm>
        </p:spPr>
        <p:txBody>
          <a:bodyPr>
            <a:noAutofit/>
          </a:bodyPr>
          <a:lstStyle/>
          <a:p>
            <a:r>
              <a:rPr lang="en-US" sz="1800" dirty="0">
                <a:latin typeface="Arial" panose="020B0604020202020204" pitchFamily="34" charset="0"/>
                <a:cs typeface="Arial" panose="020B0604020202020204" pitchFamily="34" charset="0"/>
              </a:rPr>
              <a:t>The data is publicly available.</a:t>
            </a:r>
          </a:p>
          <a:p>
            <a:r>
              <a:rPr lang="en-US" sz="1800" dirty="0">
                <a:latin typeface="Arial" panose="020B0604020202020204" pitchFamily="34" charset="0"/>
                <a:cs typeface="Arial" panose="020B0604020202020204" pitchFamily="34" charset="0"/>
              </a:rPr>
              <a:t>Single sample datasets (no population data).</a:t>
            </a:r>
          </a:p>
          <a:p>
            <a:r>
              <a:rPr lang="en-US" sz="1800" dirty="0">
                <a:latin typeface="Arial" panose="020B0604020202020204" pitchFamily="34" charset="0"/>
                <a:cs typeface="Arial" panose="020B0604020202020204" pitchFamily="34" charset="0"/>
              </a:rPr>
              <a:t>Standard germline variant detection (not somatic or tumor detection).</a:t>
            </a:r>
          </a:p>
          <a:p>
            <a:r>
              <a:rPr lang="en-US" sz="1800" dirty="0">
                <a:latin typeface="Arial" panose="020B0604020202020204" pitchFamily="34" charset="0"/>
                <a:cs typeface="Arial" panose="020B0604020202020204" pitchFamily="34" charset="0"/>
              </a:rPr>
              <a:t>The dataset has been reduced from its original size (otherwise it would take us quite a long time).</a:t>
            </a:r>
          </a:p>
          <a:p>
            <a:r>
              <a:rPr lang="en-US" sz="1800" dirty="0">
                <a:latin typeface="Arial" panose="020B0604020202020204" pitchFamily="34" charset="0"/>
                <a:cs typeface="Arial" panose="020B0604020202020204" pitchFamily="34" charset="0"/>
              </a:rPr>
              <a:t>There are 3 datasets that have been randomly assigned to you, p1, p2, and p3.</a:t>
            </a:r>
          </a:p>
          <a:p>
            <a:r>
              <a:rPr lang="en-US" sz="1800" dirty="0">
                <a:latin typeface="Arial" panose="020B0604020202020204" pitchFamily="34" charset="0"/>
                <a:cs typeface="Arial" panose="020B0604020202020204" pitchFamily="34" charset="0"/>
              </a:rPr>
              <a:t>Your task is to call variants and figure out, which dataset you have (some information will be given).</a:t>
            </a:r>
          </a:p>
          <a:p>
            <a:r>
              <a:rPr lang="en-US" sz="1800" dirty="0">
                <a:latin typeface="Arial" panose="020B0604020202020204" pitchFamily="34" charset="0"/>
                <a:cs typeface="Arial" panose="020B0604020202020204" pitchFamily="34" charset="0"/>
              </a:rPr>
              <a:t>We will provide you links to the complete datasets should you wish to run the analysis again on the data.</a:t>
            </a:r>
          </a:p>
          <a:p>
            <a:r>
              <a:rPr lang="en-US" sz="1800" dirty="0">
                <a:latin typeface="Arial" panose="020B0604020202020204" pitchFamily="34" charset="0"/>
                <a:cs typeface="Arial" panose="020B0604020202020204" pitchFamily="34" charset="0"/>
              </a:rPr>
              <a:t>You will need an active HPC account to participate in the training, but you can recreate this analysis on your own setups.</a:t>
            </a:r>
          </a:p>
          <a:p>
            <a:r>
              <a:rPr lang="en-US" sz="1800" dirty="0">
                <a:latin typeface="Arial" panose="020B0604020202020204" pitchFamily="34" charset="0"/>
                <a:cs typeface="Arial" panose="020B0604020202020204" pitchFamily="34" charset="0"/>
              </a:rPr>
              <a:t>So let’s head over to the </a:t>
            </a:r>
            <a:r>
              <a:rPr lang="en-US" sz="1800" dirty="0" err="1">
                <a:latin typeface="Arial" panose="020B0604020202020204" pitchFamily="34" charset="0"/>
                <a:cs typeface="Arial" panose="020B0604020202020204" pitchFamily="34" charset="0"/>
              </a:rPr>
              <a:t>Github</a:t>
            </a:r>
            <a:r>
              <a:rPr lang="en-US" sz="1800" dirty="0">
                <a:latin typeface="Arial" panose="020B0604020202020204" pitchFamily="34" charset="0"/>
                <a:cs typeface="Arial" panose="020B0604020202020204" pitchFamily="34" charset="0"/>
              </a:rPr>
              <a:t> page and start!</a:t>
            </a:r>
          </a:p>
          <a:p>
            <a:pPr marL="0" indent="0">
              <a:buNone/>
            </a:pPr>
            <a:r>
              <a:rPr lang="en-US" sz="1800" dirty="0">
                <a:latin typeface="Arial" panose="020B0604020202020204" pitchFamily="34" charset="0"/>
                <a:cs typeface="Arial" panose="020B0604020202020204" pitchFamily="34" charset="0"/>
                <a:hlinkClick r:id="rId2"/>
              </a:rPr>
              <a:t>https://</a:t>
            </a:r>
            <a:r>
              <a:rPr lang="en-US" sz="1800" dirty="0" err="1">
                <a:latin typeface="Arial" panose="020B0604020202020204" pitchFamily="34" charset="0"/>
                <a:cs typeface="Arial" panose="020B0604020202020204" pitchFamily="34" charset="0"/>
                <a:hlinkClick r:id="rId2"/>
              </a:rPr>
              <a:t>github.com</a:t>
            </a:r>
            <a:r>
              <a:rPr lang="en-US" sz="1800" dirty="0">
                <a:latin typeface="Arial" panose="020B0604020202020204" pitchFamily="34" charset="0"/>
                <a:cs typeface="Arial" panose="020B0604020202020204" pitchFamily="34" charset="0"/>
                <a:hlinkClick r:id="rId2"/>
              </a:rPr>
              <a:t>/</a:t>
            </a:r>
            <a:r>
              <a:rPr lang="en-US" sz="1800" dirty="0" err="1">
                <a:latin typeface="Arial" panose="020B0604020202020204" pitchFamily="34" charset="0"/>
                <a:cs typeface="Arial" panose="020B0604020202020204" pitchFamily="34" charset="0"/>
                <a:hlinkClick r:id="rId2"/>
              </a:rPr>
              <a:t>nizardrou</a:t>
            </a:r>
            <a:r>
              <a:rPr lang="en-US" sz="1800" dirty="0">
                <a:latin typeface="Arial" panose="020B0604020202020204" pitchFamily="34" charset="0"/>
                <a:cs typeface="Arial" panose="020B0604020202020204" pitchFamily="34" charset="0"/>
                <a:hlinkClick r:id="rId2"/>
              </a:rPr>
              <a:t>/Variant-Detection-and-Annotation-workshop</a:t>
            </a:r>
            <a:endParaRPr lang="en-US" sz="1800" dirty="0">
              <a:latin typeface="Arial" panose="020B0604020202020204" pitchFamily="34" charset="0"/>
              <a:cs typeface="Arial" panose="020B0604020202020204" pitchFamily="34" charset="0"/>
            </a:endParaRPr>
          </a:p>
        </p:txBody>
      </p:sp>
      <p:sp>
        <p:nvSpPr>
          <p:cNvPr id="14" name="Title 4">
            <a:extLst>
              <a:ext uri="{FF2B5EF4-FFF2-40B4-BE49-F238E27FC236}">
                <a16:creationId xmlns:a16="http://schemas.microsoft.com/office/drawing/2014/main" id="{224F56CF-04B6-344F-9B94-3257840EB844}"/>
              </a:ext>
            </a:extLst>
          </p:cNvPr>
          <p:cNvSpPr txBox="1">
            <a:spLocks/>
          </p:cNvSpPr>
          <p:nvPr/>
        </p:nvSpPr>
        <p:spPr>
          <a:xfrm>
            <a:off x="262848" y="616065"/>
            <a:ext cx="10515600" cy="4524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57068C"/>
                </a:solidFill>
                <a:latin typeface="Arial" panose="020B0604020202020204" pitchFamily="34" charset="0"/>
                <a:cs typeface="Arial" panose="020B0604020202020204" pitchFamily="34" charset="0"/>
              </a:rPr>
              <a:t>Some background on the data for this workshop</a:t>
            </a:r>
          </a:p>
        </p:txBody>
      </p:sp>
    </p:spTree>
    <p:extLst>
      <p:ext uri="{BB962C8B-B14F-4D97-AF65-F5344CB8AC3E}">
        <p14:creationId xmlns:p14="http://schemas.microsoft.com/office/powerpoint/2010/main" val="736994691"/>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a:extLst>
              <a:ext uri="{FF2B5EF4-FFF2-40B4-BE49-F238E27FC236}">
                <a16:creationId xmlns:a16="http://schemas.microsoft.com/office/drawing/2014/main" id="{224F56CF-04B6-344F-9B94-3257840EB844}"/>
              </a:ext>
            </a:extLst>
          </p:cNvPr>
          <p:cNvSpPr txBox="1">
            <a:spLocks/>
          </p:cNvSpPr>
          <p:nvPr/>
        </p:nvSpPr>
        <p:spPr>
          <a:xfrm>
            <a:off x="262848" y="574516"/>
            <a:ext cx="10515600"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2E1C4F"/>
                </a:solidFill>
                <a:latin typeface="Arial" panose="020B0604020202020204" pitchFamily="34" charset="0"/>
                <a:cs typeface="Arial" panose="020B0604020202020204" pitchFamily="34" charset="0"/>
              </a:rPr>
              <a:t>What we will learn</a:t>
            </a:r>
            <a:endParaRPr lang="en-US" sz="3200" b="1" dirty="0">
              <a:solidFill>
                <a:srgbClr val="57068C"/>
              </a:solidFill>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838200" y="1311274"/>
            <a:ext cx="10515600" cy="4683125"/>
          </a:xfrm>
        </p:spPr>
        <p:txBody>
          <a:bodyPr/>
          <a:lstStyle/>
          <a:p>
            <a:r>
              <a:rPr lang="en-US" dirty="0"/>
              <a:t>By the end of this 2-day workshop, you will be able to:</a:t>
            </a:r>
          </a:p>
          <a:p>
            <a:pPr lvl="1"/>
            <a:r>
              <a:rPr lang="en-US" sz="2000" dirty="0"/>
              <a:t>Understand quality checking and quality filtering when it comes to sequencing data.</a:t>
            </a:r>
          </a:p>
          <a:p>
            <a:pPr lvl="1"/>
            <a:r>
              <a:rPr lang="en-US" sz="2000" dirty="0"/>
              <a:t>Be able to align sequenced data back to a reference genome.</a:t>
            </a:r>
          </a:p>
          <a:p>
            <a:pPr lvl="1"/>
            <a:r>
              <a:rPr lang="en-US" sz="2000" dirty="0"/>
              <a:t>Be able to post process the alignments in accordance with established best practice guides.</a:t>
            </a:r>
          </a:p>
          <a:p>
            <a:pPr lvl="1"/>
            <a:r>
              <a:rPr lang="en-US" sz="2000" dirty="0"/>
              <a:t>Be able to call variants (short Indels and SNPs).</a:t>
            </a:r>
          </a:p>
          <a:p>
            <a:pPr lvl="1"/>
            <a:r>
              <a:rPr lang="en-US" sz="2000" dirty="0"/>
              <a:t>Filter the variants and annotate them.</a:t>
            </a:r>
          </a:p>
          <a:p>
            <a:pPr lvl="1"/>
            <a:r>
              <a:rPr lang="en-US" sz="2000" dirty="0"/>
              <a:t>Be able to interpret and understand the effects of the variants.</a:t>
            </a:r>
          </a:p>
          <a:p>
            <a:endParaRPr lang="en-US" sz="2000" dirty="0"/>
          </a:p>
          <a:p>
            <a:pPr marL="0" indent="0">
              <a:buNone/>
            </a:pPr>
            <a:endParaRPr lang="en-US" sz="1800" dirty="0"/>
          </a:p>
          <a:p>
            <a:endParaRPr lang="en-US" sz="1800" dirty="0"/>
          </a:p>
        </p:txBody>
      </p:sp>
    </p:spTree>
    <p:extLst>
      <p:ext uri="{BB962C8B-B14F-4D97-AF65-F5344CB8AC3E}">
        <p14:creationId xmlns:p14="http://schemas.microsoft.com/office/powerpoint/2010/main" val="2195189978"/>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a:extLst>
              <a:ext uri="{FF2B5EF4-FFF2-40B4-BE49-F238E27FC236}">
                <a16:creationId xmlns:a16="http://schemas.microsoft.com/office/drawing/2014/main" id="{224F56CF-04B6-344F-9B94-3257840EB844}"/>
              </a:ext>
            </a:extLst>
          </p:cNvPr>
          <p:cNvSpPr txBox="1">
            <a:spLocks/>
          </p:cNvSpPr>
          <p:nvPr/>
        </p:nvSpPr>
        <p:spPr>
          <a:xfrm>
            <a:off x="262848" y="574516"/>
            <a:ext cx="10515600"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2E1C4F"/>
                </a:solidFill>
                <a:latin typeface="Arial" panose="020B0604020202020204" pitchFamily="34" charset="0"/>
                <a:cs typeface="Arial" panose="020B0604020202020204" pitchFamily="34" charset="0"/>
              </a:rPr>
              <a:t>What is Variant detection?</a:t>
            </a:r>
            <a:endParaRPr lang="en-US" sz="3200" b="1" dirty="0">
              <a:solidFill>
                <a:srgbClr val="57068C"/>
              </a:solidFill>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838200" y="1311274"/>
            <a:ext cx="10515600" cy="4810967"/>
          </a:xfrm>
        </p:spPr>
        <p:txBody>
          <a:bodyPr/>
          <a:lstStyle/>
          <a:p>
            <a:r>
              <a:rPr lang="en-US" sz="2000" dirty="0"/>
              <a:t>Describes the bioinformatics processes of detecting variants (or mutations) in DNA/RNA data and associating them with traits or disease, either in a single sample or a population.</a:t>
            </a:r>
          </a:p>
          <a:p>
            <a:endParaRPr lang="en-US" sz="2000" dirty="0"/>
          </a:p>
          <a:p>
            <a:endParaRPr lang="en-US" sz="2000" dirty="0"/>
          </a:p>
          <a:p>
            <a:endParaRPr lang="en-US" sz="2000" dirty="0"/>
          </a:p>
          <a:p>
            <a:endParaRPr lang="en-US" sz="2000" dirty="0"/>
          </a:p>
          <a:p>
            <a:r>
              <a:rPr lang="en-US" sz="2000" dirty="0"/>
              <a:t>Somatic variants – these are variants that are not inherited and they can occur after conception in a given cell/tissue. They are not shared by every cell in the body, and they are not present in germline cells (eggs/sperm), and thus cannot be passed on to offspring.</a:t>
            </a:r>
          </a:p>
          <a:p>
            <a:r>
              <a:rPr lang="en-US" sz="2000" dirty="0"/>
              <a:t>Germline variants – These are variants that are present in germline cells, and can be passed on to future generations. They can also be called “constitutional” variants and they are present in every cell in the body.</a:t>
            </a:r>
          </a:p>
          <a:p>
            <a:r>
              <a:rPr lang="en-US" sz="2000" dirty="0"/>
              <a:t>The bioinformatic processes involved in calling germline vs somatic variants can differ, but the initial steps involving alignment and alignment post processing are the same.</a:t>
            </a:r>
          </a:p>
          <a:p>
            <a:pPr marL="0" indent="0">
              <a:buNone/>
            </a:pPr>
            <a:endParaRPr lang="en-US" sz="1800" dirty="0"/>
          </a:p>
          <a:p>
            <a:endParaRPr lang="en-US" sz="1800" dirty="0"/>
          </a:p>
        </p:txBody>
      </p:sp>
      <p:pic>
        <p:nvPicPr>
          <p:cNvPr id="4" name="Picture 3">
            <a:extLst>
              <a:ext uri="{FF2B5EF4-FFF2-40B4-BE49-F238E27FC236}">
                <a16:creationId xmlns:a16="http://schemas.microsoft.com/office/drawing/2014/main" id="{A40F337F-65BF-6D71-C4A9-47F46FA0DB28}"/>
              </a:ext>
            </a:extLst>
          </p:cNvPr>
          <p:cNvPicPr>
            <a:picLocks noChangeAspect="1"/>
          </p:cNvPicPr>
          <p:nvPr/>
        </p:nvPicPr>
        <p:blipFill>
          <a:blip r:embed="rId3"/>
          <a:stretch>
            <a:fillRect/>
          </a:stretch>
        </p:blipFill>
        <p:spPr>
          <a:xfrm>
            <a:off x="838200" y="1888936"/>
            <a:ext cx="6985000" cy="1511300"/>
          </a:xfrm>
          <a:prstGeom prst="rect">
            <a:avLst/>
          </a:prstGeom>
        </p:spPr>
      </p:pic>
      <p:sp>
        <p:nvSpPr>
          <p:cNvPr id="5" name="TextBox 4">
            <a:extLst>
              <a:ext uri="{FF2B5EF4-FFF2-40B4-BE49-F238E27FC236}">
                <a16:creationId xmlns:a16="http://schemas.microsoft.com/office/drawing/2014/main" id="{F69BA621-E41B-AF1C-D097-A5A2945C404D}"/>
              </a:ext>
            </a:extLst>
          </p:cNvPr>
          <p:cNvSpPr txBox="1"/>
          <p:nvPr/>
        </p:nvSpPr>
        <p:spPr>
          <a:xfrm>
            <a:off x="262848" y="6572061"/>
            <a:ext cx="8635954" cy="276999"/>
          </a:xfrm>
          <a:prstGeom prst="rect">
            <a:avLst/>
          </a:prstGeom>
          <a:noFill/>
        </p:spPr>
        <p:txBody>
          <a:bodyPr wrap="none" rtlCol="0">
            <a:spAutoFit/>
          </a:bodyPr>
          <a:lstStyle/>
          <a:p>
            <a:r>
              <a:rPr lang="en-US" sz="1200" dirty="0"/>
              <a:t>https://</a:t>
            </a:r>
            <a:r>
              <a:rPr lang="en-US" sz="1200" dirty="0" err="1"/>
              <a:t>www.ebi.ac.uk</a:t>
            </a:r>
            <a:r>
              <a:rPr lang="en-US" sz="1200" dirty="0"/>
              <a:t>/training/online/courses/human-genetic-variation-introduction/wp-content/uploads/sites/76/2020/05/fig11.png</a:t>
            </a:r>
          </a:p>
        </p:txBody>
      </p:sp>
    </p:spTree>
    <p:extLst>
      <p:ext uri="{BB962C8B-B14F-4D97-AF65-F5344CB8AC3E}">
        <p14:creationId xmlns:p14="http://schemas.microsoft.com/office/powerpoint/2010/main" val="2441078635"/>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a:extLst>
              <a:ext uri="{FF2B5EF4-FFF2-40B4-BE49-F238E27FC236}">
                <a16:creationId xmlns:a16="http://schemas.microsoft.com/office/drawing/2014/main" id="{224F56CF-04B6-344F-9B94-3257840EB844}"/>
              </a:ext>
            </a:extLst>
          </p:cNvPr>
          <p:cNvSpPr txBox="1">
            <a:spLocks/>
          </p:cNvSpPr>
          <p:nvPr/>
        </p:nvSpPr>
        <p:spPr>
          <a:xfrm>
            <a:off x="262848" y="574516"/>
            <a:ext cx="10515600"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2E1C4F"/>
                </a:solidFill>
                <a:latin typeface="Arial" panose="020B0604020202020204" pitchFamily="34" charset="0"/>
                <a:cs typeface="Arial" panose="020B0604020202020204" pitchFamily="34" charset="0"/>
              </a:rPr>
              <a:t>Linking Genotype and Phenotype is complex</a:t>
            </a:r>
            <a:endParaRPr lang="en-US" sz="3200" b="1" dirty="0">
              <a:solidFill>
                <a:srgbClr val="57068C"/>
              </a:solidFill>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838200" y="1311274"/>
            <a:ext cx="10515600" cy="4810967"/>
          </a:xfrm>
        </p:spPr>
        <p:txBody>
          <a:bodyPr/>
          <a:lstStyle/>
          <a:p>
            <a:endParaRPr lang="en-US" sz="1800" dirty="0"/>
          </a:p>
          <a:p>
            <a:r>
              <a:rPr lang="en-US" sz="1800" dirty="0"/>
              <a:t>Let’s not over-simplify things, explaining disease can be more complex!</a:t>
            </a:r>
          </a:p>
          <a:p>
            <a:pPr marL="0" indent="0">
              <a:buNone/>
            </a:pPr>
            <a:endParaRPr lang="en-US" sz="1800" dirty="0"/>
          </a:p>
        </p:txBody>
      </p:sp>
      <p:sp>
        <p:nvSpPr>
          <p:cNvPr id="3" name="Text Box 15">
            <a:extLst>
              <a:ext uri="{FF2B5EF4-FFF2-40B4-BE49-F238E27FC236}">
                <a16:creationId xmlns:a16="http://schemas.microsoft.com/office/drawing/2014/main" id="{156B6BA4-CD21-6C06-4C99-312784D93BEC}"/>
              </a:ext>
            </a:extLst>
          </p:cNvPr>
          <p:cNvSpPr txBox="1">
            <a:spLocks noChangeArrowheads="1"/>
          </p:cNvSpPr>
          <p:nvPr/>
        </p:nvSpPr>
        <p:spPr bwMode="auto">
          <a:xfrm>
            <a:off x="2085459" y="2130836"/>
            <a:ext cx="2029082" cy="400110"/>
          </a:xfrm>
          <a:prstGeom prst="rect">
            <a:avLst/>
          </a:prstGeom>
          <a:solidFill>
            <a:schemeClr val="accent1">
              <a:lumMod val="20000"/>
              <a:lumOff val="80000"/>
            </a:schemeClr>
          </a:solidFill>
          <a:ln w="9525">
            <a:noFill/>
            <a:miter lim="800000"/>
            <a:headEnd/>
            <a:tailEnd/>
          </a:ln>
        </p:spPr>
        <p:txBody>
          <a:bodyPr wrap="square">
            <a:spAutoFit/>
          </a:bodyPr>
          <a:lstStyle/>
          <a:p>
            <a:pPr>
              <a:defRPr/>
            </a:pPr>
            <a:r>
              <a:rPr lang="en-US" sz="2000" dirty="0">
                <a:latin typeface="+mj-lt"/>
                <a:cs typeface="Times New Roman" pitchFamily="18" charset="0"/>
              </a:rPr>
              <a:t>Genetic Variation</a:t>
            </a:r>
            <a:endParaRPr lang="fr-FR" sz="2000" dirty="0">
              <a:latin typeface="+mj-lt"/>
              <a:cs typeface="Times New Roman" pitchFamily="18" charset="0"/>
            </a:endParaRPr>
          </a:p>
        </p:txBody>
      </p:sp>
      <p:sp>
        <p:nvSpPr>
          <p:cNvPr id="6" name="Text Box 28">
            <a:extLst>
              <a:ext uri="{FF2B5EF4-FFF2-40B4-BE49-F238E27FC236}">
                <a16:creationId xmlns:a16="http://schemas.microsoft.com/office/drawing/2014/main" id="{38ECD169-A712-2858-44D0-2AB11056F575}"/>
              </a:ext>
            </a:extLst>
          </p:cNvPr>
          <p:cNvSpPr txBox="1">
            <a:spLocks noChangeArrowheads="1"/>
          </p:cNvSpPr>
          <p:nvPr/>
        </p:nvSpPr>
        <p:spPr bwMode="auto">
          <a:xfrm>
            <a:off x="2411288" y="5155172"/>
            <a:ext cx="1444627" cy="400110"/>
          </a:xfrm>
          <a:prstGeom prst="rect">
            <a:avLst/>
          </a:prstGeom>
          <a:solidFill>
            <a:schemeClr val="tx2">
              <a:lumMod val="50000"/>
            </a:schemeClr>
          </a:solidFill>
          <a:ln w="9525">
            <a:noFill/>
            <a:miter lim="800000"/>
            <a:headEnd/>
            <a:tailEnd/>
          </a:ln>
        </p:spPr>
        <p:txBody>
          <a:bodyPr wrap="square">
            <a:spAutoFit/>
          </a:bodyPr>
          <a:lstStyle/>
          <a:p>
            <a:pPr algn="ctr">
              <a:defRPr/>
            </a:pPr>
            <a:r>
              <a:rPr lang="en-US" sz="2000" dirty="0">
                <a:solidFill>
                  <a:schemeClr val="bg1"/>
                </a:solidFill>
                <a:latin typeface="+mj-lt"/>
                <a:cs typeface="Times New Roman" pitchFamily="18" charset="0"/>
              </a:rPr>
              <a:t>Phenotypes</a:t>
            </a:r>
          </a:p>
        </p:txBody>
      </p:sp>
      <p:sp>
        <p:nvSpPr>
          <p:cNvPr id="7" name="ZoneTexte 31">
            <a:extLst>
              <a:ext uri="{FF2B5EF4-FFF2-40B4-BE49-F238E27FC236}">
                <a16:creationId xmlns:a16="http://schemas.microsoft.com/office/drawing/2014/main" id="{0D219F85-BC06-F66B-03F9-917293FFFD85}"/>
              </a:ext>
            </a:extLst>
          </p:cNvPr>
          <p:cNvSpPr txBox="1"/>
          <p:nvPr/>
        </p:nvSpPr>
        <p:spPr>
          <a:xfrm>
            <a:off x="2061998" y="3369146"/>
            <a:ext cx="591637" cy="400110"/>
          </a:xfrm>
          <a:prstGeom prst="rect">
            <a:avLst/>
          </a:prstGeom>
          <a:noFill/>
        </p:spPr>
        <p:txBody>
          <a:bodyPr wrap="square" rtlCol="0">
            <a:spAutoFit/>
          </a:bodyPr>
          <a:lstStyle/>
          <a:p>
            <a:r>
              <a:rPr lang="fr-CA" sz="2000" dirty="0">
                <a:latin typeface="+mj-lt"/>
              </a:rPr>
              <a:t>QTL</a:t>
            </a:r>
          </a:p>
        </p:txBody>
      </p:sp>
      <p:cxnSp>
        <p:nvCxnSpPr>
          <p:cNvPr id="8" name="Connecteur droit avec flèche 33">
            <a:extLst>
              <a:ext uri="{FF2B5EF4-FFF2-40B4-BE49-F238E27FC236}">
                <a16:creationId xmlns:a16="http://schemas.microsoft.com/office/drawing/2014/main" id="{0E891112-10BE-01AE-C993-629ABE3B6589}"/>
              </a:ext>
            </a:extLst>
          </p:cNvPr>
          <p:cNvCxnSpPr>
            <a:cxnSpLocks/>
          </p:cNvCxnSpPr>
          <p:nvPr/>
        </p:nvCxnSpPr>
        <p:spPr>
          <a:xfrm>
            <a:off x="3100000" y="2558538"/>
            <a:ext cx="0" cy="23762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EA5C073-F43A-599C-F331-F7E204E535BC}"/>
              </a:ext>
            </a:extLst>
          </p:cNvPr>
          <p:cNvGrpSpPr/>
          <p:nvPr/>
        </p:nvGrpSpPr>
        <p:grpSpPr>
          <a:xfrm>
            <a:off x="4294955" y="2130836"/>
            <a:ext cx="5791201" cy="3888432"/>
            <a:chOff x="2514600" y="1676400"/>
            <a:chExt cx="5791201" cy="3888432"/>
          </a:xfrm>
        </p:grpSpPr>
        <p:sp>
          <p:nvSpPr>
            <p:cNvPr id="10" name="Rectangle 9">
              <a:extLst>
                <a:ext uri="{FF2B5EF4-FFF2-40B4-BE49-F238E27FC236}">
                  <a16:creationId xmlns:a16="http://schemas.microsoft.com/office/drawing/2014/main" id="{FDE88FAD-2672-8D45-BD1F-C103E1307165}"/>
                </a:ext>
              </a:extLst>
            </p:cNvPr>
            <p:cNvSpPr/>
            <p:nvPr/>
          </p:nvSpPr>
          <p:spPr bwMode="auto">
            <a:xfrm>
              <a:off x="4086043" y="4907468"/>
              <a:ext cx="3610604" cy="369332"/>
            </a:xfrm>
            <a:prstGeom prst="rect">
              <a:avLst/>
            </a:prstGeom>
            <a:ln w="28575">
              <a:solidFill>
                <a:schemeClr val="tx1"/>
              </a:solidFill>
              <a:prstDash val="solid"/>
            </a:ln>
          </p:spPr>
          <p:txBody>
            <a:bodyPr wrap="none">
              <a:spAutoFit/>
            </a:bodyPr>
            <a:lstStyle/>
            <a:p>
              <a:pPr algn="ctr">
                <a:defRPr/>
              </a:pPr>
              <a:r>
                <a:rPr lang="en-US" sz="1800" b="1" dirty="0">
                  <a:latin typeface="+mj-lt"/>
                </a:rPr>
                <a:t>Endophenotype = G + E + </a:t>
              </a:r>
              <a:r>
                <a:rPr lang="en-US" sz="1800" b="1" dirty="0" err="1">
                  <a:latin typeface="+mj-lt"/>
                </a:rPr>
                <a:t>GxG</a:t>
              </a:r>
              <a:r>
                <a:rPr lang="en-US" sz="1800" b="1" dirty="0">
                  <a:latin typeface="+mj-lt"/>
                </a:rPr>
                <a:t> + GxE</a:t>
              </a:r>
            </a:p>
          </p:txBody>
        </p:sp>
        <p:sp>
          <p:nvSpPr>
            <p:cNvPr id="11" name="Text Box 28">
              <a:extLst>
                <a:ext uri="{FF2B5EF4-FFF2-40B4-BE49-F238E27FC236}">
                  <a16:creationId xmlns:a16="http://schemas.microsoft.com/office/drawing/2014/main" id="{59EDC172-BFBC-ADF8-E10D-B0FEE6C8497E}"/>
                </a:ext>
              </a:extLst>
            </p:cNvPr>
            <p:cNvSpPr txBox="1">
              <a:spLocks noChangeArrowheads="1"/>
            </p:cNvSpPr>
            <p:nvPr/>
          </p:nvSpPr>
          <p:spPr bwMode="auto">
            <a:xfrm>
              <a:off x="4807256" y="2324472"/>
              <a:ext cx="1946687" cy="400110"/>
            </a:xfrm>
            <a:prstGeom prst="rect">
              <a:avLst/>
            </a:prstGeom>
            <a:solidFill>
              <a:schemeClr val="tx2">
                <a:lumMod val="60000"/>
                <a:lumOff val="40000"/>
              </a:schemeClr>
            </a:solidFill>
            <a:ln w="9525">
              <a:noFill/>
              <a:miter lim="800000"/>
              <a:headEnd/>
              <a:tailEnd/>
            </a:ln>
          </p:spPr>
          <p:txBody>
            <a:bodyPr wrap="none">
              <a:spAutoFit/>
            </a:bodyPr>
            <a:lstStyle/>
            <a:p>
              <a:pPr>
                <a:defRPr/>
              </a:pPr>
              <a:r>
                <a:rPr lang="en-US" sz="2000" dirty="0">
                  <a:solidFill>
                    <a:schemeClr val="bg1"/>
                  </a:solidFill>
                  <a:latin typeface="+mj-lt"/>
                  <a:cs typeface="Times New Roman" pitchFamily="18" charset="0"/>
                </a:rPr>
                <a:t>Gene Expression</a:t>
              </a:r>
              <a:endParaRPr lang="fr-FR" sz="2000" dirty="0">
                <a:solidFill>
                  <a:schemeClr val="bg1"/>
                </a:solidFill>
                <a:latin typeface="+mj-lt"/>
                <a:cs typeface="Times New Roman" pitchFamily="18" charset="0"/>
              </a:endParaRPr>
            </a:p>
          </p:txBody>
        </p:sp>
        <p:sp>
          <p:nvSpPr>
            <p:cNvPr id="12" name="ZoneTexte 36">
              <a:extLst>
                <a:ext uri="{FF2B5EF4-FFF2-40B4-BE49-F238E27FC236}">
                  <a16:creationId xmlns:a16="http://schemas.microsoft.com/office/drawing/2014/main" id="{FB875767-D52C-69B8-71C0-C5B44F651FB9}"/>
                </a:ext>
              </a:extLst>
            </p:cNvPr>
            <p:cNvSpPr txBox="1"/>
            <p:nvPr/>
          </p:nvSpPr>
          <p:spPr>
            <a:xfrm>
              <a:off x="4017639" y="2396480"/>
              <a:ext cx="660245" cy="369332"/>
            </a:xfrm>
            <a:prstGeom prst="rect">
              <a:avLst/>
            </a:prstGeom>
            <a:noFill/>
          </p:spPr>
          <p:txBody>
            <a:bodyPr wrap="none" rtlCol="0">
              <a:spAutoFit/>
            </a:bodyPr>
            <a:lstStyle/>
            <a:p>
              <a:r>
                <a:rPr lang="fr-CA" sz="1800" b="1" dirty="0">
                  <a:latin typeface="+mj-lt"/>
                </a:rPr>
                <a:t>eQTL</a:t>
              </a:r>
            </a:p>
          </p:txBody>
        </p:sp>
        <p:cxnSp>
          <p:nvCxnSpPr>
            <p:cNvPr id="13" name="Connecteur droit avec flèche 38">
              <a:extLst>
                <a:ext uri="{FF2B5EF4-FFF2-40B4-BE49-F238E27FC236}">
                  <a16:creationId xmlns:a16="http://schemas.microsoft.com/office/drawing/2014/main" id="{6901FE67-FA35-7DC5-7430-6FA8DD33A119}"/>
                </a:ext>
              </a:extLst>
            </p:cNvPr>
            <p:cNvCxnSpPr>
              <a:stCxn id="21" idx="1"/>
            </p:cNvCxnSpPr>
            <p:nvPr/>
          </p:nvCxnSpPr>
          <p:spPr>
            <a:xfrm flipH="1">
              <a:off x="2514600" y="4592707"/>
              <a:ext cx="1696280" cy="36029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39">
              <a:extLst>
                <a:ext uri="{FF2B5EF4-FFF2-40B4-BE49-F238E27FC236}">
                  <a16:creationId xmlns:a16="http://schemas.microsoft.com/office/drawing/2014/main" id="{4E2CFAED-5CE9-A329-5DFF-D5D00C33EEE3}"/>
                </a:ext>
              </a:extLst>
            </p:cNvPr>
            <p:cNvCxnSpPr/>
            <p:nvPr/>
          </p:nvCxnSpPr>
          <p:spPr>
            <a:xfrm>
              <a:off x="2590800" y="1971511"/>
              <a:ext cx="1567996" cy="390689"/>
            </a:xfrm>
            <a:prstGeom prst="straightConnector1">
              <a:avLst/>
            </a:prstGeom>
            <a:ln w="28575">
              <a:solidFill>
                <a:srgbClr val="002A13"/>
              </a:solidFill>
              <a:tailEnd type="arrow"/>
            </a:ln>
          </p:spPr>
          <p:style>
            <a:lnRef idx="1">
              <a:schemeClr val="accent1"/>
            </a:lnRef>
            <a:fillRef idx="0">
              <a:schemeClr val="accent1"/>
            </a:fillRef>
            <a:effectRef idx="0">
              <a:schemeClr val="accent1"/>
            </a:effectRef>
            <a:fontRef idx="minor">
              <a:schemeClr val="tx1"/>
            </a:fontRef>
          </p:style>
        </p:cxnSp>
        <p:sp>
          <p:nvSpPr>
            <p:cNvPr id="16" name="Text Box 28">
              <a:extLst>
                <a:ext uri="{FF2B5EF4-FFF2-40B4-BE49-F238E27FC236}">
                  <a16:creationId xmlns:a16="http://schemas.microsoft.com/office/drawing/2014/main" id="{577A3FBF-AB6C-FD19-DE10-0F7F8191BA4D}"/>
                </a:ext>
              </a:extLst>
            </p:cNvPr>
            <p:cNvSpPr txBox="1">
              <a:spLocks noChangeArrowheads="1"/>
            </p:cNvSpPr>
            <p:nvPr/>
          </p:nvSpPr>
          <p:spPr bwMode="auto">
            <a:xfrm>
              <a:off x="5065574" y="4400490"/>
              <a:ext cx="1563826" cy="400110"/>
            </a:xfrm>
            <a:prstGeom prst="rect">
              <a:avLst/>
            </a:prstGeom>
            <a:solidFill>
              <a:schemeClr val="tx2">
                <a:lumMod val="60000"/>
                <a:lumOff val="40000"/>
              </a:schemeClr>
            </a:solidFill>
            <a:ln w="9525">
              <a:noFill/>
              <a:miter lim="800000"/>
              <a:headEnd/>
              <a:tailEnd/>
            </a:ln>
          </p:spPr>
          <p:txBody>
            <a:bodyPr wrap="none">
              <a:spAutoFit/>
            </a:bodyPr>
            <a:lstStyle/>
            <a:p>
              <a:pPr>
                <a:defRPr/>
              </a:pPr>
              <a:r>
                <a:rPr lang="en-US" sz="2000" dirty="0">
                  <a:solidFill>
                    <a:schemeClr val="bg1"/>
                  </a:solidFill>
                  <a:latin typeface="+mj-lt"/>
                  <a:cs typeface="Times New Roman" pitchFamily="18" charset="0"/>
                </a:rPr>
                <a:t>Metabolome</a:t>
              </a:r>
              <a:endParaRPr lang="fr-FR" sz="2000" dirty="0">
                <a:solidFill>
                  <a:schemeClr val="bg1"/>
                </a:solidFill>
                <a:latin typeface="+mj-lt"/>
                <a:cs typeface="Times New Roman" pitchFamily="18" charset="0"/>
              </a:endParaRPr>
            </a:p>
          </p:txBody>
        </p:sp>
        <p:sp>
          <p:nvSpPr>
            <p:cNvPr id="17" name="Text Box 28">
              <a:extLst>
                <a:ext uri="{FF2B5EF4-FFF2-40B4-BE49-F238E27FC236}">
                  <a16:creationId xmlns:a16="http://schemas.microsoft.com/office/drawing/2014/main" id="{BA5B102D-551E-81B5-1343-F1D0209DFABA}"/>
                </a:ext>
              </a:extLst>
            </p:cNvPr>
            <p:cNvSpPr txBox="1">
              <a:spLocks noChangeArrowheads="1"/>
            </p:cNvSpPr>
            <p:nvPr/>
          </p:nvSpPr>
          <p:spPr bwMode="auto">
            <a:xfrm>
              <a:off x="5157253" y="3429000"/>
              <a:ext cx="1237968" cy="400110"/>
            </a:xfrm>
            <a:prstGeom prst="rect">
              <a:avLst/>
            </a:prstGeom>
            <a:solidFill>
              <a:schemeClr val="tx2">
                <a:lumMod val="60000"/>
                <a:lumOff val="40000"/>
              </a:schemeClr>
            </a:solidFill>
            <a:ln w="9525">
              <a:noFill/>
              <a:miter lim="800000"/>
              <a:headEnd/>
              <a:tailEnd/>
            </a:ln>
          </p:spPr>
          <p:txBody>
            <a:bodyPr wrap="none">
              <a:spAutoFit/>
            </a:bodyPr>
            <a:lstStyle/>
            <a:p>
              <a:pPr>
                <a:defRPr/>
              </a:pPr>
              <a:r>
                <a:rPr lang="en-US" sz="2000" dirty="0">
                  <a:solidFill>
                    <a:schemeClr val="bg1"/>
                  </a:solidFill>
                  <a:latin typeface="+mj-lt"/>
                  <a:cs typeface="Times New Roman" pitchFamily="18" charset="0"/>
                </a:rPr>
                <a:t>Proteome</a:t>
              </a:r>
              <a:endParaRPr lang="fr-FR" sz="2000" dirty="0">
                <a:solidFill>
                  <a:schemeClr val="bg1"/>
                </a:solidFill>
                <a:latin typeface="+mj-lt"/>
                <a:cs typeface="Times New Roman" pitchFamily="18" charset="0"/>
              </a:endParaRPr>
            </a:p>
          </p:txBody>
        </p:sp>
        <p:cxnSp>
          <p:nvCxnSpPr>
            <p:cNvPr id="18" name="Connecteur droit avec flèche 43">
              <a:extLst>
                <a:ext uri="{FF2B5EF4-FFF2-40B4-BE49-F238E27FC236}">
                  <a16:creationId xmlns:a16="http://schemas.microsoft.com/office/drawing/2014/main" id="{601F6B79-A964-444A-3329-F97F22942FE1}"/>
                </a:ext>
              </a:extLst>
            </p:cNvPr>
            <p:cNvCxnSpPr/>
            <p:nvPr/>
          </p:nvCxnSpPr>
          <p:spPr>
            <a:xfrm>
              <a:off x="5410200" y="3915654"/>
              <a:ext cx="0" cy="42774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44">
              <a:extLst>
                <a:ext uri="{FF2B5EF4-FFF2-40B4-BE49-F238E27FC236}">
                  <a16:creationId xmlns:a16="http://schemas.microsoft.com/office/drawing/2014/main" id="{DE32C99A-3823-726C-77FA-28B0CEC8F49E}"/>
                </a:ext>
              </a:extLst>
            </p:cNvPr>
            <p:cNvCxnSpPr/>
            <p:nvPr/>
          </p:nvCxnSpPr>
          <p:spPr>
            <a:xfrm>
              <a:off x="5410200" y="2848854"/>
              <a:ext cx="0" cy="42774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ZoneTexte 45">
              <a:extLst>
                <a:ext uri="{FF2B5EF4-FFF2-40B4-BE49-F238E27FC236}">
                  <a16:creationId xmlns:a16="http://schemas.microsoft.com/office/drawing/2014/main" id="{B55E050D-64FA-68CC-295A-BBDAF25551B1}"/>
                </a:ext>
              </a:extLst>
            </p:cNvPr>
            <p:cNvSpPr txBox="1"/>
            <p:nvPr/>
          </p:nvSpPr>
          <p:spPr>
            <a:xfrm>
              <a:off x="4305671" y="3436551"/>
              <a:ext cx="673902" cy="369332"/>
            </a:xfrm>
            <a:prstGeom prst="rect">
              <a:avLst/>
            </a:prstGeom>
            <a:noFill/>
          </p:spPr>
          <p:txBody>
            <a:bodyPr wrap="none" rtlCol="0">
              <a:spAutoFit/>
            </a:bodyPr>
            <a:lstStyle/>
            <a:p>
              <a:r>
                <a:rPr lang="fr-CA" sz="1800" b="1" dirty="0" err="1">
                  <a:latin typeface="+mj-lt"/>
                </a:rPr>
                <a:t>pQTL</a:t>
              </a:r>
              <a:endParaRPr lang="fr-CA" sz="1800" b="1" dirty="0">
                <a:latin typeface="+mj-lt"/>
              </a:endParaRPr>
            </a:p>
          </p:txBody>
        </p:sp>
        <p:sp>
          <p:nvSpPr>
            <p:cNvPr id="21" name="ZoneTexte 46">
              <a:extLst>
                <a:ext uri="{FF2B5EF4-FFF2-40B4-BE49-F238E27FC236}">
                  <a16:creationId xmlns:a16="http://schemas.microsoft.com/office/drawing/2014/main" id="{37D3103F-0DD2-FB26-1698-4C70B4B16BE1}"/>
                </a:ext>
              </a:extLst>
            </p:cNvPr>
            <p:cNvSpPr txBox="1"/>
            <p:nvPr/>
          </p:nvSpPr>
          <p:spPr>
            <a:xfrm>
              <a:off x="4210880" y="4408041"/>
              <a:ext cx="738023" cy="369332"/>
            </a:xfrm>
            <a:prstGeom prst="rect">
              <a:avLst/>
            </a:prstGeom>
            <a:noFill/>
          </p:spPr>
          <p:txBody>
            <a:bodyPr wrap="none" rtlCol="0">
              <a:spAutoFit/>
            </a:bodyPr>
            <a:lstStyle/>
            <a:p>
              <a:r>
                <a:rPr lang="fr-CA" sz="1800" b="1" dirty="0" err="1">
                  <a:latin typeface="+mj-lt"/>
                </a:rPr>
                <a:t>mQTL</a:t>
              </a:r>
              <a:endParaRPr lang="fr-CA" sz="1800" b="1" dirty="0">
                <a:latin typeface="+mj-lt"/>
              </a:endParaRPr>
            </a:p>
          </p:txBody>
        </p:sp>
        <p:sp>
          <p:nvSpPr>
            <p:cNvPr id="22" name="Rectangle à coins arrondis 47">
              <a:extLst>
                <a:ext uri="{FF2B5EF4-FFF2-40B4-BE49-F238E27FC236}">
                  <a16:creationId xmlns:a16="http://schemas.microsoft.com/office/drawing/2014/main" id="{C85E589B-C193-8AEF-5E9B-CAC4D654556B}"/>
                </a:ext>
              </a:extLst>
            </p:cNvPr>
            <p:cNvSpPr/>
            <p:nvPr/>
          </p:nvSpPr>
          <p:spPr>
            <a:xfrm>
              <a:off x="3505201" y="1676400"/>
              <a:ext cx="4800600" cy="3888432"/>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latin typeface="+mj-lt"/>
              </a:endParaRPr>
            </a:p>
          </p:txBody>
        </p:sp>
      </p:grpSp>
      <p:sp>
        <p:nvSpPr>
          <p:cNvPr id="23" name="ZoneTexte 1">
            <a:extLst>
              <a:ext uri="{FF2B5EF4-FFF2-40B4-BE49-F238E27FC236}">
                <a16:creationId xmlns:a16="http://schemas.microsoft.com/office/drawing/2014/main" id="{40DA63A8-C1AC-A59D-2618-A6EA0E72D0AF}"/>
              </a:ext>
            </a:extLst>
          </p:cNvPr>
          <p:cNvSpPr txBox="1"/>
          <p:nvPr/>
        </p:nvSpPr>
        <p:spPr>
          <a:xfrm>
            <a:off x="8172887" y="6398036"/>
            <a:ext cx="2170787" cy="276999"/>
          </a:xfrm>
          <a:prstGeom prst="rect">
            <a:avLst/>
          </a:prstGeom>
          <a:noFill/>
        </p:spPr>
        <p:txBody>
          <a:bodyPr wrap="square" rtlCol="0">
            <a:spAutoFit/>
          </a:bodyPr>
          <a:lstStyle/>
          <a:p>
            <a:r>
              <a:rPr lang="en-CA" sz="1200" i="1" dirty="0">
                <a:latin typeface="+mj-lt"/>
              </a:rPr>
              <a:t>Idaghdour and Awadalla, 2012</a:t>
            </a:r>
            <a:endParaRPr lang="fr-CA" sz="1200" i="1" dirty="0">
              <a:latin typeface="+mj-lt"/>
            </a:endParaRPr>
          </a:p>
        </p:txBody>
      </p:sp>
      <p:grpSp>
        <p:nvGrpSpPr>
          <p:cNvPr id="24" name="Group 23">
            <a:extLst>
              <a:ext uri="{FF2B5EF4-FFF2-40B4-BE49-F238E27FC236}">
                <a16:creationId xmlns:a16="http://schemas.microsoft.com/office/drawing/2014/main" id="{EF802987-0D3F-4343-3BAA-2AD74A2C5900}"/>
              </a:ext>
            </a:extLst>
          </p:cNvPr>
          <p:cNvGrpSpPr/>
          <p:nvPr/>
        </p:nvGrpSpPr>
        <p:grpSpPr>
          <a:xfrm>
            <a:off x="3228155" y="2588036"/>
            <a:ext cx="6017885" cy="1241286"/>
            <a:chOff x="1447800" y="2133600"/>
            <a:chExt cx="6017885" cy="1241286"/>
          </a:xfrm>
        </p:grpSpPr>
        <p:sp>
          <p:nvSpPr>
            <p:cNvPr id="25" name="ZoneTexte 31">
              <a:extLst>
                <a:ext uri="{FF2B5EF4-FFF2-40B4-BE49-F238E27FC236}">
                  <a16:creationId xmlns:a16="http://schemas.microsoft.com/office/drawing/2014/main" id="{32D4AC96-3472-F0C4-F662-3A55BE125091}"/>
                </a:ext>
              </a:extLst>
            </p:cNvPr>
            <p:cNvSpPr txBox="1"/>
            <p:nvPr/>
          </p:nvSpPr>
          <p:spPr>
            <a:xfrm>
              <a:off x="1447800" y="2133600"/>
              <a:ext cx="1918414" cy="707886"/>
            </a:xfrm>
            <a:prstGeom prst="rect">
              <a:avLst/>
            </a:prstGeom>
            <a:noFill/>
          </p:spPr>
          <p:txBody>
            <a:bodyPr wrap="none" rtlCol="0">
              <a:spAutoFit/>
            </a:bodyPr>
            <a:lstStyle/>
            <a:p>
              <a:r>
                <a:rPr lang="fr-CA" sz="2000" dirty="0">
                  <a:solidFill>
                    <a:srgbClr val="FF0000"/>
                  </a:solidFill>
                  <a:latin typeface="+mj-lt"/>
                </a:rPr>
                <a:t>DNA </a:t>
              </a:r>
              <a:r>
                <a:rPr lang="fr-CA" sz="2000" dirty="0" err="1">
                  <a:solidFill>
                    <a:srgbClr val="FF0000"/>
                  </a:solidFill>
                  <a:latin typeface="+mj-lt"/>
                </a:rPr>
                <a:t>Sequence</a:t>
              </a:r>
              <a:endParaRPr lang="fr-CA" sz="2000" dirty="0">
                <a:solidFill>
                  <a:srgbClr val="FF0000"/>
                </a:solidFill>
                <a:latin typeface="+mj-lt"/>
              </a:endParaRPr>
            </a:p>
            <a:p>
              <a:r>
                <a:rPr lang="fr-CA" sz="2000" dirty="0">
                  <a:solidFill>
                    <a:srgbClr val="FF0000"/>
                  </a:solidFill>
                  <a:latin typeface="+mj-lt"/>
                </a:rPr>
                <a:t>DNA </a:t>
              </a:r>
              <a:r>
                <a:rPr lang="fr-CA" sz="2000" dirty="0" err="1">
                  <a:solidFill>
                    <a:srgbClr val="FF0000"/>
                  </a:solidFill>
                  <a:latin typeface="+mj-lt"/>
                </a:rPr>
                <a:t>Epigenome</a:t>
              </a:r>
              <a:endParaRPr lang="fr-CA" sz="2000" dirty="0">
                <a:solidFill>
                  <a:srgbClr val="FF0000"/>
                </a:solidFill>
                <a:latin typeface="+mj-lt"/>
              </a:endParaRPr>
            </a:p>
          </p:txBody>
        </p:sp>
        <p:sp>
          <p:nvSpPr>
            <p:cNvPr id="26" name="ZoneTexte 31">
              <a:extLst>
                <a:ext uri="{FF2B5EF4-FFF2-40B4-BE49-F238E27FC236}">
                  <a16:creationId xmlns:a16="http://schemas.microsoft.com/office/drawing/2014/main" id="{E046E5AA-6BFE-061D-BA9C-4556A031EA59}"/>
                </a:ext>
              </a:extLst>
            </p:cNvPr>
            <p:cNvSpPr txBox="1"/>
            <p:nvPr/>
          </p:nvSpPr>
          <p:spPr>
            <a:xfrm>
              <a:off x="5562600" y="2667000"/>
              <a:ext cx="1903085" cy="707886"/>
            </a:xfrm>
            <a:prstGeom prst="rect">
              <a:avLst/>
            </a:prstGeom>
            <a:noFill/>
          </p:spPr>
          <p:txBody>
            <a:bodyPr wrap="none" rtlCol="0">
              <a:spAutoFit/>
            </a:bodyPr>
            <a:lstStyle/>
            <a:p>
              <a:r>
                <a:rPr lang="fr-CA" sz="2000" dirty="0">
                  <a:solidFill>
                    <a:srgbClr val="FF0000"/>
                  </a:solidFill>
                  <a:latin typeface="+mj-lt"/>
                </a:rPr>
                <a:t>RNA </a:t>
              </a:r>
              <a:r>
                <a:rPr lang="fr-CA" sz="2000" dirty="0" err="1">
                  <a:solidFill>
                    <a:srgbClr val="FF0000"/>
                  </a:solidFill>
                  <a:latin typeface="+mj-lt"/>
                </a:rPr>
                <a:t>Sequence</a:t>
              </a:r>
              <a:endParaRPr lang="fr-CA" sz="2000" dirty="0">
                <a:solidFill>
                  <a:srgbClr val="FF0000"/>
                </a:solidFill>
                <a:latin typeface="+mj-lt"/>
              </a:endParaRPr>
            </a:p>
            <a:p>
              <a:r>
                <a:rPr lang="fr-CA" sz="2000" dirty="0">
                  <a:solidFill>
                    <a:srgbClr val="FF0000"/>
                  </a:solidFill>
                  <a:latin typeface="+mj-lt"/>
                </a:rPr>
                <a:t>RNA </a:t>
              </a:r>
              <a:r>
                <a:rPr lang="fr-CA" sz="2000" dirty="0" err="1">
                  <a:solidFill>
                    <a:srgbClr val="FF0000"/>
                  </a:solidFill>
                  <a:latin typeface="+mj-lt"/>
                </a:rPr>
                <a:t>Epigenome</a:t>
              </a:r>
              <a:endParaRPr lang="fr-CA" sz="2000" dirty="0">
                <a:solidFill>
                  <a:srgbClr val="FF0000"/>
                </a:solidFill>
                <a:latin typeface="+mj-lt"/>
              </a:endParaRPr>
            </a:p>
          </p:txBody>
        </p:sp>
      </p:grpSp>
    </p:spTree>
    <p:extLst>
      <p:ext uri="{BB962C8B-B14F-4D97-AF65-F5344CB8AC3E}">
        <p14:creationId xmlns:p14="http://schemas.microsoft.com/office/powerpoint/2010/main" val="3098680291"/>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527673"/>
            <a:ext cx="10515600" cy="5010251"/>
          </a:xfrm>
        </p:spPr>
        <p:txBody>
          <a:bodyPr>
            <a:normAutofit/>
          </a:bodyPr>
          <a:lstStyle/>
          <a:p>
            <a:endParaRPr lang="en-US" sz="1400" b="1" dirty="0">
              <a:solidFill>
                <a:srgbClr val="7F7F7C"/>
              </a:solidFill>
              <a:latin typeface="Arial" panose="020B0604020202020204" pitchFamily="34" charset="0"/>
              <a:cs typeface="Arial" panose="020B0604020202020204" pitchFamily="34" charset="0"/>
            </a:endParaRPr>
          </a:p>
          <a:p>
            <a:pPr marL="0" indent="0">
              <a:buNone/>
            </a:pPr>
            <a:r>
              <a:rPr lang="en-US" sz="1400" b="1" dirty="0">
                <a:solidFill>
                  <a:srgbClr val="7F7F7C"/>
                </a:solidFill>
                <a:latin typeface="Arial" panose="020B0604020202020204" pitchFamily="34" charset="0"/>
                <a:cs typeface="Arial" panose="020B0604020202020204" pitchFamily="34" charset="0"/>
              </a:rPr>
              <a:t> </a:t>
            </a:r>
          </a:p>
        </p:txBody>
      </p:sp>
      <p:sp>
        <p:nvSpPr>
          <p:cNvPr id="14" name="Title 4">
            <a:extLst>
              <a:ext uri="{FF2B5EF4-FFF2-40B4-BE49-F238E27FC236}">
                <a16:creationId xmlns:a16="http://schemas.microsoft.com/office/drawing/2014/main" id="{224F56CF-04B6-344F-9B94-3257840EB844}"/>
              </a:ext>
            </a:extLst>
          </p:cNvPr>
          <p:cNvSpPr txBox="1">
            <a:spLocks/>
          </p:cNvSpPr>
          <p:nvPr/>
        </p:nvSpPr>
        <p:spPr>
          <a:xfrm>
            <a:off x="262848" y="616065"/>
            <a:ext cx="10515600" cy="4524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2E1C4F"/>
                </a:solidFill>
                <a:latin typeface="Arial" panose="020B0604020202020204" pitchFamily="34" charset="0"/>
                <a:cs typeface="Arial" panose="020B0604020202020204" pitchFamily="34" charset="0"/>
              </a:rPr>
              <a:t>Basics of Sequencing</a:t>
            </a:r>
            <a:endParaRPr lang="en-US" sz="2600" b="1" dirty="0">
              <a:solidFill>
                <a:srgbClr val="57068C"/>
              </a:solidFill>
              <a:latin typeface="Arial" panose="020B0604020202020204" pitchFamily="34" charset="0"/>
              <a:cs typeface="Arial" panose="020B0604020202020204" pitchFamily="34" charset="0"/>
            </a:endParaRPr>
          </a:p>
        </p:txBody>
      </p:sp>
      <p:pic>
        <p:nvPicPr>
          <p:cNvPr id="7" name="Picture 6" descr="Untitled.tiff">
            <a:extLst>
              <a:ext uri="{FF2B5EF4-FFF2-40B4-BE49-F238E27FC236}">
                <a16:creationId xmlns:a16="http://schemas.microsoft.com/office/drawing/2014/main" id="{B6973499-4F1B-1503-315D-CF87EC0E6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48" y="1410744"/>
            <a:ext cx="3471390" cy="3479597"/>
          </a:xfrm>
          <a:prstGeom prst="rect">
            <a:avLst/>
          </a:prstGeom>
        </p:spPr>
      </p:pic>
      <p:pic>
        <p:nvPicPr>
          <p:cNvPr id="8" name="Picture 7" descr="Untitled 2.tiff">
            <a:extLst>
              <a:ext uri="{FF2B5EF4-FFF2-40B4-BE49-F238E27FC236}">
                <a16:creationId xmlns:a16="http://schemas.microsoft.com/office/drawing/2014/main" id="{ED7C6776-0590-BEA2-5F6F-279A5C0C3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109" y="1410741"/>
            <a:ext cx="3504511" cy="3479597"/>
          </a:xfrm>
          <a:prstGeom prst="rect">
            <a:avLst/>
          </a:prstGeom>
        </p:spPr>
      </p:pic>
      <p:sp>
        <p:nvSpPr>
          <p:cNvPr id="9" name="Down Arrow 8">
            <a:extLst>
              <a:ext uri="{FF2B5EF4-FFF2-40B4-BE49-F238E27FC236}">
                <a16:creationId xmlns:a16="http://schemas.microsoft.com/office/drawing/2014/main" id="{27ECD397-3670-A4B3-514C-CA8DE416E096}"/>
              </a:ext>
            </a:extLst>
          </p:cNvPr>
          <p:cNvSpPr/>
          <p:nvPr/>
        </p:nvSpPr>
        <p:spPr>
          <a:xfrm rot="16200000">
            <a:off x="8168307" y="3023371"/>
            <a:ext cx="526839" cy="781176"/>
          </a:xfrm>
          <a:prstGeom prst="downArrow">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noFill/>
            </a:endParaRPr>
          </a:p>
        </p:txBody>
      </p:sp>
      <p:pic>
        <p:nvPicPr>
          <p:cNvPr id="10" name="Picture 9" descr="Untitled 3.tiff">
            <a:extLst>
              <a:ext uri="{FF2B5EF4-FFF2-40B4-BE49-F238E27FC236}">
                <a16:creationId xmlns:a16="http://schemas.microsoft.com/office/drawing/2014/main" id="{C0B69671-B728-F574-2DBA-363BE431BB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0833" y="1410740"/>
            <a:ext cx="3117601" cy="3479597"/>
          </a:xfrm>
          <a:prstGeom prst="rect">
            <a:avLst/>
          </a:prstGeom>
        </p:spPr>
      </p:pic>
      <p:sp>
        <p:nvSpPr>
          <p:cNvPr id="11" name="Down Arrow 10">
            <a:extLst>
              <a:ext uri="{FF2B5EF4-FFF2-40B4-BE49-F238E27FC236}">
                <a16:creationId xmlns:a16="http://schemas.microsoft.com/office/drawing/2014/main" id="{0C5BB8FA-3961-F96C-D8A1-9D13D2B3B28A}"/>
              </a:ext>
            </a:extLst>
          </p:cNvPr>
          <p:cNvSpPr/>
          <p:nvPr/>
        </p:nvSpPr>
        <p:spPr>
          <a:xfrm rot="16200000">
            <a:off x="3879926" y="3038411"/>
            <a:ext cx="526839" cy="781176"/>
          </a:xfrm>
          <a:prstGeom prst="downArrow">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1556615819"/>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B7BD0-00F7-154A-9CFC-9685FCEBDAB0}"/>
              </a:ext>
            </a:extLst>
          </p:cNvPr>
          <p:cNvSpPr>
            <a:spLocks noGrp="1"/>
          </p:cNvSpPr>
          <p:nvPr>
            <p:ph idx="1"/>
          </p:nvPr>
        </p:nvSpPr>
        <p:spPr>
          <a:xfrm>
            <a:off x="262848" y="1527673"/>
            <a:ext cx="11606185" cy="4842849"/>
          </a:xfrm>
        </p:spPr>
        <p:txBody>
          <a:bodyPr>
            <a:normAutofit/>
          </a:bodyPr>
          <a:lstStyle/>
          <a:p>
            <a:r>
              <a:rPr lang="en-US" sz="2000" dirty="0"/>
              <a:t>Measured by </a:t>
            </a:r>
            <a:r>
              <a:rPr lang="en-US" sz="2000" dirty="0" err="1"/>
              <a:t>Phred</a:t>
            </a:r>
            <a:r>
              <a:rPr lang="en-US" sz="2000" dirty="0"/>
              <a:t> quality scores (Q scores).</a:t>
            </a:r>
          </a:p>
          <a:p>
            <a:r>
              <a:rPr lang="en-US" sz="2000" dirty="0"/>
              <a:t>Originally implemented for Sanger sequencing accuracy,</a:t>
            </a:r>
          </a:p>
          <a:p>
            <a:pPr lvl="1"/>
            <a:r>
              <a:rPr lang="en-US" sz="2000" dirty="0"/>
              <a:t>Peak resolution and shape</a:t>
            </a:r>
          </a:p>
          <a:p>
            <a:pPr lvl="1"/>
            <a:r>
              <a:rPr lang="en-US" sz="2000" dirty="0"/>
              <a:t>Confirmation of sequencing through large multivariate table lookups.</a:t>
            </a:r>
          </a:p>
          <a:p>
            <a:pPr lvl="1"/>
            <a:r>
              <a:rPr lang="en-US" sz="2000" dirty="0"/>
              <a:t>Highly accurate across chemistries and instruments</a:t>
            </a:r>
          </a:p>
          <a:p>
            <a:pPr lvl="1"/>
            <a:r>
              <a:rPr lang="en-US" sz="2000" dirty="0"/>
              <a:t>It is the standard quality metric for sequencing.</a:t>
            </a:r>
          </a:p>
          <a:p>
            <a:r>
              <a:rPr lang="en-US" sz="2000" dirty="0"/>
              <a:t>Process of generating and using lookup tables in Illumina is similar to the Sanger sequencing algorithm</a:t>
            </a:r>
          </a:p>
          <a:p>
            <a:pPr marL="0" indent="0">
              <a:buNone/>
            </a:pPr>
            <a:endParaRPr lang="en-US" dirty="0"/>
          </a:p>
          <a:p>
            <a:pPr marL="285750" indent="-285750"/>
            <a:endParaRPr lang="en-US" dirty="0"/>
          </a:p>
          <a:p>
            <a:endParaRPr lang="en-US" sz="1400" dirty="0">
              <a:solidFill>
                <a:srgbClr val="7F7F7C"/>
              </a:solidFill>
              <a:latin typeface="Arial" panose="020B0604020202020204" pitchFamily="34" charset="0"/>
              <a:cs typeface="Arial" panose="020B0604020202020204" pitchFamily="34" charset="0"/>
            </a:endParaRPr>
          </a:p>
          <a:p>
            <a:endParaRPr lang="en-US" sz="1400" b="1" dirty="0">
              <a:solidFill>
                <a:srgbClr val="7F7F7C"/>
              </a:solidFill>
              <a:latin typeface="Arial" panose="020B0604020202020204" pitchFamily="34" charset="0"/>
              <a:cs typeface="Arial" panose="020B0604020202020204" pitchFamily="34" charset="0"/>
            </a:endParaRPr>
          </a:p>
        </p:txBody>
      </p:sp>
      <p:sp>
        <p:nvSpPr>
          <p:cNvPr id="14" name="Title 4">
            <a:extLst>
              <a:ext uri="{FF2B5EF4-FFF2-40B4-BE49-F238E27FC236}">
                <a16:creationId xmlns:a16="http://schemas.microsoft.com/office/drawing/2014/main" id="{224F56CF-04B6-344F-9B94-3257840EB844}"/>
              </a:ext>
            </a:extLst>
          </p:cNvPr>
          <p:cNvSpPr txBox="1">
            <a:spLocks/>
          </p:cNvSpPr>
          <p:nvPr/>
        </p:nvSpPr>
        <p:spPr>
          <a:xfrm>
            <a:off x="262848" y="616065"/>
            <a:ext cx="10515600" cy="4524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57068C"/>
                </a:solidFill>
                <a:latin typeface="Arial" panose="020B0604020202020204" pitchFamily="34" charset="0"/>
                <a:cs typeface="Arial" panose="020B0604020202020204" pitchFamily="34" charset="0"/>
              </a:rPr>
              <a:t>Quality scores</a:t>
            </a:r>
          </a:p>
        </p:txBody>
      </p:sp>
      <p:pic>
        <p:nvPicPr>
          <p:cNvPr id="2" name="Picture 1" descr="Screen Shot 2015-06-14 at 9.10.33 AM.png">
            <a:extLst>
              <a:ext uri="{FF2B5EF4-FFF2-40B4-BE49-F238E27FC236}">
                <a16:creationId xmlns:a16="http://schemas.microsoft.com/office/drawing/2014/main" id="{B7CAA0C9-9C1C-49B7-98DB-0F410D81E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659" y="4237114"/>
            <a:ext cx="3958103" cy="2072849"/>
          </a:xfrm>
          <a:prstGeom prst="rect">
            <a:avLst/>
          </a:prstGeom>
        </p:spPr>
      </p:pic>
      <p:pic>
        <p:nvPicPr>
          <p:cNvPr id="4" name="Picture 3" descr="Screen Shot 2015-06-14 at 9.10.20 AM.png">
            <a:extLst>
              <a:ext uri="{FF2B5EF4-FFF2-40B4-BE49-F238E27FC236}">
                <a16:creationId xmlns:a16="http://schemas.microsoft.com/office/drawing/2014/main" id="{1045A081-EF70-6D82-305C-CA12E5233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562" y="4241641"/>
            <a:ext cx="3420498" cy="2063796"/>
          </a:xfrm>
          <a:prstGeom prst="rect">
            <a:avLst/>
          </a:prstGeom>
        </p:spPr>
      </p:pic>
    </p:spTree>
    <p:extLst>
      <p:ext uri="{BB962C8B-B14F-4D97-AF65-F5344CB8AC3E}">
        <p14:creationId xmlns:p14="http://schemas.microsoft.com/office/powerpoint/2010/main" val="3242079180"/>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C846F1-5E7B-9A08-033B-049FE5AD4CE1}"/>
              </a:ext>
            </a:extLst>
          </p:cNvPr>
          <p:cNvSpPr txBox="1">
            <a:spLocks/>
          </p:cNvSpPr>
          <p:nvPr/>
        </p:nvSpPr>
        <p:spPr>
          <a:xfrm>
            <a:off x="262848" y="616065"/>
            <a:ext cx="10515600" cy="4524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57068C"/>
                </a:solidFill>
                <a:latin typeface="Arial" panose="020B0604020202020204" pitchFamily="34" charset="0"/>
                <a:cs typeface="Arial" panose="020B0604020202020204" pitchFamily="34" charset="0"/>
              </a:rPr>
              <a:t>Quality scores</a:t>
            </a:r>
          </a:p>
        </p:txBody>
      </p:sp>
      <p:pic>
        <p:nvPicPr>
          <p:cNvPr id="6" name="Picture 5" descr="Screen Shot 2015-06-13 at 6.01.41 PM.png">
            <a:extLst>
              <a:ext uri="{FF2B5EF4-FFF2-40B4-BE49-F238E27FC236}">
                <a16:creationId xmlns:a16="http://schemas.microsoft.com/office/drawing/2014/main" id="{2E7BD3DD-7857-FD6C-3108-741A6D551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564" y="1440388"/>
            <a:ext cx="7664168" cy="4801547"/>
          </a:xfrm>
          <a:prstGeom prst="rect">
            <a:avLst/>
          </a:prstGeom>
        </p:spPr>
      </p:pic>
    </p:spTree>
    <p:extLst>
      <p:ext uri="{BB962C8B-B14F-4D97-AF65-F5344CB8AC3E}">
        <p14:creationId xmlns:p14="http://schemas.microsoft.com/office/powerpoint/2010/main" val="2186115020"/>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C846F1-5E7B-9A08-033B-049FE5AD4CE1}"/>
              </a:ext>
            </a:extLst>
          </p:cNvPr>
          <p:cNvSpPr txBox="1">
            <a:spLocks/>
          </p:cNvSpPr>
          <p:nvPr/>
        </p:nvSpPr>
        <p:spPr>
          <a:xfrm>
            <a:off x="262848" y="616065"/>
            <a:ext cx="10515600" cy="4524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57068C"/>
                </a:solidFill>
                <a:latin typeface="Arial" panose="020B0604020202020204" pitchFamily="34" charset="0"/>
                <a:cs typeface="Arial" panose="020B0604020202020204" pitchFamily="34" charset="0"/>
              </a:rPr>
              <a:t>Quality scores</a:t>
            </a:r>
          </a:p>
        </p:txBody>
      </p:sp>
      <p:pic>
        <p:nvPicPr>
          <p:cNvPr id="2" name="Picture 1" descr="Screen Shot 2015-06-13 at 6.07.11 PM.png">
            <a:extLst>
              <a:ext uri="{FF2B5EF4-FFF2-40B4-BE49-F238E27FC236}">
                <a16:creationId xmlns:a16="http://schemas.microsoft.com/office/drawing/2014/main" id="{0F733EDF-991F-37A8-7EBD-2CDFAEABE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440" y="1452056"/>
            <a:ext cx="7769120" cy="4481221"/>
          </a:xfrm>
          <a:prstGeom prst="rect">
            <a:avLst/>
          </a:prstGeom>
        </p:spPr>
      </p:pic>
    </p:spTree>
    <p:extLst>
      <p:ext uri="{BB962C8B-B14F-4D97-AF65-F5344CB8AC3E}">
        <p14:creationId xmlns:p14="http://schemas.microsoft.com/office/powerpoint/2010/main" val="4083320663"/>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C846F1-5E7B-9A08-033B-049FE5AD4CE1}"/>
              </a:ext>
            </a:extLst>
          </p:cNvPr>
          <p:cNvSpPr txBox="1">
            <a:spLocks/>
          </p:cNvSpPr>
          <p:nvPr/>
        </p:nvSpPr>
        <p:spPr>
          <a:xfrm>
            <a:off x="262848" y="616065"/>
            <a:ext cx="10515600" cy="4524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57068C"/>
                </a:solidFill>
                <a:latin typeface="Arial" panose="020B0604020202020204" pitchFamily="34" charset="0"/>
                <a:cs typeface="Arial" panose="020B0604020202020204" pitchFamily="34" charset="0"/>
              </a:rPr>
              <a:t>Quality trimming (QT)</a:t>
            </a:r>
          </a:p>
        </p:txBody>
      </p:sp>
      <p:sp>
        <p:nvSpPr>
          <p:cNvPr id="12" name="Content Placeholder 11">
            <a:extLst>
              <a:ext uri="{FF2B5EF4-FFF2-40B4-BE49-F238E27FC236}">
                <a16:creationId xmlns:a16="http://schemas.microsoft.com/office/drawing/2014/main" id="{CB6F0C52-E054-6A23-A2A8-5DC055ABA31B}"/>
              </a:ext>
            </a:extLst>
          </p:cNvPr>
          <p:cNvSpPr>
            <a:spLocks noGrp="1"/>
          </p:cNvSpPr>
          <p:nvPr>
            <p:ph idx="1"/>
          </p:nvPr>
        </p:nvSpPr>
        <p:spPr>
          <a:xfrm>
            <a:off x="838200" y="1359342"/>
            <a:ext cx="10515600" cy="4351338"/>
          </a:xfrm>
        </p:spPr>
        <p:txBody>
          <a:bodyPr/>
          <a:lstStyle/>
          <a:p>
            <a:pPr marL="0" indent="0">
              <a:buNone/>
            </a:pPr>
            <a:r>
              <a:rPr lang="en-US" sz="2000" dirty="0"/>
              <a:t>Many tools are available (</a:t>
            </a:r>
            <a:r>
              <a:rPr lang="en-US" sz="2000" b="1" dirty="0" err="1"/>
              <a:t>FastP</a:t>
            </a:r>
            <a:r>
              <a:rPr lang="en-US" sz="2000" b="1" dirty="0"/>
              <a:t>, </a:t>
            </a:r>
            <a:r>
              <a:rPr lang="en-US" sz="2000" dirty="0" err="1"/>
              <a:t>Trimmomatics</a:t>
            </a:r>
            <a:r>
              <a:rPr lang="en-US" sz="2000" dirty="0"/>
              <a:t>, </a:t>
            </a:r>
            <a:r>
              <a:rPr lang="en-US" sz="2000" dirty="0" err="1"/>
              <a:t>FastX</a:t>
            </a:r>
            <a:r>
              <a:rPr lang="en-US" sz="2000" dirty="0"/>
              <a:t> toolkit, </a:t>
            </a:r>
            <a:r>
              <a:rPr lang="en-US" sz="2000" dirty="0" err="1"/>
              <a:t>Seqtk</a:t>
            </a:r>
            <a:r>
              <a:rPr lang="en-US" sz="2000" dirty="0"/>
              <a:t>, Sickle).</a:t>
            </a:r>
          </a:p>
        </p:txBody>
      </p:sp>
      <p:graphicFrame>
        <p:nvGraphicFramePr>
          <p:cNvPr id="13" name="Diagram 12">
            <a:extLst>
              <a:ext uri="{FF2B5EF4-FFF2-40B4-BE49-F238E27FC236}">
                <a16:creationId xmlns:a16="http://schemas.microsoft.com/office/drawing/2014/main" id="{71931A6B-B5D8-2D89-E8B1-39933C320DC7}"/>
              </a:ext>
            </a:extLst>
          </p:cNvPr>
          <p:cNvGraphicFramePr/>
          <p:nvPr>
            <p:extLst>
              <p:ext uri="{D42A27DB-BD31-4B8C-83A1-F6EECF244321}">
                <p14:modId xmlns:p14="http://schemas.microsoft.com/office/powerpoint/2010/main" val="3177567198"/>
              </p:ext>
            </p:extLst>
          </p:nvPr>
        </p:nvGraphicFramePr>
        <p:xfrm>
          <a:off x="-272985" y="2279305"/>
          <a:ext cx="5476117" cy="2720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12D14158-C8BF-45F6-A22C-E376613F3D74}"/>
              </a:ext>
            </a:extLst>
          </p:cNvPr>
          <p:cNvGraphicFramePr/>
          <p:nvPr>
            <p:extLst>
              <p:ext uri="{D42A27DB-BD31-4B8C-83A1-F6EECF244321}">
                <p14:modId xmlns:p14="http://schemas.microsoft.com/office/powerpoint/2010/main" val="1461198094"/>
              </p:ext>
            </p:extLst>
          </p:nvPr>
        </p:nvGraphicFramePr>
        <p:xfrm>
          <a:off x="5743920" y="2279305"/>
          <a:ext cx="5069091" cy="31618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Right Arrow 14">
            <a:extLst>
              <a:ext uri="{FF2B5EF4-FFF2-40B4-BE49-F238E27FC236}">
                <a16:creationId xmlns:a16="http://schemas.microsoft.com/office/drawing/2014/main" id="{A26EDEEA-D8B7-99BB-903C-F5A3339FF32D}"/>
              </a:ext>
            </a:extLst>
          </p:cNvPr>
          <p:cNvSpPr/>
          <p:nvPr/>
        </p:nvSpPr>
        <p:spPr>
          <a:xfrm>
            <a:off x="4576396" y="3745149"/>
            <a:ext cx="1347354" cy="406016"/>
          </a:xfrm>
          <a:prstGeom prst="rightArrow">
            <a:avLst/>
          </a:prstGeom>
          <a:solidFill>
            <a:schemeClr val="accent6">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2105012132"/>
      </p:ext>
    </p:extLst>
  </p:cSld>
  <p:clrMapOvr>
    <a:masterClrMapping/>
  </p:clrMapOvr>
  <mc:AlternateContent xmlns:mc="http://schemas.openxmlformats.org/markup-compatibility/2006" xmlns:p14="http://schemas.microsoft.com/office/powerpoint/2010/main">
    <mc:Choice Requires="p14">
      <p:transition spd="slow" p14:dur="4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4" grpId="0">
        <p:bldAsOne/>
      </p:bldGraphic>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24904</TotalTime>
  <Words>1112</Words>
  <Application>Microsoft Macintosh PowerPoint</Application>
  <PresentationFormat>Widescreen</PresentationFormat>
  <Paragraphs>153</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170</cp:revision>
  <cp:lastPrinted>2019-04-08T05:09:23Z</cp:lastPrinted>
  <dcterms:created xsi:type="dcterms:W3CDTF">2019-04-07T08:44:09Z</dcterms:created>
  <dcterms:modified xsi:type="dcterms:W3CDTF">2024-02-26T05:20:57Z</dcterms:modified>
</cp:coreProperties>
</file>