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8" r:id="rId3"/>
    <p:sldId id="297" r:id="rId4"/>
    <p:sldId id="259" r:id="rId5"/>
    <p:sldId id="298" r:id="rId6"/>
    <p:sldId id="291" r:id="rId7"/>
    <p:sldId id="293" r:id="rId8"/>
    <p:sldId id="294" r:id="rId9"/>
    <p:sldId id="295" r:id="rId10"/>
    <p:sldId id="296" r:id="rId11"/>
    <p:sldId id="299" r:id="rId12"/>
  </p:sldIdLst>
  <p:sldSz cx="9144000" cy="5143500" type="screen16x9"/>
  <p:notesSz cx="6858000" cy="9144000"/>
  <p:embeddedFontLst>
    <p:embeddedFont>
      <p:font typeface="Inter" panose="020B0604020202020204" charset="0"/>
      <p:regular r:id="rId14"/>
      <p:bold r:id="rId15"/>
      <p:italic r:id="rId16"/>
      <p:boldItalic r:id="rId17"/>
    </p:embeddedFont>
    <p:embeddedFont>
      <p:font typeface="Inter Medium" panose="020B0604020202020204" charset="0"/>
      <p:regular r:id="rId18"/>
      <p:bold r:id="rId19"/>
      <p:italic r:id="rId20"/>
      <p:boldItalic r:id="rId21"/>
    </p:embeddedFont>
    <p:embeddedFont>
      <p:font typeface="Nunito Light" pitchFamily="2" charset="0"/>
      <p:regular r:id="rId22"/>
      <p: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397F0A-69DA-424B-9D4C-7654346C6C6E}">
  <a:tblStyle styleId="{0C397F0A-69DA-424B-9D4C-7654346C6C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FC0BF7A-7228-45FA-94E6-99B517692C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6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8300ce3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8300ce3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A8067F6D-87EE-DA04-0D16-1E20DB427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dda1946d_6_322:notes">
            <a:extLst>
              <a:ext uri="{FF2B5EF4-FFF2-40B4-BE49-F238E27FC236}">
                <a16:creationId xmlns:a16="http://schemas.microsoft.com/office/drawing/2014/main" id="{41799467-0629-EBAD-FBF4-F78ED808FE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dda1946d_6_322:notes">
            <a:extLst>
              <a:ext uri="{FF2B5EF4-FFF2-40B4-BE49-F238E27FC236}">
                <a16:creationId xmlns:a16="http://schemas.microsoft.com/office/drawing/2014/main" id="{039C23DD-39C1-CD26-DD86-0E8A94CCF9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817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4EEB10BF-2064-0459-9D58-D25B34630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8300ce307_0_0:notes">
            <a:extLst>
              <a:ext uri="{FF2B5EF4-FFF2-40B4-BE49-F238E27FC236}">
                <a16:creationId xmlns:a16="http://schemas.microsoft.com/office/drawing/2014/main" id="{E5959D84-8523-51E9-B833-7C6C47DDC7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8300ce307_0_0:notes">
            <a:extLst>
              <a:ext uri="{FF2B5EF4-FFF2-40B4-BE49-F238E27FC236}">
                <a16:creationId xmlns:a16="http://schemas.microsoft.com/office/drawing/2014/main" id="{7FC616BC-EBFA-A8ED-15A4-493904F606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09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8300ce30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8300ce30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9D45B772-C8E5-1C59-2CD2-5C4F259F8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8300ce307_0_0:notes">
            <a:extLst>
              <a:ext uri="{FF2B5EF4-FFF2-40B4-BE49-F238E27FC236}">
                <a16:creationId xmlns:a16="http://schemas.microsoft.com/office/drawing/2014/main" id="{517737E1-D882-D9A5-B7D8-189B4B9F16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8300ce307_0_0:notes">
            <a:extLst>
              <a:ext uri="{FF2B5EF4-FFF2-40B4-BE49-F238E27FC236}">
                <a16:creationId xmlns:a16="http://schemas.microsoft.com/office/drawing/2014/main" id="{95BC0C13-77F1-3F19-BE10-4388B9560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56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5C1EB696-534C-5225-BCC8-53549BA6B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8300ce307_0_0:notes">
            <a:extLst>
              <a:ext uri="{FF2B5EF4-FFF2-40B4-BE49-F238E27FC236}">
                <a16:creationId xmlns:a16="http://schemas.microsoft.com/office/drawing/2014/main" id="{3986A4CF-42B7-B302-1B3E-137232CEE6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8300ce307_0_0:notes">
            <a:extLst>
              <a:ext uri="{FF2B5EF4-FFF2-40B4-BE49-F238E27FC236}">
                <a16:creationId xmlns:a16="http://schemas.microsoft.com/office/drawing/2014/main" id="{DF36F5E8-E7C1-5906-F5B9-1F4D1E16BD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410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B969ED55-D3A1-0E5A-3014-35B1C79D8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dda1946d_6_322:notes">
            <a:extLst>
              <a:ext uri="{FF2B5EF4-FFF2-40B4-BE49-F238E27FC236}">
                <a16:creationId xmlns:a16="http://schemas.microsoft.com/office/drawing/2014/main" id="{3BFAF8B0-D946-C8C3-B0F2-F532097146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dda1946d_6_322:notes">
            <a:extLst>
              <a:ext uri="{FF2B5EF4-FFF2-40B4-BE49-F238E27FC236}">
                <a16:creationId xmlns:a16="http://schemas.microsoft.com/office/drawing/2014/main" id="{813AF798-135A-3942-0CFE-B4571CD666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287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2EEABB0A-89B8-092D-E5F6-DFD610201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dda1946d_6_322:notes">
            <a:extLst>
              <a:ext uri="{FF2B5EF4-FFF2-40B4-BE49-F238E27FC236}">
                <a16:creationId xmlns:a16="http://schemas.microsoft.com/office/drawing/2014/main" id="{E23999C9-2EB4-EB7F-6D81-67D9678E3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dda1946d_6_322:notes">
            <a:extLst>
              <a:ext uri="{FF2B5EF4-FFF2-40B4-BE49-F238E27FC236}">
                <a16:creationId xmlns:a16="http://schemas.microsoft.com/office/drawing/2014/main" id="{907D183D-D0D0-E0DC-D69D-F78184A896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805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07E81A3C-84FF-0991-85D7-8EA5AB017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dda1946d_6_322:notes">
            <a:extLst>
              <a:ext uri="{FF2B5EF4-FFF2-40B4-BE49-F238E27FC236}">
                <a16:creationId xmlns:a16="http://schemas.microsoft.com/office/drawing/2014/main" id="{F8673DC8-285D-6B20-07CE-FBF2A6A224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dda1946d_6_322:notes">
            <a:extLst>
              <a:ext uri="{FF2B5EF4-FFF2-40B4-BE49-F238E27FC236}">
                <a16:creationId xmlns:a16="http://schemas.microsoft.com/office/drawing/2014/main" id="{31659868-29AE-298E-556C-6D3F5E0003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71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10F681D9-35D8-10EF-BD4D-6912EB110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dda1946d_6_322:notes">
            <a:extLst>
              <a:ext uri="{FF2B5EF4-FFF2-40B4-BE49-F238E27FC236}">
                <a16:creationId xmlns:a16="http://schemas.microsoft.com/office/drawing/2014/main" id="{FC6E672B-3B67-C4BA-B924-9E08A7455A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dda1946d_6_322:notes">
            <a:extLst>
              <a:ext uri="{FF2B5EF4-FFF2-40B4-BE49-F238E27FC236}">
                <a16:creationId xmlns:a16="http://schemas.microsoft.com/office/drawing/2014/main" id="{F36066DF-66B7-642F-F54F-29DE738014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52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066800"/>
            <a:ext cx="5407800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6" y="3395547"/>
            <a:ext cx="63501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713225" y="1744525"/>
            <a:ext cx="3681300" cy="21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4709525" y="445775"/>
            <a:ext cx="3721200" cy="4251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150"/>
            <a:ext cx="6576000" cy="15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1284000" y="290180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00863"/>
            <a:ext cx="5778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3" hasCustomPrompt="1"/>
          </p:nvPr>
        </p:nvSpPr>
        <p:spPr>
          <a:xfrm>
            <a:off x="4223200" y="1400840"/>
            <a:ext cx="5760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2472438"/>
            <a:ext cx="5778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5" hasCustomPrompt="1"/>
          </p:nvPr>
        </p:nvSpPr>
        <p:spPr>
          <a:xfrm>
            <a:off x="4223200" y="2472414"/>
            <a:ext cx="5760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3544013"/>
            <a:ext cx="5778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4223200" y="3543989"/>
            <a:ext cx="5760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1292489" y="1400867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8"/>
          </p:nvPr>
        </p:nvSpPr>
        <p:spPr>
          <a:xfrm>
            <a:off x="1292489" y="2472433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1292489" y="3544000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3"/>
          </p:nvPr>
        </p:nvSpPr>
        <p:spPr>
          <a:xfrm>
            <a:off x="4799202" y="1400867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4"/>
          </p:nvPr>
        </p:nvSpPr>
        <p:spPr>
          <a:xfrm>
            <a:off x="4799202" y="2472431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5"/>
          </p:nvPr>
        </p:nvSpPr>
        <p:spPr>
          <a:xfrm>
            <a:off x="4799202" y="3543996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0">
    <p:bg>
      <p:bgPr>
        <a:solidFill>
          <a:schemeClr val="dk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713225" y="1744525"/>
            <a:ext cx="3681300" cy="21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>
            <a:spLocks noGrp="1"/>
          </p:cNvSpPr>
          <p:nvPr>
            <p:ph type="pic" idx="2"/>
          </p:nvPr>
        </p:nvSpPr>
        <p:spPr>
          <a:xfrm>
            <a:off x="4709525" y="445775"/>
            <a:ext cx="3721200" cy="42519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713225" y="1066800"/>
            <a:ext cx="5407800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ACP : Application</a:t>
            </a:r>
            <a:endParaRPr dirty="0"/>
          </a:p>
        </p:txBody>
      </p:sp>
      <p:sp>
        <p:nvSpPr>
          <p:cNvPr id="4" name="Google Shape;137;p28">
            <a:extLst>
              <a:ext uri="{FF2B5EF4-FFF2-40B4-BE49-F238E27FC236}">
                <a16:creationId xmlns:a16="http://schemas.microsoft.com/office/drawing/2014/main" id="{0E005FB1-08E2-8C2F-D0C8-A5688B5F9733}"/>
              </a:ext>
            </a:extLst>
          </p:cNvPr>
          <p:cNvSpPr txBox="1">
            <a:spLocks/>
          </p:cNvSpPr>
          <p:nvPr/>
        </p:nvSpPr>
        <p:spPr>
          <a:xfrm>
            <a:off x="7347244" y="4129557"/>
            <a:ext cx="2406212" cy="70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60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5200" b="0" i="0" u="none" strike="noStrike" cap="none">
                <a:solidFill>
                  <a:srgbClr val="191919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5200" b="0" i="0" u="none" strike="noStrike" cap="none">
                <a:solidFill>
                  <a:srgbClr val="191919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5200" b="0" i="0" u="none" strike="noStrike" cap="none">
                <a:solidFill>
                  <a:srgbClr val="191919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5200" b="0" i="0" u="none" strike="noStrike" cap="none">
                <a:solidFill>
                  <a:srgbClr val="191919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5200" b="0" i="0" u="none" strike="noStrike" cap="none">
                <a:solidFill>
                  <a:srgbClr val="191919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5200" b="0" i="0" u="none" strike="noStrike" cap="none">
                <a:solidFill>
                  <a:srgbClr val="191919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5200" b="0" i="0" u="none" strike="noStrike" cap="none">
                <a:solidFill>
                  <a:srgbClr val="191919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5200" b="0" i="0" u="none" strike="noStrike" cap="none">
                <a:solidFill>
                  <a:srgbClr val="191919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1050" dirty="0"/>
              <a:t>Réalisée par :</a:t>
            </a:r>
          </a:p>
          <a:p>
            <a:pPr>
              <a:lnSpc>
                <a:spcPct val="100000"/>
              </a:lnSpc>
            </a:pPr>
            <a:endParaRPr lang="fr-FR" sz="1050" dirty="0"/>
          </a:p>
          <a:p>
            <a:pPr>
              <a:lnSpc>
                <a:spcPct val="100000"/>
              </a:lnSpc>
            </a:pPr>
            <a:r>
              <a:rPr lang="fr-FR" sz="1050" dirty="0"/>
              <a:t>MADIH Mohamed Nizar </a:t>
            </a:r>
          </a:p>
          <a:p>
            <a:pPr>
              <a:lnSpc>
                <a:spcPct val="100000"/>
              </a:lnSpc>
            </a:pPr>
            <a:r>
              <a:rPr lang="fr-FR" sz="1050" dirty="0"/>
              <a:t>ZAHID Achraf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066468DB-703B-4A64-9B40-5C0F3BCDF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extLst>
              <a:ext uri="{FF2B5EF4-FFF2-40B4-BE49-F238E27FC236}">
                <a16:creationId xmlns:a16="http://schemas.microsoft.com/office/drawing/2014/main" id="{108C1CBC-D456-DD56-5C3E-96303B9CC605}"/>
              </a:ext>
            </a:extLst>
          </p:cNvPr>
          <p:cNvSpPr txBox="1"/>
          <p:nvPr/>
        </p:nvSpPr>
        <p:spPr>
          <a:xfrm>
            <a:off x="1343325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Name/Product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1">
            <a:extLst>
              <a:ext uri="{FF2B5EF4-FFF2-40B4-BE49-F238E27FC236}">
                <a16:creationId xmlns:a16="http://schemas.microsoft.com/office/drawing/2014/main" id="{F980421A-7AA3-8947-6C79-F7DEF413D0D0}"/>
              </a:ext>
            </a:extLst>
          </p:cNvPr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DD/MM/YYYY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1">
            <a:extLst>
              <a:ext uri="{FF2B5EF4-FFF2-40B4-BE49-F238E27FC236}">
                <a16:creationId xmlns:a16="http://schemas.microsoft.com/office/drawing/2014/main" id="{0D9780FD-6F93-CA89-AAE7-A0D4CFC669D5}"/>
              </a:ext>
            </a:extLst>
          </p:cNvPr>
          <p:cNvSpPr txBox="1"/>
          <p:nvPr/>
        </p:nvSpPr>
        <p:spPr>
          <a:xfrm>
            <a:off x="7800300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Your Company Name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1">
            <a:extLst>
              <a:ext uri="{FF2B5EF4-FFF2-40B4-BE49-F238E27FC236}">
                <a16:creationId xmlns:a16="http://schemas.microsoft.com/office/drawing/2014/main" id="{2AEE981F-A48F-95A4-2E8B-7163536265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Application :</a:t>
            </a:r>
            <a:endParaRPr b="1" dirty="0"/>
          </a:p>
        </p:txBody>
      </p:sp>
      <p:sp>
        <p:nvSpPr>
          <p:cNvPr id="2" name="Google Shape;182;p31">
            <a:extLst>
              <a:ext uri="{FF2B5EF4-FFF2-40B4-BE49-F238E27FC236}">
                <a16:creationId xmlns:a16="http://schemas.microsoft.com/office/drawing/2014/main" id="{30238778-084C-7833-DAC3-481FE7BBD95E}"/>
              </a:ext>
            </a:extLst>
          </p:cNvPr>
          <p:cNvSpPr txBox="1">
            <a:spLocks/>
          </p:cNvSpPr>
          <p:nvPr/>
        </p:nvSpPr>
        <p:spPr>
          <a:xfrm>
            <a:off x="404322" y="1229790"/>
            <a:ext cx="368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r>
              <a:rPr lang="fr-FR" sz="1600" b="1" dirty="0"/>
              <a:t>Qualité de représentation :</a:t>
            </a:r>
          </a:p>
        </p:txBody>
      </p:sp>
      <p:sp>
        <p:nvSpPr>
          <p:cNvPr id="8" name="Google Shape;183;p31">
            <a:extLst>
              <a:ext uri="{FF2B5EF4-FFF2-40B4-BE49-F238E27FC236}">
                <a16:creationId xmlns:a16="http://schemas.microsoft.com/office/drawing/2014/main" id="{794A6AA5-12F5-E721-F837-F769DC2B4F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910" y="1805790"/>
            <a:ext cx="5088760" cy="2657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BE" sz="2000" dirty="0"/>
              <a:t>Le </a:t>
            </a:r>
            <a:r>
              <a:rPr lang="fr-BE" sz="2000" b="1" dirty="0"/>
              <a:t>tableau de qualité de représentation</a:t>
            </a:r>
            <a:r>
              <a:rPr lang="fr-BE" sz="2000" dirty="0"/>
              <a:t> évalue l'importance de chaque variable dans les composantes principales. Il aide à comprendre combien chaque variable contribue à la variance expliquée et à la projection des données.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6B3E35-10E4-D75E-02B9-4A718065F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626" y="370275"/>
            <a:ext cx="877237" cy="440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9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275713C3-1075-5DCB-4417-D13D657A8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>
            <a:extLst>
              <a:ext uri="{FF2B5EF4-FFF2-40B4-BE49-F238E27FC236}">
                <a16:creationId xmlns:a16="http://schemas.microsoft.com/office/drawing/2014/main" id="{AAD72BCF-B035-0678-E8D4-547911AA0B3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3224" y="1066800"/>
            <a:ext cx="8049775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MERCI POUR VOTRE ATTENTION</a:t>
            </a:r>
            <a:endParaRPr dirty="0"/>
          </a:p>
        </p:txBody>
      </p:sp>
      <p:sp>
        <p:nvSpPr>
          <p:cNvPr id="4" name="Google Shape;137;p28">
            <a:extLst>
              <a:ext uri="{FF2B5EF4-FFF2-40B4-BE49-F238E27FC236}">
                <a16:creationId xmlns:a16="http://schemas.microsoft.com/office/drawing/2014/main" id="{565A4E86-6506-2B1D-C25A-66C07F477804}"/>
              </a:ext>
            </a:extLst>
          </p:cNvPr>
          <p:cNvSpPr txBox="1">
            <a:spLocks/>
          </p:cNvSpPr>
          <p:nvPr/>
        </p:nvSpPr>
        <p:spPr>
          <a:xfrm>
            <a:off x="7347244" y="4129557"/>
            <a:ext cx="2406212" cy="70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60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5200" b="0" i="0" u="none" strike="noStrike" cap="none">
                <a:solidFill>
                  <a:srgbClr val="191919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5200" b="0" i="0" u="none" strike="noStrike" cap="none">
                <a:solidFill>
                  <a:srgbClr val="191919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5200" b="0" i="0" u="none" strike="noStrike" cap="none">
                <a:solidFill>
                  <a:srgbClr val="191919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5200" b="0" i="0" u="none" strike="noStrike" cap="none">
                <a:solidFill>
                  <a:srgbClr val="191919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5200" b="0" i="0" u="none" strike="noStrike" cap="none">
                <a:solidFill>
                  <a:srgbClr val="191919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5200" b="0" i="0" u="none" strike="noStrike" cap="none">
                <a:solidFill>
                  <a:srgbClr val="191919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5200" b="0" i="0" u="none" strike="noStrike" cap="none">
                <a:solidFill>
                  <a:srgbClr val="191919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5200" b="0" i="0" u="none" strike="noStrike" cap="none">
                <a:solidFill>
                  <a:srgbClr val="191919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1050" dirty="0"/>
              <a:t>Réalisée par :</a:t>
            </a:r>
          </a:p>
          <a:p>
            <a:pPr>
              <a:lnSpc>
                <a:spcPct val="100000"/>
              </a:lnSpc>
            </a:pPr>
            <a:endParaRPr lang="fr-FR" sz="1050" dirty="0"/>
          </a:p>
          <a:p>
            <a:pPr>
              <a:lnSpc>
                <a:spcPct val="100000"/>
              </a:lnSpc>
            </a:pPr>
            <a:r>
              <a:rPr lang="fr-FR" sz="1050" dirty="0"/>
              <a:t>MADIH Mohamed Nizar </a:t>
            </a:r>
          </a:p>
          <a:p>
            <a:pPr>
              <a:lnSpc>
                <a:spcPct val="100000"/>
              </a:lnSpc>
            </a:pPr>
            <a:r>
              <a:rPr lang="fr-FR" sz="1050" dirty="0"/>
              <a:t>ZAHID Achraf</a:t>
            </a:r>
          </a:p>
        </p:txBody>
      </p:sp>
    </p:spTree>
    <p:extLst>
      <p:ext uri="{BB962C8B-B14F-4D97-AF65-F5344CB8AC3E}">
        <p14:creationId xmlns:p14="http://schemas.microsoft.com/office/powerpoint/2010/main" val="65202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/>
        </p:nvSpPr>
        <p:spPr>
          <a:xfrm>
            <a:off x="1343325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Name/Product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0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DD/MM/YYYY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7800300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Your Company Name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SOMMAIRE</a:t>
            </a:r>
            <a:endParaRPr dirty="0"/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1"/>
          </p:nvPr>
        </p:nvSpPr>
        <p:spPr>
          <a:xfrm>
            <a:off x="605175" y="1613911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 Problématique</a:t>
            </a:r>
            <a:endParaRPr dirty="0"/>
          </a:p>
        </p:txBody>
      </p:sp>
      <p:sp>
        <p:nvSpPr>
          <p:cNvPr id="169" name="Google Shape;169;p30"/>
          <p:cNvSpPr txBox="1">
            <a:spLocks noGrp="1"/>
          </p:cNvSpPr>
          <p:nvPr>
            <p:ph type="subTitle" idx="8"/>
          </p:nvPr>
        </p:nvSpPr>
        <p:spPr>
          <a:xfrm>
            <a:off x="605175" y="2138236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 Application</a:t>
            </a:r>
            <a:endParaRPr dirty="0"/>
          </a:p>
        </p:txBody>
      </p:sp>
      <p:sp>
        <p:nvSpPr>
          <p:cNvPr id="3" name="Google Shape;168;p30">
            <a:extLst>
              <a:ext uri="{FF2B5EF4-FFF2-40B4-BE49-F238E27FC236}">
                <a16:creationId xmlns:a16="http://schemas.microsoft.com/office/drawing/2014/main" id="{6977DC05-9686-3DD8-1877-696E3C78209A}"/>
              </a:ext>
            </a:extLst>
          </p:cNvPr>
          <p:cNvSpPr txBox="1">
            <a:spLocks/>
          </p:cNvSpPr>
          <p:nvPr/>
        </p:nvSpPr>
        <p:spPr>
          <a:xfrm>
            <a:off x="233700" y="1089586"/>
            <a:ext cx="2702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fr-FR" b="1" dirty="0" err="1"/>
              <a:t>Dataset</a:t>
            </a:r>
            <a:r>
              <a:rPr lang="fr-FR" b="1" dirty="0"/>
              <a:t> 1 : </a:t>
            </a:r>
            <a:r>
              <a:rPr lang="fr-FR" dirty="0"/>
              <a:t>Voitures</a:t>
            </a:r>
          </a:p>
        </p:txBody>
      </p:sp>
      <p:sp>
        <p:nvSpPr>
          <p:cNvPr id="23" name="Google Shape;168;p30">
            <a:extLst>
              <a:ext uri="{FF2B5EF4-FFF2-40B4-BE49-F238E27FC236}">
                <a16:creationId xmlns:a16="http://schemas.microsoft.com/office/drawing/2014/main" id="{FE15D5BC-B38B-5102-36CE-7D8E34060EB3}"/>
              </a:ext>
            </a:extLst>
          </p:cNvPr>
          <p:cNvSpPr txBox="1">
            <a:spLocks/>
          </p:cNvSpPr>
          <p:nvPr/>
        </p:nvSpPr>
        <p:spPr>
          <a:xfrm>
            <a:off x="678994" y="3339661"/>
            <a:ext cx="2702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fr-FR"/>
              <a:t>1.  Problématique</a:t>
            </a:r>
            <a:endParaRPr lang="fr-FR" dirty="0"/>
          </a:p>
        </p:txBody>
      </p:sp>
      <p:sp>
        <p:nvSpPr>
          <p:cNvPr id="24" name="Google Shape;169;p30">
            <a:extLst>
              <a:ext uri="{FF2B5EF4-FFF2-40B4-BE49-F238E27FC236}">
                <a16:creationId xmlns:a16="http://schemas.microsoft.com/office/drawing/2014/main" id="{4A1B7E6C-FAFD-48D1-4737-7CAE20AE5B88}"/>
              </a:ext>
            </a:extLst>
          </p:cNvPr>
          <p:cNvSpPr txBox="1">
            <a:spLocks/>
          </p:cNvSpPr>
          <p:nvPr/>
        </p:nvSpPr>
        <p:spPr>
          <a:xfrm>
            <a:off x="678994" y="3863986"/>
            <a:ext cx="2702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fr-FR"/>
              <a:t>2.  Application</a:t>
            </a:r>
            <a:endParaRPr lang="fr-FR" dirty="0"/>
          </a:p>
        </p:txBody>
      </p:sp>
      <p:sp>
        <p:nvSpPr>
          <p:cNvPr id="25" name="Google Shape;168;p30">
            <a:extLst>
              <a:ext uri="{FF2B5EF4-FFF2-40B4-BE49-F238E27FC236}">
                <a16:creationId xmlns:a16="http://schemas.microsoft.com/office/drawing/2014/main" id="{6A3EFB29-11E6-6B27-5024-E7E032789DE2}"/>
              </a:ext>
            </a:extLst>
          </p:cNvPr>
          <p:cNvSpPr txBox="1">
            <a:spLocks/>
          </p:cNvSpPr>
          <p:nvPr/>
        </p:nvSpPr>
        <p:spPr>
          <a:xfrm>
            <a:off x="307519" y="2815336"/>
            <a:ext cx="2702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fr-FR" b="1" dirty="0" err="1"/>
              <a:t>Dataset</a:t>
            </a:r>
            <a:r>
              <a:rPr lang="fr-FR" b="1" dirty="0"/>
              <a:t> 2 : </a:t>
            </a:r>
            <a:r>
              <a:rPr lang="fr-FR" dirty="0"/>
              <a:t>???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6BE809A-B98B-0074-6699-F9528BB16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611" y="356283"/>
            <a:ext cx="3858669" cy="214370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D260B5E-132C-BA96-DAA7-2D536FBE8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611" y="2589286"/>
            <a:ext cx="3858669" cy="21437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7236D07-55F9-FA1F-6BDA-DD566C0B9E39}"/>
              </a:ext>
            </a:extLst>
          </p:cNvPr>
          <p:cNvSpPr txBox="1"/>
          <p:nvPr/>
        </p:nvSpPr>
        <p:spPr>
          <a:xfrm>
            <a:off x="3829034" y="3661138"/>
            <a:ext cx="10358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Image </a:t>
            </a:r>
            <a:r>
              <a:rPr lang="fr-FR" sz="1050" dirty="0" err="1">
                <a:solidFill>
                  <a:srgbClr val="FF0000"/>
                </a:solidFill>
              </a:rPr>
              <a:t>here</a:t>
            </a:r>
            <a:r>
              <a:rPr lang="fr-FR" sz="1050" dirty="0">
                <a:solidFill>
                  <a:srgbClr val="FF0000"/>
                </a:solidFill>
              </a:rPr>
              <a:t> </a:t>
            </a:r>
            <a:r>
              <a:rPr lang="fr-FR" sz="105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fr-FR" sz="10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A5B6E23F-D9CB-69E4-7EB3-8B22033DD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>
            <a:extLst>
              <a:ext uri="{FF2B5EF4-FFF2-40B4-BE49-F238E27FC236}">
                <a16:creationId xmlns:a16="http://schemas.microsoft.com/office/drawing/2014/main" id="{9C6350E5-A6A2-93BC-B5FD-C787B397C0C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3224" y="1066800"/>
            <a:ext cx="5519935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1:</a:t>
            </a:r>
            <a:br>
              <a:rPr lang="en" dirty="0"/>
            </a:br>
            <a:r>
              <a:rPr lang="en" dirty="0"/>
              <a:t>Problématique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407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/>
        </p:nvSpPr>
        <p:spPr>
          <a:xfrm>
            <a:off x="1343325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Name/Product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DD/MM/YYYY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7800300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Your Company Name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Problématique :</a:t>
            </a:r>
            <a:endParaRPr dirty="0"/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1"/>
          </p:nvPr>
        </p:nvSpPr>
        <p:spPr>
          <a:xfrm>
            <a:off x="199454" y="1326824"/>
            <a:ext cx="4195070" cy="2750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BE" sz="1400" dirty="0"/>
              <a:t>Un </a:t>
            </a:r>
            <a:r>
              <a:rPr lang="fr-BE" sz="1400" dirty="0" err="1"/>
              <a:t>dataset</a:t>
            </a:r>
            <a:r>
              <a:rPr lang="fr-BE" sz="1400" dirty="0"/>
              <a:t> de voitures contient de nombreuses variables (prix, poids, performance, consommation…). Ces variables peuvent être redondantes ou corrélées, rendant l’analyse complexe.</a:t>
            </a:r>
          </a:p>
          <a:p>
            <a:endParaRPr lang="fr-BE" sz="1400" dirty="0"/>
          </a:p>
          <a:p>
            <a:r>
              <a:rPr lang="fr-BE" sz="1400" dirty="0"/>
              <a:t>L’</a:t>
            </a:r>
            <a:r>
              <a:rPr lang="fr-BE" sz="1400" b="1" dirty="0"/>
              <a:t>Analyse en Composantes Principales (ACP)</a:t>
            </a:r>
            <a:r>
              <a:rPr lang="fr-BE" sz="1400" dirty="0"/>
              <a:t> permet de réduire le nombre de dimensions tout en conservant l’essentiel de l’information. Elle aide à visualiser les données, à détecter des tendances et à comparer les voitures plus facilement.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D38FBD-B3AB-943A-0781-D70C131D4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2839"/>
            <a:ext cx="4259118" cy="31186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86B7109D-69BB-3501-583B-39C7A2FF6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>
            <a:extLst>
              <a:ext uri="{FF2B5EF4-FFF2-40B4-BE49-F238E27FC236}">
                <a16:creationId xmlns:a16="http://schemas.microsoft.com/office/drawing/2014/main" id="{E44E52D7-E8F4-0737-2111-04B9B26DF1D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3224" y="1066800"/>
            <a:ext cx="5481835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1:</a:t>
            </a:r>
            <a:br>
              <a:rPr lang="en" dirty="0"/>
            </a:br>
            <a:r>
              <a:rPr lang="en" dirty="0"/>
              <a:t>Application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47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9F4BC54B-E7C9-7790-EE8D-684423D87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extLst>
              <a:ext uri="{FF2B5EF4-FFF2-40B4-BE49-F238E27FC236}">
                <a16:creationId xmlns:a16="http://schemas.microsoft.com/office/drawing/2014/main" id="{E99CC4FB-C754-6098-E2AD-0E87EDDC64DD}"/>
              </a:ext>
            </a:extLst>
          </p:cNvPr>
          <p:cNvSpPr txBox="1"/>
          <p:nvPr/>
        </p:nvSpPr>
        <p:spPr>
          <a:xfrm>
            <a:off x="1343325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Name/Product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1">
            <a:extLst>
              <a:ext uri="{FF2B5EF4-FFF2-40B4-BE49-F238E27FC236}">
                <a16:creationId xmlns:a16="http://schemas.microsoft.com/office/drawing/2014/main" id="{5CF4C89E-8081-C4C8-496A-4263892114C3}"/>
              </a:ext>
            </a:extLst>
          </p:cNvPr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DD/MM/YYYY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1">
            <a:extLst>
              <a:ext uri="{FF2B5EF4-FFF2-40B4-BE49-F238E27FC236}">
                <a16:creationId xmlns:a16="http://schemas.microsoft.com/office/drawing/2014/main" id="{821A703F-2EE7-EADB-C473-77D1013B4DBB}"/>
              </a:ext>
            </a:extLst>
          </p:cNvPr>
          <p:cNvSpPr txBox="1"/>
          <p:nvPr/>
        </p:nvSpPr>
        <p:spPr>
          <a:xfrm>
            <a:off x="7800300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Your Company Name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1">
            <a:extLst>
              <a:ext uri="{FF2B5EF4-FFF2-40B4-BE49-F238E27FC236}">
                <a16:creationId xmlns:a16="http://schemas.microsoft.com/office/drawing/2014/main" id="{9A4A1AC2-9788-0979-B7B0-61B219567B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Application :</a:t>
            </a:r>
            <a:endParaRPr b="1" dirty="0"/>
          </a:p>
        </p:txBody>
      </p:sp>
      <p:sp>
        <p:nvSpPr>
          <p:cNvPr id="2" name="Google Shape;182;p31">
            <a:extLst>
              <a:ext uri="{FF2B5EF4-FFF2-40B4-BE49-F238E27FC236}">
                <a16:creationId xmlns:a16="http://schemas.microsoft.com/office/drawing/2014/main" id="{E1662893-C2BC-D389-E166-24A3BE599F02}"/>
              </a:ext>
            </a:extLst>
          </p:cNvPr>
          <p:cNvSpPr txBox="1">
            <a:spLocks/>
          </p:cNvSpPr>
          <p:nvPr/>
        </p:nvSpPr>
        <p:spPr>
          <a:xfrm>
            <a:off x="312882" y="1024050"/>
            <a:ext cx="368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r>
              <a:rPr lang="fr-FR" sz="1600" b="1" dirty="0"/>
              <a:t>Centralisation et réduction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C8D8D-A146-615E-8586-E1742185D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00" y="2065230"/>
            <a:ext cx="3512474" cy="2630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99756E-97D0-642E-EFF5-7A8EC77CE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302" y="2065230"/>
            <a:ext cx="3512473" cy="2631602"/>
          </a:xfrm>
          <a:prstGeom prst="rect">
            <a:avLst/>
          </a:prstGeom>
        </p:spPr>
      </p:pic>
      <p:sp>
        <p:nvSpPr>
          <p:cNvPr id="8" name="Google Shape;183;p31">
            <a:extLst>
              <a:ext uri="{FF2B5EF4-FFF2-40B4-BE49-F238E27FC236}">
                <a16:creationId xmlns:a16="http://schemas.microsoft.com/office/drawing/2014/main" id="{019E936D-1301-87FC-DAAB-FEDF4198B61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2880" y="1372826"/>
            <a:ext cx="8732520" cy="573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fr-BE" sz="1400" dirty="0"/>
              <a:t>On prend 2 variables aléatoires (par exemple nombre de cycles et puissance d’une voiture) et on applique la centralisation et réduction des données</a:t>
            </a:r>
          </a:p>
        </p:txBody>
      </p:sp>
    </p:spTree>
    <p:extLst>
      <p:ext uri="{BB962C8B-B14F-4D97-AF65-F5344CB8AC3E}">
        <p14:creationId xmlns:p14="http://schemas.microsoft.com/office/powerpoint/2010/main" val="112019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0DEDF349-E3BA-F6E6-7182-A71C5084D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extLst>
              <a:ext uri="{FF2B5EF4-FFF2-40B4-BE49-F238E27FC236}">
                <a16:creationId xmlns:a16="http://schemas.microsoft.com/office/drawing/2014/main" id="{7D33499B-259A-0EFF-2497-F460CD0F7C40}"/>
              </a:ext>
            </a:extLst>
          </p:cNvPr>
          <p:cNvSpPr txBox="1"/>
          <p:nvPr/>
        </p:nvSpPr>
        <p:spPr>
          <a:xfrm>
            <a:off x="1343325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Name/Product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1">
            <a:extLst>
              <a:ext uri="{FF2B5EF4-FFF2-40B4-BE49-F238E27FC236}">
                <a16:creationId xmlns:a16="http://schemas.microsoft.com/office/drawing/2014/main" id="{738B1BCF-4810-3EFA-4242-26838C394F4E}"/>
              </a:ext>
            </a:extLst>
          </p:cNvPr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DD/MM/YYYY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1">
            <a:extLst>
              <a:ext uri="{FF2B5EF4-FFF2-40B4-BE49-F238E27FC236}">
                <a16:creationId xmlns:a16="http://schemas.microsoft.com/office/drawing/2014/main" id="{C4FCBA54-6F8B-AF89-1A25-584A51A6537E}"/>
              </a:ext>
            </a:extLst>
          </p:cNvPr>
          <p:cNvSpPr txBox="1"/>
          <p:nvPr/>
        </p:nvSpPr>
        <p:spPr>
          <a:xfrm>
            <a:off x="7800300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Your Company Name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1">
            <a:extLst>
              <a:ext uri="{FF2B5EF4-FFF2-40B4-BE49-F238E27FC236}">
                <a16:creationId xmlns:a16="http://schemas.microsoft.com/office/drawing/2014/main" id="{A211BBD8-5E4F-DE3E-37C9-85F5A2D4C7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Application :</a:t>
            </a:r>
            <a:endParaRPr b="1" dirty="0"/>
          </a:p>
        </p:txBody>
      </p:sp>
      <p:sp>
        <p:nvSpPr>
          <p:cNvPr id="2" name="Google Shape;182;p31">
            <a:extLst>
              <a:ext uri="{FF2B5EF4-FFF2-40B4-BE49-F238E27FC236}">
                <a16:creationId xmlns:a16="http://schemas.microsoft.com/office/drawing/2014/main" id="{A9CC9A7F-D7D1-F592-2711-8BFF3F2ECFF3}"/>
              </a:ext>
            </a:extLst>
          </p:cNvPr>
          <p:cNvSpPr txBox="1">
            <a:spLocks/>
          </p:cNvSpPr>
          <p:nvPr/>
        </p:nvSpPr>
        <p:spPr>
          <a:xfrm>
            <a:off x="305262" y="1248477"/>
            <a:ext cx="368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r>
              <a:rPr lang="fr-FR" sz="1600" b="1" dirty="0"/>
              <a:t>Matrice de corrélation :</a:t>
            </a:r>
          </a:p>
        </p:txBody>
      </p:sp>
      <p:sp>
        <p:nvSpPr>
          <p:cNvPr id="8" name="Google Shape;183;p31">
            <a:extLst>
              <a:ext uri="{FF2B5EF4-FFF2-40B4-BE49-F238E27FC236}">
                <a16:creationId xmlns:a16="http://schemas.microsoft.com/office/drawing/2014/main" id="{C9381BA5-1AED-55B3-7966-532DEFABE3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9184" y="1922745"/>
            <a:ext cx="4517121" cy="1891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BE" sz="1800" dirty="0"/>
              <a:t>La </a:t>
            </a:r>
            <a:r>
              <a:rPr lang="fr-BE" sz="1800" b="1" dirty="0"/>
              <a:t>matrice de corrélation</a:t>
            </a:r>
            <a:r>
              <a:rPr lang="fr-BE" sz="1800" dirty="0"/>
              <a:t> permet de voir quelles variables sont liées entre elles. Si certaines sont très corrélées, l’ACP pourra les regrouper pour simplifier les données.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B2D87-FC16-DBD9-59BC-C95182C8E8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329" t="6256" r="24101" b="8286"/>
          <a:stretch/>
        </p:blipFill>
        <p:spPr>
          <a:xfrm>
            <a:off x="5579268" y="1245507"/>
            <a:ext cx="3058968" cy="30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1658C99B-BF31-097A-0D9A-32FAABF76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extLst>
              <a:ext uri="{FF2B5EF4-FFF2-40B4-BE49-F238E27FC236}">
                <a16:creationId xmlns:a16="http://schemas.microsoft.com/office/drawing/2014/main" id="{A86C68A5-FC6E-FA49-C3F0-7C3D986F8168}"/>
              </a:ext>
            </a:extLst>
          </p:cNvPr>
          <p:cNvSpPr txBox="1"/>
          <p:nvPr/>
        </p:nvSpPr>
        <p:spPr>
          <a:xfrm>
            <a:off x="1343325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Name/Product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1">
            <a:extLst>
              <a:ext uri="{FF2B5EF4-FFF2-40B4-BE49-F238E27FC236}">
                <a16:creationId xmlns:a16="http://schemas.microsoft.com/office/drawing/2014/main" id="{CBFB8A92-8E33-4437-A7D6-BD8619DA334C}"/>
              </a:ext>
            </a:extLst>
          </p:cNvPr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DD/MM/YYYY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1">
            <a:extLst>
              <a:ext uri="{FF2B5EF4-FFF2-40B4-BE49-F238E27FC236}">
                <a16:creationId xmlns:a16="http://schemas.microsoft.com/office/drawing/2014/main" id="{54DA6B07-444C-9D6B-AD7A-4C94FB6A484F}"/>
              </a:ext>
            </a:extLst>
          </p:cNvPr>
          <p:cNvSpPr txBox="1"/>
          <p:nvPr/>
        </p:nvSpPr>
        <p:spPr>
          <a:xfrm>
            <a:off x="7800300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Your Company Name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1">
            <a:extLst>
              <a:ext uri="{FF2B5EF4-FFF2-40B4-BE49-F238E27FC236}">
                <a16:creationId xmlns:a16="http://schemas.microsoft.com/office/drawing/2014/main" id="{4656F4FA-86B4-E62D-E7E2-95AB170A1A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Application :</a:t>
            </a:r>
            <a:endParaRPr b="1" dirty="0"/>
          </a:p>
        </p:txBody>
      </p:sp>
      <p:sp>
        <p:nvSpPr>
          <p:cNvPr id="2" name="Google Shape;182;p31">
            <a:extLst>
              <a:ext uri="{FF2B5EF4-FFF2-40B4-BE49-F238E27FC236}">
                <a16:creationId xmlns:a16="http://schemas.microsoft.com/office/drawing/2014/main" id="{634D4F26-AE78-BC1F-4BF5-56370AB0BA2E}"/>
              </a:ext>
            </a:extLst>
          </p:cNvPr>
          <p:cNvSpPr txBox="1">
            <a:spLocks/>
          </p:cNvSpPr>
          <p:nvPr/>
        </p:nvSpPr>
        <p:spPr>
          <a:xfrm>
            <a:off x="312881" y="1328179"/>
            <a:ext cx="368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r>
              <a:rPr lang="fr-FR" sz="1600" b="1" dirty="0"/>
              <a:t>Nuage de données :</a:t>
            </a:r>
          </a:p>
        </p:txBody>
      </p:sp>
      <p:sp>
        <p:nvSpPr>
          <p:cNvPr id="8" name="Google Shape;183;p31">
            <a:extLst>
              <a:ext uri="{FF2B5EF4-FFF2-40B4-BE49-F238E27FC236}">
                <a16:creationId xmlns:a16="http://schemas.microsoft.com/office/drawing/2014/main" id="{A686200D-AB30-BA63-38F3-BD20DF4CCE5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880" y="1922743"/>
            <a:ext cx="4517121" cy="1891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BE" sz="1600" dirty="0"/>
              <a:t>Le </a:t>
            </a:r>
            <a:r>
              <a:rPr lang="fr-BE" sz="1600" b="1" dirty="0"/>
              <a:t>nuage de données</a:t>
            </a:r>
            <a:r>
              <a:rPr lang="fr-BE" sz="1600" dirty="0"/>
              <a:t> permet de visualiser la répartition des observations dans l’espace des variables. Après l’ACP, il montre comment les voitures se groupent en fonction des principales composantes, facilitant l’interprétation.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BE1E1-953C-61F7-7E6D-BA4416DBB4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4" t="4809" r="7074"/>
          <a:stretch/>
        </p:blipFill>
        <p:spPr>
          <a:xfrm>
            <a:off x="5149820" y="1454413"/>
            <a:ext cx="3573028" cy="282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7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DD7F6198-22E6-C3A7-A145-8EB1828C7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extLst>
              <a:ext uri="{FF2B5EF4-FFF2-40B4-BE49-F238E27FC236}">
                <a16:creationId xmlns:a16="http://schemas.microsoft.com/office/drawing/2014/main" id="{77E0BB8D-67B2-39EE-5151-87DDD1CF6549}"/>
              </a:ext>
            </a:extLst>
          </p:cNvPr>
          <p:cNvSpPr txBox="1"/>
          <p:nvPr/>
        </p:nvSpPr>
        <p:spPr>
          <a:xfrm>
            <a:off x="1343325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Name/Product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1">
            <a:extLst>
              <a:ext uri="{FF2B5EF4-FFF2-40B4-BE49-F238E27FC236}">
                <a16:creationId xmlns:a16="http://schemas.microsoft.com/office/drawing/2014/main" id="{281B52EE-CCFD-E075-61F7-9BF8B5D42E9E}"/>
              </a:ext>
            </a:extLst>
          </p:cNvPr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DD/MM/YYYY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1">
            <a:extLst>
              <a:ext uri="{FF2B5EF4-FFF2-40B4-BE49-F238E27FC236}">
                <a16:creationId xmlns:a16="http://schemas.microsoft.com/office/drawing/2014/main" id="{A569E2DA-9351-3B4B-50D0-B53FA950B8E3}"/>
              </a:ext>
            </a:extLst>
          </p:cNvPr>
          <p:cNvSpPr txBox="1"/>
          <p:nvPr/>
        </p:nvSpPr>
        <p:spPr>
          <a:xfrm>
            <a:off x="7800300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Your Company Name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1">
            <a:extLst>
              <a:ext uri="{FF2B5EF4-FFF2-40B4-BE49-F238E27FC236}">
                <a16:creationId xmlns:a16="http://schemas.microsoft.com/office/drawing/2014/main" id="{BE368FB8-201C-F542-63AF-AC5A641799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Application :</a:t>
            </a:r>
            <a:endParaRPr b="1" dirty="0"/>
          </a:p>
        </p:txBody>
      </p:sp>
      <p:sp>
        <p:nvSpPr>
          <p:cNvPr id="2" name="Google Shape;182;p31">
            <a:extLst>
              <a:ext uri="{FF2B5EF4-FFF2-40B4-BE49-F238E27FC236}">
                <a16:creationId xmlns:a16="http://schemas.microsoft.com/office/drawing/2014/main" id="{8E4E59EC-967A-8116-A829-0C8A4F9B0A8B}"/>
              </a:ext>
            </a:extLst>
          </p:cNvPr>
          <p:cNvSpPr txBox="1">
            <a:spLocks/>
          </p:cNvSpPr>
          <p:nvPr/>
        </p:nvSpPr>
        <p:spPr>
          <a:xfrm>
            <a:off x="309506" y="1263136"/>
            <a:ext cx="368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r>
              <a:rPr lang="fr-FR" sz="1600" b="1" dirty="0"/>
              <a:t>Cercle de corrélation :</a:t>
            </a:r>
          </a:p>
        </p:txBody>
      </p:sp>
      <p:sp>
        <p:nvSpPr>
          <p:cNvPr id="8" name="Google Shape;183;p31">
            <a:extLst>
              <a:ext uri="{FF2B5EF4-FFF2-40B4-BE49-F238E27FC236}">
                <a16:creationId xmlns:a16="http://schemas.microsoft.com/office/drawing/2014/main" id="{361516C7-502A-D25D-2CB7-DF69FC91E4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178" y="1778400"/>
            <a:ext cx="3334127" cy="2657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BE" sz="1400" dirty="0"/>
              <a:t>Le </a:t>
            </a:r>
            <a:r>
              <a:rPr lang="fr-BE" sz="1400" b="1" dirty="0"/>
              <a:t>cercle de corrélation</a:t>
            </a:r>
            <a:r>
              <a:rPr lang="fr-BE" sz="1400" dirty="0"/>
              <a:t> représente les variables dans un espace réduit. Il permet de visualiser comment chaque variable contribue aux composantes principales et d'identifier les relations entre elles.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FD93F-07D7-3744-1230-3EEE1919C6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932" t="6309" r="24139" b="7918"/>
          <a:stretch/>
        </p:blipFill>
        <p:spPr>
          <a:xfrm>
            <a:off x="3481661" y="1709719"/>
            <a:ext cx="2663011" cy="2726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D70C15-2041-7152-8C84-852D4091AC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099" t="6008" r="17107" b="1938"/>
          <a:stretch/>
        </p:blipFill>
        <p:spPr>
          <a:xfrm>
            <a:off x="6144672" y="1709719"/>
            <a:ext cx="2803777" cy="26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8961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On-screen Show (16:9)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Inter</vt:lpstr>
      <vt:lpstr>Roboto</vt:lpstr>
      <vt:lpstr>Nunito Light</vt:lpstr>
      <vt:lpstr>Inter Medium</vt:lpstr>
      <vt:lpstr>Wingdings</vt:lpstr>
      <vt:lpstr>Arial</vt:lpstr>
      <vt:lpstr>Open Sans</vt:lpstr>
      <vt:lpstr>Minimalist Pitch Deck by Slidesgo</vt:lpstr>
      <vt:lpstr>ACP : Application</vt:lpstr>
      <vt:lpstr>SOMMAIRE</vt:lpstr>
      <vt:lpstr>Dataset 1: Problématique</vt:lpstr>
      <vt:lpstr>Problématique :</vt:lpstr>
      <vt:lpstr>Dataset 1: Application</vt:lpstr>
      <vt:lpstr>Application :</vt:lpstr>
      <vt:lpstr>Application :</vt:lpstr>
      <vt:lpstr>Application :</vt:lpstr>
      <vt:lpstr>Application :</vt:lpstr>
      <vt:lpstr>Application :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madih med nizar</cp:lastModifiedBy>
  <cp:revision>1</cp:revision>
  <dcterms:modified xsi:type="dcterms:W3CDTF">2025-04-20T14:59:58Z</dcterms:modified>
</cp:coreProperties>
</file>