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8" r:id="rId3"/>
    <p:sldId id="297" r:id="rId4"/>
    <p:sldId id="259" r:id="rId5"/>
    <p:sldId id="298" r:id="rId6"/>
    <p:sldId id="291" r:id="rId7"/>
    <p:sldId id="293" r:id="rId8"/>
    <p:sldId id="294" r:id="rId9"/>
    <p:sldId id="295" r:id="rId10"/>
    <p:sldId id="296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299" r:id="rId20"/>
  </p:sldIdLst>
  <p:sldSz cx="9144000" cy="5143500" type="screen16x9"/>
  <p:notesSz cx="6858000" cy="9144000"/>
  <p:embeddedFontLst>
    <p:embeddedFont>
      <p:font typeface="Inter" panose="020B0604020202020204" charset="0"/>
      <p:regular r:id="rId22"/>
      <p:bold r:id="rId23"/>
      <p:italic r:id="rId24"/>
      <p:boldItalic r:id="rId25"/>
    </p:embeddedFont>
    <p:embeddedFont>
      <p:font typeface="Inter Medium" panose="020B0604020202020204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397F0A-69DA-424B-9D4C-7654346C6C6E}">
  <a:tblStyle styleId="{0C397F0A-69DA-424B-9D4C-7654346C6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C0BF7A-7228-45FA-94E6-99B517692C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A8067F6D-87EE-DA04-0D16-1E20DB427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41799467-0629-EBAD-FBF4-F78ED808F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039C23DD-39C1-CD26-DD86-0E8A94CCF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81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A392FE0-D1FA-77A4-53BC-58B611FE1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>
            <a:extLst>
              <a:ext uri="{FF2B5EF4-FFF2-40B4-BE49-F238E27FC236}">
                <a16:creationId xmlns:a16="http://schemas.microsoft.com/office/drawing/2014/main" id="{C26B10CA-7248-50C4-F81A-E5669C60F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>
            <a:extLst>
              <a:ext uri="{FF2B5EF4-FFF2-40B4-BE49-F238E27FC236}">
                <a16:creationId xmlns:a16="http://schemas.microsoft.com/office/drawing/2014/main" id="{B75F2E6A-1A74-4D53-5676-6AD46AEDE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79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33E5EFBB-62FF-EDD5-F01B-6173C15D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07BE7C45-3B78-004F-7A2B-FB239A5F4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22F64EED-C1E0-8EB2-7ACC-68C79EEE5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5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BCA9CC2-238F-4C43-7A12-680FE97C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>
            <a:extLst>
              <a:ext uri="{FF2B5EF4-FFF2-40B4-BE49-F238E27FC236}">
                <a16:creationId xmlns:a16="http://schemas.microsoft.com/office/drawing/2014/main" id="{B6A7BCD8-A449-03FE-792B-97541E2E3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>
            <a:extLst>
              <a:ext uri="{FF2B5EF4-FFF2-40B4-BE49-F238E27FC236}">
                <a16:creationId xmlns:a16="http://schemas.microsoft.com/office/drawing/2014/main" id="{928EC825-A01A-BE43-5515-FF9EA22BB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606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A7288F24-5191-1DA8-79E3-FC4DEA1F0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3741CB35-ED00-38AE-DA42-E350C654E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42920881-8976-CB73-1CD9-47A59B13D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10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6D54CBC3-035B-9AAA-1EED-CDFD4951F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644FAA81-849F-C734-2FBB-E59BDEAB7F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87EE7DA0-4C17-B203-24E1-DD89534F7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958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96101497-E863-3C7B-B756-DF3DEE5E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711A2217-540D-3012-20A8-59BCF3E52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9006EB6A-5229-3354-D0DE-57CDBC8AD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475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721ECD88-EAEE-C5E3-BB06-84E76924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80A66BBA-0D80-AC0B-3B7C-D3CD4ADB96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C5A94BA2-0F22-49CB-D7FB-52A1FCEFF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171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0015FD05-8E78-96F2-E8D8-EFADB503A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4AC836B3-6D14-1F70-9C8E-FAED6249D4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4B94F040-C645-6C3A-86D1-9CDB65547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171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EEB10BF-2064-0459-9D58-D25B3463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>
            <a:extLst>
              <a:ext uri="{FF2B5EF4-FFF2-40B4-BE49-F238E27FC236}">
                <a16:creationId xmlns:a16="http://schemas.microsoft.com/office/drawing/2014/main" id="{E5959D84-8523-51E9-B833-7C6C47DDC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>
            <a:extLst>
              <a:ext uri="{FF2B5EF4-FFF2-40B4-BE49-F238E27FC236}">
                <a16:creationId xmlns:a16="http://schemas.microsoft.com/office/drawing/2014/main" id="{7FC616BC-EBFA-A8ED-15A4-493904F60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09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D45B772-C8E5-1C59-2CD2-5C4F259F8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>
            <a:extLst>
              <a:ext uri="{FF2B5EF4-FFF2-40B4-BE49-F238E27FC236}">
                <a16:creationId xmlns:a16="http://schemas.microsoft.com/office/drawing/2014/main" id="{517737E1-D882-D9A5-B7D8-189B4B9F1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>
            <a:extLst>
              <a:ext uri="{FF2B5EF4-FFF2-40B4-BE49-F238E27FC236}">
                <a16:creationId xmlns:a16="http://schemas.microsoft.com/office/drawing/2014/main" id="{95BC0C13-77F1-3F19-BE10-4388B9560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56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C1EB696-534C-5225-BCC8-53549BA6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>
            <a:extLst>
              <a:ext uri="{FF2B5EF4-FFF2-40B4-BE49-F238E27FC236}">
                <a16:creationId xmlns:a16="http://schemas.microsoft.com/office/drawing/2014/main" id="{3986A4CF-42B7-B302-1B3E-137232CEE6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>
            <a:extLst>
              <a:ext uri="{FF2B5EF4-FFF2-40B4-BE49-F238E27FC236}">
                <a16:creationId xmlns:a16="http://schemas.microsoft.com/office/drawing/2014/main" id="{DF36F5E8-E7C1-5906-F5B9-1F4D1E16B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41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B969ED55-D3A1-0E5A-3014-35B1C79D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3BFAF8B0-D946-C8C3-B0F2-F532097146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813AF798-135A-3942-0CFE-B4571CD66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87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2EEABB0A-89B8-092D-E5F6-DFD61020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E23999C9-2EB4-EB7F-6D81-67D9678E3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907D183D-D0D0-E0DC-D69D-F78184A896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805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07E81A3C-84FF-0991-85D7-8EA5AB017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F8673DC8-285D-6B20-07CE-FBF2A6A22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31659868-29AE-298E-556C-6D3F5E000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1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10F681D9-35D8-10EF-BD4D-6912EB110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da1946d_6_322:notes">
            <a:extLst>
              <a:ext uri="{FF2B5EF4-FFF2-40B4-BE49-F238E27FC236}">
                <a16:creationId xmlns:a16="http://schemas.microsoft.com/office/drawing/2014/main" id="{FC6E672B-3B67-C4BA-B924-9E08A7455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4dda1946d_6_322:notes">
            <a:extLst>
              <a:ext uri="{FF2B5EF4-FFF2-40B4-BE49-F238E27FC236}">
                <a16:creationId xmlns:a16="http://schemas.microsoft.com/office/drawing/2014/main" id="{F36066DF-66B7-642F-F54F-29DE73801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52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bg>
      <p:bgPr>
        <a:solidFill>
          <a:schemeClr val="dk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ACP : Application</a:t>
            </a:r>
            <a:endParaRPr dirty="0"/>
          </a:p>
        </p:txBody>
      </p:sp>
      <p:sp>
        <p:nvSpPr>
          <p:cNvPr id="4" name="Google Shape;137;p28">
            <a:extLst>
              <a:ext uri="{FF2B5EF4-FFF2-40B4-BE49-F238E27FC236}">
                <a16:creationId xmlns:a16="http://schemas.microsoft.com/office/drawing/2014/main" id="{0E005FB1-08E2-8C2F-D0C8-A5688B5F9733}"/>
              </a:ext>
            </a:extLst>
          </p:cNvPr>
          <p:cNvSpPr txBox="1">
            <a:spLocks/>
          </p:cNvSpPr>
          <p:nvPr/>
        </p:nvSpPr>
        <p:spPr>
          <a:xfrm>
            <a:off x="7347244" y="4129557"/>
            <a:ext cx="2406212" cy="70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60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050" dirty="0"/>
              <a:t>Réalisée par :</a:t>
            </a:r>
          </a:p>
          <a:p>
            <a:pPr>
              <a:lnSpc>
                <a:spcPct val="100000"/>
              </a:lnSpc>
            </a:pPr>
            <a:endParaRPr lang="fr-FR" sz="1050" dirty="0"/>
          </a:p>
          <a:p>
            <a:pPr>
              <a:lnSpc>
                <a:spcPct val="100000"/>
              </a:lnSpc>
            </a:pPr>
            <a:r>
              <a:rPr lang="fr-FR" sz="1050" dirty="0"/>
              <a:t>MADIH Mohamed Nizar </a:t>
            </a:r>
          </a:p>
          <a:p>
            <a:pPr>
              <a:lnSpc>
                <a:spcPct val="100000"/>
              </a:lnSpc>
            </a:pPr>
            <a:r>
              <a:rPr lang="fr-FR" sz="1050" dirty="0"/>
              <a:t>ZAHID Achraf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066468DB-703B-4A64-9B40-5C0F3BCDF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2AEE981F-A48F-95A4-2E8B-716353626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30238778-084C-7833-DAC3-481FE7BBD95E}"/>
              </a:ext>
            </a:extLst>
          </p:cNvPr>
          <p:cNvSpPr txBox="1">
            <a:spLocks/>
          </p:cNvSpPr>
          <p:nvPr/>
        </p:nvSpPr>
        <p:spPr>
          <a:xfrm>
            <a:off x="404322" y="122979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Qualité de représentation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794A6AA5-12F5-E721-F837-F769DC2B4F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910" y="1805790"/>
            <a:ext cx="5088760" cy="265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2000" dirty="0"/>
              <a:t>Le </a:t>
            </a:r>
            <a:r>
              <a:rPr lang="fr-BE" sz="2000" b="1" dirty="0"/>
              <a:t>tableau de qualité de représentation</a:t>
            </a:r>
            <a:r>
              <a:rPr lang="fr-BE" sz="2000" dirty="0"/>
              <a:t> évalue l'importance de chaque variable dans les composantes principales. Il aide à comprendre combien chaque variable contribue à la variance expliquée et à la projection des données.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6B3E35-10E4-D75E-02B9-4A718065F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626" y="370275"/>
            <a:ext cx="877237" cy="44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9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068FBA3-87E8-C084-1E61-2BE5C6D2C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>
            <a:extLst>
              <a:ext uri="{FF2B5EF4-FFF2-40B4-BE49-F238E27FC236}">
                <a16:creationId xmlns:a16="http://schemas.microsoft.com/office/drawing/2014/main" id="{DE2CFA2B-AE91-0074-A430-95F57164614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5519935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2:</a:t>
            </a:r>
            <a:br>
              <a:rPr lang="en" dirty="0"/>
            </a:br>
            <a:r>
              <a:rPr lang="en" dirty="0"/>
              <a:t>Problématique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93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2DA41C16-5839-A91F-9979-B30F7E37F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7009E8BA-4D32-DB5A-4F80-DC3D804C8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 :</a:t>
            </a:r>
            <a:endParaRPr dirty="0"/>
          </a:p>
        </p:txBody>
      </p:sp>
      <p:sp>
        <p:nvSpPr>
          <p:cNvPr id="183" name="Google Shape;183;p31">
            <a:extLst>
              <a:ext uri="{FF2B5EF4-FFF2-40B4-BE49-F238E27FC236}">
                <a16:creationId xmlns:a16="http://schemas.microsoft.com/office/drawing/2014/main" id="{D5784183-9978-BEAB-41A0-CF275A76AA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9454" y="1326824"/>
            <a:ext cx="4195070" cy="275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400" dirty="0"/>
              <a:t>On étudie un </a:t>
            </a:r>
            <a:r>
              <a:rPr lang="fr-BE" sz="1400" dirty="0" err="1"/>
              <a:t>dataset</a:t>
            </a:r>
            <a:r>
              <a:rPr lang="fr-BE" sz="1400" dirty="0"/>
              <a:t> médical lié au diabète, avec plusieurs variables comme </a:t>
            </a:r>
            <a:r>
              <a:rPr lang="fr-BE" sz="1400" b="1" dirty="0"/>
              <a:t>le taux de glucose, la pression artérielle, l’épaisseur de la peau, l’insuline</a:t>
            </a:r>
            <a:r>
              <a:rPr lang="fr-BE" sz="1400" dirty="0"/>
              <a:t>, etc. Ces mesures peuvent être redondantes ou corrélées, ce qui complique l’analyse directe.</a:t>
            </a:r>
          </a:p>
          <a:p>
            <a:endParaRPr lang="fr-BE" sz="1400" dirty="0"/>
          </a:p>
          <a:p>
            <a:r>
              <a:rPr lang="fr-BE" sz="1400" dirty="0"/>
              <a:t>Ce </a:t>
            </a:r>
            <a:r>
              <a:rPr lang="fr-BE" sz="1400" dirty="0" err="1"/>
              <a:t>dataset</a:t>
            </a:r>
            <a:r>
              <a:rPr lang="fr-BE" sz="1400" dirty="0"/>
              <a:t> est intéressant car il combine </a:t>
            </a:r>
            <a:r>
              <a:rPr lang="fr-BE" sz="1400" b="1" dirty="0"/>
              <a:t>des facteurs biologiques, médicaux et héréditaires</a:t>
            </a:r>
            <a:r>
              <a:rPr lang="fr-BE" sz="1400" dirty="0"/>
              <a:t>. Cependant, certaines variables peuvent être corrélées entre elles.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F49B7-728F-9B09-EF57-436200B6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524" y="954741"/>
            <a:ext cx="4510676" cy="31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88DB2DB-BB93-C24D-FD0A-8CF9E9567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>
            <a:extLst>
              <a:ext uri="{FF2B5EF4-FFF2-40B4-BE49-F238E27FC236}">
                <a16:creationId xmlns:a16="http://schemas.microsoft.com/office/drawing/2014/main" id="{C3085E0F-4588-13CB-C2E6-5719D7DD48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5481835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2:</a:t>
            </a:r>
            <a:br>
              <a:rPr lang="en" dirty="0"/>
            </a:br>
            <a:r>
              <a:rPr lang="en" dirty="0"/>
              <a:t>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822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712F1A5D-4A0B-05AD-1FF6-A5A4EA29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ABFC87C0-B888-98C6-C738-0DE230E16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69A16390-5486-D215-F210-0388BBF3ABAC}"/>
              </a:ext>
            </a:extLst>
          </p:cNvPr>
          <p:cNvSpPr txBox="1">
            <a:spLocks/>
          </p:cNvSpPr>
          <p:nvPr/>
        </p:nvSpPr>
        <p:spPr>
          <a:xfrm>
            <a:off x="312882" y="102405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Centralisation et réduction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D180C606-A7D0-93E8-C88D-28C6D3D868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880" y="1372826"/>
            <a:ext cx="8732520" cy="573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BE" sz="1400" dirty="0"/>
              <a:t>On prend 2 variables aléatoires (par exemple taux de Glucose et taux d’</a:t>
            </a:r>
            <a:r>
              <a:rPr lang="fr-BE" sz="1400" dirty="0" err="1"/>
              <a:t>Insulin</a:t>
            </a:r>
            <a:r>
              <a:rPr lang="fr-BE" sz="1400" dirty="0"/>
              <a:t>) et on applique la centralisation et réduction des données.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B36EFA-CEB6-60BD-D760-27776EF3C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0" y="2065230"/>
            <a:ext cx="3492473" cy="2620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A47128-2011-7738-2B15-B705CAC46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686" y="2065230"/>
            <a:ext cx="3538814" cy="262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3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ED3F5BCD-8ADB-4B06-6AAA-A14A3850A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D3E5A5DB-E942-440D-D77A-6515E827F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53ACADC7-9D15-BEEE-A777-A007999D83B8}"/>
              </a:ext>
            </a:extLst>
          </p:cNvPr>
          <p:cNvSpPr txBox="1">
            <a:spLocks/>
          </p:cNvSpPr>
          <p:nvPr/>
        </p:nvSpPr>
        <p:spPr>
          <a:xfrm>
            <a:off x="305262" y="1248477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Matrice de corrélation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B7BFD0B7-7C53-9C14-0DDC-F9ECB986B7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184" y="1922745"/>
            <a:ext cx="4517121" cy="189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800" dirty="0"/>
              <a:t>La </a:t>
            </a:r>
            <a:r>
              <a:rPr lang="fr-BE" sz="1800" b="1" dirty="0"/>
              <a:t>matrice de corrélation</a:t>
            </a:r>
            <a:r>
              <a:rPr lang="fr-BE" sz="1800" dirty="0"/>
              <a:t> permet de voir quelles variables sont liées entre elles. Si certaines sont très corrélées, l’ACP pourra les regrouper pour simplifier les données.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3AB46-14E7-26D0-6BBD-2787CF21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36" t="6000" r="23086" b="7639"/>
          <a:stretch/>
        </p:blipFill>
        <p:spPr>
          <a:xfrm>
            <a:off x="5365377" y="1024050"/>
            <a:ext cx="3149707" cy="319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2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26722C9E-987E-F07F-E84C-C5D296CC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16CE9C31-40B8-3744-9414-83A8A6C16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B46C2B12-CC9D-4E1D-4A8A-0F0A14E20AEE}"/>
              </a:ext>
            </a:extLst>
          </p:cNvPr>
          <p:cNvSpPr txBox="1">
            <a:spLocks/>
          </p:cNvSpPr>
          <p:nvPr/>
        </p:nvSpPr>
        <p:spPr>
          <a:xfrm>
            <a:off x="312881" y="1328179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Nuage de données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7955B1E8-619E-0264-D198-CB7118FD9A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880" y="1922743"/>
            <a:ext cx="4517121" cy="189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600" dirty="0"/>
              <a:t>Le </a:t>
            </a:r>
            <a:r>
              <a:rPr lang="fr-BE" sz="1600" b="1" dirty="0"/>
              <a:t>nuage de données</a:t>
            </a:r>
            <a:r>
              <a:rPr lang="fr-BE" sz="1600" dirty="0"/>
              <a:t> permet de visualiser la répartition des observations dans l’espace des variables. Après l’ACP, Il montre comment les patientes se groupent en fonction des principales composantes, facilitant l’interprétation des profils à risque.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3EEAE-835A-9CCF-ED04-16E06B26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6" t="6149" r="8096" b="-476"/>
          <a:stretch/>
        </p:blipFill>
        <p:spPr>
          <a:xfrm>
            <a:off x="4865534" y="999670"/>
            <a:ext cx="3965585" cy="314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8E107377-7611-99A3-EF8A-8DA407367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4A571940-A137-49CE-22D7-88C552C7C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643F3EF1-66D3-14E4-7398-42D5F1A3DB14}"/>
              </a:ext>
            </a:extLst>
          </p:cNvPr>
          <p:cNvSpPr txBox="1">
            <a:spLocks/>
          </p:cNvSpPr>
          <p:nvPr/>
        </p:nvSpPr>
        <p:spPr>
          <a:xfrm>
            <a:off x="309506" y="1263136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Cercle de corrélation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0EA69C56-A210-771F-5BF1-5F7EC07720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178" y="1778400"/>
            <a:ext cx="3334127" cy="265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400" dirty="0"/>
              <a:t>Le </a:t>
            </a:r>
            <a:r>
              <a:rPr lang="fr-BE" sz="1400" b="1" dirty="0"/>
              <a:t>cercle de corrélation</a:t>
            </a:r>
            <a:r>
              <a:rPr lang="fr-BE" sz="1400" dirty="0"/>
              <a:t> représente les variables dans un espace réduit. Il permet de visualiser comment chaque variable contribue aux composantes principales et d'identifier les relations entre elles.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8D6DC7-9738-8E6E-0618-12AD8D63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070" y="1367038"/>
            <a:ext cx="2552534" cy="2571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8E008A-2DA9-5B19-CAC7-DDDB59BE5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04" y="1367038"/>
            <a:ext cx="2697436" cy="25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9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5E9E871C-CE99-6840-7087-30A0A775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64E01DA0-5706-40C2-3A8E-0954FFC42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5BD095FE-F150-43D1-6833-9C46E066A401}"/>
              </a:ext>
            </a:extLst>
          </p:cNvPr>
          <p:cNvSpPr txBox="1">
            <a:spLocks/>
          </p:cNvSpPr>
          <p:nvPr/>
        </p:nvSpPr>
        <p:spPr>
          <a:xfrm>
            <a:off x="404322" y="122979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Qualité de représentation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690F1F15-4834-A46A-FC5D-BF4C665232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910" y="1805790"/>
            <a:ext cx="5088760" cy="265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800" dirty="0"/>
              <a:t>Le </a:t>
            </a:r>
            <a:r>
              <a:rPr lang="fr-BE" sz="1800" b="1" dirty="0"/>
              <a:t>tableau de qualité de représentation</a:t>
            </a:r>
            <a:r>
              <a:rPr lang="fr-BE" sz="1800" dirty="0"/>
              <a:t> évalue l'importance de chaque variable dans les composantes principales. Il aide à comprendre combien chaque variable contribue à la variance expliquée et à la projection des données(dans cet exemple, on prend seulement 10 observations).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B2E41-9636-40B5-3C19-5E97804A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114"/>
          <a:stretch/>
        </p:blipFill>
        <p:spPr>
          <a:xfrm>
            <a:off x="6750117" y="448050"/>
            <a:ext cx="1400605" cy="408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75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75713C3-1075-5DCB-4417-D13D657A8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>
            <a:extLst>
              <a:ext uri="{FF2B5EF4-FFF2-40B4-BE49-F238E27FC236}">
                <a16:creationId xmlns:a16="http://schemas.microsoft.com/office/drawing/2014/main" id="{AAD72BCF-B035-0678-E8D4-547911AA0B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8049775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MERCI POUR VOTRE ATTENTION</a:t>
            </a:r>
            <a:endParaRPr dirty="0"/>
          </a:p>
        </p:txBody>
      </p:sp>
      <p:sp>
        <p:nvSpPr>
          <p:cNvPr id="4" name="Google Shape;137;p28">
            <a:extLst>
              <a:ext uri="{FF2B5EF4-FFF2-40B4-BE49-F238E27FC236}">
                <a16:creationId xmlns:a16="http://schemas.microsoft.com/office/drawing/2014/main" id="{565A4E86-6506-2B1D-C25A-66C07F477804}"/>
              </a:ext>
            </a:extLst>
          </p:cNvPr>
          <p:cNvSpPr txBox="1">
            <a:spLocks/>
          </p:cNvSpPr>
          <p:nvPr/>
        </p:nvSpPr>
        <p:spPr>
          <a:xfrm>
            <a:off x="7347244" y="4129557"/>
            <a:ext cx="2406212" cy="70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6000" b="0" i="0" u="none" strike="noStrike" cap="none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 Medium"/>
              <a:buNone/>
              <a:defRPr sz="5200" b="0" i="0" u="none" strike="noStrike" cap="none">
                <a:solidFill>
                  <a:srgbClr val="191919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050" dirty="0"/>
              <a:t>Réalisée par :</a:t>
            </a:r>
          </a:p>
          <a:p>
            <a:pPr>
              <a:lnSpc>
                <a:spcPct val="100000"/>
              </a:lnSpc>
            </a:pPr>
            <a:endParaRPr lang="fr-FR" sz="1050" dirty="0"/>
          </a:p>
          <a:p>
            <a:pPr>
              <a:lnSpc>
                <a:spcPct val="100000"/>
              </a:lnSpc>
            </a:pPr>
            <a:r>
              <a:rPr lang="fr-FR" sz="1050" dirty="0"/>
              <a:t>MADIH Mohamed Nizar </a:t>
            </a:r>
          </a:p>
          <a:p>
            <a:pPr>
              <a:lnSpc>
                <a:spcPct val="100000"/>
              </a:lnSpc>
            </a:pPr>
            <a:r>
              <a:rPr lang="fr-FR" sz="1050" dirty="0"/>
              <a:t>ZAHID Achraf</a:t>
            </a:r>
          </a:p>
        </p:txBody>
      </p:sp>
    </p:spTree>
    <p:extLst>
      <p:ext uri="{BB962C8B-B14F-4D97-AF65-F5344CB8AC3E}">
        <p14:creationId xmlns:p14="http://schemas.microsoft.com/office/powerpoint/2010/main" val="65202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SOMMAIRE</a:t>
            </a:r>
            <a:endParaRPr b="1" dirty="0"/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"/>
          </p:nvPr>
        </p:nvSpPr>
        <p:spPr>
          <a:xfrm>
            <a:off x="605175" y="161391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 Problématique</a:t>
            </a:r>
            <a:endParaRPr dirty="0"/>
          </a:p>
        </p:txBody>
      </p:sp>
      <p:sp>
        <p:nvSpPr>
          <p:cNvPr id="169" name="Google Shape;169;p30"/>
          <p:cNvSpPr txBox="1">
            <a:spLocks noGrp="1"/>
          </p:cNvSpPr>
          <p:nvPr>
            <p:ph type="subTitle" idx="8"/>
          </p:nvPr>
        </p:nvSpPr>
        <p:spPr>
          <a:xfrm>
            <a:off x="605175" y="213823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 Application</a:t>
            </a:r>
            <a:endParaRPr dirty="0"/>
          </a:p>
        </p:txBody>
      </p:sp>
      <p:sp>
        <p:nvSpPr>
          <p:cNvPr id="3" name="Google Shape;168;p30">
            <a:extLst>
              <a:ext uri="{FF2B5EF4-FFF2-40B4-BE49-F238E27FC236}">
                <a16:creationId xmlns:a16="http://schemas.microsoft.com/office/drawing/2014/main" id="{6977DC05-9686-3DD8-1877-696E3C78209A}"/>
              </a:ext>
            </a:extLst>
          </p:cNvPr>
          <p:cNvSpPr txBox="1">
            <a:spLocks/>
          </p:cNvSpPr>
          <p:nvPr/>
        </p:nvSpPr>
        <p:spPr>
          <a:xfrm>
            <a:off x="233700" y="1089586"/>
            <a:ext cx="270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FR" b="1" dirty="0" err="1"/>
              <a:t>Dataset</a:t>
            </a:r>
            <a:r>
              <a:rPr lang="fr-FR" b="1" dirty="0"/>
              <a:t> 1 : Voitures</a:t>
            </a:r>
          </a:p>
        </p:txBody>
      </p:sp>
      <p:sp>
        <p:nvSpPr>
          <p:cNvPr id="23" name="Google Shape;168;p30">
            <a:extLst>
              <a:ext uri="{FF2B5EF4-FFF2-40B4-BE49-F238E27FC236}">
                <a16:creationId xmlns:a16="http://schemas.microsoft.com/office/drawing/2014/main" id="{FE15D5BC-B38B-5102-36CE-7D8E34060EB3}"/>
              </a:ext>
            </a:extLst>
          </p:cNvPr>
          <p:cNvSpPr txBox="1">
            <a:spLocks/>
          </p:cNvSpPr>
          <p:nvPr/>
        </p:nvSpPr>
        <p:spPr>
          <a:xfrm>
            <a:off x="678994" y="3339661"/>
            <a:ext cx="270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FR"/>
              <a:t>1.  Problématique</a:t>
            </a:r>
            <a:endParaRPr lang="fr-FR" dirty="0"/>
          </a:p>
        </p:txBody>
      </p:sp>
      <p:sp>
        <p:nvSpPr>
          <p:cNvPr id="24" name="Google Shape;169;p30">
            <a:extLst>
              <a:ext uri="{FF2B5EF4-FFF2-40B4-BE49-F238E27FC236}">
                <a16:creationId xmlns:a16="http://schemas.microsoft.com/office/drawing/2014/main" id="{4A1B7E6C-FAFD-48D1-4737-7CAE20AE5B88}"/>
              </a:ext>
            </a:extLst>
          </p:cNvPr>
          <p:cNvSpPr txBox="1">
            <a:spLocks/>
          </p:cNvSpPr>
          <p:nvPr/>
        </p:nvSpPr>
        <p:spPr>
          <a:xfrm>
            <a:off x="678994" y="3863986"/>
            <a:ext cx="2702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FR"/>
              <a:t>2.  Application</a:t>
            </a:r>
            <a:endParaRPr lang="fr-FR" dirty="0"/>
          </a:p>
        </p:txBody>
      </p:sp>
      <p:sp>
        <p:nvSpPr>
          <p:cNvPr id="25" name="Google Shape;168;p30">
            <a:extLst>
              <a:ext uri="{FF2B5EF4-FFF2-40B4-BE49-F238E27FC236}">
                <a16:creationId xmlns:a16="http://schemas.microsoft.com/office/drawing/2014/main" id="{6A3EFB29-11E6-6B27-5024-E7E032789DE2}"/>
              </a:ext>
            </a:extLst>
          </p:cNvPr>
          <p:cNvSpPr txBox="1">
            <a:spLocks/>
          </p:cNvSpPr>
          <p:nvPr/>
        </p:nvSpPr>
        <p:spPr>
          <a:xfrm>
            <a:off x="233700" y="2817518"/>
            <a:ext cx="3666087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fr-FR" b="1" dirty="0" err="1"/>
              <a:t>Dataset</a:t>
            </a:r>
            <a:r>
              <a:rPr lang="fr-FR" b="1" dirty="0"/>
              <a:t> 2 : Les patients diabétiques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6BE809A-B98B-0074-6699-F9528BB1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11" y="302182"/>
            <a:ext cx="3858669" cy="2143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C2C4D0-89CB-4CD4-4F44-27A2AE68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11" y="2524003"/>
            <a:ext cx="3858669" cy="2248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5B6E23F-D9CB-69E4-7EB3-8B22033D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>
            <a:extLst>
              <a:ext uri="{FF2B5EF4-FFF2-40B4-BE49-F238E27FC236}">
                <a16:creationId xmlns:a16="http://schemas.microsoft.com/office/drawing/2014/main" id="{9C6350E5-A6A2-93BC-B5FD-C787B397C0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5519935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1:</a:t>
            </a:r>
            <a:br>
              <a:rPr lang="en" dirty="0"/>
            </a:br>
            <a:r>
              <a:rPr lang="en" dirty="0"/>
              <a:t>Problématique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07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 :</a:t>
            </a:r>
            <a:endParaRPr dirty="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1"/>
          </p:nvPr>
        </p:nvSpPr>
        <p:spPr>
          <a:xfrm>
            <a:off x="199454" y="1326824"/>
            <a:ext cx="4195070" cy="2750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400" dirty="0"/>
              <a:t>Un </a:t>
            </a:r>
            <a:r>
              <a:rPr lang="fr-BE" sz="1400" dirty="0" err="1"/>
              <a:t>dataset</a:t>
            </a:r>
            <a:r>
              <a:rPr lang="fr-BE" sz="1400" dirty="0"/>
              <a:t> de voitures contient de nombreuses variables (prix, poids, performance, consommation…). Ces variables peuvent être redondantes ou corrélées, rendant l’analyse complexe.</a:t>
            </a:r>
          </a:p>
          <a:p>
            <a:endParaRPr lang="fr-BE" sz="1400" dirty="0"/>
          </a:p>
          <a:p>
            <a:r>
              <a:rPr lang="fr-BE" sz="1400" dirty="0"/>
              <a:t>L’</a:t>
            </a:r>
            <a:r>
              <a:rPr lang="fr-BE" sz="1400" b="1" dirty="0"/>
              <a:t>Analyse en Composantes Principales (ACP)</a:t>
            </a:r>
            <a:r>
              <a:rPr lang="fr-BE" sz="1400" dirty="0"/>
              <a:t> permet de réduire le nombre de dimensions tout en conservant l’essentiel de l’information. Elle aide à visualiser les données, à détecter des tendances et à comparer les voitures plus facilement.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D38FBD-B3AB-943A-0781-D70C131D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2839"/>
            <a:ext cx="4259118" cy="31186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6B7109D-69BB-3501-583B-39C7A2FF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>
            <a:extLst>
              <a:ext uri="{FF2B5EF4-FFF2-40B4-BE49-F238E27FC236}">
                <a16:creationId xmlns:a16="http://schemas.microsoft.com/office/drawing/2014/main" id="{E44E52D7-E8F4-0737-2111-04B9B26DF1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4" y="1066800"/>
            <a:ext cx="5481835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1:</a:t>
            </a:r>
            <a:br>
              <a:rPr lang="en" dirty="0"/>
            </a:br>
            <a:r>
              <a:rPr lang="en" dirty="0"/>
              <a:t>Application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47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9F4BC54B-E7C9-7790-EE8D-684423D87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9A4A1AC2-9788-0979-B7B0-61B219567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E1662893-C2BC-D389-E166-24A3BE599F02}"/>
              </a:ext>
            </a:extLst>
          </p:cNvPr>
          <p:cNvSpPr txBox="1">
            <a:spLocks/>
          </p:cNvSpPr>
          <p:nvPr/>
        </p:nvSpPr>
        <p:spPr>
          <a:xfrm>
            <a:off x="312882" y="102405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Centralisation et réduction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C8D8D-A146-615E-8586-E1742185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00" y="2065230"/>
            <a:ext cx="3512474" cy="2630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9756E-97D0-642E-EFF5-7A8EC77C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302" y="2065230"/>
            <a:ext cx="3512473" cy="2631602"/>
          </a:xfrm>
          <a:prstGeom prst="rect">
            <a:avLst/>
          </a:prstGeom>
        </p:spPr>
      </p:pic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019E936D-1301-87FC-DAAB-FEDF4198B6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880" y="1372826"/>
            <a:ext cx="8732520" cy="573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fr-BE" sz="1400" dirty="0"/>
              <a:t>On prend 2 variables aléatoires (par exemple nombre de cycles et puissance d’une voiture) et on applique la centralisation et réduction des données.</a:t>
            </a:r>
          </a:p>
        </p:txBody>
      </p:sp>
    </p:spTree>
    <p:extLst>
      <p:ext uri="{BB962C8B-B14F-4D97-AF65-F5344CB8AC3E}">
        <p14:creationId xmlns:p14="http://schemas.microsoft.com/office/powerpoint/2010/main" val="112019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0DEDF349-E3BA-F6E6-7182-A71C5084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A211BBD8-5E4F-DE3E-37C9-85F5A2D4C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A9CC9A7F-D7D1-F592-2711-8BFF3F2ECFF3}"/>
              </a:ext>
            </a:extLst>
          </p:cNvPr>
          <p:cNvSpPr txBox="1">
            <a:spLocks/>
          </p:cNvSpPr>
          <p:nvPr/>
        </p:nvSpPr>
        <p:spPr>
          <a:xfrm>
            <a:off x="305262" y="1248477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Matrice de corrélation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C9381BA5-1AED-55B3-7966-532DEFABE3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9184" y="1922745"/>
            <a:ext cx="4517121" cy="189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800" dirty="0"/>
              <a:t>La </a:t>
            </a:r>
            <a:r>
              <a:rPr lang="fr-BE" sz="1800" b="1" dirty="0"/>
              <a:t>matrice de corrélation</a:t>
            </a:r>
            <a:r>
              <a:rPr lang="fr-BE" sz="1800" dirty="0"/>
              <a:t> permet de voir quelles variables sont liées entre elles. Si certaines sont très corrélées, l’ACP pourra les regrouper pour simplifier les données.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B2D87-FC16-DBD9-59BC-C95182C8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29" t="6256" r="24101" b="8286"/>
          <a:stretch/>
        </p:blipFill>
        <p:spPr>
          <a:xfrm>
            <a:off x="5579268" y="1245507"/>
            <a:ext cx="3058968" cy="309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1658C99B-BF31-097A-0D9A-32FAABF76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4656F4FA-86B4-E62D-E7E2-95AB170A1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634D4F26-AE78-BC1F-4BF5-56370AB0BA2E}"/>
              </a:ext>
            </a:extLst>
          </p:cNvPr>
          <p:cNvSpPr txBox="1">
            <a:spLocks/>
          </p:cNvSpPr>
          <p:nvPr/>
        </p:nvSpPr>
        <p:spPr>
          <a:xfrm>
            <a:off x="312881" y="1328179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Nuage de données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A686200D-AB30-BA63-38F3-BD20DF4CCE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880" y="1922743"/>
            <a:ext cx="4517121" cy="1891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600" dirty="0"/>
              <a:t>Le </a:t>
            </a:r>
            <a:r>
              <a:rPr lang="fr-BE" sz="1600" b="1" dirty="0"/>
              <a:t>nuage de données</a:t>
            </a:r>
            <a:r>
              <a:rPr lang="fr-BE" sz="1600" dirty="0"/>
              <a:t> permet de visualiser la répartition des observations dans l’espace des variables. Après l’ACP, il montre comment les voitures se groupent en fonction des principales composantes, facilitant l’interprétation.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BE1E1-953C-61F7-7E6D-BA4416DBB4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4" t="4809" r="7074"/>
          <a:stretch/>
        </p:blipFill>
        <p:spPr>
          <a:xfrm>
            <a:off x="5149820" y="1454413"/>
            <a:ext cx="3573028" cy="2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3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DD7F6198-22E6-C3A7-A145-8EB1828C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>
            <a:extLst>
              <a:ext uri="{FF2B5EF4-FFF2-40B4-BE49-F238E27FC236}">
                <a16:creationId xmlns:a16="http://schemas.microsoft.com/office/drawing/2014/main" id="{BE368FB8-201C-F542-63AF-AC5A64179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Application :</a:t>
            </a:r>
            <a:endParaRPr b="1" dirty="0"/>
          </a:p>
        </p:txBody>
      </p:sp>
      <p:sp>
        <p:nvSpPr>
          <p:cNvPr id="2" name="Google Shape;182;p31">
            <a:extLst>
              <a:ext uri="{FF2B5EF4-FFF2-40B4-BE49-F238E27FC236}">
                <a16:creationId xmlns:a16="http://schemas.microsoft.com/office/drawing/2014/main" id="{8E4E59EC-967A-8116-A829-0C8A4F9B0A8B}"/>
              </a:ext>
            </a:extLst>
          </p:cNvPr>
          <p:cNvSpPr txBox="1">
            <a:spLocks/>
          </p:cNvSpPr>
          <p:nvPr/>
        </p:nvSpPr>
        <p:spPr>
          <a:xfrm>
            <a:off x="309506" y="1263136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r>
              <a:rPr lang="fr-FR" sz="1600" b="1" dirty="0"/>
              <a:t>Cercle de corrélation :</a:t>
            </a:r>
          </a:p>
        </p:txBody>
      </p:sp>
      <p:sp>
        <p:nvSpPr>
          <p:cNvPr id="8" name="Google Shape;183;p31">
            <a:extLst>
              <a:ext uri="{FF2B5EF4-FFF2-40B4-BE49-F238E27FC236}">
                <a16:creationId xmlns:a16="http://schemas.microsoft.com/office/drawing/2014/main" id="{361516C7-502A-D25D-2CB7-DF69FC91E4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178" y="1778400"/>
            <a:ext cx="3334127" cy="26578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BE" sz="1400" dirty="0"/>
              <a:t>Le </a:t>
            </a:r>
            <a:r>
              <a:rPr lang="fr-BE" sz="1400" b="1" dirty="0"/>
              <a:t>cercle de corrélation</a:t>
            </a:r>
            <a:r>
              <a:rPr lang="fr-BE" sz="1400" dirty="0"/>
              <a:t> représente les variables dans un espace réduit. Il permet de visualiser comment chaque variable contribue aux composantes principales et d'identifier les relations entre elles.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FD93F-07D7-3744-1230-3EEE1919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32" t="6309" r="24139" b="7918"/>
          <a:stretch/>
        </p:blipFill>
        <p:spPr>
          <a:xfrm>
            <a:off x="3481661" y="1709719"/>
            <a:ext cx="2663011" cy="2726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70C15-2041-7152-8C84-852D4091AC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99" t="6008" r="17107" b="1938"/>
          <a:stretch/>
        </p:blipFill>
        <p:spPr>
          <a:xfrm>
            <a:off x="6144672" y="1709719"/>
            <a:ext cx="2803777" cy="26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96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592</Words>
  <Application>Microsoft Office PowerPoint</Application>
  <PresentationFormat>On-screen Show (16:9)</PresentationFormat>
  <Paragraphs>59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Inter Medium</vt:lpstr>
      <vt:lpstr>Open Sans</vt:lpstr>
      <vt:lpstr>Arial</vt:lpstr>
      <vt:lpstr>Roboto</vt:lpstr>
      <vt:lpstr>Nunito Light</vt:lpstr>
      <vt:lpstr>Inter</vt:lpstr>
      <vt:lpstr>Minimalist Pitch Deck by Slidesgo</vt:lpstr>
      <vt:lpstr>ACP : Application</vt:lpstr>
      <vt:lpstr>SOMMAIRE</vt:lpstr>
      <vt:lpstr>Dataset 1: Problématique</vt:lpstr>
      <vt:lpstr>Problématique :</vt:lpstr>
      <vt:lpstr>Dataset 1: Application</vt:lpstr>
      <vt:lpstr>Application :</vt:lpstr>
      <vt:lpstr>Application :</vt:lpstr>
      <vt:lpstr>Application :</vt:lpstr>
      <vt:lpstr>Application :</vt:lpstr>
      <vt:lpstr>Application :</vt:lpstr>
      <vt:lpstr>Dataset 2: Problématique</vt:lpstr>
      <vt:lpstr>Problématique :</vt:lpstr>
      <vt:lpstr>Dataset 2: Application</vt:lpstr>
      <vt:lpstr>Application :</vt:lpstr>
      <vt:lpstr>Application :</vt:lpstr>
      <vt:lpstr>Application :</vt:lpstr>
      <vt:lpstr>Application :</vt:lpstr>
      <vt:lpstr>Application :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madih med nizar</cp:lastModifiedBy>
  <cp:revision>2</cp:revision>
  <dcterms:modified xsi:type="dcterms:W3CDTF">2025-04-21T11:05:58Z</dcterms:modified>
</cp:coreProperties>
</file>