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78" r:id="rId3"/>
    <p:sldId id="281" r:id="rId4"/>
    <p:sldId id="258" r:id="rId5"/>
    <p:sldId id="259" r:id="rId6"/>
    <p:sldId id="283" r:id="rId7"/>
    <p:sldId id="284" r:id="rId8"/>
    <p:sldId id="285" r:id="rId9"/>
    <p:sldId id="286" r:id="rId10"/>
    <p:sldId id="260" r:id="rId11"/>
    <p:sldId id="262" r:id="rId12"/>
    <p:sldId id="261" r:id="rId13"/>
    <p:sldId id="263" r:id="rId14"/>
    <p:sldId id="265" r:id="rId15"/>
    <p:sldId id="264" r:id="rId16"/>
    <p:sldId id="266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6" y="457200"/>
            <a:ext cx="41147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6074" y="1670050"/>
            <a:ext cx="6172200" cy="3517899"/>
          </a:xfrm>
          <a:prstGeom prst="roundRect">
            <a:avLst>
              <a:gd name="adj" fmla="val 4618"/>
            </a:avLst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726" y="2057400"/>
            <a:ext cx="4114799" cy="39624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" TargetMode="External"/><Relationship Id="rId2" Type="http://schemas.openxmlformats.org/officeDocument/2006/relationships/hyperlink" Target="https://help.ubuntu.com/community/InstallingSecurityTool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sllabs.com/ssltest/" TargetMode="External"/><Relationship Id="rId5" Type="http://schemas.openxmlformats.org/officeDocument/2006/relationships/hyperlink" Target="http://www.ubuntu.com/usn" TargetMode="External"/><Relationship Id="rId4" Type="http://schemas.openxmlformats.org/officeDocument/2006/relationships/hyperlink" Target="http://www.tripwire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34060"/>
            <a:ext cx="10515600" cy="2261870"/>
          </a:xfrm>
        </p:spPr>
        <p:txBody>
          <a:bodyPr>
            <a:normAutofit fontScale="90000"/>
          </a:bodyPr>
          <a:lstStyle/>
          <a:p>
            <a:r>
              <a:rPr lang="en-US" alt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O‘zbekiston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Respublikasi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Raqamli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Texnologiyalar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Vazirligi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Muhammad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Al-xorazmiy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Nomidagi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Toshkent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Axborot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Texnologiyalari</a:t>
            </a:r>
            <a:b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</a:t>
            </a:r>
            <a:r>
              <a:rPr 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Universiteti</a:t>
            </a:r>
            <a:r>
              <a:rPr lang="en-US" alt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</a:t>
            </a:r>
            <a:r>
              <a:rPr lang="en-US" altLang="ru-RU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Kompyuter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Injiniringi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fakulteti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“Linux Server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boshqaruvi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fanidan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</a:t>
            </a:r>
            <a:endParaRPr lang="ru-RU" altLang="en-US" dirty="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3485515"/>
            <a:ext cx="10515600" cy="3372485"/>
          </a:xfrm>
        </p:spPr>
        <p:txBody>
          <a:bodyPr/>
          <a:lstStyle/>
          <a:p>
            <a:r>
              <a:rPr lang="en-US" altLang="ru-RU" dirty="0"/>
              <a:t>                                </a:t>
            </a:r>
            <a:r>
              <a:rPr lang="en-US" altLang="ru-RU" sz="4800" b="1" dirty="0"/>
              <a:t>MUSTAQIL ISH</a:t>
            </a:r>
          </a:p>
          <a:p>
            <a:r>
              <a:rPr lang="en-US" altLang="ru-RU" b="1" dirty="0"/>
              <a:t>                                                                             </a:t>
            </a:r>
          </a:p>
          <a:p>
            <a:r>
              <a:rPr lang="en-US" altLang="ru-RU" b="1" dirty="0"/>
              <a:t>                                                                            </a:t>
            </a:r>
            <a:r>
              <a:rPr lang="en-US" altLang="ru-RU" dirty="0" err="1"/>
              <a:t>Guruh</a:t>
            </a:r>
            <a:r>
              <a:rPr lang="en-US" altLang="ru-RU" dirty="0"/>
              <a:t>: </a:t>
            </a:r>
            <a:r>
              <a:rPr lang="en-US" altLang="ru-RU" dirty="0">
                <a:sym typeface="+mn-ea"/>
              </a:rPr>
              <a:t>LSA 002</a:t>
            </a:r>
            <a:endParaRPr lang="en-US" sz="4800" dirty="0"/>
          </a:p>
          <a:p>
            <a:r>
              <a:rPr lang="en-US" altLang="ru-RU" dirty="0"/>
              <a:t>                                                                             </a:t>
            </a:r>
            <a:r>
              <a:rPr lang="en-US" altLang="ru-RU" dirty="0" err="1"/>
              <a:t>Talaba</a:t>
            </a:r>
            <a:r>
              <a:rPr lang="en-US" altLang="ru-RU" dirty="0"/>
              <a:t>: </a:t>
            </a:r>
            <a:r>
              <a:rPr lang="en-US" altLang="ru-RU" dirty="0" err="1"/>
              <a:t>Abdurazzoqov</a:t>
            </a:r>
            <a:r>
              <a:rPr lang="en-US" altLang="ru-RU" dirty="0"/>
              <a:t> R</a:t>
            </a:r>
          </a:p>
          <a:p>
            <a:r>
              <a:rPr lang="en-US" altLang="ru-RU" dirty="0"/>
              <a:t>                                                                             </a:t>
            </a:r>
            <a:r>
              <a:rPr lang="en-US" altLang="ru-RU" dirty="0" err="1"/>
              <a:t>Tekshirdi</a:t>
            </a:r>
            <a:r>
              <a:rPr lang="en-US" altLang="ru-RU" dirty="0"/>
              <a:t>: </a:t>
            </a:r>
            <a:r>
              <a:rPr lang="en-US" altLang="ru-RU" dirty="0" err="1"/>
              <a:t>Egamberdiyev</a:t>
            </a:r>
            <a:r>
              <a:rPr lang="en-US" altLang="ru-RU" dirty="0"/>
              <a:t> E</a:t>
            </a:r>
            <a:r>
              <a:rPr lang="en-US" altLang="ru-RU" b="1" dirty="0"/>
              <a:t>                                 </a:t>
            </a:r>
            <a:endParaRPr lang="en-US" altLang="ru-RU" sz="4800" b="1" dirty="0"/>
          </a:p>
          <a:p>
            <a:endParaRPr lang="en-US" altLang="ru-RU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150"/>
            <a:ext cx="10515600" cy="801202"/>
          </a:xfrm>
        </p:spPr>
        <p:txBody>
          <a:bodyPr/>
          <a:lstStyle/>
          <a:p>
            <a:pPr algn="ctr">
              <a:defRPr sz="2500"/>
            </a:pPr>
            <a:r>
              <a:rPr lang="en-US" dirty="0" err="1"/>
              <a:t>Distrubitivlari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tanishish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1AF38-C2E5-7A20-3D46-F601B60BF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8735" y="900283"/>
            <a:ext cx="10825065" cy="558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Ubuntu Server: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Yangi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boshlovchilar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uchun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eng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qulay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keng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qo'llab-quvvatlanadi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katta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jamoa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hujjatlar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Debian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Barqaror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engil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ammo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sozlashda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tajriba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talab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qiladi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CentOS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Stream /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Rocky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Linux: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Korxona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darajasidagi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serverlar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uchun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Red Hat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asosida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barqarorlikka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e'tibor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Fedora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Server: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Yangi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texnologiyalarni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sinab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ko'rish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uchun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lekin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barqarorlik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kamroq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Arch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Linux: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Tajribali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foydalanuvchilar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uchun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to'liq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moslashtirish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imkoni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ammo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o'rnatish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murakkab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>
              <a:lnSpc>
                <a:spcPct val="200000"/>
              </a:lnSpc>
              <a:buNone/>
            </a:pPr>
            <a:r>
              <a:rPr lang="en-US" sz="1600" b="1" dirty="0" err="1">
                <a:solidFill>
                  <a:schemeClr val="tx1"/>
                </a:solidFill>
                <a:effectLst/>
              </a:rPr>
              <a:t>Tanlash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effectLst/>
              </a:rPr>
              <a:t>mezonlari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Maqsad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Veb</a:t>
            </a:r>
            <a:r>
              <a:rPr lang="en-US" sz="1600" dirty="0">
                <a:solidFill>
                  <a:schemeClr val="tx1"/>
                </a:solidFill>
              </a:rPr>
              <a:t>-server, </a:t>
            </a:r>
            <a:r>
              <a:rPr lang="en-US" sz="1600" dirty="0" err="1">
                <a:solidFill>
                  <a:schemeClr val="tx1"/>
                </a:solidFill>
              </a:rPr>
              <a:t>ma'lumotlar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bazasi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yoki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bulutli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xizmat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Tajriba</a:t>
            </a:r>
            <a:r>
              <a:rPr lang="en-US" sz="1600" dirty="0">
                <a:solidFill>
                  <a:schemeClr val="tx1"/>
                </a:solidFill>
              </a:rPr>
              <a:t>: Yangi </a:t>
            </a:r>
            <a:r>
              <a:rPr lang="en-US" sz="1600" dirty="0" err="1">
                <a:solidFill>
                  <a:schemeClr val="tx1"/>
                </a:solidFill>
              </a:rPr>
              <a:t>boshlovchilar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 Ubuntu </a:t>
            </a:r>
            <a:r>
              <a:rPr lang="en-US" sz="1600" dirty="0" err="1">
                <a:solidFill>
                  <a:schemeClr val="tx1"/>
                </a:solidFill>
              </a:rPr>
              <a:t>yoki</a:t>
            </a:r>
            <a:r>
              <a:rPr lang="en-US" sz="1600" dirty="0">
                <a:solidFill>
                  <a:schemeClr val="tx1"/>
                </a:solidFill>
              </a:rPr>
              <a:t> Debian.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Barqarorlik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en-US" sz="1600" dirty="0" err="1">
                <a:solidFill>
                  <a:schemeClr val="tx1"/>
                </a:solidFill>
              </a:rPr>
              <a:t>Korxona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 CentOS Stream </a:t>
            </a:r>
            <a:r>
              <a:rPr lang="en-US" sz="1600" dirty="0" err="1">
                <a:solidFill>
                  <a:schemeClr val="tx1"/>
                </a:solidFill>
              </a:rPr>
              <a:t>yoki</a:t>
            </a:r>
            <a:r>
              <a:rPr lang="en-US" sz="1600" dirty="0">
                <a:solidFill>
                  <a:schemeClr val="tx1"/>
                </a:solidFill>
              </a:rPr>
              <a:t> Rocky Linux.</a:t>
            </a:r>
          </a:p>
          <a:p>
            <a:pPr>
              <a:lnSpc>
                <a:spcPct val="200000"/>
              </a:lnSpc>
            </a:pPr>
            <a:r>
              <a:rPr lang="en-US" sz="1600" dirty="0" err="1">
                <a:solidFill>
                  <a:schemeClr val="tx1"/>
                </a:solidFill>
              </a:rPr>
              <a:t>Resurslar</a:t>
            </a:r>
            <a:r>
              <a:rPr lang="en-US" sz="1600" dirty="0">
                <a:solidFill>
                  <a:schemeClr val="tx1"/>
                </a:solidFill>
              </a:rPr>
              <a:t>: Engil </a:t>
            </a:r>
            <a:r>
              <a:rPr lang="en-US" sz="1600" dirty="0" err="1">
                <a:solidFill>
                  <a:schemeClr val="tx1"/>
                </a:solidFill>
              </a:rPr>
              <a:t>distributivlar</a:t>
            </a:r>
            <a:r>
              <a:rPr lang="en-US" sz="1600" dirty="0">
                <a:solidFill>
                  <a:schemeClr val="tx1"/>
                </a:solidFill>
              </a:rPr>
              <a:t> (Debian, Alpine) past </a:t>
            </a:r>
            <a:r>
              <a:rPr lang="en-US" sz="1600" dirty="0" err="1">
                <a:solidFill>
                  <a:schemeClr val="tx1"/>
                </a:solidFill>
              </a:rPr>
              <a:t>quvvatli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serverlar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kumimoji="0" lang="en-US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EDAE8E1-8A2B-D2EE-4DEF-A72B0936573F}"/>
              </a:ext>
            </a:extLst>
          </p:cNvPr>
          <p:cNvSpPr txBox="1"/>
          <p:nvPr/>
        </p:nvSpPr>
        <p:spPr>
          <a:xfrm>
            <a:off x="3047223" y="31918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  <a:sym typeface="+mn-ea"/>
              </a:rPr>
              <a:t>Distrubitivlarini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  <a:sym typeface="+mn-ea"/>
              </a:rPr>
              <a:t>farqlarini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  <a:sym typeface="+mn-ea"/>
              </a:rPr>
              <a:t>o’rganish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  <a:sym typeface="+mn-ea"/>
              </a:rPr>
              <a:t> 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1F632CD-785D-70E8-B6EA-E5B33990F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18614"/>
              </p:ext>
            </p:extLst>
          </p:nvPr>
        </p:nvGraphicFramePr>
        <p:xfrm>
          <a:off x="608822" y="1134523"/>
          <a:ext cx="10974356" cy="4724400"/>
        </p:xfrm>
        <a:graphic>
          <a:graphicData uri="http://schemas.openxmlformats.org/drawingml/2006/table">
            <a:tbl>
              <a:tblPr/>
              <a:tblGrid>
                <a:gridCol w="2743589">
                  <a:extLst>
                    <a:ext uri="{9D8B030D-6E8A-4147-A177-3AD203B41FA5}">
                      <a16:colId xmlns:a16="http://schemas.microsoft.com/office/drawing/2014/main" val="173386689"/>
                    </a:ext>
                  </a:extLst>
                </a:gridCol>
                <a:gridCol w="2743589">
                  <a:extLst>
                    <a:ext uri="{9D8B030D-6E8A-4147-A177-3AD203B41FA5}">
                      <a16:colId xmlns:a16="http://schemas.microsoft.com/office/drawing/2014/main" val="1600975082"/>
                    </a:ext>
                  </a:extLst>
                </a:gridCol>
                <a:gridCol w="2743589">
                  <a:extLst>
                    <a:ext uri="{9D8B030D-6E8A-4147-A177-3AD203B41FA5}">
                      <a16:colId xmlns:a16="http://schemas.microsoft.com/office/drawing/2014/main" val="1650568758"/>
                    </a:ext>
                  </a:extLst>
                </a:gridCol>
                <a:gridCol w="2743589">
                  <a:extLst>
                    <a:ext uri="{9D8B030D-6E8A-4147-A177-3AD203B41FA5}">
                      <a16:colId xmlns:a16="http://schemas.microsoft.com/office/drawing/2014/main" val="324176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Xususiyat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Ubuntu Server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Debian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CentOS Stream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50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effectLst/>
                        </a:rPr>
                        <a:t>Afzalliklari</a:t>
                      </a:r>
                      <a:endParaRPr lang="en-US" sz="2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Oson </a:t>
                      </a:r>
                      <a:r>
                        <a:rPr lang="en-US" sz="2200" dirty="0" err="1">
                          <a:effectLst/>
                        </a:rPr>
                        <a:t>sozlash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katta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jamoa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ko'p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hujjatlar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yangi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boshlovchilar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uchun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qulay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Juda barqaror, engil, keng moslashuvchanlik.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Korxona darajasida, Red Hat asosida, barqarorlik.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9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effectLst/>
                        </a:rPr>
                        <a:t>Kamchiliklari</a:t>
                      </a:r>
                      <a:endParaRPr lang="en-US" sz="2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Resurs talabchan, ba'zi hollarda ortiqcha paketlar.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Yangilanishlar sekinroq, ba'zi sozlamalar tajriba talab qiladi.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Yangi boshlovchilar uchun murakkab, ba'zi dasturlar eskirgan bo'lishi mumkin.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0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effectLst/>
                        </a:rPr>
                        <a:t>Foydalanish holatlari</a:t>
                      </a:r>
                      <a:endParaRPr lang="en-US" sz="2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Veb-serverlar, bulut, umumiy maqsadlar.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effectLst/>
                        </a:rPr>
                        <a:t>Barqaror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serverlar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engil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tizimlar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effectLst/>
                        </a:rPr>
                        <a:t>Korxona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serverlari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ma'lumotlar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bazasi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2698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B0DF958-E0BB-8104-652D-E742E2C6B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80633"/>
              </p:ext>
            </p:extLst>
          </p:nvPr>
        </p:nvGraphicFramePr>
        <p:xfrm>
          <a:off x="520959" y="620812"/>
          <a:ext cx="10515600" cy="43891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9335039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98355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160958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55650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Xususiyat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Rocky Linux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Fedora Server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Arch Linux</a:t>
                      </a:r>
                      <a:endParaRPr lang="en-US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7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effectLst/>
                        </a:rPr>
                        <a:t>Afzalliklari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CentOS </a:t>
                      </a:r>
                      <a:r>
                        <a:rPr lang="en-US" sz="2200" dirty="0" err="1">
                          <a:effectLst/>
                        </a:rPr>
                        <a:t>muqobili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uzoq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muddatli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barqarorlik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korxona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uchun</a:t>
                      </a:r>
                      <a:r>
                        <a:rPr lang="en-US" sz="2200" dirty="0">
                          <a:effectLst/>
                        </a:rPr>
                        <a:t> mos.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</a:rPr>
                        <a:t>Eng </a:t>
                      </a:r>
                      <a:r>
                        <a:rPr lang="en-US" sz="2200" dirty="0" err="1">
                          <a:effectLst/>
                        </a:rPr>
                        <a:t>yangi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texnologiyalar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sinov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platformasi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sifatida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yaxshi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To'liq moslashuvchan, eng yangi paketlar.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609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effectLst/>
                        </a:rPr>
                        <a:t>Kamchiliklari</a:t>
                      </a:r>
                      <a:endParaRPr lang="en-US" sz="2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effectLst/>
                        </a:rPr>
                        <a:t>Jamoa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kichikroq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yangi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distributiv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effectLst/>
                        </a:rPr>
                        <a:t>Qisqa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yangilanish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sikli</a:t>
                      </a:r>
                      <a:r>
                        <a:rPr lang="en-US" sz="2200" dirty="0">
                          <a:effectLst/>
                        </a:rPr>
                        <a:t> (</a:t>
                      </a:r>
                      <a:r>
                        <a:rPr lang="en-US" sz="2200" dirty="0" err="1">
                          <a:effectLst/>
                        </a:rPr>
                        <a:t>har</a:t>
                      </a:r>
                      <a:r>
                        <a:rPr lang="en-US" sz="2200" dirty="0">
                          <a:effectLst/>
                        </a:rPr>
                        <a:t> 6 </a:t>
                      </a:r>
                      <a:r>
                        <a:rPr lang="en-US" sz="2200" dirty="0" err="1">
                          <a:effectLst/>
                        </a:rPr>
                        <a:t>oyda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yangi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versiya</a:t>
                      </a:r>
                      <a:r>
                        <a:rPr lang="en-US" sz="2200" dirty="0">
                          <a:effectLst/>
                        </a:rPr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O'rnatish va sozlash murakkab, tajriba talab qiladi.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087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effectLst/>
                        </a:rPr>
                        <a:t>Foydalanish holatlari</a:t>
                      </a:r>
                      <a:endParaRPr lang="en-US" sz="22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Korxona, barqaror tizimlar.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</a:rPr>
                        <a:t>Test serverlar, yangi texnologiyalar.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effectLst/>
                        </a:rPr>
                        <a:t>Maxsus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serverlar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tajribali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foydalanuvchilar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17099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5F07971-0CD3-7B1C-EC5F-1810126C5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07" y="4931189"/>
            <a:ext cx="9851573" cy="170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Yangi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boshlovchi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Ubuntu Server. </a:t>
            </a:r>
            <a:r>
              <a:rPr kumimoji="0" lang="en-US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Korxona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CentOS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Stream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yoki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Rocky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Linux.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Barqarorlik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Debian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yoki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Rocky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Linux. </a:t>
            </a:r>
            <a:r>
              <a:rPr kumimoji="0" lang="en-US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Tajribali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Arch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Linux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yoki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Fedora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253" b="7253"/>
          <a:stretch/>
        </p:blipFill>
        <p:spPr>
          <a:xfrm>
            <a:off x="5705992" y="1605352"/>
            <a:ext cx="5890403" cy="335728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2F12E6-18AC-FAC3-D02B-F9660CB8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50"/>
            <a:ext cx="10515600" cy="801202"/>
          </a:xfrm>
        </p:spPr>
        <p:txBody>
          <a:bodyPr/>
          <a:lstStyle/>
          <a:p>
            <a:pPr algn="ctr">
              <a:defRPr sz="2500"/>
            </a:pPr>
            <a:r>
              <a:rPr lang="en-US" dirty="0" err="1"/>
              <a:t>Distrubitivlaring</a:t>
            </a:r>
            <a:r>
              <a:rPr lang="en-US" dirty="0"/>
              <a:t> </a:t>
            </a:r>
            <a:r>
              <a:rPr lang="en-US" dirty="0" err="1"/>
              <a:t>imkoniyatlaridan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foydalanish</a:t>
            </a:r>
            <a:endParaRPr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A60203-7535-EC7F-437B-A0AB646A3AC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95604" y="1290101"/>
            <a:ext cx="5110387" cy="544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Ubuntu Server: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Snap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paketlari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Nextcloud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kabi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dasturlarni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oson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o'rnatish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snap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LTS (Long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Term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Support): 5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yillik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yangilanish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kafolati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Cloud-init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Bulutli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serverlarni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avtomatik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sozlash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Debian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Engil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tizim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Resurslarni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tejash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uchun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minimal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o'rnatish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APT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boshqaruvi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Keng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paket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ombori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barqaror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yangilanishlar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59" b="6959"/>
          <a:stretch>
            <a:fillRect/>
          </a:stretch>
        </p:blipFill>
        <p:spPr>
          <a:xfrm>
            <a:off x="5603355" y="869677"/>
            <a:ext cx="5488487" cy="3128211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05DFEB1-FF2C-BC5A-E0BA-A2484C6410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80052" y="869678"/>
            <a:ext cx="5023303" cy="511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CentOS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Stream /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Rocky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Linux: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SELinux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Yuqori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darajadagi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xavfsizlik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sozlamalari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Korxona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dasturlari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Red Hat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ekotizimi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bilan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moslik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OpenShift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Ansible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Fedora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Server: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>
                <a:solidFill>
                  <a:schemeClr val="tx1"/>
                </a:solidFill>
              </a:rPr>
              <a:t>-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Yangi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texnologiyalar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Podman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Docker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muqobili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Wayland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yangi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kernel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versiyalari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Modulli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tizim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Dasturlarning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turli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versiyalarini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parallel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ishlatish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06FE7-3202-0C0C-9628-B88372A03087}"/>
              </a:ext>
            </a:extLst>
          </p:cNvPr>
          <p:cNvSpPr txBox="1"/>
          <p:nvPr/>
        </p:nvSpPr>
        <p:spPr>
          <a:xfrm>
            <a:off x="5603355" y="4167778"/>
            <a:ext cx="5675345" cy="212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Arch Linux: </a:t>
            </a:r>
          </a:p>
          <a:p>
            <a:pPr>
              <a:lnSpc>
                <a:spcPct val="150000"/>
              </a:lnSpc>
            </a:pPr>
            <a:r>
              <a:rPr lang="en-US" dirty="0"/>
              <a:t>- Rolling release: </a:t>
            </a:r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yangilanishlar</a:t>
            </a:r>
            <a:r>
              <a:rPr lang="en-US" dirty="0"/>
              <a:t>,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so'nggi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versiyalari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- AUR (Arch User Repository): 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paketlar</a:t>
            </a:r>
            <a:r>
              <a:rPr lang="en-US" dirty="0"/>
              <a:t> </a:t>
            </a:r>
            <a:r>
              <a:rPr lang="en-US" dirty="0" err="1"/>
              <a:t>ombori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73" y="1069846"/>
            <a:ext cx="6085115" cy="495773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err="1"/>
              <a:t>Umumiy</a:t>
            </a:r>
            <a:r>
              <a:rPr lang="en-US" sz="1800" b="1" dirty="0"/>
              <a:t> </a:t>
            </a:r>
            <a:r>
              <a:rPr lang="en-US" sz="1800" b="1" dirty="0" err="1"/>
              <a:t>imkoniyatlar</a:t>
            </a:r>
            <a:r>
              <a:rPr lang="en-US" sz="1800" b="1" dirty="0"/>
              <a:t>:</a:t>
            </a:r>
          </a:p>
          <a:p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Veb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-server: </a:t>
            </a:r>
            <a:r>
              <a:rPr lang="en-US" sz="1800" dirty="0"/>
              <a:t>Apache, Nginx </a:t>
            </a:r>
            <a:r>
              <a:rPr lang="en-US" sz="1800" dirty="0" err="1"/>
              <a:t>yoki</a:t>
            </a:r>
            <a:r>
              <a:rPr lang="en-US" sz="1800" dirty="0"/>
              <a:t> </a:t>
            </a:r>
            <a:r>
              <a:rPr lang="en-US" sz="1800" dirty="0" err="1"/>
              <a:t>LiteSpeed</a:t>
            </a:r>
            <a:r>
              <a:rPr lang="en-US" sz="1800" dirty="0"/>
              <a:t> </a:t>
            </a:r>
            <a:r>
              <a:rPr lang="en-US" sz="1800" dirty="0" err="1"/>
              <a:t>o'rnatish</a:t>
            </a:r>
            <a:r>
              <a:rPr lang="en-US" sz="1800" dirty="0"/>
              <a:t> (</a:t>
            </a:r>
            <a:r>
              <a:rPr lang="en-US" sz="1800" dirty="0" err="1"/>
              <a:t>masalan</a:t>
            </a:r>
            <a:r>
              <a:rPr lang="en-US" sz="1800" dirty="0"/>
              <a:t>, </a:t>
            </a:r>
            <a:r>
              <a:rPr lang="en-US" sz="1800" dirty="0" err="1"/>
              <a:t>sudo</a:t>
            </a:r>
            <a:r>
              <a:rPr lang="en-US" sz="1800" dirty="0"/>
              <a:t> apt install nginx).</a:t>
            </a:r>
          </a:p>
          <a:p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Ma'lumotlar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bazasi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/>
              <a:t>MySQL, PostgreSQL, MongoDB (</a:t>
            </a:r>
            <a:r>
              <a:rPr lang="en-US" sz="1800" dirty="0" err="1"/>
              <a:t>masalan</a:t>
            </a:r>
            <a:r>
              <a:rPr lang="en-US" sz="1800" dirty="0"/>
              <a:t>, </a:t>
            </a:r>
            <a:r>
              <a:rPr lang="en-US" sz="1800" dirty="0" err="1"/>
              <a:t>sudo</a:t>
            </a:r>
            <a:r>
              <a:rPr lang="en-US" sz="1800" dirty="0"/>
              <a:t> apt install </a:t>
            </a:r>
            <a:r>
              <a:rPr lang="en-US" sz="1800" dirty="0" err="1"/>
              <a:t>mysql</a:t>
            </a:r>
            <a:r>
              <a:rPr lang="en-US" sz="1800" dirty="0"/>
              <a:t>-server).</a:t>
            </a:r>
          </a:p>
          <a:p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Tarmoq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xizmatlari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/>
              <a:t>SSH, FTP, VPN (OpenVPN), DNS (Bind9).</a:t>
            </a:r>
          </a:p>
          <a:p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Konteynerlar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virtualizatsiya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/>
              <a:t>Docker, Kubernetes, LXC/LXD </a:t>
            </a:r>
            <a:r>
              <a:rPr lang="en-US" sz="1800" dirty="0" err="1"/>
              <a:t>yoki</a:t>
            </a:r>
            <a:r>
              <a:rPr lang="en-US" sz="1800" dirty="0"/>
              <a:t> </a:t>
            </a:r>
            <a:r>
              <a:rPr lang="en-US" sz="1800" dirty="0" err="1"/>
              <a:t>Proxmox</a:t>
            </a:r>
            <a:r>
              <a:rPr lang="en-US" sz="1800" dirty="0"/>
              <a:t>.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</a:t>
            </a:r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vositalari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/>
              <a:t>Prometheus, Grafana, Zabbix.</a:t>
            </a:r>
          </a:p>
          <a:p>
            <a:r>
              <a:rPr lang="en-US" sz="1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Avtomatlashtirish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/>
              <a:t>Ansible, Puppet </a:t>
            </a:r>
            <a:r>
              <a:rPr lang="en-US" sz="1800" dirty="0" err="1"/>
              <a:t>yoki</a:t>
            </a:r>
            <a:r>
              <a:rPr lang="en-US" sz="1800" dirty="0"/>
              <a:t> shell </a:t>
            </a:r>
            <a:r>
              <a:rPr lang="en-US" sz="1800" dirty="0" err="1"/>
              <a:t>skriptlari</a:t>
            </a:r>
            <a:r>
              <a:rPr lang="en-US" sz="1800" dirty="0"/>
              <a:t> </a:t>
            </a:r>
            <a:r>
              <a:rPr lang="en-US" sz="1800" dirty="0" err="1"/>
              <a:t>orqali</a:t>
            </a:r>
            <a:r>
              <a:rPr lang="en-US" sz="1800" dirty="0"/>
              <a:t> </a:t>
            </a:r>
            <a:r>
              <a:rPr lang="en-US" sz="1800" dirty="0" err="1"/>
              <a:t>vazifalarni</a:t>
            </a:r>
            <a:r>
              <a:rPr lang="en-US" sz="1800" dirty="0"/>
              <a:t> </a:t>
            </a:r>
            <a:r>
              <a:rPr lang="en-US" sz="1800" dirty="0" err="1"/>
              <a:t>avtomatlashtirish</a:t>
            </a:r>
            <a:r>
              <a:rPr lang="en-US" sz="1800" dirty="0"/>
              <a:t>.</a:t>
            </a:r>
          </a:p>
          <a:p>
            <a:endParaRPr sz="2000" dirty="0"/>
          </a:p>
        </p:txBody>
      </p:sp>
      <p:pic>
        <p:nvPicPr>
          <p:cNvPr id="5" name="Picture Placeholder 2" descr="image.png"/>
          <p:cNvPicPr>
            <a:picLocks noChangeAspect="1"/>
          </p:cNvPicPr>
          <p:nvPr/>
        </p:nvPicPr>
        <p:blipFill>
          <a:blip r:embed="rId2"/>
          <a:srcRect l="4196" r="4196"/>
          <a:stretch>
            <a:fillRect/>
          </a:stretch>
        </p:blipFill>
        <p:spPr>
          <a:xfrm>
            <a:off x="6387130" y="1530042"/>
            <a:ext cx="5468432" cy="3797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726" y="374455"/>
            <a:ext cx="1737049" cy="1325563"/>
          </a:xfrm>
        </p:spPr>
        <p:txBody>
          <a:bodyPr/>
          <a:lstStyle/>
          <a:p>
            <a:pPr algn="ctr">
              <a:defRPr sz="2500"/>
            </a:pPr>
            <a:r>
              <a:rPr lang="en-US" dirty="0" err="1"/>
              <a:t>Xulosa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40" y="149905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	Linux server </a:t>
            </a:r>
            <a:r>
              <a:rPr lang="en-US" sz="1600" dirty="0" err="1">
                <a:solidFill>
                  <a:schemeClr val="tx1"/>
                </a:solidFill>
              </a:rPr>
              <a:t>boshqaruvi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serverlarni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samarali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sozlash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boshqarish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xavfsiz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ishlashini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ta'minlash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muhim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ko'nikmadir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Ushbu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jarayon</a:t>
            </a:r>
            <a:r>
              <a:rPr lang="en-US" sz="1600" dirty="0">
                <a:solidFill>
                  <a:schemeClr val="tx1"/>
                </a:solidFill>
              </a:rPr>
              <a:t> Linux </a:t>
            </a:r>
            <a:r>
              <a:rPr lang="en-US" sz="1600" dirty="0" err="1">
                <a:solidFill>
                  <a:schemeClr val="tx1"/>
                </a:solidFill>
              </a:rPr>
              <a:t>distributivlarini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tanlash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o'rnatish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ularning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imkoniyatlaridan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foydalanishni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o'z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ichiga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oladi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Asosiy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distributivlar</a:t>
            </a:r>
            <a:r>
              <a:rPr lang="en-US" sz="1600" dirty="0">
                <a:solidFill>
                  <a:schemeClr val="tx1"/>
                </a:solidFill>
              </a:rPr>
              <a:t> — Ubuntu Server, Debian, CentOS Stream, Rocky Linux, Fedora Server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Arch Linux — </a:t>
            </a:r>
            <a:r>
              <a:rPr lang="en-US" sz="1600" dirty="0" err="1">
                <a:solidFill>
                  <a:schemeClr val="tx1"/>
                </a:solidFill>
              </a:rPr>
              <a:t>har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biri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o'ziga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afzallik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kamchiliklarga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ega</a:t>
            </a:r>
            <a:r>
              <a:rPr lang="en-US" sz="1600" dirty="0">
                <a:solidFill>
                  <a:schemeClr val="tx1"/>
                </a:solidFill>
              </a:rPr>
              <a:t>. Ubuntu </a:t>
            </a:r>
            <a:r>
              <a:rPr lang="en-US" sz="1600" dirty="0" err="1">
                <a:solidFill>
                  <a:schemeClr val="tx1"/>
                </a:solidFill>
              </a:rPr>
              <a:t>yangi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boshlovchilar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qulay</a:t>
            </a:r>
            <a:r>
              <a:rPr lang="en-US" sz="1600" dirty="0">
                <a:solidFill>
                  <a:schemeClr val="tx1"/>
                </a:solidFill>
              </a:rPr>
              <a:t>, Debian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Rocky Linux </a:t>
            </a:r>
            <a:r>
              <a:rPr lang="en-US" sz="1600" dirty="0" err="1">
                <a:solidFill>
                  <a:schemeClr val="tx1"/>
                </a:solidFill>
              </a:rPr>
              <a:t>barqarorlikka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e'tibor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qaratadi</a:t>
            </a:r>
            <a:r>
              <a:rPr lang="en-US" sz="1600" dirty="0">
                <a:solidFill>
                  <a:schemeClr val="tx1"/>
                </a:solidFill>
              </a:rPr>
              <a:t>, CentOS </a:t>
            </a:r>
            <a:r>
              <a:rPr lang="en-US" sz="1600" dirty="0" err="1">
                <a:solidFill>
                  <a:schemeClr val="tx1"/>
                </a:solidFill>
              </a:rPr>
              <a:t>korxona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muhitlari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mos</a:t>
            </a:r>
            <a:r>
              <a:rPr lang="en-US" sz="1600" dirty="0">
                <a:solidFill>
                  <a:schemeClr val="tx1"/>
                </a:solidFill>
              </a:rPr>
              <a:t>, Fedora </a:t>
            </a:r>
            <a:r>
              <a:rPr lang="en-US" sz="1600" dirty="0" err="1">
                <a:solidFill>
                  <a:schemeClr val="tx1"/>
                </a:solidFill>
              </a:rPr>
              <a:t>yangi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texnologiyalarni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sinash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, Arch </a:t>
            </a:r>
            <a:r>
              <a:rPr lang="en-US" sz="1600" dirty="0" err="1">
                <a:solidFill>
                  <a:schemeClr val="tx1"/>
                </a:solidFill>
              </a:rPr>
              <a:t>esa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tajribali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foydalanuvchilar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uchun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moslashtirish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imkonini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beradi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	Server </a:t>
            </a:r>
            <a:r>
              <a:rPr lang="en-US" sz="1600" dirty="0" err="1">
                <a:solidFill>
                  <a:schemeClr val="tx1"/>
                </a:solidFill>
              </a:rPr>
              <a:t>o'rnatish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jarayoni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distributiv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tanlash</a:t>
            </a:r>
            <a:r>
              <a:rPr lang="en-US" sz="1600" dirty="0">
                <a:solidFill>
                  <a:schemeClr val="tx1"/>
                </a:solidFill>
              </a:rPr>
              <a:t>, ISO </a:t>
            </a:r>
            <a:r>
              <a:rPr lang="en-US" sz="1600" dirty="0" err="1">
                <a:solidFill>
                  <a:schemeClr val="tx1"/>
                </a:solidFill>
              </a:rPr>
              <a:t>faylini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yuklash</a:t>
            </a:r>
            <a:r>
              <a:rPr lang="en-US" sz="1600" dirty="0">
                <a:solidFill>
                  <a:schemeClr val="tx1"/>
                </a:solidFill>
              </a:rPr>
              <a:t>, minimal </a:t>
            </a:r>
            <a:r>
              <a:rPr lang="en-US" sz="1600" dirty="0" err="1">
                <a:solidFill>
                  <a:schemeClr val="tx1"/>
                </a:solidFill>
              </a:rPr>
              <a:t>sozlamalar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foydalanuvchilar</a:t>
            </a:r>
            <a:r>
              <a:rPr lang="en-US" sz="1600" dirty="0">
                <a:solidFill>
                  <a:schemeClr val="tx1"/>
                </a:solidFill>
              </a:rPr>
              <a:t>, SSH, firewall)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tizimni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yangilashdan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iborat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Distributivlarning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imkoniyatlari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veb-serverlar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ma'lumotlar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bazalari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konteynerlar</a:t>
            </a:r>
            <a:r>
              <a:rPr lang="en-US" sz="1600" dirty="0">
                <a:solidFill>
                  <a:schemeClr val="tx1"/>
                </a:solidFill>
              </a:rPr>
              <a:t>, monitoring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avtomatlashtirish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kabi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keng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ko'lamli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xizmatlarni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qamrab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oladi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en-US" sz="1600" dirty="0" err="1">
                <a:solidFill>
                  <a:schemeClr val="tx1"/>
                </a:solidFill>
              </a:rPr>
              <a:t>Xavfsizlik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resurslarni</a:t>
            </a:r>
            <a:r>
              <a:rPr lang="en-US" sz="1600" dirty="0">
                <a:solidFill>
                  <a:schemeClr val="tx1"/>
                </a:solidFill>
              </a:rPr>
              <a:t> monitoring </a:t>
            </a:r>
            <a:r>
              <a:rPr lang="en-US" sz="1600" dirty="0" err="1">
                <a:solidFill>
                  <a:schemeClr val="tx1"/>
                </a:solidFill>
              </a:rPr>
              <a:t>qilish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zaxira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nusxalari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muhim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ahamiyatga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ega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B1147-F09C-25F7-BCCF-B900563E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3D6040-E85B-E250-D0EF-63561BAB535F}"/>
              </a:ext>
            </a:extLst>
          </p:cNvPr>
          <p:cNvSpPr txBox="1"/>
          <p:nvPr/>
        </p:nvSpPr>
        <p:spPr>
          <a:xfrm>
            <a:off x="978119" y="333375"/>
            <a:ext cx="9334830" cy="672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+mj-lt"/>
              </a:rPr>
              <a:t>Foydalanilgan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adabiyotlar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cs typeface="Times New Roman" panose="02020603050405020304" pitchFamily="18" charset="0"/>
              </a:rPr>
              <a:t>LaCroix J. Mastering Ubuntu Server: Explore the versatile, powerful Linux Server distribution Ubuntu 22.04 with this comprehensive guide. – </a:t>
            </a:r>
            <a:r>
              <a:rPr lang="en-US" sz="1400" dirty="0" err="1">
                <a:cs typeface="Times New Roman" panose="02020603050405020304" pitchFamily="18" charset="0"/>
              </a:rPr>
              <a:t>Packt</a:t>
            </a:r>
            <a:r>
              <a:rPr lang="en-US" sz="1400" dirty="0">
                <a:cs typeface="Times New Roman" panose="02020603050405020304" pitchFamily="18" charset="0"/>
              </a:rPr>
              <a:t> Publishing Ltd, 2022. –– 583 p.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cs typeface="Times New Roman" panose="02020603050405020304" pitchFamily="18" charset="0"/>
              </a:rPr>
              <a:t>Helmke M. Ubuntu Linux Unleashed 2021 Edition. – Addison-Wesley Professional, 2020. –– 822 p.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 err="1">
                <a:cs typeface="Times New Roman" panose="02020603050405020304" pitchFamily="18" charset="0"/>
              </a:rPr>
              <a:t>OccupyTheWeb</a:t>
            </a:r>
            <a:r>
              <a:rPr lang="en-US" sz="1400" dirty="0">
                <a:cs typeface="Times New Roman" panose="02020603050405020304" pitchFamily="18" charset="0"/>
              </a:rPr>
              <a:t>. Linux Basics for Hackers: Getting Started with Networking, Scripting, and Security in Kali. – No Starch Press, 2018. ––254 p.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cs typeface="Times New Roman" panose="02020603050405020304" pitchFamily="18" charset="0"/>
              </a:rPr>
              <a:t>Soyinka W. Linux Administration A Beginner’s Guide Seventh Edition. – McGraw-Hill Education, 2016. –– 849 p.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cs typeface="Times New Roman" panose="02020603050405020304" pitchFamily="18" charset="0"/>
              </a:rPr>
              <a:t>Linux Professional Institute: Learning Materials, Linux Essentials (Version 1.6), 2023. –– 442 p.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 err="1">
                <a:cs typeface="Times New Roman" panose="02020603050405020304" pitchFamily="18" charset="0"/>
              </a:rPr>
              <a:t>Cobbaut</a:t>
            </a:r>
            <a:r>
              <a:rPr lang="en-US" sz="1400" dirty="0">
                <a:cs typeface="Times New Roman" panose="02020603050405020304" pitchFamily="18" charset="0"/>
              </a:rPr>
              <a:t> P. Linux Fundamentals, – </a:t>
            </a:r>
            <a:r>
              <a:rPr lang="en-US" sz="1400" dirty="0" err="1">
                <a:cs typeface="Times New Roman" panose="02020603050405020304" pitchFamily="18" charset="0"/>
              </a:rPr>
              <a:t>Netsec</a:t>
            </a:r>
            <a:r>
              <a:rPr lang="en-US" sz="1400" dirty="0">
                <a:cs typeface="Times New Roman" panose="02020603050405020304" pitchFamily="18" charset="0"/>
              </a:rPr>
              <a:t> BVB. – 2015. ––365 p.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>
                <a:cs typeface="Times New Roman" panose="02020603050405020304" pitchFamily="18" charset="0"/>
              </a:rPr>
              <a:t>Negus C. Linux bible. – John Wiley &amp; Sons, 2012. – Т. 772.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  <a:endParaRPr lang="ru-RU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dirty="0" err="1">
                <a:cs typeface="Times New Roman" panose="02020603050405020304" pitchFamily="18" charset="0"/>
              </a:rPr>
              <a:t>Cobbaut</a:t>
            </a:r>
            <a:r>
              <a:rPr lang="en-US" sz="1400" dirty="0">
                <a:cs typeface="Times New Roman" panose="02020603050405020304" pitchFamily="18" charset="0"/>
              </a:rPr>
              <a:t> P. Linux System Administration. – CEST, 2015. –– 385 p. [</a:t>
            </a:r>
            <a:r>
              <a:rPr lang="en-US" sz="1400" dirty="0" err="1">
                <a:cs typeface="Times New Roman" panose="02020603050405020304" pitchFamily="18" charset="0"/>
              </a:rPr>
              <a:t>elektron</a:t>
            </a:r>
            <a:r>
              <a:rPr lang="en-US" sz="1400" dirty="0">
                <a:cs typeface="Times New Roman" panose="02020603050405020304" pitchFamily="18" charset="0"/>
              </a:rPr>
              <a:t> variant]</a:t>
            </a: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endParaRPr lang="en-US" sz="1400" dirty="0"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dirty="0" err="1">
                <a:solidFill>
                  <a:schemeClr val="tx2"/>
                </a:solidFill>
                <a:latin typeface="+mj-lt"/>
              </a:rPr>
              <a:t>Foydalanilgan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+mj-lt"/>
              </a:rPr>
              <a:t>manbalar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lvl="0">
              <a:lnSpc>
                <a:spcPct val="120000"/>
              </a:lnSpc>
            </a:pPr>
            <a:endParaRPr lang="en-US" sz="1400" dirty="0"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https://help.ubuntu.com/community/InstallingSecurityTools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https://nmap.org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www.tripwire.org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www.ubuntu.com/usn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https://www.ssllabs.com/ssltest/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endParaRPr lang="ru-RU" sz="1400" dirty="0"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2"/>
              </a:solidFill>
              <a:latin typeface="+mj-lt"/>
            </a:endParaRPr>
          </a:p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1543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1918A-1879-C438-FD94-51A61BA5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76E8-2428-CD5D-C700-A7844A86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981" y="2424418"/>
            <a:ext cx="7498419" cy="1424031"/>
          </a:xfrm>
        </p:spPr>
        <p:txBody>
          <a:bodyPr>
            <a:noAutofit/>
          </a:bodyPr>
          <a:lstStyle/>
          <a:p>
            <a:pPr>
              <a:defRPr sz="2500"/>
            </a:pPr>
            <a:r>
              <a:rPr sz="40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15002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946" y="722906"/>
            <a:ext cx="8746525" cy="1337945"/>
          </a:xfrm>
        </p:spPr>
        <p:txBody>
          <a:bodyPr>
            <a:normAutofit fontScale="90000"/>
          </a:bodyPr>
          <a:lstStyle/>
          <a:p>
            <a:pPr>
              <a:defRPr sz="3000"/>
            </a:pPr>
            <a:r>
              <a:rPr lang="en-US" dirty="0"/>
              <a:t>Server </a:t>
            </a:r>
            <a:r>
              <a:rPr lang="en-US" dirty="0" err="1"/>
              <a:t>boshqaruvini</a:t>
            </a:r>
            <a:r>
              <a:rPr lang="en-US" dirty="0"/>
              <a:t> </a:t>
            </a:r>
            <a:r>
              <a:rPr lang="en-US" dirty="0" err="1"/>
              <a:t>o‘rnatish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distrubitivlari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tanishish</a:t>
            </a:r>
            <a:r>
              <a:rPr lang="en-US" dirty="0"/>
              <a:t>,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farqlarini</a:t>
            </a:r>
            <a:r>
              <a:rPr lang="en-US" dirty="0"/>
              <a:t> </a:t>
            </a:r>
            <a:r>
              <a:rPr lang="en-US" dirty="0" err="1"/>
              <a:t>o'rganib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imkoniyatlaridan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6" y="2211853"/>
            <a:ext cx="10477848" cy="3744117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/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I.Kirish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Asosiy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qism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Server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boshqaruvini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distrubitivlari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Distrubitivlarini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farqlarini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o’rganish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ulardan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samarali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foydalanish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Xulosa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Foydalanilgan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adabiyotlar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ro’yxati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337" y="326571"/>
            <a:ext cx="1601472" cy="816000"/>
          </a:xfrm>
        </p:spPr>
        <p:txBody>
          <a:bodyPr>
            <a:noAutofit/>
          </a:bodyPr>
          <a:lstStyle/>
          <a:p>
            <a:pPr>
              <a:defRPr sz="2500"/>
            </a:pPr>
            <a:r>
              <a:rPr lang="en-US" sz="4000" dirty="0"/>
              <a:t>Kirish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E7617-28AC-2508-15E3-993E30FCDD03}"/>
              </a:ext>
            </a:extLst>
          </p:cNvPr>
          <p:cNvSpPr txBox="1"/>
          <p:nvPr/>
        </p:nvSpPr>
        <p:spPr>
          <a:xfrm>
            <a:off x="707571" y="1176117"/>
            <a:ext cx="1077685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Linux server — </a:t>
            </a:r>
            <a:r>
              <a:rPr lang="en-US" dirty="0" err="1"/>
              <a:t>bu</a:t>
            </a:r>
            <a:r>
              <a:rPr lang="en-US" dirty="0"/>
              <a:t> Linux </a:t>
            </a:r>
            <a:r>
              <a:rPr lang="en-US" dirty="0" err="1"/>
              <a:t>yadrosiga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operatsion</a:t>
            </a:r>
            <a:r>
              <a:rPr lang="en-US" dirty="0"/>
              <a:t> </a:t>
            </a:r>
            <a:r>
              <a:rPr lang="en-US" dirty="0" err="1"/>
              <a:t>tizimda</a:t>
            </a:r>
            <a:r>
              <a:rPr lang="en-US" dirty="0"/>
              <a:t> </a:t>
            </a:r>
            <a:r>
              <a:rPr lang="en-US" dirty="0" err="1"/>
              <a:t>ishlaydigan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ma'lum</a:t>
            </a:r>
            <a:r>
              <a:rPr lang="en-US" dirty="0"/>
              <a:t> </a:t>
            </a:r>
            <a:r>
              <a:rPr lang="en-US" dirty="0" err="1"/>
              <a:t>xizmatlarni</a:t>
            </a:r>
            <a:r>
              <a:rPr lang="en-US" dirty="0"/>
              <a:t> (</a:t>
            </a:r>
            <a:r>
              <a:rPr lang="en-US" dirty="0" err="1"/>
              <a:t>veb-saytlar</a:t>
            </a:r>
            <a:r>
              <a:rPr lang="en-US" dirty="0"/>
              <a:t>, </a:t>
            </a: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, </a:t>
            </a:r>
            <a:r>
              <a:rPr lang="en-US" dirty="0" err="1"/>
              <a:t>fayl</a:t>
            </a:r>
            <a:r>
              <a:rPr lang="en-US" dirty="0"/>
              <a:t> </a:t>
            </a:r>
            <a:r>
              <a:rPr lang="en-US" dirty="0" err="1"/>
              <a:t>almashish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)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etadigan</a:t>
            </a:r>
            <a:r>
              <a:rPr lang="en-US" dirty="0"/>
              <a:t> </a:t>
            </a: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virtual </a:t>
            </a:r>
            <a:r>
              <a:rPr lang="en-US" dirty="0" err="1"/>
              <a:t>mashina</a:t>
            </a:r>
            <a:r>
              <a:rPr lang="en-US" dirty="0"/>
              <a:t>. Linux </a:t>
            </a:r>
            <a:r>
              <a:rPr lang="en-US" dirty="0" err="1"/>
              <a:t>serverlarning</a:t>
            </a:r>
            <a:r>
              <a:rPr lang="en-US" dirty="0"/>
              <a:t> </a:t>
            </a:r>
            <a:r>
              <a:rPr lang="en-US" dirty="0" err="1"/>
              <a:t>mashhurligi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barqarorligi</a:t>
            </a:r>
            <a:r>
              <a:rPr lang="en-US" dirty="0"/>
              <a:t>, </a:t>
            </a:r>
            <a:r>
              <a:rPr lang="en-US" dirty="0" err="1"/>
              <a:t>xavfsizligi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ochiq</a:t>
            </a:r>
            <a:r>
              <a:rPr lang="en-US" dirty="0"/>
              <a:t> </a:t>
            </a:r>
            <a:r>
              <a:rPr lang="en-US" dirty="0" err="1"/>
              <a:t>kodli</a:t>
            </a:r>
            <a:r>
              <a:rPr lang="en-US" dirty="0"/>
              <a:t> </a:t>
            </a:r>
            <a:r>
              <a:rPr lang="en-US" dirty="0" err="1"/>
              <a:t>bo’lgani</a:t>
            </a:r>
            <a:r>
              <a:rPr lang="en-US" dirty="0"/>
              <a:t> </a:t>
            </a:r>
            <a:r>
              <a:rPr lang="en-US" dirty="0" err="1"/>
              <a:t>ucuhun</a:t>
            </a:r>
            <a:r>
              <a:rPr lang="en-US" dirty="0"/>
              <a:t> </a:t>
            </a:r>
            <a:r>
              <a:rPr lang="en-US" dirty="0" err="1"/>
              <a:t>qulaydir</a:t>
            </a:r>
            <a:r>
              <a:rPr lang="en-US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b="1" dirty="0" err="1"/>
              <a:t>Asosiy</a:t>
            </a:r>
            <a:r>
              <a:rPr lang="en-US" b="1" dirty="0"/>
              <a:t> </a:t>
            </a:r>
            <a:r>
              <a:rPr lang="en-US" b="1" dirty="0" err="1"/>
              <a:t>tushunchalar</a:t>
            </a: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Operatsion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tizim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Linux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distributivlari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masalan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Ubuntu,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CentOS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Debian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sifatida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ishlatiladi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Terminal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buyruqlar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Linux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serverlari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ko'pincha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grafik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interfeyssiz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(CLI — Command Line Interface)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boshqariladi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Masalan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altLang="ru-RU" dirty="0"/>
              <a:t>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kabi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buyruqlar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asosiy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hisoblanadi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Foydalanuvchilar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ruxsatlar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Serverda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foydalanuvchilar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root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oddiy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ularning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fayllarga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kirish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huquqlari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chmod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chown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muhim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Tarmoq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xizmatlar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Serverlar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tarmoq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orqali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ishlaydi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(SSH, FTP, HTTP).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veb-server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(Apache,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Nginx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ma'lumotlar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bazasi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(MySQL,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PostgreSQL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yoki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boshqa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xizmatlarni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boshqaradi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382352-6D50-46CE-31F6-E8EECC12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1044554"/>
            <a:ext cx="9754445" cy="54868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A3AB4A8-AF8F-9795-2816-F6F88A20DA0A}"/>
              </a:ext>
            </a:extLst>
          </p:cNvPr>
          <p:cNvSpPr txBox="1">
            <a:spLocks/>
          </p:cNvSpPr>
          <p:nvPr/>
        </p:nvSpPr>
        <p:spPr>
          <a:xfrm>
            <a:off x="2755925" y="345232"/>
            <a:ext cx="6266777" cy="5784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2500"/>
            </a:pPr>
            <a:r>
              <a:rPr lang="en-US" sz="2400" dirty="0"/>
              <a:t>Server </a:t>
            </a:r>
            <a:r>
              <a:rPr lang="en-US" sz="2400" dirty="0" err="1"/>
              <a:t>boshqaruvini</a:t>
            </a:r>
            <a:r>
              <a:rPr lang="en-US" sz="2400" dirty="0"/>
              <a:t> </a:t>
            </a:r>
            <a:r>
              <a:rPr lang="en-US" sz="2400" dirty="0" err="1"/>
              <a:t>o‘rnatish</a:t>
            </a:r>
            <a:r>
              <a:rPr lang="en-US" sz="2400" dirty="0"/>
              <a:t> </a:t>
            </a:r>
            <a:r>
              <a:rPr lang="en-US" sz="2400" dirty="0" err="1"/>
              <a:t>jarayoni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40C654-EC58-463A-2F96-D3C3020D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30" y="704470"/>
            <a:ext cx="9421540" cy="5449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494DD-6B3C-875E-27E3-1170F9C1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6E6668-70C2-FD24-3414-AD9CE2A8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671127"/>
            <a:ext cx="9431066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E4B21-DBE9-3BB5-CB03-12B4ED39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FC0C98-0435-54A8-373B-42D5DE2A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699706"/>
            <a:ext cx="9431066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0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C3D8-31EB-EAAE-6EA6-2F6DC37B9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5BCDAC-4EB9-4C64-AD8B-11CCDA1B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709233"/>
            <a:ext cx="9431066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5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55A62-93B6-C6A6-9CB6-3123939F2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E064C9-82CE-5C6D-B309-CF1AFE25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792230"/>
            <a:ext cx="9335803" cy="55347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60737-2B74-75AD-BA94-49939F039AB6}"/>
              </a:ext>
            </a:extLst>
          </p:cNvPr>
          <p:cNvSpPr txBox="1"/>
          <p:nvPr/>
        </p:nvSpPr>
        <p:spPr>
          <a:xfrm>
            <a:off x="1714502" y="236286"/>
            <a:ext cx="925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https://www.digitalocean.com/community/tutorials/install-wordpress-on-ubuntu</a:t>
            </a:r>
          </a:p>
        </p:txBody>
      </p:sp>
    </p:spTree>
    <p:extLst>
      <p:ext uri="{BB962C8B-B14F-4D97-AF65-F5344CB8AC3E}">
        <p14:creationId xmlns:p14="http://schemas.microsoft.com/office/powerpoint/2010/main" val="368566576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199F39-24B6-4030-8085-729430EC513F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190</TotalTime>
  <Words>1250</Words>
  <Application>Microsoft Office PowerPoint</Application>
  <PresentationFormat>Широкоэкранный</PresentationFormat>
  <Paragraphs>117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AvenirNext LT Pro Medium</vt:lpstr>
      <vt:lpstr>Posterama</vt:lpstr>
      <vt:lpstr>Times New Roman</vt:lpstr>
      <vt:lpstr>ExploreVTI</vt:lpstr>
      <vt:lpstr>      O‘zbekiston Respublikasi Raqamli Texnologiyalar Vazirligi  Muhammad Al-xorazmiy Nomidagi Toshkent Axborot Texnologiyalari                                          Universiteti                                                                                                                          “Kompyuter Injiniringi” fakulteti                         “Linux Server boshqaruvi” fanidan   </vt:lpstr>
      <vt:lpstr>Server boshqaruvini o‘rnatish va distrubitivlari bilan tanishish, ularning farqlarini o'rganib va imkoniyatlaridan foydalanish.</vt:lpstr>
      <vt:lpstr>Kirish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Distrubitivlari bilan tanishish</vt:lpstr>
      <vt:lpstr>Презентация PowerPoint</vt:lpstr>
      <vt:lpstr>Презентация PowerPoint</vt:lpstr>
      <vt:lpstr>Distrubitivlaring imkoniyatlaridan samarali foydalanish</vt:lpstr>
      <vt:lpstr>Презентация PowerPoint</vt:lpstr>
      <vt:lpstr>Презентация PowerPoint</vt:lpstr>
      <vt:lpstr>Xulosa</vt:lpstr>
      <vt:lpstr>Презентация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Myshko Ivan</dc:creator>
  <cp:lastModifiedBy>Muhammad Abdurazzakov</cp:lastModifiedBy>
  <cp:revision>19</cp:revision>
  <dcterms:created xsi:type="dcterms:W3CDTF">2023-04-13T07:54:42Z</dcterms:created>
  <dcterms:modified xsi:type="dcterms:W3CDTF">2025-04-18T19:26:53Z</dcterms:modified>
</cp:coreProperties>
</file>