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0" r:id="rId2"/>
    <p:sldId id="311" r:id="rId3"/>
    <p:sldId id="313" r:id="rId4"/>
    <p:sldId id="325" r:id="rId5"/>
    <p:sldId id="326" r:id="rId6"/>
    <p:sldId id="32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65A"/>
    <a:srgbClr val="8E6D48"/>
    <a:srgbClr val="F3EFEC"/>
    <a:srgbClr val="F2EEEB"/>
    <a:srgbClr val="F2EDEA"/>
    <a:srgbClr val="F4F0ED"/>
    <a:srgbClr val="FCF8F7"/>
    <a:srgbClr val="FDF9F8"/>
    <a:srgbClr val="FBF7F6"/>
    <a:srgbClr val="F9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5" autoAdjust="0"/>
  </p:normalViewPr>
  <p:slideViewPr>
    <p:cSldViewPr snapToGrid="0">
      <p:cViewPr varScale="1">
        <p:scale>
          <a:sx n="82" d="100"/>
          <a:sy n="82" d="100"/>
        </p:scale>
        <p:origin x="-67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0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uejin.im/?target=https://github.com/ftlabs/fastcli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4F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>
            <a:fillRect/>
          </a:stretch>
        </p:blipFill>
        <p:spPr>
          <a:xfrm>
            <a:off x="1" y="0"/>
            <a:ext cx="8054013" cy="5906278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5902059" y="3619673"/>
            <a:ext cx="4588898" cy="810512"/>
            <a:chOff x="5904240" y="3807936"/>
            <a:chExt cx="4588898" cy="810512"/>
          </a:xfrm>
        </p:grpSpPr>
        <p:grpSp>
          <p:nvGrpSpPr>
            <p:cNvPr id="34" name="组合 33"/>
            <p:cNvGrpSpPr/>
            <p:nvPr/>
          </p:nvGrpSpPr>
          <p:grpSpPr>
            <a:xfrm>
              <a:off x="5904240" y="3996147"/>
              <a:ext cx="3249344" cy="622301"/>
              <a:chOff x="5885610" y="4438773"/>
              <a:chExt cx="3249344" cy="622301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8512653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1" name="Freeform 90"/>
              <p:cNvSpPr>
                <a:spLocks noEditPoints="1"/>
              </p:cNvSpPr>
              <p:nvPr/>
            </p:nvSpPr>
            <p:spPr bwMode="auto">
              <a:xfrm>
                <a:off x="8741097" y="4587691"/>
                <a:ext cx="203511" cy="325219"/>
              </a:xfrm>
              <a:custGeom>
                <a:avLst/>
                <a:gdLst>
                  <a:gd name="T0" fmla="*/ 102 w 102"/>
                  <a:gd name="T1" fmla="*/ 92 h 163"/>
                  <a:gd name="T2" fmla="*/ 0 w 102"/>
                  <a:gd name="T3" fmla="*/ 0 h 163"/>
                  <a:gd name="T4" fmla="*/ 0 w 102"/>
                  <a:gd name="T5" fmla="*/ 0 h 163"/>
                  <a:gd name="T6" fmla="*/ 0 w 102"/>
                  <a:gd name="T7" fmla="*/ 137 h 163"/>
                  <a:gd name="T8" fmla="*/ 36 w 102"/>
                  <a:gd name="T9" fmla="*/ 114 h 163"/>
                  <a:gd name="T10" fmla="*/ 57 w 102"/>
                  <a:gd name="T11" fmla="*/ 163 h 163"/>
                  <a:gd name="T12" fmla="*/ 83 w 102"/>
                  <a:gd name="T13" fmla="*/ 152 h 163"/>
                  <a:gd name="T14" fmla="*/ 61 w 102"/>
                  <a:gd name="T15" fmla="*/ 102 h 163"/>
                  <a:gd name="T16" fmla="*/ 102 w 102"/>
                  <a:gd name="T17" fmla="*/ 92 h 163"/>
                  <a:gd name="T18" fmla="*/ 41 w 102"/>
                  <a:gd name="T19" fmla="*/ 93 h 163"/>
                  <a:gd name="T20" fmla="*/ 28 w 102"/>
                  <a:gd name="T21" fmla="*/ 102 h 163"/>
                  <a:gd name="T22" fmla="*/ 14 w 102"/>
                  <a:gd name="T23" fmla="*/ 111 h 163"/>
                  <a:gd name="T24" fmla="*/ 14 w 102"/>
                  <a:gd name="T25" fmla="*/ 30 h 163"/>
                  <a:gd name="T26" fmla="*/ 74 w 102"/>
                  <a:gd name="T27" fmla="*/ 85 h 163"/>
                  <a:gd name="T28" fmla="*/ 57 w 102"/>
                  <a:gd name="T29" fmla="*/ 89 h 163"/>
                  <a:gd name="T30" fmla="*/ 41 w 102"/>
                  <a:gd name="T31" fmla="*/ 9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63">
                    <a:moveTo>
                      <a:pt x="102" y="9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37"/>
                    </a:lnTo>
                    <a:lnTo>
                      <a:pt x="36" y="114"/>
                    </a:lnTo>
                    <a:lnTo>
                      <a:pt x="57" y="163"/>
                    </a:lnTo>
                    <a:lnTo>
                      <a:pt x="83" y="152"/>
                    </a:lnTo>
                    <a:lnTo>
                      <a:pt x="61" y="102"/>
                    </a:lnTo>
                    <a:lnTo>
                      <a:pt x="102" y="92"/>
                    </a:lnTo>
                    <a:close/>
                    <a:moveTo>
                      <a:pt x="41" y="93"/>
                    </a:moveTo>
                    <a:lnTo>
                      <a:pt x="28" y="102"/>
                    </a:lnTo>
                    <a:lnTo>
                      <a:pt x="14" y="111"/>
                    </a:lnTo>
                    <a:lnTo>
                      <a:pt x="14" y="30"/>
                    </a:lnTo>
                    <a:lnTo>
                      <a:pt x="74" y="85"/>
                    </a:lnTo>
                    <a:lnTo>
                      <a:pt x="57" y="89"/>
                    </a:lnTo>
                    <a:lnTo>
                      <a:pt x="41" y="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761291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3" name="Freeform 98"/>
              <p:cNvSpPr>
                <a:spLocks noEditPoints="1"/>
              </p:cNvSpPr>
              <p:nvPr/>
            </p:nvSpPr>
            <p:spPr bwMode="auto">
              <a:xfrm>
                <a:off x="6909831" y="4612254"/>
                <a:ext cx="325219" cy="275338"/>
              </a:xfrm>
              <a:custGeom>
                <a:avLst/>
                <a:gdLst>
                  <a:gd name="T0" fmla="*/ 262 w 288"/>
                  <a:gd name="T1" fmla="*/ 36 h 244"/>
                  <a:gd name="T2" fmla="*/ 262 w 288"/>
                  <a:gd name="T3" fmla="*/ 0 h 244"/>
                  <a:gd name="T4" fmla="*/ 144 w 288"/>
                  <a:gd name="T5" fmla="*/ 35 h 244"/>
                  <a:gd name="T6" fmla="*/ 26 w 288"/>
                  <a:gd name="T7" fmla="*/ 0 h 244"/>
                  <a:gd name="T8" fmla="*/ 26 w 288"/>
                  <a:gd name="T9" fmla="*/ 36 h 244"/>
                  <a:gd name="T10" fmla="*/ 0 w 288"/>
                  <a:gd name="T11" fmla="*/ 35 h 244"/>
                  <a:gd name="T12" fmla="*/ 0 w 288"/>
                  <a:gd name="T13" fmla="*/ 219 h 244"/>
                  <a:gd name="T14" fmla="*/ 119 w 288"/>
                  <a:gd name="T15" fmla="*/ 231 h 244"/>
                  <a:gd name="T16" fmla="*/ 144 w 288"/>
                  <a:gd name="T17" fmla="*/ 244 h 244"/>
                  <a:gd name="T18" fmla="*/ 169 w 288"/>
                  <a:gd name="T19" fmla="*/ 231 h 244"/>
                  <a:gd name="T20" fmla="*/ 288 w 288"/>
                  <a:gd name="T21" fmla="*/ 219 h 244"/>
                  <a:gd name="T22" fmla="*/ 288 w 288"/>
                  <a:gd name="T23" fmla="*/ 35 h 244"/>
                  <a:gd name="T24" fmla="*/ 262 w 288"/>
                  <a:gd name="T25" fmla="*/ 36 h 244"/>
                  <a:gd name="T26" fmla="*/ 39 w 288"/>
                  <a:gd name="T27" fmla="*/ 13 h 244"/>
                  <a:gd name="T28" fmla="*/ 132 w 288"/>
                  <a:gd name="T29" fmla="*/ 41 h 244"/>
                  <a:gd name="T30" fmla="*/ 135 w 288"/>
                  <a:gd name="T31" fmla="*/ 48 h 244"/>
                  <a:gd name="T32" fmla="*/ 135 w 288"/>
                  <a:gd name="T33" fmla="*/ 207 h 244"/>
                  <a:gd name="T34" fmla="*/ 40 w 288"/>
                  <a:gd name="T35" fmla="*/ 188 h 244"/>
                  <a:gd name="T36" fmla="*/ 39 w 288"/>
                  <a:gd name="T37" fmla="*/ 188 h 244"/>
                  <a:gd name="T38" fmla="*/ 39 w 288"/>
                  <a:gd name="T39" fmla="*/ 13 h 244"/>
                  <a:gd name="T40" fmla="*/ 248 w 288"/>
                  <a:gd name="T41" fmla="*/ 13 h 244"/>
                  <a:gd name="T42" fmla="*/ 248 w 288"/>
                  <a:gd name="T43" fmla="*/ 188 h 244"/>
                  <a:gd name="T44" fmla="*/ 247 w 288"/>
                  <a:gd name="T45" fmla="*/ 188 h 244"/>
                  <a:gd name="T46" fmla="*/ 152 w 288"/>
                  <a:gd name="T47" fmla="*/ 207 h 244"/>
                  <a:gd name="T48" fmla="*/ 152 w 288"/>
                  <a:gd name="T49" fmla="*/ 49 h 244"/>
                  <a:gd name="T50" fmla="*/ 156 w 288"/>
                  <a:gd name="T51" fmla="*/ 41 h 244"/>
                  <a:gd name="T52" fmla="*/ 248 w 288"/>
                  <a:gd name="T53" fmla="*/ 13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8" h="244">
                    <a:moveTo>
                      <a:pt x="262" y="36"/>
                    </a:moveTo>
                    <a:cubicBezTo>
                      <a:pt x="262" y="0"/>
                      <a:pt x="262" y="0"/>
                      <a:pt x="262" y="0"/>
                    </a:cubicBezTo>
                    <a:cubicBezTo>
                      <a:pt x="160" y="0"/>
                      <a:pt x="145" y="33"/>
                      <a:pt x="144" y="35"/>
                    </a:cubicBezTo>
                    <a:cubicBezTo>
                      <a:pt x="143" y="33"/>
                      <a:pt x="127" y="0"/>
                      <a:pt x="26" y="0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18" y="35"/>
                      <a:pt x="9" y="35"/>
                      <a:pt x="0" y="3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79" y="210"/>
                      <a:pt x="119" y="231"/>
                    </a:cubicBezTo>
                    <a:cubicBezTo>
                      <a:pt x="126" y="235"/>
                      <a:pt x="133" y="244"/>
                      <a:pt x="144" y="244"/>
                    </a:cubicBezTo>
                    <a:cubicBezTo>
                      <a:pt x="155" y="244"/>
                      <a:pt x="162" y="235"/>
                      <a:pt x="169" y="231"/>
                    </a:cubicBezTo>
                    <a:cubicBezTo>
                      <a:pt x="208" y="210"/>
                      <a:pt x="288" y="219"/>
                      <a:pt x="288" y="219"/>
                    </a:cubicBezTo>
                    <a:cubicBezTo>
                      <a:pt x="288" y="35"/>
                      <a:pt x="288" y="35"/>
                      <a:pt x="288" y="35"/>
                    </a:cubicBezTo>
                    <a:cubicBezTo>
                      <a:pt x="278" y="35"/>
                      <a:pt x="270" y="35"/>
                      <a:pt x="262" y="36"/>
                    </a:cubicBezTo>
                    <a:close/>
                    <a:moveTo>
                      <a:pt x="39" y="13"/>
                    </a:moveTo>
                    <a:cubicBezTo>
                      <a:pt x="117" y="16"/>
                      <a:pt x="131" y="39"/>
                      <a:pt x="132" y="41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207"/>
                      <a:pt x="135" y="207"/>
                      <a:pt x="135" y="207"/>
                    </a:cubicBezTo>
                    <a:cubicBezTo>
                      <a:pt x="107" y="191"/>
                      <a:pt x="66" y="188"/>
                      <a:pt x="40" y="188"/>
                    </a:cubicBezTo>
                    <a:cubicBezTo>
                      <a:pt x="40" y="188"/>
                      <a:pt x="39" y="188"/>
                      <a:pt x="39" y="188"/>
                    </a:cubicBezTo>
                    <a:lnTo>
                      <a:pt x="39" y="13"/>
                    </a:lnTo>
                    <a:close/>
                    <a:moveTo>
                      <a:pt x="248" y="13"/>
                    </a:moveTo>
                    <a:cubicBezTo>
                      <a:pt x="248" y="188"/>
                      <a:pt x="248" y="188"/>
                      <a:pt x="248" y="188"/>
                    </a:cubicBezTo>
                    <a:cubicBezTo>
                      <a:pt x="248" y="188"/>
                      <a:pt x="248" y="188"/>
                      <a:pt x="247" y="188"/>
                    </a:cubicBezTo>
                    <a:cubicBezTo>
                      <a:pt x="221" y="188"/>
                      <a:pt x="180" y="191"/>
                      <a:pt x="152" y="207"/>
                    </a:cubicBezTo>
                    <a:cubicBezTo>
                      <a:pt x="152" y="49"/>
                      <a:pt x="152" y="49"/>
                      <a:pt x="152" y="49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6" y="39"/>
                      <a:pt x="171" y="16"/>
                      <a:pt x="248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7636972" y="4438773"/>
                <a:ext cx="622301" cy="622301"/>
              </a:xfrm>
              <a:prstGeom prst="ellipse">
                <a:avLst/>
              </a:prstGeom>
              <a:solidFill>
                <a:srgbClr val="8E6D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8E6D48"/>
                  </a:solidFill>
                </a:endParaRPr>
              </a:p>
            </p:txBody>
          </p:sp>
          <p:sp>
            <p:nvSpPr>
              <p:cNvPr id="25" name="Freeform 242"/>
              <p:cNvSpPr>
                <a:spLocks noEditPoints="1"/>
              </p:cNvSpPr>
              <p:nvPr/>
            </p:nvSpPr>
            <p:spPr bwMode="auto">
              <a:xfrm>
                <a:off x="7756323" y="4554856"/>
                <a:ext cx="327213" cy="325219"/>
              </a:xfrm>
              <a:custGeom>
                <a:avLst/>
                <a:gdLst>
                  <a:gd name="T0" fmla="*/ 164 w 164"/>
                  <a:gd name="T1" fmla="*/ 0 h 163"/>
                  <a:gd name="T2" fmla="*/ 164 w 164"/>
                  <a:gd name="T3" fmla="*/ 0 h 163"/>
                  <a:gd name="T4" fmla="*/ 0 w 164"/>
                  <a:gd name="T5" fmla="*/ 163 h 163"/>
                  <a:gd name="T6" fmla="*/ 0 w 164"/>
                  <a:gd name="T7" fmla="*/ 163 h 163"/>
                  <a:gd name="T8" fmla="*/ 164 w 164"/>
                  <a:gd name="T9" fmla="*/ 163 h 163"/>
                  <a:gd name="T10" fmla="*/ 164 w 164"/>
                  <a:gd name="T11" fmla="*/ 0 h 163"/>
                  <a:gd name="T12" fmla="*/ 129 w 164"/>
                  <a:gd name="T13" fmla="*/ 42 h 163"/>
                  <a:gd name="T14" fmla="*/ 137 w 164"/>
                  <a:gd name="T15" fmla="*/ 50 h 163"/>
                  <a:gd name="T16" fmla="*/ 132 w 164"/>
                  <a:gd name="T17" fmla="*/ 55 h 163"/>
                  <a:gd name="T18" fmla="*/ 125 w 164"/>
                  <a:gd name="T19" fmla="*/ 47 h 163"/>
                  <a:gd name="T20" fmla="*/ 129 w 164"/>
                  <a:gd name="T21" fmla="*/ 42 h 163"/>
                  <a:gd name="T22" fmla="*/ 115 w 164"/>
                  <a:gd name="T23" fmla="*/ 56 h 163"/>
                  <a:gd name="T24" fmla="*/ 130 w 164"/>
                  <a:gd name="T25" fmla="*/ 71 h 163"/>
                  <a:gd name="T26" fmla="*/ 125 w 164"/>
                  <a:gd name="T27" fmla="*/ 75 h 163"/>
                  <a:gd name="T28" fmla="*/ 111 w 164"/>
                  <a:gd name="T29" fmla="*/ 60 h 163"/>
                  <a:gd name="T30" fmla="*/ 115 w 164"/>
                  <a:gd name="T31" fmla="*/ 56 h 163"/>
                  <a:gd name="T32" fmla="*/ 102 w 164"/>
                  <a:gd name="T33" fmla="*/ 69 h 163"/>
                  <a:gd name="T34" fmla="*/ 110 w 164"/>
                  <a:gd name="T35" fmla="*/ 77 h 163"/>
                  <a:gd name="T36" fmla="*/ 105 w 164"/>
                  <a:gd name="T37" fmla="*/ 82 h 163"/>
                  <a:gd name="T38" fmla="*/ 97 w 164"/>
                  <a:gd name="T39" fmla="*/ 74 h 163"/>
                  <a:gd name="T40" fmla="*/ 102 w 164"/>
                  <a:gd name="T41" fmla="*/ 69 h 163"/>
                  <a:gd name="T42" fmla="*/ 88 w 164"/>
                  <a:gd name="T43" fmla="*/ 83 h 163"/>
                  <a:gd name="T44" fmla="*/ 102 w 164"/>
                  <a:gd name="T45" fmla="*/ 98 h 163"/>
                  <a:gd name="T46" fmla="*/ 98 w 164"/>
                  <a:gd name="T47" fmla="*/ 102 h 163"/>
                  <a:gd name="T48" fmla="*/ 84 w 164"/>
                  <a:gd name="T49" fmla="*/ 88 h 163"/>
                  <a:gd name="T50" fmla="*/ 88 w 164"/>
                  <a:gd name="T51" fmla="*/ 83 h 163"/>
                  <a:gd name="T52" fmla="*/ 75 w 164"/>
                  <a:gd name="T53" fmla="*/ 97 h 163"/>
                  <a:gd name="T54" fmla="*/ 83 w 164"/>
                  <a:gd name="T55" fmla="*/ 105 h 163"/>
                  <a:gd name="T56" fmla="*/ 78 w 164"/>
                  <a:gd name="T57" fmla="*/ 109 h 163"/>
                  <a:gd name="T58" fmla="*/ 70 w 164"/>
                  <a:gd name="T59" fmla="*/ 101 h 163"/>
                  <a:gd name="T60" fmla="*/ 75 w 164"/>
                  <a:gd name="T61" fmla="*/ 97 h 163"/>
                  <a:gd name="T62" fmla="*/ 61 w 164"/>
                  <a:gd name="T63" fmla="*/ 110 h 163"/>
                  <a:gd name="T64" fmla="*/ 75 w 164"/>
                  <a:gd name="T65" fmla="*/ 125 h 163"/>
                  <a:gd name="T66" fmla="*/ 71 w 164"/>
                  <a:gd name="T67" fmla="*/ 129 h 163"/>
                  <a:gd name="T68" fmla="*/ 56 w 164"/>
                  <a:gd name="T69" fmla="*/ 115 h 163"/>
                  <a:gd name="T70" fmla="*/ 61 w 164"/>
                  <a:gd name="T71" fmla="*/ 110 h 163"/>
                  <a:gd name="T72" fmla="*/ 51 w 164"/>
                  <a:gd name="T73" fmla="*/ 136 h 163"/>
                  <a:gd name="T74" fmla="*/ 43 w 164"/>
                  <a:gd name="T75" fmla="*/ 128 h 163"/>
                  <a:gd name="T76" fmla="*/ 47 w 164"/>
                  <a:gd name="T77" fmla="*/ 124 h 163"/>
                  <a:gd name="T78" fmla="*/ 55 w 164"/>
                  <a:gd name="T79" fmla="*/ 132 h 163"/>
                  <a:gd name="T80" fmla="*/ 51 w 164"/>
                  <a:gd name="T81" fmla="*/ 136 h 163"/>
                  <a:gd name="T82" fmla="*/ 136 w 164"/>
                  <a:gd name="T83" fmla="*/ 136 h 163"/>
                  <a:gd name="T84" fmla="*/ 82 w 164"/>
                  <a:gd name="T85" fmla="*/ 136 h 163"/>
                  <a:gd name="T86" fmla="*/ 136 w 164"/>
                  <a:gd name="T87" fmla="*/ 81 h 163"/>
                  <a:gd name="T88" fmla="*/ 136 w 164"/>
                  <a:gd name="T89" fmla="*/ 136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4" h="163">
                    <a:moveTo>
                      <a:pt x="164" y="0"/>
                    </a:moveTo>
                    <a:lnTo>
                      <a:pt x="164" y="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164" y="163"/>
                    </a:lnTo>
                    <a:lnTo>
                      <a:pt x="164" y="0"/>
                    </a:lnTo>
                    <a:close/>
                    <a:moveTo>
                      <a:pt x="129" y="42"/>
                    </a:moveTo>
                    <a:lnTo>
                      <a:pt x="137" y="50"/>
                    </a:lnTo>
                    <a:lnTo>
                      <a:pt x="132" y="55"/>
                    </a:lnTo>
                    <a:lnTo>
                      <a:pt x="125" y="47"/>
                    </a:lnTo>
                    <a:lnTo>
                      <a:pt x="129" y="42"/>
                    </a:lnTo>
                    <a:close/>
                    <a:moveTo>
                      <a:pt x="115" y="56"/>
                    </a:moveTo>
                    <a:lnTo>
                      <a:pt x="130" y="71"/>
                    </a:lnTo>
                    <a:lnTo>
                      <a:pt x="125" y="75"/>
                    </a:lnTo>
                    <a:lnTo>
                      <a:pt x="111" y="60"/>
                    </a:lnTo>
                    <a:lnTo>
                      <a:pt x="115" y="56"/>
                    </a:lnTo>
                    <a:close/>
                    <a:moveTo>
                      <a:pt x="102" y="69"/>
                    </a:moveTo>
                    <a:lnTo>
                      <a:pt x="110" y="77"/>
                    </a:lnTo>
                    <a:lnTo>
                      <a:pt x="105" y="82"/>
                    </a:lnTo>
                    <a:lnTo>
                      <a:pt x="97" y="74"/>
                    </a:lnTo>
                    <a:lnTo>
                      <a:pt x="102" y="69"/>
                    </a:lnTo>
                    <a:close/>
                    <a:moveTo>
                      <a:pt x="88" y="83"/>
                    </a:moveTo>
                    <a:lnTo>
                      <a:pt x="102" y="98"/>
                    </a:lnTo>
                    <a:lnTo>
                      <a:pt x="98" y="102"/>
                    </a:lnTo>
                    <a:lnTo>
                      <a:pt x="84" y="88"/>
                    </a:lnTo>
                    <a:lnTo>
                      <a:pt x="88" y="83"/>
                    </a:lnTo>
                    <a:close/>
                    <a:moveTo>
                      <a:pt x="75" y="97"/>
                    </a:moveTo>
                    <a:lnTo>
                      <a:pt x="83" y="105"/>
                    </a:lnTo>
                    <a:lnTo>
                      <a:pt x="78" y="109"/>
                    </a:lnTo>
                    <a:lnTo>
                      <a:pt x="70" y="101"/>
                    </a:lnTo>
                    <a:lnTo>
                      <a:pt x="75" y="97"/>
                    </a:lnTo>
                    <a:close/>
                    <a:moveTo>
                      <a:pt x="61" y="110"/>
                    </a:moveTo>
                    <a:lnTo>
                      <a:pt x="75" y="125"/>
                    </a:lnTo>
                    <a:lnTo>
                      <a:pt x="71" y="129"/>
                    </a:lnTo>
                    <a:lnTo>
                      <a:pt x="56" y="115"/>
                    </a:lnTo>
                    <a:lnTo>
                      <a:pt x="61" y="110"/>
                    </a:lnTo>
                    <a:close/>
                    <a:moveTo>
                      <a:pt x="51" y="136"/>
                    </a:moveTo>
                    <a:lnTo>
                      <a:pt x="43" y="128"/>
                    </a:lnTo>
                    <a:lnTo>
                      <a:pt x="47" y="124"/>
                    </a:lnTo>
                    <a:lnTo>
                      <a:pt x="55" y="132"/>
                    </a:lnTo>
                    <a:lnTo>
                      <a:pt x="51" y="136"/>
                    </a:lnTo>
                    <a:close/>
                    <a:moveTo>
                      <a:pt x="136" y="136"/>
                    </a:moveTo>
                    <a:lnTo>
                      <a:pt x="82" y="136"/>
                    </a:lnTo>
                    <a:lnTo>
                      <a:pt x="136" y="81"/>
                    </a:lnTo>
                    <a:lnTo>
                      <a:pt x="136" y="1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14924" tIns="57462" rIns="114924" bIns="57462" numCol="1" anchor="t" anchorCtr="0" compatLnSpc="1"/>
              <a:lstStyle/>
              <a:p>
                <a:endParaRPr lang="zh-CN" altLang="en-US" sz="1255">
                  <a:solidFill>
                    <a:srgbClr val="8E6D48"/>
                  </a:solidFill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885610" y="4438773"/>
                <a:ext cx="622301" cy="622301"/>
                <a:chOff x="2724106" y="3957885"/>
                <a:chExt cx="622301" cy="622301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2724106" y="3957885"/>
                  <a:ext cx="622301" cy="622301"/>
                </a:xfrm>
                <a:prstGeom prst="ellipse">
                  <a:avLst/>
                </a:prstGeom>
                <a:solidFill>
                  <a:srgbClr val="8E6D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8E6D48"/>
                    </a:solidFill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2872035" y="4106803"/>
                  <a:ext cx="326442" cy="324464"/>
                  <a:chOff x="4283702" y="1539998"/>
                  <a:chExt cx="329209" cy="327214"/>
                </a:xfrm>
                <a:solidFill>
                  <a:schemeClr val="bg1"/>
                </a:solidFill>
              </p:grpSpPr>
              <p:sp>
                <p:nvSpPr>
                  <p:cNvPr id="29" name="Freeform 81"/>
                  <p:cNvSpPr>
                    <a:spLocks noEditPoints="1"/>
                  </p:cNvSpPr>
                  <p:nvPr/>
                </p:nvSpPr>
                <p:spPr bwMode="auto">
                  <a:xfrm>
                    <a:off x="4283702" y="1751490"/>
                    <a:ext cx="115722" cy="115722"/>
                  </a:xfrm>
                  <a:custGeom>
                    <a:avLst/>
                    <a:gdLst>
                      <a:gd name="T0" fmla="*/ 15 w 102"/>
                      <a:gd name="T1" fmla="*/ 40 h 102"/>
                      <a:gd name="T2" fmla="*/ 0 w 102"/>
                      <a:gd name="T3" fmla="*/ 87 h 102"/>
                      <a:gd name="T4" fmla="*/ 15 w 102"/>
                      <a:gd name="T5" fmla="*/ 102 h 102"/>
                      <a:gd name="T6" fmla="*/ 62 w 102"/>
                      <a:gd name="T7" fmla="*/ 87 h 102"/>
                      <a:gd name="T8" fmla="*/ 102 w 102"/>
                      <a:gd name="T9" fmla="*/ 32 h 102"/>
                      <a:gd name="T10" fmla="*/ 69 w 102"/>
                      <a:gd name="T11" fmla="*/ 0 h 102"/>
                      <a:gd name="T12" fmla="*/ 15 w 102"/>
                      <a:gd name="T13" fmla="*/ 40 h 102"/>
                      <a:gd name="T14" fmla="*/ 47 w 102"/>
                      <a:gd name="T15" fmla="*/ 68 h 102"/>
                      <a:gd name="T16" fmla="*/ 34 w 102"/>
                      <a:gd name="T17" fmla="*/ 68 h 102"/>
                      <a:gd name="T18" fmla="*/ 34 w 102"/>
                      <a:gd name="T19" fmla="*/ 55 h 102"/>
                      <a:gd name="T20" fmla="*/ 47 w 102"/>
                      <a:gd name="T21" fmla="*/ 55 h 102"/>
                      <a:gd name="T22" fmla="*/ 47 w 102"/>
                      <a:gd name="T23" fmla="*/ 68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2" h="102">
                        <a:moveTo>
                          <a:pt x="15" y="40"/>
                        </a:moveTo>
                        <a:cubicBezTo>
                          <a:pt x="22" y="50"/>
                          <a:pt x="16" y="69"/>
                          <a:pt x="0" y="87"/>
                        </a:cubicBezTo>
                        <a:cubicBezTo>
                          <a:pt x="15" y="102"/>
                          <a:pt x="15" y="102"/>
                          <a:pt x="15" y="102"/>
                        </a:cubicBezTo>
                        <a:cubicBezTo>
                          <a:pt x="32" y="87"/>
                          <a:pt x="52" y="80"/>
                          <a:pt x="62" y="87"/>
                        </a:cubicBezTo>
                        <a:cubicBezTo>
                          <a:pt x="102" y="32"/>
                          <a:pt x="102" y="32"/>
                          <a:pt x="102" y="32"/>
                        </a:cubicBezTo>
                        <a:cubicBezTo>
                          <a:pt x="69" y="0"/>
                          <a:pt x="69" y="0"/>
                          <a:pt x="69" y="0"/>
                        </a:cubicBezTo>
                        <a:lnTo>
                          <a:pt x="15" y="40"/>
                        </a:lnTo>
                        <a:close/>
                        <a:moveTo>
                          <a:pt x="47" y="68"/>
                        </a:moveTo>
                        <a:cubicBezTo>
                          <a:pt x="43" y="72"/>
                          <a:pt x="37" y="72"/>
                          <a:pt x="34" y="68"/>
                        </a:cubicBezTo>
                        <a:cubicBezTo>
                          <a:pt x="30" y="65"/>
                          <a:pt x="30" y="59"/>
                          <a:pt x="34" y="55"/>
                        </a:cubicBezTo>
                        <a:cubicBezTo>
                          <a:pt x="37" y="52"/>
                          <a:pt x="43" y="52"/>
                          <a:pt x="47" y="55"/>
                        </a:cubicBezTo>
                        <a:cubicBezTo>
                          <a:pt x="50" y="59"/>
                          <a:pt x="50" y="65"/>
                          <a:pt x="47" y="6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  <p:sp>
                <p:nvSpPr>
                  <p:cNvPr id="30" name="Freeform 82"/>
                  <p:cNvSpPr/>
                  <p:nvPr/>
                </p:nvSpPr>
                <p:spPr bwMode="auto">
                  <a:xfrm>
                    <a:off x="4363510" y="1539998"/>
                    <a:ext cx="249401" cy="247405"/>
                  </a:xfrm>
                  <a:custGeom>
                    <a:avLst/>
                    <a:gdLst>
                      <a:gd name="T0" fmla="*/ 209 w 220"/>
                      <a:gd name="T1" fmla="*/ 10 h 220"/>
                      <a:gd name="T2" fmla="*/ 171 w 220"/>
                      <a:gd name="T3" fmla="*/ 10 h 220"/>
                      <a:gd name="T4" fmla="*/ 53 w 220"/>
                      <a:gd name="T5" fmla="*/ 129 h 220"/>
                      <a:gd name="T6" fmla="*/ 48 w 220"/>
                      <a:gd name="T7" fmla="*/ 124 h 220"/>
                      <a:gd name="T8" fmla="*/ 0 w 220"/>
                      <a:gd name="T9" fmla="*/ 172 h 220"/>
                      <a:gd name="T10" fmla="*/ 48 w 220"/>
                      <a:gd name="T11" fmla="*/ 220 h 220"/>
                      <a:gd name="T12" fmla="*/ 96 w 220"/>
                      <a:gd name="T13" fmla="*/ 172 h 220"/>
                      <a:gd name="T14" fmla="*/ 91 w 220"/>
                      <a:gd name="T15" fmla="*/ 167 h 220"/>
                      <a:gd name="T16" fmla="*/ 209 w 220"/>
                      <a:gd name="T17" fmla="*/ 49 h 220"/>
                      <a:gd name="T18" fmla="*/ 209 w 220"/>
                      <a:gd name="T19" fmla="*/ 1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20" h="220">
                        <a:moveTo>
                          <a:pt x="209" y="10"/>
                        </a:moveTo>
                        <a:cubicBezTo>
                          <a:pt x="199" y="0"/>
                          <a:pt x="182" y="0"/>
                          <a:pt x="171" y="10"/>
                        </a:cubicBezTo>
                        <a:cubicBezTo>
                          <a:pt x="53" y="129"/>
                          <a:pt x="53" y="129"/>
                          <a:pt x="53" y="129"/>
                        </a:cubicBezTo>
                        <a:cubicBezTo>
                          <a:pt x="48" y="124"/>
                          <a:pt x="48" y="124"/>
                          <a:pt x="48" y="124"/>
                        </a:cubicBezTo>
                        <a:cubicBezTo>
                          <a:pt x="0" y="172"/>
                          <a:pt x="0" y="172"/>
                          <a:pt x="0" y="172"/>
                        </a:cubicBezTo>
                        <a:cubicBezTo>
                          <a:pt x="48" y="220"/>
                          <a:pt x="48" y="220"/>
                          <a:pt x="48" y="220"/>
                        </a:cubicBezTo>
                        <a:cubicBezTo>
                          <a:pt x="96" y="172"/>
                          <a:pt x="96" y="172"/>
                          <a:pt x="96" y="172"/>
                        </a:cubicBezTo>
                        <a:cubicBezTo>
                          <a:pt x="91" y="167"/>
                          <a:pt x="91" y="167"/>
                          <a:pt x="91" y="167"/>
                        </a:cubicBezTo>
                        <a:cubicBezTo>
                          <a:pt x="209" y="49"/>
                          <a:pt x="209" y="49"/>
                          <a:pt x="209" y="49"/>
                        </a:cubicBezTo>
                        <a:cubicBezTo>
                          <a:pt x="220" y="38"/>
                          <a:pt x="220" y="21"/>
                          <a:pt x="209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114924" tIns="57462" rIns="114924" bIns="57462" numCol="1" anchor="t" anchorCtr="0" compatLnSpc="1"/>
                  <a:lstStyle/>
                  <a:p>
                    <a:endParaRPr lang="zh-CN" altLang="en-US" sz="1255">
                      <a:solidFill>
                        <a:srgbClr val="8E6D48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35" name="直接连接符 34"/>
            <p:cNvCxnSpPr/>
            <p:nvPr/>
          </p:nvCxnSpPr>
          <p:spPr>
            <a:xfrm>
              <a:off x="5904240" y="3807936"/>
              <a:ext cx="4588898" cy="0"/>
            </a:xfrm>
            <a:prstGeom prst="line">
              <a:avLst/>
            </a:prstGeom>
            <a:ln>
              <a:solidFill>
                <a:srgbClr val="8E6D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6519019" y="2552056"/>
            <a:ext cx="263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移动端事件</a:t>
            </a:r>
            <a:endParaRPr lang="en-US" altLang="zh-CN" sz="3600" b="1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3E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09622" y="1704637"/>
            <a:ext cx="1105017" cy="45720"/>
            <a:chOff x="1066971" y="3068807"/>
            <a:chExt cx="1105017" cy="45720"/>
          </a:xfrm>
        </p:grpSpPr>
        <p:sp>
          <p:nvSpPr>
            <p:cNvPr id="33" name="椭圆 3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8E6D48"/>
                </a:solidFill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34597" y="1037492"/>
            <a:ext cx="1598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录</a:t>
            </a:r>
          </a:p>
        </p:txBody>
      </p:sp>
      <p:sp>
        <p:nvSpPr>
          <p:cNvPr id="44" name="TextBox 13"/>
          <p:cNvSpPr txBox="1">
            <a:spLocks noChangeArrowheads="1"/>
          </p:cNvSpPr>
          <p:nvPr/>
        </p:nvSpPr>
        <p:spPr bwMode="auto">
          <a:xfrm>
            <a:off x="779141" y="1837461"/>
            <a:ext cx="12400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content</a:t>
            </a:r>
          </a:p>
        </p:txBody>
      </p:sp>
      <p:sp>
        <p:nvSpPr>
          <p:cNvPr id="45" name="文本框 15"/>
          <p:cNvSpPr txBox="1">
            <a:spLocks noChangeArrowheads="1"/>
          </p:cNvSpPr>
          <p:nvPr/>
        </p:nvSpPr>
        <p:spPr bwMode="auto">
          <a:xfrm>
            <a:off x="1370721" y="2810243"/>
            <a:ext cx="41214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1" dirty="0" smtClean="0"/>
              <a:t>		</a:t>
            </a:r>
            <a:r>
              <a:rPr lang="en-US" altLang="zh-CN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touchstart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文本框 17"/>
          <p:cNvSpPr txBox="1">
            <a:spLocks noChangeArrowheads="1"/>
          </p:cNvSpPr>
          <p:nvPr/>
        </p:nvSpPr>
        <p:spPr bwMode="auto">
          <a:xfrm>
            <a:off x="1339272" y="3656382"/>
            <a:ext cx="30504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</a:t>
            </a:r>
            <a:r>
              <a:rPr lang="en-US" altLang="zh-CN" b="1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touchmove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" name="文本框 19"/>
          <p:cNvSpPr txBox="1">
            <a:spLocks noChangeArrowheads="1"/>
          </p:cNvSpPr>
          <p:nvPr/>
        </p:nvSpPr>
        <p:spPr bwMode="auto">
          <a:xfrm>
            <a:off x="1208442" y="4498942"/>
            <a:ext cx="3664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 err="1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touchend</a:t>
            </a:r>
            <a:endParaRPr lang="zh-CN" altLang="en-US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文本框 14"/>
          <p:cNvSpPr txBox="1">
            <a:spLocks noChangeArrowheads="1"/>
          </p:cNvSpPr>
          <p:nvPr/>
        </p:nvSpPr>
        <p:spPr bwMode="auto">
          <a:xfrm>
            <a:off x="392048" y="2692978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01</a:t>
            </a:r>
            <a:endParaRPr lang="zh-CN" altLang="en-US" sz="36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50" name="文本框 16"/>
          <p:cNvSpPr txBox="1">
            <a:spLocks noChangeArrowheads="1"/>
          </p:cNvSpPr>
          <p:nvPr/>
        </p:nvSpPr>
        <p:spPr bwMode="auto">
          <a:xfrm>
            <a:off x="392048" y="3533272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02</a:t>
            </a:r>
            <a:endParaRPr lang="zh-CN" altLang="en-US" sz="360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51" name="文本框 18"/>
          <p:cNvSpPr txBox="1">
            <a:spLocks noChangeArrowheads="1"/>
          </p:cNvSpPr>
          <p:nvPr/>
        </p:nvSpPr>
        <p:spPr bwMode="auto">
          <a:xfrm>
            <a:off x="392048" y="4379409"/>
            <a:ext cx="1123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03</a:t>
            </a:r>
            <a:endParaRPr lang="zh-CN" altLang="en-US" sz="36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032" y="5645020"/>
            <a:ext cx="508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Touchcancel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touchenter</a:t>
            </a:r>
            <a:r>
              <a:rPr lang="zh-CN" altLang="en-US" sz="2000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2000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touchleave</a:t>
            </a:r>
            <a:endParaRPr lang="zh-CN" altLang="en-US" sz="2000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07" y="2263380"/>
            <a:ext cx="5915093" cy="329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>
            <a:fillRect/>
          </a:stretch>
        </p:blipFill>
        <p:spPr>
          <a:xfrm rot="10800000">
            <a:off x="3775365" y="685799"/>
            <a:ext cx="8416635" cy="617220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23" name="椭圆 2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</p:grp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020212" y="947172"/>
            <a:ext cx="4121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事件定义的</a:t>
            </a: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方式</a:t>
            </a:r>
            <a:endParaRPr lang="en-US" altLang="zh-CN" sz="4000" b="1" dirty="0"/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262774" y="2705014"/>
            <a:ext cx="620171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分为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DOM0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事件和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DOM2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事件两种：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DOM0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事件，就是传统的直接将事件作为属性设置的形式。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DOM2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事件，则是用</a:t>
            </a:r>
            <a:r>
              <a:rPr lang="en-US" altLang="zh-CN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addEventListener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的方式来绑定事件处理程序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>
            <a:fillRect/>
          </a:stretch>
        </p:blipFill>
        <p:spPr>
          <a:xfrm rot="10800000">
            <a:off x="3775365" y="685799"/>
            <a:ext cx="8416635" cy="617220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23" name="椭圆 2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</p:grp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020212" y="947172"/>
            <a:ext cx="9933927" cy="1328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PC</a:t>
            </a: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的事件比移动端上的事件响应</a:t>
            </a: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的</a:t>
            </a:r>
            <a:endParaRPr lang="en-US" altLang="zh-CN" sz="4000" dirty="0" smtClean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  <a:p>
            <a:pPr>
              <a:buNone/>
            </a:pP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	</a:t>
            </a:r>
            <a:r>
              <a:rPr lang="en-US" altLang="zh-CN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				</a:t>
            </a: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慢</a:t>
            </a:r>
            <a:r>
              <a:rPr lang="en-US" altLang="zh-CN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300ms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262773" y="2873546"/>
            <a:ext cx="6201715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在早期的手机上，浏览器为了能够实现放大和缩放功能，采用双击的方式来达到这样的交互效果，为了实现这样的效果，浏览器需要判断用户在第一次触碰屏幕之后，是否在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300ms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之内再次点击，有则表明用户希望缩放和放大，所以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click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事件会推迟到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300ms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之后运行</a:t>
            </a:r>
            <a:r>
              <a:rPr lang="zh-CN" altLang="en-US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这方面的问题有专门的库用于解决延迟的问题。诸如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hlinkClick r:id="rId3"/>
              </a:rPr>
              <a:t>Fastclick</a:t>
            </a:r>
            <a:endParaRPr lang="zh-CN" altLang="en-US" sz="1400" b="1" dirty="0">
              <a:solidFill>
                <a:schemeClr val="bg1">
                  <a:lumMod val="6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>
            <a:fillRect/>
          </a:stretch>
        </p:blipFill>
        <p:spPr>
          <a:xfrm rot="10800000">
            <a:off x="3775365" y="685799"/>
            <a:ext cx="8416635" cy="617220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23" name="椭圆 2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</p:grp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020212" y="947172"/>
            <a:ext cx="4121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点击</a:t>
            </a: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穿透问题</a:t>
            </a: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262774" y="2705014"/>
            <a:ext cx="6201715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当有一个绝对定位或固定定位元素绑定了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事件，那么覆盖在他之下的具有点击特性的元素也会被触发</a:t>
            </a:r>
            <a:r>
              <a:rPr lang="zh-CN" altLang="en-US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解决方法</a:t>
            </a:r>
            <a:endParaRPr lang="en-US" altLang="zh-CN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1600" dirty="0"/>
              <a:t>下层元素不使用点击特性的</a:t>
            </a:r>
            <a:r>
              <a:rPr lang="zh-CN" altLang="en-US" sz="1600" dirty="0" smtClean="0"/>
              <a:t>元素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600" dirty="0" smtClean="0"/>
              <a:t>或用</a:t>
            </a:r>
            <a:r>
              <a:rPr lang="en-US" altLang="zh-CN" sz="1600" dirty="0" err="1"/>
              <a:t>ev.preventDefault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阻止所有事件，再根据实际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需要重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新</a:t>
            </a:r>
            <a:r>
              <a:rPr lang="zh-CN" altLang="en-US" sz="1600" dirty="0"/>
              <a:t>开启交互</a:t>
            </a:r>
            <a:r>
              <a:rPr lang="zh-CN" altLang="en-US" sz="1600" dirty="0" smtClean="0"/>
              <a:t>行为</a:t>
            </a:r>
            <a:endParaRPr lang="en-US" altLang="zh-CN" sz="1600" dirty="0"/>
          </a:p>
          <a:p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禁止长按选中文字和图片：当然也同时阻止了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获取焦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点的行为，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这就需要使用单独为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input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添加一个阻止冒泡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</a:rPr>
              <a:t>stopPropagation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行为。以免事件冒泡至顶层元素而被阻止交互行为。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1600" dirty="0" smtClean="0"/>
          </a:p>
          <a:p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67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6825"/>
            <a:ext cx="12191999" cy="6858000"/>
          </a:xfrm>
          <a:prstGeom prst="rect">
            <a:avLst/>
          </a:prstGeom>
          <a:solidFill>
            <a:srgbClr val="F2E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>
            <a:fillRect/>
          </a:stretch>
        </p:blipFill>
        <p:spPr>
          <a:xfrm rot="10800000">
            <a:off x="3775365" y="685799"/>
            <a:ext cx="8416635" cy="6172201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 rot="5400000" flipV="1">
            <a:off x="326311" y="3534057"/>
            <a:ext cx="1451772" cy="63971"/>
            <a:chOff x="1066971" y="3068807"/>
            <a:chExt cx="1105017" cy="45720"/>
          </a:xfrm>
        </p:grpSpPr>
        <p:sp>
          <p:nvSpPr>
            <p:cNvPr id="23" name="椭圆 22"/>
            <p:cNvSpPr/>
            <p:nvPr/>
          </p:nvSpPr>
          <p:spPr>
            <a:xfrm>
              <a:off x="10669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2435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4200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966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77317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949721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2126268" y="3068807"/>
              <a:ext cx="45720" cy="45720"/>
            </a:xfrm>
            <a:prstGeom prst="ellipse">
              <a:avLst/>
            </a:prstGeom>
            <a:solidFill>
              <a:srgbClr val="969696"/>
            </a:solidFill>
            <a:ln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8E6D48"/>
                </a:solidFill>
              </a:endParaRPr>
            </a:p>
          </p:txBody>
        </p:sp>
      </p:grpSp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020212" y="947172"/>
            <a:ext cx="99339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4000" dirty="0" err="1">
                <a:solidFill>
                  <a:srgbClr val="8E6D48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Evt</a:t>
            </a: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，获取</a:t>
            </a: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当前</a:t>
            </a:r>
            <a:r>
              <a:rPr lang="zh-CN" altLang="en-US" sz="4000" dirty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触摸的相关</a:t>
            </a:r>
            <a:r>
              <a:rPr lang="zh-CN" altLang="en-US" sz="4000" dirty="0" smtClean="0">
                <a:solidFill>
                  <a:srgbClr val="8E6D48"/>
                </a:solidFill>
                <a:latin typeface="Impact" panose="020B0806030902050204" pitchFamily="34" charset="0"/>
                <a:ea typeface="张海山锐谐体" panose="02000000000000000000" pitchFamily="2" charset="-122"/>
              </a:rPr>
              <a:t>信息</a:t>
            </a:r>
            <a:endParaRPr lang="en-US" altLang="zh-CN" sz="4000" dirty="0">
              <a:solidFill>
                <a:srgbClr val="8E6D48"/>
              </a:solidFill>
              <a:latin typeface="Impact" panose="020B0806030902050204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34" name="TextBox 13"/>
          <p:cNvSpPr txBox="1">
            <a:spLocks noChangeArrowheads="1"/>
          </p:cNvSpPr>
          <p:nvPr/>
        </p:nvSpPr>
        <p:spPr bwMode="auto">
          <a:xfrm>
            <a:off x="1084183" y="2657359"/>
            <a:ext cx="620171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通过这样一个对象，能够获取到当前触碰的坐标，触碰的手指个数等等</a:t>
            </a:r>
            <a:r>
              <a:rPr lang="zh-CN" altLang="en-US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b="1" dirty="0" smtClean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touches: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当前位于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屏幕下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的手指列表信息 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targetTouches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当前位于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当前元素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下的手指列表信息 </a:t>
            </a:r>
            <a:r>
              <a:rPr lang="en-US" altLang="zh-CN" b="1" dirty="0" err="1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changedTouches</a:t>
            </a:r>
            <a:r>
              <a:rPr lang="en-US" altLang="zh-CN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当前涉及到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当前事件</a:t>
            </a:r>
            <a:r>
              <a:rPr lang="zh-CN" altLang="en-US" b="1" dirty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的手指</a:t>
            </a:r>
            <a:r>
              <a:rPr lang="zh-CN" altLang="en-US" b="1" dirty="0" smtClean="0">
                <a:solidFill>
                  <a:srgbClr val="8E6D48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列表</a:t>
            </a:r>
            <a:endParaRPr lang="en-US" altLang="zh-CN" b="1" dirty="0">
              <a:solidFill>
                <a:srgbClr val="8E6D48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3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251</Words>
  <Application>Microsoft Office PowerPoint</Application>
  <PresentationFormat>自定义</PresentationFormat>
  <Paragraphs>34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第一PPT模板网-WWW.1PPT.COM</dc:creator>
  <cp:keywords>第一PPT模板网-WWW.1PPT.COM</cp:keywords>
  <dc:description>http://www.ypppt.com/</dc:description>
  <cp:lastModifiedBy>Windows 用户</cp:lastModifiedBy>
  <cp:revision>34</cp:revision>
  <dcterms:created xsi:type="dcterms:W3CDTF">2016-09-11T10:28:00Z</dcterms:created>
  <dcterms:modified xsi:type="dcterms:W3CDTF">2018-03-08T08:05:41Z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