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82" r:id="rId2"/>
    <p:sldId id="276" r:id="rId3"/>
    <p:sldId id="277" r:id="rId4"/>
    <p:sldId id="283" r:id="rId5"/>
    <p:sldId id="284" r:id="rId6"/>
    <p:sldId id="290" r:id="rId7"/>
    <p:sldId id="279" r:id="rId8"/>
    <p:sldId id="269" r:id="rId9"/>
    <p:sldId id="281" r:id="rId10"/>
    <p:sldId id="264" r:id="rId11"/>
    <p:sldId id="262" r:id="rId12"/>
    <p:sldId id="288" r:id="rId13"/>
    <p:sldId id="286" r:id="rId14"/>
    <p:sldId id="291" r:id="rId15"/>
    <p:sldId id="293" r:id="rId16"/>
    <p:sldId id="301" r:id="rId17"/>
    <p:sldId id="303" r:id="rId18"/>
    <p:sldId id="294" r:id="rId19"/>
    <p:sldId id="285" r:id="rId20"/>
    <p:sldId id="295" r:id="rId21"/>
    <p:sldId id="296" r:id="rId22"/>
    <p:sldId id="292" r:id="rId23"/>
    <p:sldId id="299" r:id="rId24"/>
    <p:sldId id="307" r:id="rId25"/>
    <p:sldId id="306" r:id="rId26"/>
    <p:sldId id="309" r:id="rId27"/>
    <p:sldId id="298" r:id="rId28"/>
    <p:sldId id="297" r:id="rId29"/>
    <p:sldId id="308" r:id="rId30"/>
    <p:sldId id="304" r:id="rId31"/>
    <p:sldId id="300" r:id="rId32"/>
  </p:sldIdLst>
  <p:sldSz cx="12192000" cy="6858000"/>
  <p:notesSz cx="6858000" cy="9144000"/>
  <p:embeddedFontLst>
    <p:embeddedFont>
      <p:font typeface="OPPOSans B" panose="020B0604020202020204" charset="-122"/>
      <p:regular r:id="rId34"/>
    </p:embeddedFont>
    <p:embeddedFont>
      <p:font typeface="OPPOSans R" panose="020B0604020202020204" charset="-122"/>
      <p:regular r:id="rId35"/>
    </p:embeddedFont>
    <p:embeddedFont>
      <p:font typeface="Abadi" panose="020B0604020104020204" pitchFamily="34" charset="0"/>
      <p:regular r:id="rId36"/>
    </p:embeddedFont>
    <p:embeddedFont>
      <p:font typeface="ADLaM Display" panose="02010000000000000000" pitchFamily="2" charset="0"/>
      <p:regular r:id="rId37"/>
    </p:embeddedFont>
    <p:embeddedFont>
      <p:font typeface="Algerian" panose="04020705040A02060702" pitchFamily="82" charset="0"/>
      <p:regular r:id="rId38"/>
    </p:embeddedFont>
    <p:embeddedFont>
      <p:font typeface="Amasis MT Pro" panose="02040504050005020304" pitchFamily="18" charset="0"/>
      <p:regular r:id="rId39"/>
      <p:bold r:id="rId40"/>
      <p:italic r:id="rId41"/>
      <p:boldItalic r:id="rId42"/>
    </p:embeddedFont>
    <p:embeddedFont>
      <p:font typeface="Arial Unicode MS" panose="020B0604020202020204" pitchFamily="34" charset="-128"/>
      <p:regular r:id="rId43"/>
    </p:embeddedFont>
    <p:embeddedFont>
      <p:font typeface="Britannic Bold" panose="020B0903060703020204" pitchFamily="3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196871-0674-4030-92B8-146D576636A5}" v="29" dt="2025-04-08T23:09:33.8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3051" autoAdjust="0"/>
  </p:normalViewPr>
  <p:slideViewPr>
    <p:cSldViewPr snapToGrid="0" showGuides="1">
      <p:cViewPr varScale="1">
        <p:scale>
          <a:sx n="55" d="100"/>
          <a:sy n="55" d="100"/>
        </p:scale>
        <p:origin x="1020" y="52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1</cdr:y>
    </cdr:to>
    <cdr:pic>
      <cdr:nvPicPr>
        <cdr:cNvPr id="2" name="Picture 2" descr="Résultat d’images pour Bitbucket icon">
          <a:extLst xmlns:a="http://schemas.openxmlformats.org/drawingml/2006/main">
            <a:ext uri="{FF2B5EF4-FFF2-40B4-BE49-F238E27FC236}">
              <a16:creationId xmlns:a16="http://schemas.microsoft.com/office/drawing/2014/main" id="{211DA737-C580-FAD8-96DF-43BBE080347C}"/>
            </a:ext>
          </a:extLst>
        </cdr:cNvPr>
        <cdr:cNvPicPr>
          <a:picLocks xmlns:a="http://schemas.openxmlformats.org/drawingml/2006/main" noChangeAspect="1" noChangeArrowheads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rcRect xmlns:a="http://schemas.openxmlformats.org/drawingml/2006/main"/>
        <a:stretch xmlns:a="http://schemas.openxmlformats.org/drawingml/2006/main">
          <a:fillRect/>
        </a:stretch>
      </cdr:blipFill>
      <cdr:spPr bwMode="auto">
        <a:xfrm xmlns:a="http://schemas.openxmlformats.org/drawingml/2006/main">
          <a:off x="-4528756" y="0"/>
          <a:ext cx="3134488" cy="2097096"/>
        </a:xfrm>
        <a:prstGeom xmlns:a="http://schemas.openxmlformats.org/drawingml/2006/main" prst="rect">
          <a:avLst/>
        </a:prstGeom>
        <a:noFill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A5797-796A-4CA2-ACE1-386C2DE401B6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024B8-DDA6-426B-AD94-629802103A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356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024B8-DDA6-426B-AD94-629802103A33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71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63ECD9-EE09-69C0-81CF-EA1EB88FD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0EDA902-5FD8-4443-E4CD-AA3D7D8B2231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A5A9E-D1E4-DD40-D512-711400D9B08F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99808-E5E4-B07D-C18A-3D17E6DFE023}"/>
              </a:ext>
            </a:extLst>
          </p:cNvPr>
          <p:cNvSpPr txBox="1"/>
          <p:nvPr/>
        </p:nvSpPr>
        <p:spPr>
          <a:xfrm>
            <a:off x="620110" y="269359"/>
            <a:ext cx="6168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Les principaux concepts de Git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D4895-F32C-1077-A32B-C953E855F656}"/>
              </a:ext>
            </a:extLst>
          </p:cNvPr>
          <p:cNvSpPr txBox="1"/>
          <p:nvPr/>
        </p:nvSpPr>
        <p:spPr>
          <a:xfrm>
            <a:off x="515938" y="1312802"/>
            <a:ext cx="5332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Commit </a:t>
            </a:r>
          </a:p>
          <a:p>
            <a:r>
              <a:rPr lang="fr-FR" b="1" dirty="0"/>
              <a:t>E</a:t>
            </a:r>
            <a:r>
              <a:rPr lang="fr-FR" dirty="0"/>
              <a:t>nregistrer l'état actuel du projet. Chaque commit représente un point dans l’historique avec un message descriptif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3E74C-3F77-A75A-C4CD-E39B34E837D0}"/>
              </a:ext>
            </a:extLst>
          </p:cNvPr>
          <p:cNvSpPr txBox="1"/>
          <p:nvPr/>
        </p:nvSpPr>
        <p:spPr>
          <a:xfrm>
            <a:off x="6343721" y="1310496"/>
            <a:ext cx="396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Branch </a:t>
            </a:r>
          </a:p>
          <a:p>
            <a:r>
              <a:rPr lang="fr-FR" dirty="0"/>
              <a:t>Permet de travailler sur une fonctionnalité sans affecter le projet principal (branche main).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D3D62A-82B6-3044-593D-AD5BBB34B02B}"/>
              </a:ext>
            </a:extLst>
          </p:cNvPr>
          <p:cNvSpPr txBox="1"/>
          <p:nvPr/>
        </p:nvSpPr>
        <p:spPr>
          <a:xfrm>
            <a:off x="568024" y="2917883"/>
            <a:ext cx="3652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Merge</a:t>
            </a:r>
          </a:p>
          <a:p>
            <a:r>
              <a:rPr lang="fr-FR" dirty="0"/>
              <a:t>Fusionner les modifications d’une branche dans une autre (par exemple, intégrer une fonctionnalité dans la branche principale)</a:t>
            </a: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642D796-8BE4-4C1F-025E-20D9000D9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721" y="2779384"/>
            <a:ext cx="396074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Staging Area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Avant de faire un commit, les changements sont ajoutés à cette zone pour être validés (avec git add).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D0699-8DCE-3AE2-42D2-9ACC8FD600CF}"/>
              </a:ext>
            </a:extLst>
          </p:cNvPr>
          <p:cNvSpPr txBox="1"/>
          <p:nvPr/>
        </p:nvSpPr>
        <p:spPr>
          <a:xfrm>
            <a:off x="6343721" y="4576881"/>
            <a:ext cx="4825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Remote (distant)</a:t>
            </a:r>
          </a:p>
          <a:p>
            <a:r>
              <a:rPr lang="fr-FR" dirty="0"/>
              <a:t>un dépôt hébergé en ligne (ex. GitHub) pour partager et collaborer sur le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26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87826" y="-18001"/>
            <a:ext cx="4365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GitHub </a:t>
            </a:r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vs</a:t>
            </a:r>
            <a:r>
              <a:rPr lang="en-US" altLang="zh-CN" sz="3200" dirty="0">
                <a:latin typeface="+mj-lt"/>
              </a:rPr>
              <a:t> Gitlab </a:t>
            </a:r>
            <a:r>
              <a:rPr lang="en-US" altLang="zh-CN" sz="3200" dirty="0">
                <a:solidFill>
                  <a:schemeClr val="accent1"/>
                </a:solidFill>
                <a:latin typeface="+mj-lt"/>
              </a:rPr>
              <a:t>vs</a:t>
            </a:r>
            <a:r>
              <a:rPr lang="en-US" altLang="zh-CN" sz="3200" dirty="0">
                <a:latin typeface="+mj-lt"/>
              </a:rPr>
              <a:t> bitBucket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895" y="1864636"/>
            <a:ext cx="4986840" cy="2730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400" b="1" dirty="0">
                <a:solidFill>
                  <a:schemeClr val="accent1"/>
                </a:solidFill>
              </a:rPr>
              <a:t>GitHub</a:t>
            </a:r>
            <a:r>
              <a:rPr lang="fr-FR" sz="2400" b="1" dirty="0"/>
              <a:t> </a:t>
            </a:r>
            <a:r>
              <a:rPr lang="fr-FR" sz="2400" dirty="0"/>
              <a:t>est la plateforme Git la plus utilisée au monde grâce à sa simplicité, sa grande communauté de développeurs et son intégration facile avec d'autres outils.</a:t>
            </a:r>
            <a:endParaRPr lang="en-US" altLang="zh-CN" sz="2400" dirty="0"/>
          </a:p>
        </p:txBody>
      </p:sp>
      <p:sp>
        <p:nvSpPr>
          <p:cNvPr id="11" name="矩形 10"/>
          <p:cNvSpPr/>
          <p:nvPr/>
        </p:nvSpPr>
        <p:spPr>
          <a:xfrm flipV="1">
            <a:off x="350110" y="1302732"/>
            <a:ext cx="538890" cy="1196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FE63E8-3E67-0C8D-F471-6599A2DCE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10520" r="4370" b="17012"/>
          <a:stretch/>
        </p:blipFill>
        <p:spPr>
          <a:xfrm>
            <a:off x="5214525" y="68825"/>
            <a:ext cx="6901579" cy="6720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>
            <a:alpha val="73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62573" y="22431"/>
            <a:ext cx="773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badi" panose="020B0604020104020204" pitchFamily="34" charset="0"/>
              </a:rPr>
              <a:t>Fonctionnalités principales de </a:t>
            </a:r>
            <a:r>
              <a:rPr lang="fr-FR" sz="3600" dirty="0" err="1">
                <a:latin typeface="Abadi" panose="020B0604020104020204" pitchFamily="34" charset="0"/>
              </a:rPr>
              <a:t>github</a:t>
            </a:r>
            <a:r>
              <a:rPr lang="fr-FR" altLang="zh-CN" sz="3200" dirty="0">
                <a:latin typeface="+mj-lt"/>
              </a:rPr>
              <a:t>	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8483" y="1966391"/>
            <a:ext cx="2495832" cy="98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1600" dirty="0">
                <a:latin typeface="Abadi" panose="020B0604020104020204" pitchFamily="34" charset="0"/>
              </a:rPr>
              <a:t>suivre les modifications du code avec Git.</a:t>
            </a:r>
          </a:p>
          <a:p>
            <a:pPr>
              <a:lnSpc>
                <a:spcPct val="120000"/>
              </a:lnSpc>
            </a:pPr>
            <a:endParaRPr lang="en-US" altLang="zh-CN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998482" y="1488162"/>
            <a:ext cx="2768448" cy="43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Abadi" panose="020B0604020104020204" pitchFamily="34" charset="0"/>
              </a:rPr>
              <a:t>Gestion de versions</a:t>
            </a:r>
            <a:endParaRPr lang="en-US" altLang="zh-CN" sz="2000" b="1" dirty="0">
              <a:latin typeface="Abadi" panose="020B0604020104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1088751" y="4551086"/>
            <a:ext cx="2903651" cy="137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latin typeface="Abadi" panose="020B0604020104020204" pitchFamily="34" charset="0"/>
              </a:rPr>
              <a:t>plusieurs développeurs peuvent travailler ensemble sur un même projet.</a:t>
            </a:r>
          </a:p>
          <a:p>
            <a:pPr>
              <a:lnSpc>
                <a:spcPct val="120000"/>
              </a:lnSpc>
            </a:pPr>
            <a:endParaRPr lang="en-US" altLang="zh-CN" sz="16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3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Abadi" panose="020B0604020104020204" pitchFamily="34" charset="0"/>
              </a:rPr>
              <a:t>🤝 Collaboration</a:t>
            </a:r>
            <a:endParaRPr lang="en-US" altLang="zh-CN" sz="2000" b="1" dirty="0">
              <a:latin typeface="Abadi" panose="020B0604020104020204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389034" y="1458538"/>
            <a:ext cx="2903651" cy="43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000" dirty="0">
                <a:latin typeface="Abadi" panose="020B0604020104020204" pitchFamily="34" charset="0"/>
              </a:rPr>
              <a:t>🔁 Pull </a:t>
            </a:r>
            <a:r>
              <a:rPr lang="fr-FR" sz="2000" dirty="0" err="1">
                <a:latin typeface="Abadi" panose="020B0604020104020204" pitchFamily="34" charset="0"/>
              </a:rPr>
              <a:t>requests</a:t>
            </a:r>
            <a:endParaRPr lang="en-US" altLang="zh-CN" sz="2000" b="1" dirty="0"/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435776" y="3949865"/>
            <a:ext cx="2903651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fr-FR" sz="2400" dirty="0">
                <a:latin typeface="Abadi" panose="020B0604020104020204" pitchFamily="34" charset="0"/>
              </a:rPr>
              <a:t>🐞 Issues</a:t>
            </a:r>
            <a:endParaRPr lang="en-US" altLang="zh-CN" sz="2400" b="1" dirty="0">
              <a:latin typeface="Abadi" panose="020B0604020104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3B9D717-B6AA-43F5-5136-614ED872E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78" y="2051984"/>
            <a:ext cx="4501415" cy="252079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51228B7-407D-7DA4-0518-A1BB8EF50A41}"/>
              </a:ext>
            </a:extLst>
          </p:cNvPr>
          <p:cNvSpPr txBox="1"/>
          <p:nvPr/>
        </p:nvSpPr>
        <p:spPr>
          <a:xfrm>
            <a:off x="620110" y="1573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🧠 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29F6D72-EA32-6191-D030-FB88A8B099F0}"/>
              </a:ext>
            </a:extLst>
          </p:cNvPr>
          <p:cNvSpPr txBox="1"/>
          <p:nvPr/>
        </p:nvSpPr>
        <p:spPr>
          <a:xfrm>
            <a:off x="8389034" y="2118517"/>
            <a:ext cx="35264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Abadi" panose="020B0604020104020204" pitchFamily="34" charset="0"/>
              </a:rPr>
              <a:t>proposer des modifications et les faire réviser avant de les intégrer.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897528-D0FF-FD2E-8E4E-3E7A75ADFAF8}"/>
              </a:ext>
            </a:extLst>
          </p:cNvPr>
          <p:cNvSpPr txBox="1"/>
          <p:nvPr/>
        </p:nvSpPr>
        <p:spPr>
          <a:xfrm>
            <a:off x="8338457" y="4664214"/>
            <a:ext cx="38535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latin typeface="Abadi" panose="020B0604020104020204" pitchFamily="34" charset="0"/>
              </a:rPr>
              <a:t>signaler des bugs ou suivre les tâches à faire.</a:t>
            </a:r>
            <a:endParaRPr lang="fr-FR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E7EF1-57DB-6FF9-8AB0-6F9F48D6E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A146BCA-1220-0832-5A38-423AAB164FF3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2DF79FF9-56D1-DA95-8626-5B1B87020C0D}"/>
              </a:ext>
            </a:extLst>
          </p:cNvPr>
          <p:cNvSpPr txBox="1"/>
          <p:nvPr/>
        </p:nvSpPr>
        <p:spPr>
          <a:xfrm>
            <a:off x="569310" y="39052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Cloner un </a:t>
            </a:r>
            <a:r>
              <a:rPr lang="fr-FR" sz="3200" dirty="0" err="1">
                <a:latin typeface="+mj-lt"/>
              </a:rPr>
              <a:t>depot</a:t>
            </a:r>
            <a:r>
              <a:rPr lang="fr-FR" sz="3200" dirty="0">
                <a:latin typeface="+mj-lt"/>
              </a:rPr>
              <a:t> distant</a:t>
            </a:r>
            <a:endParaRPr lang="en-US" altLang="zh-CN" sz="3200" u="sng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FF3D76D-D1F9-92F3-BC6C-0720FD7E0648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25B251C-6B56-10DE-8B4B-1D3549349600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97D3113-1A54-66CF-8063-05E788D32DE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23FA03C-A8F1-28E5-3FAF-8A47E0D8822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E9969D55-1A20-427D-DFFF-5F0B73D3C48B}"/>
              </a:ext>
            </a:extLst>
          </p:cNvPr>
          <p:cNvSpPr txBox="1"/>
          <p:nvPr/>
        </p:nvSpPr>
        <p:spPr>
          <a:xfrm>
            <a:off x="1204725" y="841640"/>
            <a:ext cx="8588754" cy="157128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fr-FR" sz="2400" dirty="0"/>
              <a:t>La commande git clone effectuera les actions suivantes</a:t>
            </a:r>
            <a:endParaRPr lang="en-US" altLang="fr-FR" sz="2400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CDE20A-E2B2-ECC3-CD62-C4EBD1A156A6}"/>
              </a:ext>
            </a:extLst>
          </p:cNvPr>
          <p:cNvSpPr/>
          <p:nvPr/>
        </p:nvSpPr>
        <p:spPr>
          <a:xfrm>
            <a:off x="1007240" y="956756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D4686-7D9A-2772-B792-5B854556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31" y="2506847"/>
            <a:ext cx="11634502" cy="1205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A5D384-E032-4E4D-8918-60E5ABF78EE3}"/>
              </a:ext>
            </a:extLst>
          </p:cNvPr>
          <p:cNvSpPr txBox="1"/>
          <p:nvPr/>
        </p:nvSpPr>
        <p:spPr>
          <a:xfrm>
            <a:off x="1204725" y="4095391"/>
            <a:ext cx="7661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On complète les informations du dépôt </a:t>
            </a:r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773C33CB-D62E-6205-F0F4-86A65A8415D1}"/>
              </a:ext>
            </a:extLst>
          </p:cNvPr>
          <p:cNvCxnSpPr>
            <a:cxnSpLocks/>
          </p:cNvCxnSpPr>
          <p:nvPr/>
        </p:nvCxnSpPr>
        <p:spPr>
          <a:xfrm>
            <a:off x="6788554" y="4600223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18985-3298-824D-1DCE-7158EFB1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315E40A-AB1E-A518-E2CC-D81A1A3AC11C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54EDCC0-5215-4524-2629-C64CFD7F6633}"/>
              </a:ext>
            </a:extLst>
          </p:cNvPr>
          <p:cNvSpPr txBox="1"/>
          <p:nvPr/>
        </p:nvSpPr>
        <p:spPr>
          <a:xfrm>
            <a:off x="787024" y="-26615"/>
            <a:ext cx="11611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Synchronisation des </a:t>
            </a:r>
            <a:r>
              <a:rPr lang="fr-FR" sz="3200" dirty="0" err="1">
                <a:latin typeface="+mj-lt"/>
              </a:rPr>
              <a:t>dpots</a:t>
            </a:r>
            <a:r>
              <a:rPr lang="fr-FR" sz="3200" dirty="0">
                <a:latin typeface="+mj-lt"/>
              </a:rPr>
              <a:t> local et distant</a:t>
            </a:r>
            <a:endParaRPr lang="en-US" altLang="zh-CN" sz="3200" u="sng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76CD16-6FF5-29CE-5100-C9C4DAD8E79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9357E97-0A2F-9626-9C93-E192C49166EF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5B79F5A-2CCE-A096-290C-722A4DDD2DE1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B9FAA2-A884-C8A5-8E70-D9BBF77EC883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2329CD5-4045-E2B9-811F-D7F6442A22EB}"/>
              </a:ext>
            </a:extLst>
          </p:cNvPr>
          <p:cNvSpPr/>
          <p:nvPr/>
        </p:nvSpPr>
        <p:spPr>
          <a:xfrm>
            <a:off x="787024" y="968724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D19E1030-6624-DFE1-4C0D-E50012950DB8}"/>
              </a:ext>
            </a:extLst>
          </p:cNvPr>
          <p:cNvCxnSpPr>
            <a:cxnSpLocks/>
          </p:cNvCxnSpPr>
          <p:nvPr/>
        </p:nvCxnSpPr>
        <p:spPr>
          <a:xfrm>
            <a:off x="6842983" y="569968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FF9AC8-1527-9C8D-7E48-FC753E8AEA85}"/>
              </a:ext>
            </a:extLst>
          </p:cNvPr>
          <p:cNvSpPr txBox="1"/>
          <p:nvPr/>
        </p:nvSpPr>
        <p:spPr>
          <a:xfrm>
            <a:off x="1067586" y="773783"/>
            <a:ext cx="96882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Les commandes Git suivantes permettent de synchroniser un </a:t>
            </a:r>
            <a:r>
              <a:rPr lang="fr-FR" sz="2800" b="1" dirty="0" err="1"/>
              <a:t>depot</a:t>
            </a:r>
            <a:r>
              <a:rPr lang="fr-FR" sz="2800" b="1" dirty="0"/>
              <a:t> local avec un </a:t>
            </a:r>
            <a:r>
              <a:rPr lang="fr-FR" sz="2800" b="1" dirty="0" err="1"/>
              <a:t>deppt</a:t>
            </a:r>
            <a:r>
              <a:rPr lang="fr-FR" sz="2800" b="1" dirty="0"/>
              <a:t> distant</a:t>
            </a:r>
          </a:p>
          <a:p>
            <a:r>
              <a:rPr lang="fr-FR" sz="2800" b="1" dirty="0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6A0FE0-2666-B398-D131-E37D7494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1563"/>
            <a:ext cx="12098955" cy="329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91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F4C1D-B971-E9B6-D416-BE85507E0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15850C2-1823-5799-F2E4-B5E3EF54E658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618C698-7891-8D35-F41D-DCE355B2BD3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F50BA8-1EE8-0875-0DDD-C9A9FCB131EA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1AB9AFC-653A-19DF-AB31-1EECBC6EC18A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8730090-B550-394D-BE7E-57E58E32C89B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8DC6DBE-3656-FD58-D8DD-87BAD9F15CDB}"/>
              </a:ext>
            </a:extLst>
          </p:cNvPr>
          <p:cNvSpPr/>
          <p:nvPr/>
        </p:nvSpPr>
        <p:spPr>
          <a:xfrm>
            <a:off x="867208" y="971847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7B960CB9-391E-3FC2-3BD9-720C65C4C8E8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F2714C9-6872-3502-DF79-B800AD71A97F}"/>
              </a:ext>
            </a:extLst>
          </p:cNvPr>
          <p:cNvSpPr txBox="1"/>
          <p:nvPr/>
        </p:nvSpPr>
        <p:spPr>
          <a:xfrm>
            <a:off x="620110" y="84693"/>
            <a:ext cx="8523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 err="1">
                <a:latin typeface="+mj-lt"/>
              </a:rPr>
              <a:t>Reposaire</a:t>
            </a:r>
            <a:r>
              <a:rPr lang="fr-FR" sz="2800" b="1" dirty="0">
                <a:latin typeface="+mj-lt"/>
              </a:rPr>
              <a:t> local a GitHub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8B7831-0C6F-34CC-ABA9-C70AF8824570}"/>
              </a:ext>
            </a:extLst>
          </p:cNvPr>
          <p:cNvSpPr txBox="1"/>
          <p:nvPr/>
        </p:nvSpPr>
        <p:spPr>
          <a:xfrm>
            <a:off x="1237769" y="902116"/>
            <a:ext cx="8971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2400" dirty="0"/>
              <a:t>Maintenant colle la commande suivante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88E691B-ACF2-0DAA-5BF7-644A63FB7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919" y="1478431"/>
            <a:ext cx="9704508" cy="58423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D5067A6-C971-1FC8-AC38-90440B6C4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018" y="2456543"/>
            <a:ext cx="101154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remote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add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fr-FR" altLang="fr-FR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URL 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précise que vous ajoutez un référentiel distant, avec le spécifié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URL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 tant que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origin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   </a:t>
            </a:r>
            <a:r>
              <a:rPr lang="fr-FR" altLang="fr-FR" sz="2400" dirty="0">
                <a:latin typeface="Arial Unicode MS" panose="020B0604020202020204" pitchFamily="34" charset="-128"/>
              </a:rPr>
              <a:t>a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votre Git repo local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5829C88-897D-51F1-6D6C-0E54740B2E7F}"/>
              </a:ext>
            </a:extLst>
          </p:cNvPr>
          <p:cNvSpPr txBox="1"/>
          <p:nvPr/>
        </p:nvSpPr>
        <p:spPr>
          <a:xfrm>
            <a:off x="1224018" y="3682095"/>
            <a:ext cx="10902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Maintenant, nous allons pousser notre branche maître à l'url d'origine, et la définir comme la branche distante par défaut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AA23339-F3B7-36E0-8EC8-B2C5503D31A4}"/>
              </a:ext>
            </a:extLst>
          </p:cNvPr>
          <p:cNvSpPr/>
          <p:nvPr/>
        </p:nvSpPr>
        <p:spPr>
          <a:xfrm>
            <a:off x="867208" y="386772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D3E0787C-159C-0745-E4A0-26F0B68E62B5}"/>
              </a:ext>
            </a:extLst>
          </p:cNvPr>
          <p:cNvSpPr/>
          <p:nvPr/>
        </p:nvSpPr>
        <p:spPr>
          <a:xfrm>
            <a:off x="867208" y="26191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88712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15" grpId="0" bldLvl="0" animBg="1"/>
      <p:bldP spid="15" grpId="1" animBg="1"/>
      <p:bldP spid="18" grpId="0" bldLvl="0" animBg="1"/>
      <p:bldP spid="1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3957B-D0B0-51DE-E7CC-187495931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82B7934-1BE4-9698-E808-F96DEBD7362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00361850-9019-CF80-0F9E-24969CC3EA8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5DFBC55-B8A0-6BFA-7B8E-DA51E928F5E2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9C456E-4156-B176-8A9F-BCC0ACFB6A2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6CC3043-22B1-0EBA-BB1B-B63157BA251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E1D4B9D-036A-BB87-9CB5-E50B44A1E3E5}"/>
              </a:ext>
            </a:extLst>
          </p:cNvPr>
          <p:cNvSpPr/>
          <p:nvPr/>
        </p:nvSpPr>
        <p:spPr>
          <a:xfrm>
            <a:off x="748195" y="914539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EA00B800-022A-F2DD-B07C-5DE2B680CA3D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0237F20-CF7A-218B-0DCC-7709A8F16670}"/>
              </a:ext>
            </a:extLst>
          </p:cNvPr>
          <p:cNvSpPr txBox="1"/>
          <p:nvPr/>
        </p:nvSpPr>
        <p:spPr>
          <a:xfrm>
            <a:off x="568024" y="-53807"/>
            <a:ext cx="85238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200" b="1" dirty="0">
                <a:latin typeface="Abadi" panose="020B0604020104020204" pitchFamily="34" charset="0"/>
              </a:rPr>
              <a:t>git </a:t>
            </a:r>
            <a:r>
              <a:rPr lang="fr-FR" sz="3200" b="1" dirty="0" err="1">
                <a:latin typeface="Abadi" panose="020B0604020104020204" pitchFamily="34" charset="0"/>
              </a:rPr>
              <a:t>remote</a:t>
            </a:r>
            <a:r>
              <a:rPr lang="fr-FR" sz="3200" b="1" dirty="0">
                <a:latin typeface="Abadi" panose="020B0604020104020204" pitchFamily="34" charset="0"/>
              </a:rPr>
              <a:t> add &lt;nom&gt; &lt;url&gt;</a:t>
            </a:r>
          </a:p>
          <a:p>
            <a:endParaRPr lang="fr-FR" sz="2800" b="1" dirty="0">
              <a:latin typeface="Abadi" panose="020B06040201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070F18A-3381-9248-87D2-D26CA247EB6D}"/>
              </a:ext>
            </a:extLst>
          </p:cNvPr>
          <p:cNvSpPr txBox="1"/>
          <p:nvPr/>
        </p:nvSpPr>
        <p:spPr>
          <a:xfrm>
            <a:off x="620110" y="1267105"/>
            <a:ext cx="589643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Les dépôts distants (</a:t>
            </a:r>
            <a:r>
              <a:rPr lang="fr-FR" sz="2800" dirty="0" err="1"/>
              <a:t>remote</a:t>
            </a:r>
            <a:r>
              <a:rPr lang="fr-FR" sz="2800" dirty="0"/>
              <a:t> repositories) sont des stockages centralisés de code source hébergés sur un serveur distant (contrairement à votre machine locale), vous permettant ainsi de collaborer avec d'autres personnes ou de sauvegarder votre projet en ligne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A50AF6-95D0-7BE1-B090-237754EF3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297" y="163954"/>
            <a:ext cx="4923765" cy="173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1BD0B09-EE0B-A135-ECE4-E5D5823A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505" y="2063291"/>
            <a:ext cx="3828922" cy="341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539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D16D3-8609-9F1C-09C1-B48D4B6CE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B782795-B8A2-3D85-3820-35AA6555B20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FA4410A-10A0-2455-16EA-87B23F376D7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F78C6EA-F260-02AC-91A5-96DA610F3D70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4D6BFB7-C73E-C4A1-BF8A-78070D52207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852CB12-E6A4-5EFE-5A67-67914CA2AC5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2CD203FC-BE5A-AF6F-4CF7-376114EF5DDB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8396FC9-EADC-8142-B6EB-04BBB85B78D3}"/>
              </a:ext>
            </a:extLst>
          </p:cNvPr>
          <p:cNvSpPr txBox="1"/>
          <p:nvPr/>
        </p:nvSpPr>
        <p:spPr>
          <a:xfrm>
            <a:off x="620110" y="130859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</a:t>
            </a:r>
            <a:r>
              <a:rPr lang="fr-FR" sz="3600" b="1" dirty="0" err="1">
                <a:latin typeface="Abadi" panose="020B0604020104020204" pitchFamily="34" charset="0"/>
              </a:rPr>
              <a:t>remote</a:t>
            </a:r>
            <a:r>
              <a:rPr lang="fr-FR" sz="3600" b="1" dirty="0">
                <a:latin typeface="Abadi" panose="020B0604020104020204" pitchFamily="34" charset="0"/>
              </a:rPr>
              <a:t> 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6891CA-DF89-095B-CDEB-99246A42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87" y="1090669"/>
            <a:ext cx="10516140" cy="95254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0EF557A-DF3F-278B-FCD7-6D321F87246F}"/>
              </a:ext>
            </a:extLst>
          </p:cNvPr>
          <p:cNvSpPr txBox="1"/>
          <p:nvPr/>
        </p:nvSpPr>
        <p:spPr>
          <a:xfrm>
            <a:off x="620110" y="2225836"/>
            <a:ext cx="101096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Abadi" panose="020B0604020104020204" pitchFamily="34" charset="0"/>
              </a:rPr>
              <a:t>git </a:t>
            </a:r>
            <a:r>
              <a:rPr lang="fr-FR" sz="2400" dirty="0" err="1">
                <a:solidFill>
                  <a:srgbClr val="FF0000"/>
                </a:solidFill>
                <a:latin typeface="Abadi" panose="020B0604020104020204" pitchFamily="34" charset="0"/>
              </a:rPr>
              <a:t>remote</a:t>
            </a:r>
            <a:r>
              <a:rPr lang="fr-FR" sz="2400" dirty="0">
                <a:solidFill>
                  <a:srgbClr val="FF0000"/>
                </a:solidFill>
                <a:latin typeface="Abadi" panose="020B0604020104020204" pitchFamily="34" charset="0"/>
              </a:rPr>
              <a:t> add</a:t>
            </a:r>
            <a:r>
              <a:rPr lang="fr-FR" sz="2400" dirty="0">
                <a:latin typeface="Abadi" panose="020B0604020104020204" pitchFamily="34" charset="0"/>
              </a:rPr>
              <a:t>: Cela indique à Git d'ajouter une référence à un dépôt</a:t>
            </a:r>
          </a:p>
          <a:p>
            <a:r>
              <a:rPr lang="fr-FR" sz="2400" dirty="0">
                <a:latin typeface="Abadi" panose="020B0604020104020204" pitchFamily="34" charset="0"/>
              </a:rPr>
              <a:t> distant.</a:t>
            </a:r>
          </a:p>
          <a:p>
            <a:endParaRPr lang="fr-FR" sz="2400" dirty="0">
              <a:latin typeface="Abadi" panose="020B0604020104020204" pitchFamily="34" charset="0"/>
            </a:endParaRPr>
          </a:p>
          <a:p>
            <a:r>
              <a:rPr lang="fr-FR" sz="2400" dirty="0">
                <a:latin typeface="Abadi" panose="020B0604020104020204" pitchFamily="34" charset="0"/>
              </a:rPr>
              <a:t> </a:t>
            </a:r>
            <a:r>
              <a:rPr lang="fr-FR" sz="2400" dirty="0" err="1">
                <a:solidFill>
                  <a:srgbClr val="FF0000"/>
                </a:solidFill>
                <a:latin typeface="Abadi" panose="020B0604020104020204" pitchFamily="34" charset="0"/>
              </a:rPr>
              <a:t>origin</a:t>
            </a:r>
            <a:r>
              <a:rPr lang="fr-FR" sz="2400" dirty="0">
                <a:latin typeface="Abadi" panose="020B0604020104020204" pitchFamily="34" charset="0"/>
              </a:rPr>
              <a:t>: C'est le nom que vous donnez au dépôt distant. "Origin" est un nom</a:t>
            </a:r>
          </a:p>
          <a:p>
            <a:r>
              <a:rPr lang="fr-FR" sz="2400" dirty="0">
                <a:latin typeface="Abadi" panose="020B0604020104020204" pitchFamily="34" charset="0"/>
              </a:rPr>
              <a:t> communément utilisé, mais vous pouvez choisir n'importe quel nom pour</a:t>
            </a:r>
          </a:p>
          <a:p>
            <a:r>
              <a:rPr lang="fr-FR" sz="2400" dirty="0">
                <a:latin typeface="Abadi" panose="020B0604020104020204" pitchFamily="34" charset="0"/>
              </a:rPr>
              <a:t> identifier facilement ce dépôt.</a:t>
            </a:r>
          </a:p>
          <a:p>
            <a:endParaRPr lang="fr-FR" sz="2400" dirty="0">
              <a:latin typeface="Abadi" panose="020B0604020104020204" pitchFamily="34" charset="0"/>
            </a:endParaRPr>
          </a:p>
          <a:p>
            <a:r>
              <a:rPr lang="fr-FR" sz="2400" dirty="0">
                <a:latin typeface="Abadi" panose="020B0604020104020204" pitchFamily="34" charset="0"/>
              </a:rPr>
              <a:t> </a:t>
            </a:r>
            <a:r>
              <a:rPr lang="fr-FR" sz="2400" dirty="0">
                <a:solidFill>
                  <a:srgbClr val="FF0000"/>
                </a:solidFill>
                <a:latin typeface="Abadi" panose="020B0604020104020204" pitchFamily="34" charset="0"/>
              </a:rPr>
              <a:t>[URL]: </a:t>
            </a:r>
            <a:r>
              <a:rPr lang="fr-FR" sz="2400" dirty="0">
                <a:latin typeface="Abadi" panose="020B0604020104020204" pitchFamily="34" charset="0"/>
              </a:rPr>
              <a:t>C'est l'adresse web du dépôt distant. Cette URL pointe généralement</a:t>
            </a:r>
          </a:p>
          <a:p>
            <a:r>
              <a:rPr lang="fr-FR" sz="2400" dirty="0">
                <a:latin typeface="Abadi" panose="020B0604020104020204" pitchFamily="34" charset="0"/>
              </a:rPr>
              <a:t> vers un service d'hébergement de code comme GitHub, </a:t>
            </a:r>
            <a:r>
              <a:rPr lang="fr-FR" sz="2400" dirty="0" err="1">
                <a:latin typeface="Abadi" panose="020B0604020104020204" pitchFamily="34" charset="0"/>
              </a:rPr>
              <a:t>GitLab</a:t>
            </a:r>
            <a:r>
              <a:rPr lang="fr-FR" sz="2400" dirty="0">
                <a:latin typeface="Abadi" panose="020B0604020104020204" pitchFamily="34" charset="0"/>
              </a:rPr>
              <a:t>, </a:t>
            </a:r>
            <a:r>
              <a:rPr lang="fr-FR" sz="2400" dirty="0" err="1">
                <a:latin typeface="Abadi" panose="020B0604020104020204" pitchFamily="34" charset="0"/>
              </a:rPr>
              <a:t>etc</a:t>
            </a:r>
            <a:endParaRPr lang="fr-FR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8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8C9390-8BC7-D9D2-587A-361647AF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874FDCF-058E-D60A-C1E3-240E0827FDCE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DA429DB-FD3D-FA4A-0353-A5B8146B2DA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69220C-CE72-5098-E39F-A3586AD83924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CFC89C4-FB7F-B10D-9471-733E3855D1CC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747E209-A44B-633C-65E9-9A598215C17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E24D71FE-6FE8-FF0B-AB52-AA70DA07B77E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2E44B964-82B1-2C3E-5FE3-0704B576C84F}"/>
              </a:ext>
            </a:extLst>
          </p:cNvPr>
          <p:cNvSpPr txBox="1"/>
          <p:nvPr/>
        </p:nvSpPr>
        <p:spPr>
          <a:xfrm>
            <a:off x="620110" y="16458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</a:t>
            </a:r>
            <a:r>
              <a:rPr lang="fr-FR" sz="3600" b="1" dirty="0" err="1">
                <a:latin typeface="Abadi" panose="020B0604020104020204" pitchFamily="34" charset="0"/>
              </a:rPr>
              <a:t>remote</a:t>
            </a:r>
            <a:r>
              <a:rPr lang="fr-FR" sz="3600" b="1" dirty="0">
                <a:latin typeface="Abadi" panose="020B0604020104020204" pitchFamily="34" charset="0"/>
              </a:rPr>
              <a:t> 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B3CC67-62E0-86BF-F011-6A74C05144CB}"/>
              </a:ext>
            </a:extLst>
          </p:cNvPr>
          <p:cNvSpPr txBox="1"/>
          <p:nvPr/>
        </p:nvSpPr>
        <p:spPr>
          <a:xfrm>
            <a:off x="910582" y="902963"/>
            <a:ext cx="11006359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Abadi" panose="020B0604020104020204" pitchFamily="34" charset="0"/>
              </a:rPr>
              <a:t>git 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                     ← Liste les dépôts distants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3200" dirty="0">
              <a:latin typeface="Abadi" panose="020B06040201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Abadi" panose="020B0604020104020204" pitchFamily="34" charset="0"/>
              </a:rPr>
              <a:t>git 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 -v                 ← Liste avec les URLs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3200" dirty="0">
              <a:latin typeface="Abadi" panose="020B06040201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Abadi" panose="020B0604020104020204" pitchFamily="34" charset="0"/>
              </a:rPr>
              <a:t>git 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 add &lt;nom&gt; &lt;url&gt;   ← Ajouter un dépôt distant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3200" dirty="0">
              <a:latin typeface="Abadi" panose="020B06040201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Abadi" panose="020B0604020104020204" pitchFamily="34" charset="0"/>
              </a:rPr>
              <a:t>git 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remove</a:t>
            </a:r>
            <a:r>
              <a:rPr lang="fr-FR" sz="3200" dirty="0">
                <a:latin typeface="Abadi" panose="020B0604020104020204" pitchFamily="34" charset="0"/>
              </a:rPr>
              <a:t> &lt;nom&gt;      ← Supprimer un dépôt distant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fr-FR" sz="3200" dirty="0">
              <a:latin typeface="Abadi" panose="020B0604020104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>
                <a:latin typeface="Abadi" panose="020B0604020104020204" pitchFamily="34" charset="0"/>
              </a:rPr>
              <a:t>git 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 </a:t>
            </a:r>
            <a:r>
              <a:rPr lang="fr-FR" sz="3200" dirty="0" err="1">
                <a:latin typeface="Abadi" panose="020B0604020104020204" pitchFamily="34" charset="0"/>
              </a:rPr>
              <a:t>rename</a:t>
            </a:r>
            <a:r>
              <a:rPr lang="fr-FR" sz="3200" dirty="0">
                <a:latin typeface="Abadi" panose="020B0604020104020204" pitchFamily="34" charset="0"/>
              </a:rPr>
              <a:t> a b        ← Renommer un dépôt distant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06427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D23F7C-1726-3ADC-B628-40BFE4CB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500124A-03BD-ABFC-736F-E5C8C0712CCF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57BF567-59F8-492E-55C9-EF4DE414A939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946AF18-149B-2987-5EAE-91ECA03EE25E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C306D5F-A367-5921-4599-511C2F258772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3C26AAA-C1F4-7AB2-0E04-61C6EF4B78CB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24D025E-FCFF-59A4-CF5F-3328F1F3B599}"/>
              </a:ext>
            </a:extLst>
          </p:cNvPr>
          <p:cNvSpPr/>
          <p:nvPr/>
        </p:nvSpPr>
        <p:spPr>
          <a:xfrm>
            <a:off x="422625" y="1221434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0D539D13-FB48-F315-B877-B4446E6D0D3A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3F5C8AE5-F0BC-C7F3-FBCC-1D83E644384C}"/>
              </a:ext>
            </a:extLst>
          </p:cNvPr>
          <p:cNvSpPr txBox="1"/>
          <p:nvPr/>
        </p:nvSpPr>
        <p:spPr>
          <a:xfrm>
            <a:off x="620110" y="-18686"/>
            <a:ext cx="852389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</a:t>
            </a:r>
            <a:r>
              <a:rPr lang="fr-FR" sz="3600" b="1" dirty="0" err="1">
                <a:latin typeface="Abadi" panose="020B0604020104020204" pitchFamily="34" charset="0"/>
              </a:rPr>
              <a:t>fetch</a:t>
            </a:r>
            <a:r>
              <a:rPr lang="fr-FR" sz="3600" b="1" dirty="0">
                <a:latin typeface="Abadi" panose="020B0604020104020204" pitchFamily="34" charset="0"/>
              </a:rPr>
              <a:t> &lt;</a:t>
            </a:r>
            <a:r>
              <a:rPr lang="fr-FR" sz="3600" b="1" dirty="0" err="1">
                <a:latin typeface="Abadi" panose="020B0604020104020204" pitchFamily="34" charset="0"/>
              </a:rPr>
              <a:t>remote</a:t>
            </a:r>
            <a:r>
              <a:rPr lang="fr-FR" sz="3600" b="1" dirty="0">
                <a:latin typeface="Abadi" panose="020B0604020104020204" pitchFamily="34" charset="0"/>
              </a:rPr>
              <a:t>&gt; &lt;</a:t>
            </a:r>
            <a:r>
              <a:rPr lang="fr-FR" sz="3600" b="1" dirty="0" err="1">
                <a:latin typeface="Abadi" panose="020B0604020104020204" pitchFamily="34" charset="0"/>
              </a:rPr>
              <a:t>branch</a:t>
            </a:r>
            <a:r>
              <a:rPr lang="fr-FR" sz="3600" b="1" dirty="0">
                <a:latin typeface="Abadi" panose="020B0604020104020204" pitchFamily="34" charset="0"/>
              </a:rPr>
              <a:t>&gt;</a:t>
            </a:r>
          </a:p>
          <a:p>
            <a:endParaRPr lang="fr-FR" sz="2800" b="1" dirty="0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9D334D8-6EB6-3649-2F1A-3FCF51BAB9D5}"/>
              </a:ext>
            </a:extLst>
          </p:cNvPr>
          <p:cNvSpPr txBox="1"/>
          <p:nvPr/>
        </p:nvSpPr>
        <p:spPr>
          <a:xfrm>
            <a:off x="-2085881" y="3115689"/>
            <a:ext cx="6134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90E51A-E232-0975-98F3-708A9B25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39" y="1387820"/>
            <a:ext cx="4048701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fetch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sert à récupérer les dernières modifications du dépôt distant sans les appliquer à ta branche locale. </a:t>
            </a:r>
            <a:endParaRPr kumimoji="0" lang="fr-FR" altLang="fr-FR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D425FBA-9400-12B6-AF58-AB55399B8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072" y="1792588"/>
            <a:ext cx="6336278" cy="24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1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45943D-A443-3936-3A01-998E319D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8EEC470-66D6-68CE-2C7D-518DAE810A72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FA5152CC-3635-079A-F58A-4BD3577888BB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6E86E3-EBDD-FE6C-10A6-E178E97586EB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40CCBCC-E6FE-C8B8-97EE-1D75E7E6F661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41C70B6-DFA5-E78E-14B2-489E0A745CF2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6DEF3BE2-D79D-323E-DD6A-605F823E2828}"/>
              </a:ext>
            </a:extLst>
          </p:cNvPr>
          <p:cNvCxnSpPr>
            <a:cxnSpLocks/>
          </p:cNvCxnSpPr>
          <p:nvPr/>
        </p:nvCxnSpPr>
        <p:spPr>
          <a:xfrm>
            <a:off x="7119582" y="5482654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D7889F9-1C2C-7927-4350-4C4FCA3DDDB7}"/>
              </a:ext>
            </a:extLst>
          </p:cNvPr>
          <p:cNvSpPr txBox="1"/>
          <p:nvPr/>
        </p:nvSpPr>
        <p:spPr>
          <a:xfrm>
            <a:off x="770581" y="93619"/>
            <a:ext cx="8523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Abadi" panose="020B0604020104020204" pitchFamily="34" charset="0"/>
              </a:rPr>
              <a:t>Git </a:t>
            </a:r>
            <a:r>
              <a:rPr lang="fr-FR" sz="2800" b="1" dirty="0" err="1">
                <a:latin typeface="Abadi" panose="020B0604020104020204" pitchFamily="34" charset="0"/>
              </a:rPr>
              <a:t>fetch</a:t>
            </a:r>
            <a:r>
              <a:rPr lang="fr-FR" sz="2800" b="1" dirty="0">
                <a:latin typeface="Abadi" panose="020B0604020104020204" pitchFamily="34" charset="0"/>
              </a:rPr>
              <a:t> et Git merge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B2B5C95-F0F1-9BA9-3379-2EC3005E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10" y="1143805"/>
            <a:ext cx="406763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Après avoir utilisé </a:t>
            </a:r>
            <a:r>
              <a:rPr kumimoji="0" lang="fr-FR" altLang="fr-FR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git </a:t>
            </a:r>
            <a:r>
              <a:rPr kumimoji="0" lang="fr-FR" altLang="fr-FR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fetch</a:t>
            </a:r>
            <a:r>
              <a:rPr kumimoji="0" lang="fr-FR" altLang="fr-FR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récupérer les dernières modifications depuis un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depot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distant, il est souvent nécessaire d'utiliser 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 panose="020B0604020202020204" pitchFamily="34" charset="-128"/>
              </a:rPr>
              <a:t>git merge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pour appliquer ces modifications à ta branche locale. 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909C538A-3427-6CCE-E9C5-4D43292C7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26" y="1158892"/>
            <a:ext cx="6925576" cy="346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9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>
            <a:cxnSpLocks/>
          </p:cNvCxnSpPr>
          <p:nvPr/>
        </p:nvCxnSpPr>
        <p:spPr>
          <a:xfrm>
            <a:off x="-162046" y="1400537"/>
            <a:ext cx="123540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23987" y="99119"/>
            <a:ext cx="7596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badi" panose="020F0502020204030204" pitchFamily="34" charset="0"/>
              </a:rPr>
              <a:t>Git hébergé</a:t>
            </a:r>
            <a:endParaRPr lang="en-US" altLang="zh-CN" sz="3200" b="1" dirty="0">
              <a:latin typeface="Abad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Zone de texte 3"/>
          <p:cNvSpPr txBox="1"/>
          <p:nvPr/>
        </p:nvSpPr>
        <p:spPr>
          <a:xfrm>
            <a:off x="172357" y="1451508"/>
            <a:ext cx="11835493" cy="45813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fr-FR" sz="3200" dirty="0"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Objectif : </a:t>
            </a:r>
          </a:p>
          <a:p>
            <a:r>
              <a:rPr lang="fr-FR" sz="3200" dirty="0"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  </a:t>
            </a:r>
            <a:r>
              <a:rPr lang="fr-FR" sz="3200" dirty="0">
                <a:ea typeface="ADLaM Display" panose="020F0502020204030204" pitchFamily="2" charset="0"/>
                <a:cs typeface="ADLaM Display" panose="020F0502020204030204" pitchFamily="2" charset="0"/>
              </a:rPr>
              <a:t>m</a:t>
            </a:r>
            <a:r>
              <a:rPr lang="fr-FR" sz="3200" dirty="0"/>
              <a:t>ettre en œuvre l’utilisation d’un dépôt distant.</a:t>
            </a:r>
          </a:p>
          <a:p>
            <a:endParaRPr lang="fr-FR" sz="3200" dirty="0"/>
          </a:p>
          <a:p>
            <a:r>
              <a:rPr lang="fr-FR" sz="3200" dirty="0"/>
              <a:t>   Il est possible d’héberger des projets Git sur un site </a:t>
            </a:r>
          </a:p>
          <a:p>
            <a:r>
              <a:rPr lang="fr-FR" altLang="fr-FR" sz="3200" dirty="0"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   </a:t>
            </a:r>
            <a:r>
              <a:rPr lang="fr-FR" sz="3200" dirty="0"/>
              <a:t>externe dédié à l’hébergement.</a:t>
            </a:r>
          </a:p>
          <a:p>
            <a:endParaRPr lang="fr-FR" sz="3200" dirty="0"/>
          </a:p>
          <a:p>
            <a:r>
              <a:rPr lang="fr-FR" altLang="fr-FR" sz="3200" dirty="0">
                <a:latin typeface="Britannic Bold" panose="020B0903060703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  </a:t>
            </a:r>
            <a:r>
              <a:rPr lang="fr-FR" sz="3200" dirty="0"/>
              <a:t>Quelques hébergeurs !</a:t>
            </a:r>
            <a:endParaRPr lang="en-US" altLang="fr-FR" sz="3200" dirty="0">
              <a:latin typeface="Britannic Bold" panose="020B090306070302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7F708A-5A2D-1332-4D8C-6B0EE0C7E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9283" y="-70389"/>
            <a:ext cx="1508567" cy="15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12">
            <a:extLst>
              <a:ext uri="{FF2B5EF4-FFF2-40B4-BE49-F238E27FC236}">
                <a16:creationId xmlns:a16="http://schemas.microsoft.com/office/drawing/2014/main" id="{C58FE735-7356-3679-B681-D850BCB32DDA}"/>
              </a:ext>
            </a:extLst>
          </p:cNvPr>
          <p:cNvSpPr/>
          <p:nvPr/>
        </p:nvSpPr>
        <p:spPr>
          <a:xfrm>
            <a:off x="363538" y="2154821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 dirty="0"/>
          </a:p>
        </p:txBody>
      </p:sp>
      <p:sp>
        <p:nvSpPr>
          <p:cNvPr id="11" name="Ellipse 12">
            <a:extLst>
              <a:ext uri="{FF2B5EF4-FFF2-40B4-BE49-F238E27FC236}">
                <a16:creationId xmlns:a16="http://schemas.microsoft.com/office/drawing/2014/main" id="{F5B4172C-450C-6C5A-CC94-D2609834F0D9}"/>
              </a:ext>
            </a:extLst>
          </p:cNvPr>
          <p:cNvSpPr/>
          <p:nvPr/>
        </p:nvSpPr>
        <p:spPr>
          <a:xfrm>
            <a:off x="318453" y="303846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 dirty="0"/>
          </a:p>
        </p:txBody>
      </p:sp>
      <p:sp>
        <p:nvSpPr>
          <p:cNvPr id="12" name="Ellipse 12">
            <a:extLst>
              <a:ext uri="{FF2B5EF4-FFF2-40B4-BE49-F238E27FC236}">
                <a16:creationId xmlns:a16="http://schemas.microsoft.com/office/drawing/2014/main" id="{B8647F39-3E5C-72F2-BC57-D508B0C961CB}"/>
              </a:ext>
            </a:extLst>
          </p:cNvPr>
          <p:cNvSpPr/>
          <p:nvPr/>
        </p:nvSpPr>
        <p:spPr>
          <a:xfrm>
            <a:off x="282892" y="4573507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28D42-58D0-EB0A-2AB2-377732ED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56F4536-A7B2-0FC9-9A42-FE360C301A79}"/>
              </a:ext>
            </a:extLst>
          </p:cNvPr>
          <p:cNvCxnSpPr/>
          <p:nvPr/>
        </p:nvCxnSpPr>
        <p:spPr>
          <a:xfrm>
            <a:off x="0" y="657043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34AC7AE3-3CE4-1D3B-EFC6-C959974121F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9B23CE-3838-D319-A369-7EA3199BCE95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2F35091-0C8B-E6FB-F9F3-40FCA855D51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A55A0D5-A24A-3FD4-380B-E8D82F604DE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25DABD2-7F55-CEDD-59A7-274EBD6EC145}"/>
              </a:ext>
            </a:extLst>
          </p:cNvPr>
          <p:cNvSpPr/>
          <p:nvPr/>
        </p:nvSpPr>
        <p:spPr>
          <a:xfrm>
            <a:off x="160754" y="321049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7EC8FFC3-49FD-4A96-81CC-6CF8C7F33728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2578ACC-B70E-B458-4EC8-CADCE59EC425}"/>
              </a:ext>
            </a:extLst>
          </p:cNvPr>
          <p:cNvSpPr txBox="1"/>
          <p:nvPr/>
        </p:nvSpPr>
        <p:spPr>
          <a:xfrm>
            <a:off x="259496" y="1068875"/>
            <a:ext cx="460501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latin typeface="Abadi" panose="020B0604020104020204" pitchFamily="34" charset="0"/>
              </a:rPr>
              <a:t>Et si on souhaite tout simplement mettre à jour notre dépôt local, sans passer par toutes ces étapes? La commande "Pull" est une combinaison de "</a:t>
            </a:r>
            <a:r>
              <a:rPr lang="fr-FR" sz="2800" dirty="0" err="1">
                <a:latin typeface="Abadi" panose="020B0604020104020204" pitchFamily="34" charset="0"/>
              </a:rPr>
              <a:t>fetch</a:t>
            </a:r>
            <a:r>
              <a:rPr lang="fr-FR" sz="2800" dirty="0">
                <a:latin typeface="Abadi" panose="020B0604020104020204" pitchFamily="34" charset="0"/>
              </a:rPr>
              <a:t>" et de "merge". Elle est utilisé pour extraire toutes les modifications d'un dépôt distant vers la branche sur laquelle on travaille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B07264-C123-6B69-60E4-6B84BE475157}"/>
              </a:ext>
            </a:extLst>
          </p:cNvPr>
          <p:cNvSpPr txBox="1"/>
          <p:nvPr/>
        </p:nvSpPr>
        <p:spPr>
          <a:xfrm>
            <a:off x="694303" y="84693"/>
            <a:ext cx="65049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 </a:t>
            </a:r>
            <a:r>
              <a:rPr lang="fr-FR" sz="3200" dirty="0">
                <a:latin typeface="Abadi" panose="020B0604020104020204" pitchFamily="34" charset="0"/>
              </a:rPr>
              <a:t>git pull &lt;</a:t>
            </a:r>
            <a:r>
              <a:rPr lang="fr-FR" sz="3200" dirty="0" err="1">
                <a:latin typeface="Abadi" panose="020B0604020104020204" pitchFamily="34" charset="0"/>
              </a:rPr>
              <a:t>remote</a:t>
            </a:r>
            <a:r>
              <a:rPr lang="fr-FR" sz="3200" dirty="0">
                <a:latin typeface="Abadi" panose="020B0604020104020204" pitchFamily="34" charset="0"/>
              </a:rPr>
              <a:t>&gt; &lt;</a:t>
            </a:r>
            <a:r>
              <a:rPr lang="fr-FR" sz="3200" dirty="0" err="1">
                <a:latin typeface="Abadi" panose="020B0604020104020204" pitchFamily="34" charset="0"/>
              </a:rPr>
              <a:t>branch</a:t>
            </a:r>
            <a:r>
              <a:rPr lang="fr-FR" sz="3200" dirty="0">
                <a:latin typeface="Abadi" panose="020B0604020104020204" pitchFamily="34" charset="0"/>
              </a:rPr>
              <a:t>&gt;</a:t>
            </a:r>
            <a:endParaRPr lang="fr-FR" dirty="0">
              <a:latin typeface="Abadi" panose="020B0604020104020204" pitchFamily="34" charset="0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86D882-9968-8A0D-6FD5-4E94AAD3F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207" y="1068875"/>
            <a:ext cx="6977600" cy="394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8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B3937-6720-350F-FC30-1710D49AE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0903FF4-3956-7CB7-F7AB-C1BDBFBC1495}"/>
              </a:ext>
            </a:extLst>
          </p:cNvPr>
          <p:cNvCxnSpPr/>
          <p:nvPr/>
        </p:nvCxnSpPr>
        <p:spPr>
          <a:xfrm>
            <a:off x="0" y="645923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6DE996A-A092-97C4-4BD0-BBDD2B12F22D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35B7CFA-6478-FAC7-5F5B-01DA33FEEEBC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F7CFDC-E28C-EAC4-0A89-B346479CC414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26D6CE2-21DE-FBF5-A78E-D9F71573B04E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A4DF647F-0579-7F46-D74C-FFCA876A3CF9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F723DE5-070D-0025-0360-0349DE4F5786}"/>
              </a:ext>
            </a:extLst>
          </p:cNvPr>
          <p:cNvSpPr txBox="1"/>
          <p:nvPr/>
        </p:nvSpPr>
        <p:spPr>
          <a:xfrm>
            <a:off x="620110" y="84693"/>
            <a:ext cx="8523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Git push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3A39038-722E-647A-D27F-78CFF12D18A7}"/>
              </a:ext>
            </a:extLst>
          </p:cNvPr>
          <p:cNvSpPr txBox="1"/>
          <p:nvPr/>
        </p:nvSpPr>
        <p:spPr>
          <a:xfrm>
            <a:off x="965950" y="2633857"/>
            <a:ext cx="610241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FF0000"/>
                </a:solidFill>
                <a:latin typeface="Abadi" panose="020B0604020104020204" pitchFamily="34" charset="0"/>
              </a:rPr>
              <a:t>origin</a:t>
            </a:r>
            <a:r>
              <a:rPr lang="fr-FR" sz="2400" dirty="0"/>
              <a:t> </a:t>
            </a:r>
            <a:r>
              <a:rPr lang="fr-F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</a:t>
            </a:r>
            <a:r>
              <a:rPr lang="fr-FR" sz="2400" dirty="0">
                <a:latin typeface="Abadi" panose="020B0604020104020204" pitchFamily="34" charset="0"/>
              </a:rPr>
              <a:t>C'est le nom que nous avons donné au dépôt distant lors de son ajout avec git </a:t>
            </a:r>
            <a:r>
              <a:rPr lang="fr-FR" sz="2400" dirty="0" err="1">
                <a:latin typeface="Abadi" panose="020B0604020104020204" pitchFamily="34" charset="0"/>
              </a:rPr>
              <a:t>remote</a:t>
            </a:r>
            <a:r>
              <a:rPr lang="fr-FR" sz="2400" dirty="0">
                <a:latin typeface="Abadi" panose="020B0604020104020204" pitchFamily="34" charset="0"/>
              </a:rPr>
              <a:t> add </a:t>
            </a:r>
            <a:r>
              <a:rPr lang="fr-FR" sz="2400" dirty="0" err="1">
                <a:latin typeface="Abadi" panose="020B0604020104020204" pitchFamily="34" charset="0"/>
              </a:rPr>
              <a:t>origin</a:t>
            </a:r>
            <a:endParaRPr lang="fr-FR" sz="2400" dirty="0">
              <a:latin typeface="Abadi" panose="020B0604020104020204" pitchFamily="34" charset="0"/>
            </a:endParaRPr>
          </a:p>
          <a:p>
            <a:r>
              <a:rPr lang="fr-FR" sz="2400" dirty="0">
                <a:latin typeface="Abadi" panose="020B0604020104020204" pitchFamily="34" charset="0"/>
              </a:rPr>
              <a:t> URL.</a:t>
            </a:r>
          </a:p>
          <a:p>
            <a:r>
              <a:rPr lang="fr-FR" sz="2800" dirty="0">
                <a:solidFill>
                  <a:srgbClr val="FF0000"/>
                </a:solidFill>
              </a:rPr>
              <a:t>master</a:t>
            </a:r>
            <a:r>
              <a:rPr lang="fr-FR" sz="2400" dirty="0"/>
              <a:t> </a:t>
            </a:r>
            <a:r>
              <a:rPr lang="fr-FR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  </a:t>
            </a:r>
            <a:r>
              <a:rPr lang="fr-FR" sz="2400" dirty="0"/>
              <a:t> </a:t>
            </a:r>
            <a:r>
              <a:rPr lang="fr-FR" sz="2400" dirty="0">
                <a:latin typeface="Abadi" panose="020B0604020104020204" pitchFamily="34" charset="0"/>
              </a:rPr>
              <a:t>Représente le nom de la branche locale que nous voulons pousser vers le dépôt distant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386BC9-7BCB-5F69-9DEF-D4A8384D6271}"/>
              </a:ext>
            </a:extLst>
          </p:cNvPr>
          <p:cNvSpPr txBox="1"/>
          <p:nvPr/>
        </p:nvSpPr>
        <p:spPr>
          <a:xfrm>
            <a:off x="965950" y="1625113"/>
            <a:ext cx="61024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  <a:latin typeface="Abadi" panose="020B0604020104020204" pitchFamily="34" charset="0"/>
              </a:rPr>
              <a:t>git push</a:t>
            </a:r>
            <a:r>
              <a:rPr lang="fr-FR" sz="3200" dirty="0">
                <a:latin typeface="Abadi" panose="020B0604020104020204" pitchFamily="34" charset="0"/>
              </a:rPr>
              <a:t>: </a:t>
            </a:r>
            <a:r>
              <a:rPr lang="fr-FR" sz="2400" dirty="0">
                <a:latin typeface="Abadi" panose="020B0604020104020204" pitchFamily="34" charset="0"/>
              </a:rPr>
              <a:t>Indique à Git de pousser des </a:t>
            </a:r>
            <a:r>
              <a:rPr lang="fr-FR" sz="2400" dirty="0" err="1">
                <a:latin typeface="Abadi" panose="020B0604020104020204" pitchFamily="34" charset="0"/>
              </a:rPr>
              <a:t>commits</a:t>
            </a:r>
            <a:r>
              <a:rPr lang="fr-FR" sz="2400" dirty="0">
                <a:latin typeface="Abadi" panose="020B0604020104020204" pitchFamily="34" charset="0"/>
              </a:rPr>
              <a:t> locaux vers un dépôt distant.</a:t>
            </a:r>
            <a:endParaRPr lang="fr-FR" sz="3200" dirty="0">
              <a:latin typeface="Abadi" panose="020B060402010402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1D849D43-C538-55AA-A24E-4912F30B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10" y="989210"/>
            <a:ext cx="9613311" cy="56641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6321A50C-A91E-5EE5-933B-3B93BB809FCC}"/>
              </a:ext>
            </a:extLst>
          </p:cNvPr>
          <p:cNvSpPr txBox="1"/>
          <p:nvPr/>
        </p:nvSpPr>
        <p:spPr>
          <a:xfrm>
            <a:off x="962722" y="5427705"/>
            <a:ext cx="610564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 </a:t>
            </a:r>
            <a:r>
              <a:rPr lang="fr-FR" sz="2400" dirty="0">
                <a:latin typeface="Abadi" panose="020B0604020104020204" pitchFamily="34" charset="0"/>
              </a:rPr>
              <a:t>-</a:t>
            </a:r>
            <a:r>
              <a:rPr lang="fr-FR" sz="2400" dirty="0">
                <a:solidFill>
                  <a:srgbClr val="FF0000"/>
                </a:solidFill>
                <a:latin typeface="Abadi" panose="020B0604020104020204" pitchFamily="34" charset="0"/>
              </a:rPr>
              <a:t>u : </a:t>
            </a:r>
            <a:r>
              <a:rPr lang="fr-FR" sz="2400" dirty="0">
                <a:latin typeface="Abadi" panose="020B0604020104020204" pitchFamily="34" charset="0"/>
              </a:rPr>
              <a:t>permet de lier une branche locale à une branche distante.</a:t>
            </a:r>
            <a:endParaRPr lang="fr-FR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388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8642D-F9E8-3D21-5389-7BD95183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F7A4708-226C-9D1B-6748-A6C5A70AAA63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B80C36F-7863-800B-664E-B6D559971F4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ABB742D-A21F-2D66-1553-3AEF312782F6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88C5323-AA74-8175-000C-2781D04FFEF5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972EE1D-1707-C597-45AF-318FF8CC9D4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6175E8F-03F3-524F-CE9B-393292F75309}"/>
              </a:ext>
            </a:extLst>
          </p:cNvPr>
          <p:cNvSpPr/>
          <p:nvPr/>
        </p:nvSpPr>
        <p:spPr>
          <a:xfrm>
            <a:off x="965950" y="932209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638408BA-8102-5B10-A8A8-0399A58684D2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9C2A90E-16B5-EAF5-212A-7F806FD217F6}"/>
              </a:ext>
            </a:extLst>
          </p:cNvPr>
          <p:cNvSpPr txBox="1"/>
          <p:nvPr/>
        </p:nvSpPr>
        <p:spPr>
          <a:xfrm>
            <a:off x="816053" y="7832"/>
            <a:ext cx="8523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Abadi" panose="020B0604020104020204" pitchFamily="34" charset="0"/>
              </a:rPr>
              <a:t>Git push   </a:t>
            </a:r>
          </a:p>
          <a:p>
            <a:endParaRPr lang="fr-FR" sz="2800" b="1" dirty="0">
              <a:latin typeface="+mj-lt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E0A632B-CE22-CE08-4807-582514AE65C8}"/>
              </a:ext>
            </a:extLst>
          </p:cNvPr>
          <p:cNvSpPr txBox="1"/>
          <p:nvPr/>
        </p:nvSpPr>
        <p:spPr>
          <a:xfrm>
            <a:off x="1237770" y="755297"/>
            <a:ext cx="6134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Abadi" panose="020B0604020104020204" pitchFamily="34" charset="0"/>
              </a:rPr>
              <a:t>Exemple de git push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861F3D-E0C8-AA00-3375-1F372DE96D54}"/>
              </a:ext>
            </a:extLst>
          </p:cNvPr>
          <p:cNvSpPr txBox="1"/>
          <p:nvPr/>
        </p:nvSpPr>
        <p:spPr>
          <a:xfrm>
            <a:off x="1382327" y="4470526"/>
            <a:ext cx="90577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Abadi" panose="020B0604020104020204" pitchFamily="34" charset="0"/>
              </a:rPr>
              <a:t>Remarque </a:t>
            </a:r>
            <a:r>
              <a:rPr lang="fr-FR" sz="2400" dirty="0">
                <a:latin typeface="Abadi" panose="020B0604020104020204" pitchFamily="34" charset="0"/>
              </a:rPr>
              <a:t>puisque c'est la première fois que vous vous connectez à GitHub, vous </a:t>
            </a:r>
            <a:r>
              <a:rPr lang="fr-FR" sz="2400" dirty="0" err="1">
                <a:latin typeface="Abadi" panose="020B0604020104020204" pitchFamily="34" charset="0"/>
              </a:rPr>
              <a:t>recevre</a:t>
            </a:r>
            <a:r>
              <a:rPr lang="fr-FR" sz="2400" dirty="0">
                <a:latin typeface="Abadi" panose="020B0604020104020204" pitchFamily="34" charset="0"/>
              </a:rPr>
              <a:t> une sorte de notification pour authentifier cette connexion </a:t>
            </a:r>
            <a:r>
              <a:rPr lang="fr-FR" sz="2400" dirty="0">
                <a:solidFill>
                  <a:srgbClr val="FF0000"/>
                </a:solidFill>
                <a:latin typeface="Abadi" panose="020B0604020104020204" pitchFamily="34" charset="0"/>
              </a:rPr>
              <a:t>!</a:t>
            </a:r>
            <a:r>
              <a:rPr lang="fr-FR" sz="2400" dirty="0">
                <a:latin typeface="Abadi" panose="020B0604020104020204" pitchFamily="34" charset="0"/>
              </a:rPr>
              <a:t>.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13E411F-1229-8C52-1BE7-A9F7224AA2D3}"/>
              </a:ext>
            </a:extLst>
          </p:cNvPr>
          <p:cNvSpPr/>
          <p:nvPr/>
        </p:nvSpPr>
        <p:spPr>
          <a:xfrm>
            <a:off x="965949" y="4599157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C31E88-17B6-B8D5-FCC1-B2508F49D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34" y="1504447"/>
            <a:ext cx="7137767" cy="266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64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14" grpId="0" bldLvl="0" animBg="1"/>
      <p:bldP spid="14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3F280-AF73-0BA5-ADDE-03BD2B9E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501566-7BC5-412A-6862-9151C18A65C7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704463F-EB42-53DF-1D04-A906BDFB2A6D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CBBFE11-B1C2-D129-F391-9EDC7AD6E06F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603BBF-13B1-1FC7-A7BE-2CF6DB01A3EE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1B33975-7B4F-F234-9A58-DE1C266661E7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39B622F-F3C0-D594-4B8C-BC40344D5741}"/>
              </a:ext>
            </a:extLst>
          </p:cNvPr>
          <p:cNvSpPr/>
          <p:nvPr/>
        </p:nvSpPr>
        <p:spPr>
          <a:xfrm>
            <a:off x="673774" y="1166886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13961B9B-E989-7F46-D9E9-354D93BC3266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18488AE-0A92-24A9-E199-70BC182268CF}"/>
              </a:ext>
            </a:extLst>
          </p:cNvPr>
          <p:cNvSpPr txBox="1"/>
          <p:nvPr/>
        </p:nvSpPr>
        <p:spPr>
          <a:xfrm>
            <a:off x="620110" y="44295"/>
            <a:ext cx="8523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>
                <a:latin typeface="+mj-lt"/>
              </a:rPr>
              <a:t> </a:t>
            </a:r>
            <a:r>
              <a:rPr lang="fr-FR" sz="3200" b="1" dirty="0">
                <a:latin typeface="Abadi" panose="020B0604020104020204" pitchFamily="34" charset="0"/>
              </a:rPr>
              <a:t>git clone &lt;</a:t>
            </a:r>
            <a:r>
              <a:rPr lang="fr-FR" sz="3200" b="1" dirty="0" err="1">
                <a:latin typeface="Abadi" panose="020B0604020104020204" pitchFamily="34" charset="0"/>
              </a:rPr>
              <a:t>url_du_dépôt</a:t>
            </a:r>
            <a:r>
              <a:rPr lang="fr-FR" sz="3200" b="1" dirty="0">
                <a:latin typeface="Abadi" panose="020B0604020104020204" pitchFamily="34" charset="0"/>
              </a:rPr>
              <a:t>&gt;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CC65AA4-4C84-737F-FCB9-034807EBE11C}"/>
              </a:ext>
            </a:extLst>
          </p:cNvPr>
          <p:cNvSpPr txBox="1"/>
          <p:nvPr/>
        </p:nvSpPr>
        <p:spPr>
          <a:xfrm>
            <a:off x="916337" y="1020211"/>
            <a:ext cx="6134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dirty="0">
                <a:latin typeface="Abadi" panose="020B0604020104020204" pitchFamily="34" charset="0"/>
              </a:rPr>
              <a:t>Ce que fait git clone :</a:t>
            </a:r>
          </a:p>
        </p:txBody>
      </p:sp>
      <p:pic>
        <p:nvPicPr>
          <p:cNvPr id="6146" name="Picture 2" descr="Afficher l’image source">
            <a:extLst>
              <a:ext uri="{FF2B5EF4-FFF2-40B4-BE49-F238E27FC236}">
                <a16:creationId xmlns:a16="http://schemas.microsoft.com/office/drawing/2014/main" id="{68700A3C-B4E7-52CC-DAA5-D0415BF6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322" y="1281821"/>
            <a:ext cx="5032491" cy="332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4A9C91C-2B8E-189B-59C1-EAAF3A58A3D3}"/>
              </a:ext>
            </a:extLst>
          </p:cNvPr>
          <p:cNvSpPr txBox="1"/>
          <p:nvPr/>
        </p:nvSpPr>
        <p:spPr>
          <a:xfrm>
            <a:off x="1028757" y="1539124"/>
            <a:ext cx="569377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Crée un répertoire local contenant le code du projet.</a:t>
            </a:r>
          </a:p>
          <a:p>
            <a:endParaRPr lang="fr-FR" sz="2000" dirty="0">
              <a:latin typeface="Abadi" panose="020B0604020104020204" pitchFamily="34" charset="0"/>
            </a:endParaRPr>
          </a:p>
          <a:p>
            <a:r>
              <a:rPr lang="fr-FR" sz="2400" dirty="0">
                <a:latin typeface="Abadi" panose="020B0604020104020204" pitchFamily="34" charset="0"/>
              </a:rPr>
              <a:t>Récupère tout l’historique Git (</a:t>
            </a:r>
            <a:r>
              <a:rPr lang="fr-FR" sz="2400" dirty="0" err="1">
                <a:latin typeface="Abadi" panose="020B0604020104020204" pitchFamily="34" charset="0"/>
              </a:rPr>
              <a:t>commits</a:t>
            </a:r>
            <a:r>
              <a:rPr lang="fr-FR" sz="2400" dirty="0">
                <a:latin typeface="Abadi" panose="020B0604020104020204" pitchFamily="34" charset="0"/>
              </a:rPr>
              <a:t>, branches, tags…).</a:t>
            </a:r>
          </a:p>
          <a:p>
            <a:endParaRPr lang="fr-FR" sz="2000" dirty="0">
              <a:latin typeface="Abadi" panose="020B0604020104020204" pitchFamily="34" charset="0"/>
            </a:endParaRPr>
          </a:p>
          <a:p>
            <a:r>
              <a:rPr lang="fr-FR" sz="2400" dirty="0">
                <a:latin typeface="Abadi" panose="020B0604020104020204" pitchFamily="34" charset="0"/>
              </a:rPr>
              <a:t>Configure automatiquement l’origine distante (</a:t>
            </a:r>
            <a:r>
              <a:rPr lang="fr-FR" sz="2400" dirty="0" err="1">
                <a:latin typeface="Abadi" panose="020B0604020104020204" pitchFamily="34" charset="0"/>
              </a:rPr>
              <a:t>origin</a:t>
            </a:r>
            <a:r>
              <a:rPr lang="fr-FR" sz="2400" dirty="0">
                <a:latin typeface="Abadi" panose="020B0604020104020204" pitchFamily="34" charset="0"/>
              </a:rPr>
              <a:t>) pour que tu puisses pousser/</a:t>
            </a:r>
            <a:r>
              <a:rPr lang="fr-FR" sz="2400" dirty="0" err="1">
                <a:latin typeface="Abadi" panose="020B0604020104020204" pitchFamily="34" charset="0"/>
              </a:rPr>
              <a:t>puller</a:t>
            </a:r>
            <a:r>
              <a:rPr lang="fr-FR" sz="2400" dirty="0">
                <a:latin typeface="Abadi" panose="020B0604020104020204" pitchFamily="34" charset="0"/>
              </a:rPr>
              <a:t> facilement.</a:t>
            </a:r>
          </a:p>
        </p:txBody>
      </p:sp>
    </p:spTree>
    <p:extLst>
      <p:ext uri="{BB962C8B-B14F-4D97-AF65-F5344CB8AC3E}">
        <p14:creationId xmlns:p14="http://schemas.microsoft.com/office/powerpoint/2010/main" val="345233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1F145-4717-8B5D-1431-8716FC290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B36C1C-0123-0FF4-2785-A7E8D2B72555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BD324621-3048-92B6-950D-14CF638E2350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A3737F0-0A51-9767-1230-73E0CADB9F60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E09B8D5-3CD2-02E8-1825-CA4CEE2E2DE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BE56E00-D1D8-DD60-396F-D74A29DF669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1275CE6-C667-0DC1-E3C1-343F99E259F6}"/>
              </a:ext>
            </a:extLst>
          </p:cNvPr>
          <p:cNvSpPr/>
          <p:nvPr/>
        </p:nvSpPr>
        <p:spPr>
          <a:xfrm>
            <a:off x="836907" y="902963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569C429E-60A4-0B95-341E-2AAAA48F8DF3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583D6C74-8081-AB9A-623A-F67B2643ABDE}"/>
              </a:ext>
            </a:extLst>
          </p:cNvPr>
          <p:cNvSpPr txBox="1"/>
          <p:nvPr/>
        </p:nvSpPr>
        <p:spPr>
          <a:xfrm>
            <a:off x="515938" y="871"/>
            <a:ext cx="85238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Git fork 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83C0E4-A05C-7999-392F-AB68CABC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19" y="2951990"/>
            <a:ext cx="10689790" cy="233057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CC8317DF-A849-04C5-5937-1894B7984012}"/>
              </a:ext>
            </a:extLst>
          </p:cNvPr>
          <p:cNvSpPr txBox="1"/>
          <p:nvPr/>
        </p:nvSpPr>
        <p:spPr>
          <a:xfrm>
            <a:off x="1207469" y="789632"/>
            <a:ext cx="6105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git fork crée une copie d'un </a:t>
            </a:r>
            <a:r>
              <a:rPr lang="fr-FR" sz="2400" dirty="0" err="1">
                <a:latin typeface="Abadi" panose="020B0604020104020204" pitchFamily="34" charset="0"/>
              </a:rPr>
              <a:t>depot</a:t>
            </a:r>
            <a:r>
              <a:rPr lang="fr-FR" sz="2400" dirty="0">
                <a:latin typeface="Abadi" panose="020B0604020104020204" pitchFamily="34" charset="0"/>
              </a:rPr>
              <a:t> distant sur ton propre compte GitHub.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D07BE30-48DD-B69C-81D2-B4BC59A0F291}"/>
              </a:ext>
            </a:extLst>
          </p:cNvPr>
          <p:cNvSpPr txBox="1"/>
          <p:nvPr/>
        </p:nvSpPr>
        <p:spPr>
          <a:xfrm>
            <a:off x="1034391" y="1763059"/>
            <a:ext cx="963746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 Tu peux ensuite cloner cette copie sur ton ordinateur et y faire des modifications.</a:t>
            </a:r>
          </a:p>
          <a:p>
            <a:endParaRPr lang="fr-FR" dirty="0"/>
          </a:p>
          <a:p>
            <a:r>
              <a:rPr lang="fr-FR" dirty="0"/>
              <a:t> 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551EDFB-C4A5-41A8-81A1-0CFB1C758826}"/>
              </a:ext>
            </a:extLst>
          </p:cNvPr>
          <p:cNvSpPr/>
          <p:nvPr/>
        </p:nvSpPr>
        <p:spPr>
          <a:xfrm>
            <a:off x="836906" y="1880488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48023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16" grpId="0" bldLvl="0" animBg="1"/>
      <p:bldP spid="1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2F582B-952A-B31D-CC08-80F69271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F6111C6E-1153-8DF9-1AD4-A577139F4144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617FB13-1E2F-B444-6E35-F82373BB1564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697457E-55E2-2539-0384-A43A4259B57A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854D4A8-FFFE-0C4C-DB6A-AF7894912ECC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E9CC86E-8133-EAE8-75A7-312A98D9B8FA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F99BED82-3939-6A13-3D6E-2DB13F13F302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A4E3E6E-ACA3-23F2-23A4-D8700A0AAF66}"/>
              </a:ext>
            </a:extLst>
          </p:cNvPr>
          <p:cNvSpPr txBox="1"/>
          <p:nvPr/>
        </p:nvSpPr>
        <p:spPr>
          <a:xfrm>
            <a:off x="568024" y="66318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clone vs fork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sp>
        <p:nvSpPr>
          <p:cNvPr id="2" name="AutoShape 2" descr="What's the Difference Between Git Clone and Git Fork">
            <a:extLst>
              <a:ext uri="{FF2B5EF4-FFF2-40B4-BE49-F238E27FC236}">
                <a16:creationId xmlns:a16="http://schemas.microsoft.com/office/drawing/2014/main" id="{A520BE83-262F-C286-5EE5-2E6683779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60499" cy="16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What's the Difference Between Git Clone and Git Fork">
            <a:extLst>
              <a:ext uri="{FF2B5EF4-FFF2-40B4-BE49-F238E27FC236}">
                <a16:creationId xmlns:a16="http://schemas.microsoft.com/office/drawing/2014/main" id="{54F8D8B4-A223-1AAE-B89E-11320349F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281" y="1017898"/>
            <a:ext cx="4961004" cy="418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0A032FD-B576-4C7D-5ACC-B38DE97F7AA8}"/>
              </a:ext>
            </a:extLst>
          </p:cNvPr>
          <p:cNvSpPr txBox="1"/>
          <p:nvPr/>
        </p:nvSpPr>
        <p:spPr>
          <a:xfrm>
            <a:off x="888357" y="1525603"/>
            <a:ext cx="620692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fork → copie en ligne d’un dépôt sur ton compte GitHub.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fr-FR" sz="2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2800" dirty="0"/>
              <a:t>git clone → copie locale d’un dépôt (original ou fork) sur ton ordinateur.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764018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44A31-7647-B722-9CD8-0CF482F0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01381D-6A8A-1F29-3753-DD9848803AB3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78058AD6-3C49-4432-0F67-350802570055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A0A6C7B5-9F9F-401A-9A50-22DDB6785977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65A2AF2-4692-4079-2BD6-84DCE4E55A9F}"/>
              </a:ext>
            </a:extLst>
          </p:cNvPr>
          <p:cNvSpPr/>
          <p:nvPr/>
        </p:nvSpPr>
        <p:spPr>
          <a:xfrm>
            <a:off x="11294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5AF228-9B71-BA70-4AB2-B872F2FC1B2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E6F21BF2-D2D5-1093-DFFB-44D0E0C9EA6E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97C9FD29-E738-EBB6-4452-238DBE69DDD6}"/>
              </a:ext>
            </a:extLst>
          </p:cNvPr>
          <p:cNvSpPr txBox="1"/>
          <p:nvPr/>
        </p:nvSpPr>
        <p:spPr>
          <a:xfrm>
            <a:off x="620110" y="16458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pull </a:t>
            </a:r>
            <a:r>
              <a:rPr lang="fr-FR" sz="3600" b="1" dirty="0" err="1">
                <a:latin typeface="Abadi" panose="020B0604020104020204" pitchFamily="34" charset="0"/>
              </a:rPr>
              <a:t>request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ED29C83-55E9-599F-3FE6-897FD1450B48}"/>
              </a:ext>
            </a:extLst>
          </p:cNvPr>
          <p:cNvSpPr txBox="1"/>
          <p:nvPr/>
        </p:nvSpPr>
        <p:spPr>
          <a:xfrm>
            <a:off x="1281896" y="989145"/>
            <a:ext cx="85238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>
                <a:latin typeface="Abadi" panose="020B0604020104020204" pitchFamily="34" charset="0"/>
              </a:rPr>
              <a:t>Une pull </a:t>
            </a:r>
            <a:r>
              <a:rPr lang="fr-FR" sz="2400" dirty="0" err="1">
                <a:latin typeface="Abadi" panose="020B0604020104020204" pitchFamily="34" charset="0"/>
              </a:rPr>
              <a:t>request</a:t>
            </a:r>
            <a:r>
              <a:rPr lang="fr-FR" sz="2400" dirty="0">
                <a:latin typeface="Abadi" panose="020B0604020104020204" pitchFamily="34" charset="0"/>
              </a:rPr>
              <a:t> (ou PR) est une demande pour proposer des modifications au dépôt d’origine (celui que tu as forké).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CECEC7A-67E8-DEEE-7C1D-771646E72AD7}"/>
              </a:ext>
            </a:extLst>
          </p:cNvPr>
          <p:cNvSpPr txBox="1"/>
          <p:nvPr/>
        </p:nvSpPr>
        <p:spPr>
          <a:xfrm>
            <a:off x="1281896" y="2015954"/>
            <a:ext cx="82391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>
                <a:latin typeface="Abadi" panose="020B0604020104020204" pitchFamily="34" charset="0"/>
              </a:rPr>
              <a:t>Tu demandes au propriétaire du projet de "pull" (tirer) ton travail dans son dépôt</a:t>
            </a:r>
            <a:r>
              <a:rPr lang="fr-FR" sz="2800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91C4BCCE-DB78-7CD6-A19F-43720689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500" y="3173307"/>
            <a:ext cx="9315549" cy="229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2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95886-4D61-0761-4EBA-D4F66ADC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C5E61FF-21CF-8EDE-39FE-E1DA4785C072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0A7C297-6191-2E1E-6401-FD4C917E15D1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9376615-4BE8-108B-07EF-DA3BEB5EE085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F65DCB7-30EB-D038-7729-D59F0F4E42C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AAF50778-442F-CD96-59B1-14EA86351E5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98BE64C-6144-558A-4237-206637524F0A}"/>
              </a:ext>
            </a:extLst>
          </p:cNvPr>
          <p:cNvSpPr/>
          <p:nvPr/>
        </p:nvSpPr>
        <p:spPr>
          <a:xfrm>
            <a:off x="811509" y="971366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EA6DF68E-2FD2-AB5B-5CFA-DD332EB95F9C}"/>
              </a:ext>
            </a:extLst>
          </p:cNvPr>
          <p:cNvCxnSpPr>
            <a:cxnSpLocks/>
          </p:cNvCxnSpPr>
          <p:nvPr/>
        </p:nvCxnSpPr>
        <p:spPr>
          <a:xfrm>
            <a:off x="4720268" y="5500338"/>
            <a:ext cx="264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FD1BF50-530B-0E75-DEED-50FA7573E275}"/>
              </a:ext>
            </a:extLst>
          </p:cNvPr>
          <p:cNvSpPr txBox="1"/>
          <p:nvPr/>
        </p:nvSpPr>
        <p:spPr>
          <a:xfrm>
            <a:off x="515938" y="-110464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 err="1">
                <a:latin typeface="Abadi" panose="020B0604020104020204" pitchFamily="34" charset="0"/>
              </a:rPr>
              <a:t>Gitignore</a:t>
            </a:r>
            <a:r>
              <a:rPr lang="fr-FR" sz="3600" b="1" dirty="0">
                <a:latin typeface="Abadi" panose="020B0604020104020204" pitchFamily="34" charset="0"/>
              </a:rPr>
              <a:t> !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4098" name="Picture 2" descr="Comment réparer Gitignore qui ne fonctionne pas - Kinsta®">
            <a:extLst>
              <a:ext uri="{FF2B5EF4-FFF2-40B4-BE49-F238E27FC236}">
                <a16:creationId xmlns:a16="http://schemas.microsoft.com/office/drawing/2014/main" id="{A886DF09-C2C4-F4A7-11EE-C32EE0629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487" y="595544"/>
            <a:ext cx="4359484" cy="25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B32D7E61-C20B-B50A-F515-F252AC41D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2" y="4528132"/>
            <a:ext cx="39201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B489F9-7F08-9D99-2557-44B6172157E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58920" y="1225478"/>
            <a:ext cx="62038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Fichier spécial utilisé par Git pour ignorer certains fichiers et répertoires.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Empêche Git de suivre les fichiers indésirables dans l’historique des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commits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5877E6D-66B8-088B-00CD-9EBE1898053C}"/>
              </a:ext>
            </a:extLst>
          </p:cNvPr>
          <p:cNvSpPr txBox="1"/>
          <p:nvPr/>
        </p:nvSpPr>
        <p:spPr>
          <a:xfrm>
            <a:off x="1108727" y="857741"/>
            <a:ext cx="71763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Qu'est-ce que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gitignore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B3B46ECB-C6A7-E9BB-4A15-28A750CEB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82" y="3061377"/>
            <a:ext cx="32207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Pourquoi utiliser  </a:t>
            </a:r>
            <a:r>
              <a:rPr lang="fr-FR" altLang="fr-FR" sz="2000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fr-FR" altLang="fr-FR" sz="2000" dirty="0" err="1">
                <a:solidFill>
                  <a:srgbClr val="FF0000"/>
                </a:solidFill>
                <a:latin typeface="Arial" panose="020B0604020202020204" pitchFamily="34" charset="0"/>
              </a:rPr>
              <a:t>gitignore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468111-85A8-94D6-B089-E79B5D7F750B}"/>
              </a:ext>
            </a:extLst>
          </p:cNvPr>
          <p:cNvSpPr/>
          <p:nvPr/>
        </p:nvSpPr>
        <p:spPr>
          <a:xfrm>
            <a:off x="945691" y="3126212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2441DEEB-6D60-0EAF-2166-E19D3A1C2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188" y="3631790"/>
            <a:ext cx="7491844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Ignorer les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fichiers temporaires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générés par l'IDE ou l'éditeur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Ne pas suivre les </a:t>
            </a:r>
            <a:r>
              <a:rPr kumimoji="0" lang="fr-FR" altLang="fr-F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fichiers sensibles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(ex : clés API, mots de passe).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D8B0C79-F322-A149-21A3-7881B396B589}"/>
              </a:ext>
            </a:extLst>
          </p:cNvPr>
          <p:cNvSpPr/>
          <p:nvPr/>
        </p:nvSpPr>
        <p:spPr>
          <a:xfrm>
            <a:off x="911242" y="5270468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57841DF3-91CC-D5BB-72B7-FFD116033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7672" y="5184078"/>
            <a:ext cx="40751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Comment utiliser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gitignore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01633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12" grpId="0" bldLvl="0" animBg="1"/>
      <p:bldP spid="12" grpId="1" animBg="1"/>
      <p:bldP spid="15" grpId="0" bldLvl="0" animBg="1"/>
      <p:bldP spid="1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4EBA77-E396-A17F-6D75-92462E2F9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8B047E7-BA2A-0F93-FF1E-FE58CAEE824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06F113-B675-3B0A-24EE-DB7292CA0B7B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D4BAC98-25E6-7E9B-F5F8-CEC6A5C8EA66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3E1A950-9A29-D044-FE72-9C3931C860D5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8F14B6E0-E41C-D814-681F-6F5614DA8EAC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B5921F17-785E-640F-4198-96E3BD560CFD}"/>
              </a:ext>
            </a:extLst>
          </p:cNvPr>
          <p:cNvSpPr txBox="1"/>
          <p:nvPr/>
        </p:nvSpPr>
        <p:spPr>
          <a:xfrm>
            <a:off x="515938" y="-46431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 err="1">
                <a:latin typeface="Abadi" panose="020B0604020104020204" pitchFamily="34" charset="0"/>
              </a:rPr>
              <a:t>Gitignore</a:t>
            </a:r>
            <a:r>
              <a:rPr lang="fr-FR" sz="3600" b="1" dirty="0">
                <a:latin typeface="Abadi" panose="020B0604020104020204" pitchFamily="34" charset="0"/>
              </a:rPr>
              <a:t> !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DA999D0-861D-65EB-B2B5-3EB81612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38" y="3936684"/>
            <a:ext cx="11315563" cy="27344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EA76216-8EF0-82BC-1DDA-F51D8276FCC0}"/>
              </a:ext>
            </a:extLst>
          </p:cNvPr>
          <p:cNvSpPr txBox="1"/>
          <p:nvPr/>
        </p:nvSpPr>
        <p:spPr>
          <a:xfrm>
            <a:off x="935650" y="783063"/>
            <a:ext cx="7895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000" dirty="0"/>
              <a:t>Créer le fichier .</a:t>
            </a:r>
            <a:r>
              <a:rPr lang="fr-FR" sz="2000" dirty="0" err="1"/>
              <a:t>gitignore</a:t>
            </a:r>
            <a:r>
              <a:rPr lang="fr-FR" sz="2000" dirty="0"/>
              <a:t> dans le répertoire racine de ton projet</a:t>
            </a:r>
            <a:r>
              <a:rPr lang="fr-FR" dirty="0"/>
              <a:t>.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B51E78-08BD-45AB-06A4-162659276C1A}"/>
              </a:ext>
            </a:extLst>
          </p:cNvPr>
          <p:cNvSpPr txBox="1"/>
          <p:nvPr/>
        </p:nvSpPr>
        <p:spPr>
          <a:xfrm>
            <a:off x="878320" y="1554098"/>
            <a:ext cx="87276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2. </a:t>
            </a:r>
            <a:r>
              <a:rPr lang="fr-FR" sz="2000" dirty="0"/>
              <a:t>Ajouter des </a:t>
            </a:r>
            <a:r>
              <a:rPr lang="fr-FR" sz="2000" dirty="0" err="1"/>
              <a:t>regles</a:t>
            </a:r>
            <a:r>
              <a:rPr lang="fr-FR" sz="2000" dirty="0"/>
              <a:t> d'ignorance pour spécifier les fichiers ou répertoires à ignorer.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7D91DF-97BE-A6F1-D035-247DBF92175C}"/>
              </a:ext>
            </a:extLst>
          </p:cNvPr>
          <p:cNvSpPr txBox="1"/>
          <p:nvPr/>
        </p:nvSpPr>
        <p:spPr>
          <a:xfrm>
            <a:off x="1200696" y="2349161"/>
            <a:ext cx="59985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Exemple de règles :</a:t>
            </a:r>
          </a:p>
          <a:p>
            <a:r>
              <a:rPr lang="fr-FR" sz="2400" dirty="0">
                <a:latin typeface="Abadi" panose="020B0604020104020204" pitchFamily="34" charset="0"/>
              </a:rPr>
              <a:t>Ignorer les fichiers .log : *.log</a:t>
            </a:r>
          </a:p>
          <a:p>
            <a:r>
              <a:rPr lang="fr-FR" sz="2400" dirty="0">
                <a:latin typeface="Abadi" panose="020B0604020104020204" pitchFamily="34" charset="0"/>
              </a:rPr>
              <a:t>Ignorer les fichiers .</a:t>
            </a:r>
            <a:r>
              <a:rPr lang="fr-FR" sz="2400" dirty="0" err="1">
                <a:latin typeface="Abadi" panose="020B0604020104020204" pitchFamily="34" charset="0"/>
              </a:rPr>
              <a:t>env</a:t>
            </a:r>
            <a:r>
              <a:rPr lang="fr-FR" sz="2400" dirty="0">
                <a:latin typeface="Abadi" panose="020B0604020104020204" pitchFamily="34" charset="0"/>
              </a:rPr>
              <a:t> : .</a:t>
            </a:r>
            <a:r>
              <a:rPr lang="fr-FR" sz="2400" dirty="0" err="1">
                <a:latin typeface="Abadi" panose="020B0604020104020204" pitchFamily="34" charset="0"/>
              </a:rPr>
              <a:t>env</a:t>
            </a:r>
            <a:endParaRPr lang="fr-FR" sz="2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30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D1C6A-EF56-D5BC-0000-049F112C3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1F8B3F7-3D25-150E-4384-E24067F10537}"/>
              </a:ext>
            </a:extLst>
          </p:cNvPr>
          <p:cNvCxnSpPr/>
          <p:nvPr/>
        </p:nvCxnSpPr>
        <p:spPr>
          <a:xfrm>
            <a:off x="0" y="6334961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9A80DFD-993E-BEAF-7907-98C0F91EB78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FFE8E0D-4752-C559-B5E7-8DBE2D28065F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F035C7-D059-36C8-C0B7-63E3B34B9A3B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4714D2D-E7A1-69B2-E611-3B3E41E273F4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D83A8F9-BD45-8D5D-6A89-5DA27EBDEC59}"/>
              </a:ext>
            </a:extLst>
          </p:cNvPr>
          <p:cNvSpPr/>
          <p:nvPr/>
        </p:nvSpPr>
        <p:spPr>
          <a:xfrm>
            <a:off x="809023" y="791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56A92F16-B3AA-6675-E3F9-F0482D11AB8E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6FF8B43C-2067-7ADA-5DFF-5E33D5525041}"/>
              </a:ext>
            </a:extLst>
          </p:cNvPr>
          <p:cNvSpPr txBox="1"/>
          <p:nvPr/>
        </p:nvSpPr>
        <p:spPr>
          <a:xfrm>
            <a:off x="515938" y="871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dirty="0">
                <a:latin typeface="Abadi" panose="020B0604020104020204" pitchFamily="34" charset="0"/>
              </a:rPr>
              <a:t>Édition de code à partir de GitHub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3853BF2-4A72-5086-B1E2-3E511F15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921" y="3974149"/>
            <a:ext cx="8697583" cy="218614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0981456-A732-0195-1312-13CCC550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663837"/>
            <a:ext cx="7981049" cy="21751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B4AFF19-77A5-B128-A578-49B487ABA048}"/>
              </a:ext>
            </a:extLst>
          </p:cNvPr>
          <p:cNvSpPr txBox="1"/>
          <p:nvPr/>
        </p:nvSpPr>
        <p:spPr>
          <a:xfrm>
            <a:off x="1143202" y="647202"/>
            <a:ext cx="79810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Modifier un fichier </a:t>
            </a:r>
            <a:r>
              <a:rPr lang="fr-FR" sz="2400" b="1" dirty="0">
                <a:latin typeface="Abadi" panose="020B0604020104020204" pitchFamily="34" charset="0"/>
              </a:rPr>
              <a:t>directement en ligne sur GitHub</a:t>
            </a:r>
            <a:r>
              <a:rPr lang="fr-FR" sz="2400" dirty="0">
                <a:latin typeface="Abadi" panose="020B0604020104020204" pitchFamily="34" charset="0"/>
              </a:rPr>
              <a:t>, sans utiliser Git en local</a:t>
            </a:r>
            <a:r>
              <a:rPr lang="fr-F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25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0110" y="76835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Dipot distant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E6A32C-091E-94EC-B999-35BA8EC92E73}"/>
              </a:ext>
            </a:extLst>
          </p:cNvPr>
          <p:cNvSpPr txBox="1"/>
          <p:nvPr/>
        </p:nvSpPr>
        <p:spPr>
          <a:xfrm>
            <a:off x="620110" y="573083"/>
            <a:ext cx="52984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 Un Hub Centralisé pour la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D8401-95A7-D24B-9311-BE02B74985ED}"/>
              </a:ext>
            </a:extLst>
          </p:cNvPr>
          <p:cNvSpPr txBox="1"/>
          <p:nvPr/>
        </p:nvSpPr>
        <p:spPr>
          <a:xfrm>
            <a:off x="247297" y="1404298"/>
            <a:ext cx="5848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Abadi" panose="020B0604020104020204" pitchFamily="34" charset="0"/>
              </a:rPr>
              <a:t>Le </a:t>
            </a:r>
            <a:r>
              <a:rPr lang="fr-FR" sz="2400" b="1" dirty="0">
                <a:latin typeface="Abadi" panose="020B0604020104020204" pitchFamily="34" charset="0"/>
              </a:rPr>
              <a:t>dépôt distant</a:t>
            </a:r>
            <a:r>
              <a:rPr lang="fr-FR" sz="2400" dirty="0">
                <a:latin typeface="Abadi" panose="020B0604020104020204" pitchFamily="34" charset="0"/>
              </a:rPr>
              <a:t> (souvent appelé «remote») est un dépôt Git hébergé sur un serveur en ligne. C’est là que l'ensemble du projet est centralisé et accessible à tous les membres de l’équipe. Contrairement au dépôt local, qui réside sur l’ordinateur d’un seul développeur, le dépôt distant permet de </a:t>
            </a:r>
            <a:r>
              <a:rPr lang="fr-FR" sz="2400" b="1" dirty="0">
                <a:latin typeface="Abadi" panose="020B0604020104020204" pitchFamily="34" charset="0"/>
              </a:rPr>
              <a:t>partager le code</a:t>
            </a:r>
            <a:r>
              <a:rPr lang="fr-FR" sz="2400" dirty="0">
                <a:latin typeface="Abadi" panose="020B0604020104020204" pitchFamily="34" charset="0"/>
              </a:rPr>
              <a:t>, de </a:t>
            </a:r>
            <a:r>
              <a:rPr lang="fr-FR" sz="2400" b="1" dirty="0">
                <a:latin typeface="Abadi" panose="020B0604020104020204" pitchFamily="34" charset="0"/>
              </a:rPr>
              <a:t>collaborer efficacement</a:t>
            </a:r>
            <a:r>
              <a:rPr lang="fr-FR" sz="2400" dirty="0">
                <a:latin typeface="Abadi" panose="020B0604020104020204" pitchFamily="34" charset="0"/>
              </a:rPr>
              <a:t>, et de </a:t>
            </a:r>
            <a:r>
              <a:rPr lang="fr-FR" sz="2400" b="1" dirty="0">
                <a:latin typeface="Abadi" panose="020B0604020104020204" pitchFamily="34" charset="0"/>
              </a:rPr>
              <a:t>maintenir une version officielle</a:t>
            </a:r>
            <a:r>
              <a:rPr lang="fr-FR" sz="2400" dirty="0">
                <a:latin typeface="Abadi" panose="020B0604020104020204" pitchFamily="34" charset="0"/>
              </a:rPr>
              <a:t> du projet.</a:t>
            </a:r>
            <a:endParaRPr lang="en-US" sz="2400" dirty="0">
              <a:latin typeface="Abadi" panose="020B0604020104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F50FF9-29BA-4B33-8FBE-0D989EB3EC1E}"/>
              </a:ext>
            </a:extLst>
          </p:cNvPr>
          <p:cNvSpPr/>
          <p:nvPr/>
        </p:nvSpPr>
        <p:spPr>
          <a:xfrm>
            <a:off x="6318303" y="1069788"/>
            <a:ext cx="5897217" cy="38527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100" name="Picture 4" descr="r/MCreator - icon in flat style on a black background illustration.">
            <a:extLst>
              <a:ext uri="{FF2B5EF4-FFF2-40B4-BE49-F238E27FC236}">
                <a16:creationId xmlns:a16="http://schemas.microsoft.com/office/drawing/2014/main" id="{B5B8D711-591E-26AA-356D-93886B6A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98" y="1521211"/>
            <a:ext cx="5402625" cy="2949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647297-0E3C-820F-C66A-28590286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334EF6-E260-76AF-509B-2E459BD8AEAF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E3B78B8-8395-1907-F79C-30C4C1DF6633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D80C9E9-F6B5-2A9D-B998-C55C4E14FDC2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1E9553B-FB04-A0D6-2DB0-3495F826D02F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9EE3BD-96DC-2EDE-1DF6-5A83F7AA11DD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231268B-6FA9-B21D-3738-F39BC5EF14C1}"/>
              </a:ext>
            </a:extLst>
          </p:cNvPr>
          <p:cNvSpPr/>
          <p:nvPr/>
        </p:nvSpPr>
        <p:spPr>
          <a:xfrm>
            <a:off x="748195" y="914539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1512760A-C833-FC09-A097-F6396B82A5F8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D48A851-EDB5-3A23-2139-6C557453893A}"/>
              </a:ext>
            </a:extLst>
          </p:cNvPr>
          <p:cNvSpPr txBox="1"/>
          <p:nvPr/>
        </p:nvSpPr>
        <p:spPr>
          <a:xfrm>
            <a:off x="620110" y="16458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pull </a:t>
            </a:r>
            <a:r>
              <a:rPr lang="fr-FR" sz="3600" b="1" dirty="0" err="1">
                <a:latin typeface="Abadi" panose="020B0604020104020204" pitchFamily="34" charset="0"/>
              </a:rPr>
              <a:t>request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765E3D65-AE84-97C3-657E-CA337600C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4" y="1396160"/>
            <a:ext cx="7618302" cy="38935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DA8C65F3-C746-D79D-D22D-6548C6C7A05A}"/>
              </a:ext>
            </a:extLst>
          </p:cNvPr>
          <p:cNvSpPr txBox="1"/>
          <p:nvPr/>
        </p:nvSpPr>
        <p:spPr>
          <a:xfrm>
            <a:off x="1458232" y="799827"/>
            <a:ext cx="6134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Copie l’URL</a:t>
            </a:r>
          </a:p>
        </p:txBody>
      </p:sp>
    </p:spTree>
    <p:extLst>
      <p:ext uri="{BB962C8B-B14F-4D97-AF65-F5344CB8AC3E}">
        <p14:creationId xmlns:p14="http://schemas.microsoft.com/office/powerpoint/2010/main" val="2036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D4360-674E-9BCC-5E26-0C4DF839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4D4B826-0C61-7FF7-324A-CEE004D8208C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A3CCB78-A9C1-BFE9-287C-C163E5E8D04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7B1D58A-B3F0-E47A-12F3-6EF9FCF9ECC3}"/>
              </a:ext>
            </a:extLst>
          </p:cNvPr>
          <p:cNvSpPr/>
          <p:nvPr/>
        </p:nvSpPr>
        <p:spPr>
          <a:xfrm>
            <a:off x="1107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377C6C8-A8D3-8934-CBFD-4C1816307700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23FA88F-F066-30B4-7D27-8778B3EF4B9C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77C9D42F-EE38-AC54-A2C8-92E092B64A6B}"/>
              </a:ext>
            </a:extLst>
          </p:cNvPr>
          <p:cNvSpPr/>
          <p:nvPr/>
        </p:nvSpPr>
        <p:spPr>
          <a:xfrm>
            <a:off x="748195" y="914539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D99343FF-E014-0BB7-32AA-833F83171A6C}"/>
              </a:ext>
            </a:extLst>
          </p:cNvPr>
          <p:cNvCxnSpPr>
            <a:cxnSpLocks/>
          </p:cNvCxnSpPr>
          <p:nvPr/>
        </p:nvCxnSpPr>
        <p:spPr>
          <a:xfrm>
            <a:off x="7199275" y="5644700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DE03C754-C7C3-17FF-04F5-FFFDAE96E70D}"/>
              </a:ext>
            </a:extLst>
          </p:cNvPr>
          <p:cNvSpPr txBox="1"/>
          <p:nvPr/>
        </p:nvSpPr>
        <p:spPr>
          <a:xfrm>
            <a:off x="620110" y="16458"/>
            <a:ext cx="8523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latin typeface="+mj-lt"/>
              </a:rPr>
              <a:t> </a:t>
            </a:r>
            <a:r>
              <a:rPr lang="fr-FR" sz="3600" b="1" dirty="0">
                <a:latin typeface="Abadi" panose="020B0604020104020204" pitchFamily="34" charset="0"/>
              </a:rPr>
              <a:t>Git pull </a:t>
            </a:r>
            <a:r>
              <a:rPr lang="fr-FR" sz="3600" b="1" dirty="0" err="1">
                <a:latin typeface="Abadi" panose="020B0604020104020204" pitchFamily="34" charset="0"/>
              </a:rPr>
              <a:t>request</a:t>
            </a:r>
            <a:endParaRPr lang="fr-FR" sz="2800" b="1" dirty="0">
              <a:latin typeface="Abadi" panose="020B0604020104020204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9F6995-7A24-1681-5332-9B2AD6FF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904" y="1396160"/>
            <a:ext cx="7618302" cy="3893532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014B453-9971-AE6C-0FF4-3D32E1ADED27}"/>
              </a:ext>
            </a:extLst>
          </p:cNvPr>
          <p:cNvSpPr txBox="1"/>
          <p:nvPr/>
        </p:nvSpPr>
        <p:spPr>
          <a:xfrm>
            <a:off x="1458232" y="799827"/>
            <a:ext cx="61345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Copie l’URL</a:t>
            </a:r>
          </a:p>
        </p:txBody>
      </p:sp>
    </p:spTree>
    <p:extLst>
      <p:ext uri="{BB962C8B-B14F-4D97-AF65-F5344CB8AC3E}">
        <p14:creationId xmlns:p14="http://schemas.microsoft.com/office/powerpoint/2010/main" val="124060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93AE0-0AD1-5BE9-F5E0-D71B862D1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2E2C65F-6F42-E0A2-9E02-40816C039FA8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5C88674-EFCD-525E-E06D-1ACE32BA21AD}"/>
              </a:ext>
            </a:extLst>
          </p:cNvPr>
          <p:cNvSpPr txBox="1"/>
          <p:nvPr/>
        </p:nvSpPr>
        <p:spPr>
          <a:xfrm>
            <a:off x="620110" y="57169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j-lt"/>
              </a:rPr>
              <a:t>Creation d’un depot distant</a:t>
            </a:r>
            <a:endParaRPr lang="en-US" altLang="zh-CN" sz="3200" dirty="0">
              <a:latin typeface="+mj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4F2C91-6602-56C4-AC64-52047CF556FD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14A1E5-6102-1BA7-3729-4CB55C959E0C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6329AE9-5EE8-AF47-B35A-5DB98962054D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5399AAEB-CA2E-0CB2-91B5-4857519939A4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>
            <a:extLst>
              <a:ext uri="{FF2B5EF4-FFF2-40B4-BE49-F238E27FC236}">
                <a16:creationId xmlns:a16="http://schemas.microsoft.com/office/drawing/2014/main" id="{C90CA621-B3AC-E2CE-17FC-1167D0B04F78}"/>
              </a:ext>
            </a:extLst>
          </p:cNvPr>
          <p:cNvSpPr txBox="1"/>
          <p:nvPr/>
        </p:nvSpPr>
        <p:spPr>
          <a:xfrm>
            <a:off x="762573" y="884963"/>
            <a:ext cx="9263170" cy="6445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fr-FR" sz="2000" dirty="0">
                <a:latin typeface="Abadi" panose="020B0604020104020204" pitchFamily="34" charset="0"/>
              </a:rPr>
              <a:t>Création d’un dépôt distant (remote repository) sur GitHub :  On clique sur + pour créer un nouveau dépôt </a:t>
            </a:r>
            <a:endParaRPr lang="en-US" altLang="fr-FR" sz="2000" dirty="0">
              <a:latin typeface="Abadi" panose="020B0604020104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3AEA5-E110-E4CE-B7C8-40E17CB9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" y="2090300"/>
            <a:ext cx="11634502" cy="12050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581766-BE3B-FB24-E68F-855A2BE37DEE}"/>
              </a:ext>
            </a:extLst>
          </p:cNvPr>
          <p:cNvSpPr txBox="1"/>
          <p:nvPr/>
        </p:nvSpPr>
        <p:spPr>
          <a:xfrm>
            <a:off x="1574231" y="4369390"/>
            <a:ext cx="7661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latin typeface="Abadi" panose="020B0604020104020204" pitchFamily="34" charset="0"/>
              </a:rPr>
              <a:t> plus de détailles sur ce type de depot</a:t>
            </a:r>
          </a:p>
        </p:txBody>
      </p:sp>
      <p:cxnSp>
        <p:nvCxnSpPr>
          <p:cNvPr id="17" name="直接箭头连接符 14">
            <a:extLst>
              <a:ext uri="{FF2B5EF4-FFF2-40B4-BE49-F238E27FC236}">
                <a16:creationId xmlns:a16="http://schemas.microsoft.com/office/drawing/2014/main" id="{BD50D5B1-C0B0-A467-873B-596FAF3AB415}"/>
              </a:ext>
            </a:extLst>
          </p:cNvPr>
          <p:cNvCxnSpPr>
            <a:cxnSpLocks/>
          </p:cNvCxnSpPr>
          <p:nvPr/>
        </p:nvCxnSpPr>
        <p:spPr>
          <a:xfrm>
            <a:off x="6788554" y="4600223"/>
            <a:ext cx="1375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792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0474E-525C-33B4-E0CF-69ECE9F12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62BB986-91DC-EC28-6664-439E187EEE17}"/>
              </a:ext>
            </a:extLst>
          </p:cNvPr>
          <p:cNvCxnSpPr/>
          <p:nvPr/>
        </p:nvCxnSpPr>
        <p:spPr>
          <a:xfrm>
            <a:off x="-17462" y="6526892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A5B5917-683C-9A69-C468-C848C4C0DB6D}"/>
              </a:ext>
            </a:extLst>
          </p:cNvPr>
          <p:cNvSpPr txBox="1"/>
          <p:nvPr/>
        </p:nvSpPr>
        <p:spPr>
          <a:xfrm>
            <a:off x="569310" y="39052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badi" panose="020B0604020104020204" pitchFamily="34" charset="0"/>
              </a:rPr>
              <a:t>Creation d’un depot distant</a:t>
            </a:r>
            <a:endParaRPr lang="en-US" altLang="zh-CN" sz="3200" dirty="0">
              <a:latin typeface="Abadi" panose="020B0604020104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40D9E6-6622-189F-7E2F-CB9F50A050C7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A1EEA7-5C91-26CC-ECAC-A92FFBDD230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024335-F4FA-6207-C6AE-71723C6418B1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FA836F5-3D97-F699-CFBA-05BAAE9D9370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A42CA4-C246-8107-DD17-CACE158C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699" y="866963"/>
            <a:ext cx="6964357" cy="533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6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48819-FA0D-C722-A88F-6EC2BD04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8D96FC-BC8F-6616-CE00-CDA089009AFA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763A0-F316-CCC3-72D5-40C7C4BC4668}"/>
              </a:ext>
            </a:extLst>
          </p:cNvPr>
          <p:cNvSpPr txBox="1"/>
          <p:nvPr/>
        </p:nvSpPr>
        <p:spPr>
          <a:xfrm>
            <a:off x="5640456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5843E-6F4D-D504-A613-8D51836A8B28}"/>
              </a:ext>
            </a:extLst>
          </p:cNvPr>
          <p:cNvSpPr txBox="1"/>
          <p:nvPr/>
        </p:nvSpPr>
        <p:spPr>
          <a:xfrm>
            <a:off x="620110" y="157980"/>
            <a:ext cx="7728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Principaux rôles du dépôt distant</a:t>
            </a:r>
            <a:endParaRPr lang="en-US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1C0E5-34F3-2B5A-8CBE-67951BC7E562}"/>
              </a:ext>
            </a:extLst>
          </p:cNvPr>
          <p:cNvSpPr txBox="1"/>
          <p:nvPr/>
        </p:nvSpPr>
        <p:spPr>
          <a:xfrm>
            <a:off x="6554856" y="1318908"/>
            <a:ext cx="48247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version officielle du projet</a:t>
            </a:r>
            <a:br>
              <a:rPr lang="fr-FR" dirty="0"/>
            </a:br>
            <a:r>
              <a:rPr lang="fr-FR" dirty="0">
                <a:latin typeface="Amasis MT Pro" panose="02040504050005020304" pitchFamily="18" charset="0"/>
              </a:rPr>
              <a:t>Tandis que les dépôts locaux sont utilisés pour les travaux en cours, le dépôt distant représente la </a:t>
            </a:r>
            <a:r>
              <a:rPr lang="fr-FR" b="1" dirty="0">
                <a:latin typeface="Amasis MT Pro" panose="02040504050005020304" pitchFamily="18" charset="0"/>
              </a:rPr>
              <a:t>version principale</a:t>
            </a:r>
            <a:r>
              <a:rPr lang="fr-FR" dirty="0">
                <a:latin typeface="Amasis MT Pro" panose="02040504050005020304" pitchFamily="18" charset="0"/>
              </a:rPr>
              <a:t> du projet. C’est souvent ce qui est utilisé pour le </a:t>
            </a:r>
            <a:r>
              <a:rPr lang="fr-FR" b="1" dirty="0">
                <a:latin typeface="Amasis MT Pro" panose="02040504050005020304" pitchFamily="18" charset="0"/>
              </a:rPr>
              <a:t>déploiement</a:t>
            </a:r>
            <a:r>
              <a:rPr lang="fr-FR" dirty="0">
                <a:latin typeface="Amasis MT Pro" panose="02040504050005020304" pitchFamily="18" charset="0"/>
              </a:rPr>
              <a:t> du code ou pour intégrer des mises à jour dans des environnements de production.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FCCC97-7FC8-0436-3DAA-97C6A4D2D782}"/>
              </a:ext>
            </a:extLst>
          </p:cNvPr>
          <p:cNvSpPr txBox="1"/>
          <p:nvPr/>
        </p:nvSpPr>
        <p:spPr>
          <a:xfrm>
            <a:off x="320225" y="3688128"/>
            <a:ext cx="55280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Algerian" panose="04020705040A02060702" pitchFamily="82" charset="0"/>
              </a:rPr>
              <a:t>Sauvegarde et sécurité</a:t>
            </a:r>
            <a:br>
              <a:rPr lang="fr-FR" dirty="0"/>
            </a:br>
            <a:r>
              <a:rPr lang="fr-FR" dirty="0">
                <a:latin typeface="Amasis MT Pro" panose="02040504050005020304" pitchFamily="18" charset="0"/>
              </a:rPr>
              <a:t>L’un des avantages majeurs du dépôt distant est qu’il </a:t>
            </a:r>
            <a:r>
              <a:rPr lang="fr-FR" b="1" dirty="0">
                <a:latin typeface="Amasis MT Pro" panose="02040504050005020304" pitchFamily="18" charset="0"/>
              </a:rPr>
              <a:t>sauvegarde</a:t>
            </a:r>
            <a:r>
              <a:rPr lang="fr-FR" dirty="0">
                <a:latin typeface="Amasis MT Pro" panose="02040504050005020304" pitchFamily="18" charset="0"/>
              </a:rPr>
              <a:t> ton projet dans un </a:t>
            </a:r>
            <a:r>
              <a:rPr lang="fr-FR" b="1" dirty="0">
                <a:latin typeface="Amasis MT Pro" panose="02040504050005020304" pitchFamily="18" charset="0"/>
              </a:rPr>
              <a:t>environnement sécurisé</a:t>
            </a:r>
            <a:r>
              <a:rPr lang="fr-FR" dirty="0">
                <a:latin typeface="Amasis MT Pro" panose="02040504050005020304" pitchFamily="18" charset="0"/>
              </a:rPr>
              <a:t>. Cela te protège contre la perte de données, que ce soit à cause d’un crash matériel ou d’un autre problème local. Les plateformes comme GitHub ou GitLab offrent aussi des options de </a:t>
            </a:r>
            <a:r>
              <a:rPr lang="fr-FR" b="1" dirty="0">
                <a:latin typeface="Amasis MT Pro" panose="02040504050005020304" pitchFamily="18" charset="0"/>
              </a:rPr>
              <a:t>gestion des droits d’accès</a:t>
            </a:r>
            <a:r>
              <a:rPr lang="fr-FR" dirty="0">
                <a:latin typeface="Amasis MT Pro" panose="02040504050005020304" pitchFamily="18" charset="0"/>
              </a:rPr>
              <a:t>, garantissant ainsi que seules les personnes autorisées peuvent modifier le projet.</a:t>
            </a:r>
            <a:endParaRPr lang="en-US" dirty="0">
              <a:latin typeface="Amasis MT Pro" panose="020405040500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84A8003-64CC-54DF-0086-17E7282C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25" y="1057298"/>
            <a:ext cx="552805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Algerian" panose="04020705040A02060702" pitchFamily="82" charset="0"/>
              </a:rPr>
              <a:t>Collaboration centralisée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le dépôt distant est essentiel pour 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travail en équipe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. Chaque membre de l’équipe peut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récupérer les dernières modifications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via git pull et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pousser ses propres modifications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F0502020204030204" pitchFamily="18" charset="0"/>
              </a:rPr>
              <a:t> avec git push. Cela permet de garantir que tous les contributeurs disposent de la version la plus à jour du code.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01359AB-B0E7-CB3C-4B8A-CA48FA70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856" y="3688128"/>
            <a:ext cx="55280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Gestion avancée de versions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Un autre grand avantage d’un dépôt distant est qu’il permet de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garder une trace complète de l’historique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du projet, y compris toutes les branches et les commits. Tu peux ainsi revenir à n’importe quel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point dans le temps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grâce à des commandes comme git checkout. Cela facilite également la gestion 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versions et des releases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masis MT Pro" panose="02040504050005020304" pitchFamily="18" charset="0"/>
              </a:rPr>
              <a:t> du projet.</a:t>
            </a:r>
          </a:p>
        </p:txBody>
      </p:sp>
    </p:spTree>
    <p:extLst>
      <p:ext uri="{BB962C8B-B14F-4D97-AF65-F5344CB8AC3E}">
        <p14:creationId xmlns:p14="http://schemas.microsoft.com/office/powerpoint/2010/main" val="39632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06A61-C390-7AAC-88CC-0D177DB61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57FC959-FD35-A1ED-BE61-8B407FCED799}"/>
              </a:ext>
            </a:extLst>
          </p:cNvPr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F1B56-C302-B598-1A18-704FCF856DFB}"/>
              </a:ext>
            </a:extLst>
          </p:cNvPr>
          <p:cNvSpPr txBox="1"/>
          <p:nvPr/>
        </p:nvSpPr>
        <p:spPr>
          <a:xfrm>
            <a:off x="141476" y="-203799"/>
            <a:ext cx="7167124" cy="1590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Bitbucket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500B13E-79A7-6403-59B8-A48BA9B0BD51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F20B63D3-14AB-7A22-2FC6-A2F9D58D7D15}"/>
              </a:ext>
            </a:extLst>
          </p:cNvPr>
          <p:cNvCxnSpPr>
            <a:cxnSpLocks/>
          </p:cNvCxnSpPr>
          <p:nvPr/>
        </p:nvCxnSpPr>
        <p:spPr>
          <a:xfrm>
            <a:off x="4382811" y="4582510"/>
            <a:ext cx="14045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Résultat d’images pour Bitbucket icon">
            <a:extLst>
              <a:ext uri="{FF2B5EF4-FFF2-40B4-BE49-F238E27FC236}">
                <a16:creationId xmlns:a16="http://schemas.microsoft.com/office/drawing/2014/main" id="{211DA737-C580-FAD8-96DF-43BBE0803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7865" y="126547"/>
            <a:ext cx="38957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9D3FC8-2F89-205F-139F-5F71ABD43B77}"/>
              </a:ext>
            </a:extLst>
          </p:cNvPr>
          <p:cNvSpPr txBox="1"/>
          <p:nvPr/>
        </p:nvSpPr>
        <p:spPr>
          <a:xfrm>
            <a:off x="421347" y="1828802"/>
            <a:ext cx="71671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Bitbucket est un service web d’hébergement et de gestion de développement logiciel utilisant le logiciel de gestion de versions Git. S</a:t>
            </a:r>
          </a:p>
        </p:txBody>
      </p:sp>
    </p:spTree>
    <p:extLst>
      <p:ext uri="{BB962C8B-B14F-4D97-AF65-F5344CB8AC3E}">
        <p14:creationId xmlns:p14="http://schemas.microsoft.com/office/powerpoint/2010/main" val="324640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0110" y="195345"/>
            <a:ext cx="6798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latin typeface="Abadi" panose="020B0604020104020204" pitchFamily="34" charset="0"/>
              </a:rPr>
              <a:t>Plateforme d’hébergement Git</a:t>
            </a:r>
            <a:endParaRPr lang="en-US" altLang="zh-CN" sz="3600" dirty="0">
              <a:latin typeface="Abadi" panose="020B0604020104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41619" y="153746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图表 11"/>
          <p:cNvGraphicFramePr/>
          <p:nvPr>
            <p:extLst>
              <p:ext uri="{D42A27DB-BD31-4B8C-83A1-F6EECF244321}">
                <p14:modId xmlns:p14="http://schemas.microsoft.com/office/powerpoint/2010/main" val="3568823156"/>
              </p:ext>
            </p:extLst>
          </p:nvPr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85ACA9D-AE58-5E3B-9DB9-48C61684F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37" y="1670951"/>
            <a:ext cx="2596502" cy="234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018AFA19-F0C2-5D6C-0E86-20098D1DF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57" y="1845583"/>
            <a:ext cx="3548743" cy="199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115E5-9A1E-9518-AD16-0D041CC5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344C393-3971-3E05-912E-5E17B9F8234E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78B996-FE04-7B70-C409-027AC1B02280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038B1B3D-620F-6A9A-D7CC-9CA9209226AC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BBB638F-5608-016F-CCC0-4CF9122BCFE2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Name of the section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5B22D02-277C-A0E1-34A9-EEE832E8213E}"/>
              </a:ext>
            </a:extLst>
          </p:cNvPr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CBC21EB-D4F7-5152-5590-C32F49CABE3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oup of logos with text&#10;&#10;AI-generated content may be incorrect.">
            <a:extLst>
              <a:ext uri="{FF2B5EF4-FFF2-40B4-BE49-F238E27FC236}">
                <a16:creationId xmlns:a16="http://schemas.microsoft.com/office/drawing/2014/main" id="{F4F22CE9-1579-8AAA-206B-229D25CE8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0588" cy="737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9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presentation_Git[1][1]</Template>
  <TotalTime>587</TotalTime>
  <Words>1503</Words>
  <Application>Microsoft Office PowerPoint</Application>
  <PresentationFormat>Grand écran</PresentationFormat>
  <Paragraphs>142</Paragraphs>
  <Slides>31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43" baseType="lpstr">
      <vt:lpstr>OPPOSans R</vt:lpstr>
      <vt:lpstr>Abadi</vt:lpstr>
      <vt:lpstr>Aptos</vt:lpstr>
      <vt:lpstr>Arial</vt:lpstr>
      <vt:lpstr>Algerian</vt:lpstr>
      <vt:lpstr>Wingdings</vt:lpstr>
      <vt:lpstr>ADLaM Display</vt:lpstr>
      <vt:lpstr>OPPOSans B</vt:lpstr>
      <vt:lpstr>Amasis MT Pro</vt:lpstr>
      <vt:lpstr>Arial Unicode MS</vt:lpstr>
      <vt:lpstr>Britannic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atir</dc:creator>
  <cp:lastModifiedBy>YOUSSEF NAJI</cp:lastModifiedBy>
  <cp:revision>3</cp:revision>
  <dcterms:created xsi:type="dcterms:W3CDTF">2025-04-08T10:22:14Z</dcterms:created>
  <dcterms:modified xsi:type="dcterms:W3CDTF">2025-04-08T23:29:07Z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