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92" r:id="rId3"/>
    <p:sldId id="293" r:id="rId4"/>
    <p:sldId id="256" r:id="rId5"/>
    <p:sldId id="257" r:id="rId6"/>
    <p:sldId id="266" r:id="rId7"/>
    <p:sldId id="258" r:id="rId8"/>
    <p:sldId id="259" r:id="rId9"/>
    <p:sldId id="260" r:id="rId10"/>
    <p:sldId id="265" r:id="rId11"/>
    <p:sldId id="263" r:id="rId12"/>
    <p:sldId id="287" r:id="rId13"/>
    <p:sldId id="288" r:id="rId14"/>
    <p:sldId id="289" r:id="rId15"/>
    <p:sldId id="290" r:id="rId16"/>
    <p:sldId id="291" r:id="rId17"/>
    <p:sldId id="296" r:id="rId18"/>
    <p:sldId id="297" r:id="rId19"/>
    <p:sldId id="298" r:id="rId20"/>
    <p:sldId id="301" r:id="rId21"/>
    <p:sldId id="302" r:id="rId22"/>
    <p:sldId id="299" r:id="rId23"/>
    <p:sldId id="275" r:id="rId24"/>
    <p:sldId id="274" r:id="rId25"/>
    <p:sldId id="268" r:id="rId26"/>
    <p:sldId id="269" r:id="rId27"/>
    <p:sldId id="270" r:id="rId28"/>
    <p:sldId id="278" r:id="rId29"/>
    <p:sldId id="280" r:id="rId30"/>
    <p:sldId id="282" r:id="rId31"/>
    <p:sldId id="284" r:id="rId32"/>
    <p:sldId id="285" r:id="rId33"/>
    <p:sldId id="286" r:id="rId34"/>
    <p:sldId id="294" r:id="rId35"/>
    <p:sldId id="261" r:id="rId36"/>
    <p:sldId id="295" r:id="rId37"/>
    <p:sldId id="28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71" d="100"/>
          <a:sy n="71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dero\Desktop\Data%20Science\Working%20Group\Q_1_Property_Value\Data\Seattle-Tacoma-Bellevue_Office_Stats_CBRE_Cleaned_Combin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dero\Desktop\Data%20Science\Working%20Group\Q_1_Property_Value\Data\Seattle-Tacoma-Bellevue_Office_Stats_CBRE_Cleaned_Combin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dero\Desktop\Data%20Science\Working%20Group\Q_1_Property_Value\Data\Seattle_CS_National_Comparis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dero\Desktop\Data%20Science\Working%20Group\Q_1_Property_Value\Data\CSV_Test_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seattle office market trends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960735148656263E-2"/>
          <c:y val="0.13738757404129681"/>
          <c:w val="0.83640675499754968"/>
          <c:h val="0.74664584873607021"/>
        </c:manualLayout>
      </c:layout>
      <c:lineChart>
        <c:grouping val="standard"/>
        <c:varyColors val="0"/>
        <c:ser>
          <c:idx val="0"/>
          <c:order val="0"/>
          <c:tx>
            <c:strRef>
              <c:f>'Seattle-Tacoma-Bellevue_Office_'!$B$1</c:f>
              <c:strCache>
                <c:ptCount val="1"/>
                <c:pt idx="0">
                  <c:v>Inventory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'Seattle-Tacoma-Bellevue_Office_'!$A$2:$A$81</c:f>
              <c:strCache>
                <c:ptCount val="80"/>
                <c:pt idx="0">
                  <c:v>1999/1</c:v>
                </c:pt>
                <c:pt idx="1">
                  <c:v>1999/2</c:v>
                </c:pt>
                <c:pt idx="2">
                  <c:v>1999/3</c:v>
                </c:pt>
                <c:pt idx="3">
                  <c:v>1999/4</c:v>
                </c:pt>
                <c:pt idx="4">
                  <c:v>2000/1</c:v>
                </c:pt>
                <c:pt idx="5">
                  <c:v>2000/2</c:v>
                </c:pt>
                <c:pt idx="6">
                  <c:v>2000/3</c:v>
                </c:pt>
                <c:pt idx="7">
                  <c:v>2000/4</c:v>
                </c:pt>
                <c:pt idx="8">
                  <c:v>2001/1</c:v>
                </c:pt>
                <c:pt idx="9">
                  <c:v>2001/2</c:v>
                </c:pt>
                <c:pt idx="10">
                  <c:v>2001/3</c:v>
                </c:pt>
                <c:pt idx="11">
                  <c:v>2001/4</c:v>
                </c:pt>
                <c:pt idx="12">
                  <c:v>2002/1</c:v>
                </c:pt>
                <c:pt idx="13">
                  <c:v>2002/2</c:v>
                </c:pt>
                <c:pt idx="14">
                  <c:v>2002/3</c:v>
                </c:pt>
                <c:pt idx="15">
                  <c:v>2002/4</c:v>
                </c:pt>
                <c:pt idx="16">
                  <c:v>2003/1</c:v>
                </c:pt>
                <c:pt idx="17">
                  <c:v>2003/2</c:v>
                </c:pt>
                <c:pt idx="18">
                  <c:v>2003/3</c:v>
                </c:pt>
                <c:pt idx="19">
                  <c:v>2003/4</c:v>
                </c:pt>
                <c:pt idx="20">
                  <c:v>2004/1</c:v>
                </c:pt>
                <c:pt idx="21">
                  <c:v>2004/2</c:v>
                </c:pt>
                <c:pt idx="22">
                  <c:v>2004/3</c:v>
                </c:pt>
                <c:pt idx="23">
                  <c:v>2004/4</c:v>
                </c:pt>
                <c:pt idx="24">
                  <c:v>2005/1</c:v>
                </c:pt>
                <c:pt idx="25">
                  <c:v>2005/2</c:v>
                </c:pt>
                <c:pt idx="26">
                  <c:v>2005/3</c:v>
                </c:pt>
                <c:pt idx="27">
                  <c:v>2005/4</c:v>
                </c:pt>
                <c:pt idx="28">
                  <c:v>2006/1</c:v>
                </c:pt>
                <c:pt idx="29">
                  <c:v>2006/2</c:v>
                </c:pt>
                <c:pt idx="30">
                  <c:v>2006/3</c:v>
                </c:pt>
                <c:pt idx="31">
                  <c:v>2006/4</c:v>
                </c:pt>
                <c:pt idx="32">
                  <c:v>2007/1</c:v>
                </c:pt>
                <c:pt idx="33">
                  <c:v>2007/2</c:v>
                </c:pt>
                <c:pt idx="34">
                  <c:v>2007/3</c:v>
                </c:pt>
                <c:pt idx="35">
                  <c:v>2007/4</c:v>
                </c:pt>
                <c:pt idx="36">
                  <c:v>2008/1</c:v>
                </c:pt>
                <c:pt idx="37">
                  <c:v>2008/2</c:v>
                </c:pt>
                <c:pt idx="38">
                  <c:v>2008/3</c:v>
                </c:pt>
                <c:pt idx="39">
                  <c:v>2008/4</c:v>
                </c:pt>
                <c:pt idx="40">
                  <c:v>2009/1</c:v>
                </c:pt>
                <c:pt idx="41">
                  <c:v>2009/2</c:v>
                </c:pt>
                <c:pt idx="42">
                  <c:v>2009/3</c:v>
                </c:pt>
                <c:pt idx="43">
                  <c:v>2009/4</c:v>
                </c:pt>
                <c:pt idx="44">
                  <c:v>2010/1</c:v>
                </c:pt>
                <c:pt idx="45">
                  <c:v>2010/2</c:v>
                </c:pt>
                <c:pt idx="46">
                  <c:v>2010/3</c:v>
                </c:pt>
                <c:pt idx="47">
                  <c:v>2010/4</c:v>
                </c:pt>
                <c:pt idx="48">
                  <c:v>2011/1</c:v>
                </c:pt>
                <c:pt idx="49">
                  <c:v>2011/2</c:v>
                </c:pt>
                <c:pt idx="50">
                  <c:v>2011/3</c:v>
                </c:pt>
                <c:pt idx="51">
                  <c:v>2011/4</c:v>
                </c:pt>
                <c:pt idx="52">
                  <c:v>2012/1</c:v>
                </c:pt>
                <c:pt idx="53">
                  <c:v>2012/2</c:v>
                </c:pt>
                <c:pt idx="54">
                  <c:v>2012/3</c:v>
                </c:pt>
                <c:pt idx="55">
                  <c:v>2012/4</c:v>
                </c:pt>
                <c:pt idx="56">
                  <c:v>2013/1</c:v>
                </c:pt>
                <c:pt idx="57">
                  <c:v>2013/2</c:v>
                </c:pt>
                <c:pt idx="58">
                  <c:v>2013/3</c:v>
                </c:pt>
                <c:pt idx="59">
                  <c:v>2013/4</c:v>
                </c:pt>
                <c:pt idx="60">
                  <c:v>2014/1</c:v>
                </c:pt>
                <c:pt idx="61">
                  <c:v>2014/2</c:v>
                </c:pt>
                <c:pt idx="62">
                  <c:v>2014/3</c:v>
                </c:pt>
                <c:pt idx="63">
                  <c:v>2014/4</c:v>
                </c:pt>
                <c:pt idx="64">
                  <c:v>2015/1</c:v>
                </c:pt>
                <c:pt idx="65">
                  <c:v>2015/2</c:v>
                </c:pt>
                <c:pt idx="66">
                  <c:v>2015/3</c:v>
                </c:pt>
                <c:pt idx="67">
                  <c:v>2015/4</c:v>
                </c:pt>
                <c:pt idx="68">
                  <c:v>2016/1</c:v>
                </c:pt>
                <c:pt idx="69">
                  <c:v>2016/2</c:v>
                </c:pt>
                <c:pt idx="70">
                  <c:v>2016/3</c:v>
                </c:pt>
                <c:pt idx="71">
                  <c:v>2016/4</c:v>
                </c:pt>
                <c:pt idx="72">
                  <c:v>2017/1</c:v>
                </c:pt>
                <c:pt idx="73">
                  <c:v>2017/2</c:v>
                </c:pt>
                <c:pt idx="74">
                  <c:v>2017/3</c:v>
                </c:pt>
                <c:pt idx="75">
                  <c:v>2017/4</c:v>
                </c:pt>
                <c:pt idx="76">
                  <c:v>2018/1</c:v>
                </c:pt>
                <c:pt idx="77">
                  <c:v>2018/2</c:v>
                </c:pt>
                <c:pt idx="78">
                  <c:v>2018/3</c:v>
                </c:pt>
                <c:pt idx="79">
                  <c:v>2018/4</c:v>
                </c:pt>
              </c:strCache>
            </c:strRef>
          </c:cat>
          <c:val>
            <c:numRef>
              <c:f>'Seattle-Tacoma-Bellevue_Office_'!$B$2:$B$81</c:f>
              <c:numCache>
                <c:formatCode>_(* #,##0_);_(* \(#,##0\);_(* "-"??_);_(@_)</c:formatCode>
                <c:ptCount val="80"/>
                <c:pt idx="0">
                  <c:v>58645323</c:v>
                </c:pt>
                <c:pt idx="1">
                  <c:v>59980273</c:v>
                </c:pt>
                <c:pt idx="2">
                  <c:v>61001739</c:v>
                </c:pt>
                <c:pt idx="3">
                  <c:v>62753762</c:v>
                </c:pt>
                <c:pt idx="4">
                  <c:v>63246913</c:v>
                </c:pt>
                <c:pt idx="5">
                  <c:v>64657722</c:v>
                </c:pt>
                <c:pt idx="6">
                  <c:v>67038554</c:v>
                </c:pt>
                <c:pt idx="7">
                  <c:v>68545395</c:v>
                </c:pt>
                <c:pt idx="8">
                  <c:v>72003277</c:v>
                </c:pt>
                <c:pt idx="9">
                  <c:v>73351218</c:v>
                </c:pt>
                <c:pt idx="10">
                  <c:v>74028524</c:v>
                </c:pt>
                <c:pt idx="11">
                  <c:v>75793056</c:v>
                </c:pt>
                <c:pt idx="12">
                  <c:v>76411046</c:v>
                </c:pt>
                <c:pt idx="13">
                  <c:v>77373456</c:v>
                </c:pt>
                <c:pt idx="14">
                  <c:v>78080336</c:v>
                </c:pt>
                <c:pt idx="15">
                  <c:v>79706374</c:v>
                </c:pt>
                <c:pt idx="16">
                  <c:v>80109764</c:v>
                </c:pt>
                <c:pt idx="17">
                  <c:v>80331253</c:v>
                </c:pt>
                <c:pt idx="18">
                  <c:v>80386495</c:v>
                </c:pt>
                <c:pt idx="19">
                  <c:v>80252002</c:v>
                </c:pt>
                <c:pt idx="20">
                  <c:v>81127371</c:v>
                </c:pt>
                <c:pt idx="21">
                  <c:v>81316657</c:v>
                </c:pt>
                <c:pt idx="22">
                  <c:v>81316657</c:v>
                </c:pt>
                <c:pt idx="23">
                  <c:v>81691323</c:v>
                </c:pt>
                <c:pt idx="24">
                  <c:v>81698558</c:v>
                </c:pt>
                <c:pt idx="25">
                  <c:v>81680204</c:v>
                </c:pt>
                <c:pt idx="26">
                  <c:v>81991735</c:v>
                </c:pt>
                <c:pt idx="27">
                  <c:v>81882027</c:v>
                </c:pt>
                <c:pt idx="28">
                  <c:v>82259118</c:v>
                </c:pt>
                <c:pt idx="29">
                  <c:v>84215458</c:v>
                </c:pt>
                <c:pt idx="30">
                  <c:v>84346427</c:v>
                </c:pt>
                <c:pt idx="31">
                  <c:v>84241737</c:v>
                </c:pt>
                <c:pt idx="32">
                  <c:v>85445062</c:v>
                </c:pt>
                <c:pt idx="33">
                  <c:v>85834161</c:v>
                </c:pt>
                <c:pt idx="34">
                  <c:v>86927557</c:v>
                </c:pt>
                <c:pt idx="35">
                  <c:v>87121302</c:v>
                </c:pt>
                <c:pt idx="36">
                  <c:v>87123169</c:v>
                </c:pt>
                <c:pt idx="37">
                  <c:v>87862753</c:v>
                </c:pt>
                <c:pt idx="38">
                  <c:v>88323321</c:v>
                </c:pt>
                <c:pt idx="39">
                  <c:v>89816294</c:v>
                </c:pt>
                <c:pt idx="40">
                  <c:v>90148259</c:v>
                </c:pt>
                <c:pt idx="41">
                  <c:v>91995081</c:v>
                </c:pt>
                <c:pt idx="42">
                  <c:v>92885325</c:v>
                </c:pt>
                <c:pt idx="43">
                  <c:v>93988913</c:v>
                </c:pt>
                <c:pt idx="44">
                  <c:v>94177834</c:v>
                </c:pt>
                <c:pt idx="45">
                  <c:v>95004710</c:v>
                </c:pt>
                <c:pt idx="46">
                  <c:v>95099661</c:v>
                </c:pt>
                <c:pt idx="47">
                  <c:v>95068254</c:v>
                </c:pt>
                <c:pt idx="48">
                  <c:v>95345060</c:v>
                </c:pt>
                <c:pt idx="49">
                  <c:v>95943007</c:v>
                </c:pt>
                <c:pt idx="50">
                  <c:v>96065002</c:v>
                </c:pt>
                <c:pt idx="51">
                  <c:v>96076414</c:v>
                </c:pt>
                <c:pt idx="52">
                  <c:v>96038918</c:v>
                </c:pt>
                <c:pt idx="53">
                  <c:v>96064591</c:v>
                </c:pt>
                <c:pt idx="54">
                  <c:v>96046355</c:v>
                </c:pt>
                <c:pt idx="55">
                  <c:v>97229022</c:v>
                </c:pt>
                <c:pt idx="56">
                  <c:v>97499068</c:v>
                </c:pt>
                <c:pt idx="57">
                  <c:v>97518068</c:v>
                </c:pt>
                <c:pt idx="58">
                  <c:v>97645298</c:v>
                </c:pt>
                <c:pt idx="59">
                  <c:v>98012107</c:v>
                </c:pt>
                <c:pt idx="60">
                  <c:v>98167094</c:v>
                </c:pt>
                <c:pt idx="61">
                  <c:v>98153024</c:v>
                </c:pt>
                <c:pt idx="62">
                  <c:v>98321290</c:v>
                </c:pt>
                <c:pt idx="63">
                  <c:v>99483658</c:v>
                </c:pt>
                <c:pt idx="64">
                  <c:v>99983934</c:v>
                </c:pt>
                <c:pt idx="65">
                  <c:v>100812483</c:v>
                </c:pt>
                <c:pt idx="66">
                  <c:v>101400730</c:v>
                </c:pt>
                <c:pt idx="67">
                  <c:v>101417240</c:v>
                </c:pt>
                <c:pt idx="68">
                  <c:v>102056273</c:v>
                </c:pt>
                <c:pt idx="69">
                  <c:v>102140493</c:v>
                </c:pt>
                <c:pt idx="70">
                  <c:v>102361493</c:v>
                </c:pt>
                <c:pt idx="71">
                  <c:v>103130327</c:v>
                </c:pt>
                <c:pt idx="72">
                  <c:v>104991742</c:v>
                </c:pt>
                <c:pt idx="73">
                  <c:v>105451960</c:v>
                </c:pt>
                <c:pt idx="74">
                  <c:v>106439887</c:v>
                </c:pt>
                <c:pt idx="75">
                  <c:v>107637933</c:v>
                </c:pt>
                <c:pt idx="76">
                  <c:v>108047008</c:v>
                </c:pt>
                <c:pt idx="77">
                  <c:v>107642346</c:v>
                </c:pt>
                <c:pt idx="78">
                  <c:v>108456887</c:v>
                </c:pt>
                <c:pt idx="79">
                  <c:v>108646555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FEA-4448-B822-3404F5F9F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532120"/>
        <c:axId val="299529768"/>
      </c:lineChart>
      <c:lineChart>
        <c:grouping val="standard"/>
        <c:varyColors val="0"/>
        <c:ser>
          <c:idx val="1"/>
          <c:order val="1"/>
          <c:tx>
            <c:strRef>
              <c:f>'Seattle-Tacoma-Bellevue_Office_'!$C$1</c:f>
              <c:strCache>
                <c:ptCount val="1"/>
                <c:pt idx="0">
                  <c:v>Total Vacancy %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cat>
            <c:strRef>
              <c:f>'Seattle-Tacoma-Bellevue_Office_'!$A$2:$A$81</c:f>
              <c:strCache>
                <c:ptCount val="80"/>
                <c:pt idx="0">
                  <c:v>1999/1</c:v>
                </c:pt>
                <c:pt idx="1">
                  <c:v>1999/2</c:v>
                </c:pt>
                <c:pt idx="2">
                  <c:v>1999/3</c:v>
                </c:pt>
                <c:pt idx="3">
                  <c:v>1999/4</c:v>
                </c:pt>
                <c:pt idx="4">
                  <c:v>2000/1</c:v>
                </c:pt>
                <c:pt idx="5">
                  <c:v>2000/2</c:v>
                </c:pt>
                <c:pt idx="6">
                  <c:v>2000/3</c:v>
                </c:pt>
                <c:pt idx="7">
                  <c:v>2000/4</c:v>
                </c:pt>
                <c:pt idx="8">
                  <c:v>2001/1</c:v>
                </c:pt>
                <c:pt idx="9">
                  <c:v>2001/2</c:v>
                </c:pt>
                <c:pt idx="10">
                  <c:v>2001/3</c:v>
                </c:pt>
                <c:pt idx="11">
                  <c:v>2001/4</c:v>
                </c:pt>
                <c:pt idx="12">
                  <c:v>2002/1</c:v>
                </c:pt>
                <c:pt idx="13">
                  <c:v>2002/2</c:v>
                </c:pt>
                <c:pt idx="14">
                  <c:v>2002/3</c:v>
                </c:pt>
                <c:pt idx="15">
                  <c:v>2002/4</c:v>
                </c:pt>
                <c:pt idx="16">
                  <c:v>2003/1</c:v>
                </c:pt>
                <c:pt idx="17">
                  <c:v>2003/2</c:v>
                </c:pt>
                <c:pt idx="18">
                  <c:v>2003/3</c:v>
                </c:pt>
                <c:pt idx="19">
                  <c:v>2003/4</c:v>
                </c:pt>
                <c:pt idx="20">
                  <c:v>2004/1</c:v>
                </c:pt>
                <c:pt idx="21">
                  <c:v>2004/2</c:v>
                </c:pt>
                <c:pt idx="22">
                  <c:v>2004/3</c:v>
                </c:pt>
                <c:pt idx="23">
                  <c:v>2004/4</c:v>
                </c:pt>
                <c:pt idx="24">
                  <c:v>2005/1</c:v>
                </c:pt>
                <c:pt idx="25">
                  <c:v>2005/2</c:v>
                </c:pt>
                <c:pt idx="26">
                  <c:v>2005/3</c:v>
                </c:pt>
                <c:pt idx="27">
                  <c:v>2005/4</c:v>
                </c:pt>
                <c:pt idx="28">
                  <c:v>2006/1</c:v>
                </c:pt>
                <c:pt idx="29">
                  <c:v>2006/2</c:v>
                </c:pt>
                <c:pt idx="30">
                  <c:v>2006/3</c:v>
                </c:pt>
                <c:pt idx="31">
                  <c:v>2006/4</c:v>
                </c:pt>
                <c:pt idx="32">
                  <c:v>2007/1</c:v>
                </c:pt>
                <c:pt idx="33">
                  <c:v>2007/2</c:v>
                </c:pt>
                <c:pt idx="34">
                  <c:v>2007/3</c:v>
                </c:pt>
                <c:pt idx="35">
                  <c:v>2007/4</c:v>
                </c:pt>
                <c:pt idx="36">
                  <c:v>2008/1</c:v>
                </c:pt>
                <c:pt idx="37">
                  <c:v>2008/2</c:v>
                </c:pt>
                <c:pt idx="38">
                  <c:v>2008/3</c:v>
                </c:pt>
                <c:pt idx="39">
                  <c:v>2008/4</c:v>
                </c:pt>
                <c:pt idx="40">
                  <c:v>2009/1</c:v>
                </c:pt>
                <c:pt idx="41">
                  <c:v>2009/2</c:v>
                </c:pt>
                <c:pt idx="42">
                  <c:v>2009/3</c:v>
                </c:pt>
                <c:pt idx="43">
                  <c:v>2009/4</c:v>
                </c:pt>
                <c:pt idx="44">
                  <c:v>2010/1</c:v>
                </c:pt>
                <c:pt idx="45">
                  <c:v>2010/2</c:v>
                </c:pt>
                <c:pt idx="46">
                  <c:v>2010/3</c:v>
                </c:pt>
                <c:pt idx="47">
                  <c:v>2010/4</c:v>
                </c:pt>
                <c:pt idx="48">
                  <c:v>2011/1</c:v>
                </c:pt>
                <c:pt idx="49">
                  <c:v>2011/2</c:v>
                </c:pt>
                <c:pt idx="50">
                  <c:v>2011/3</c:v>
                </c:pt>
                <c:pt idx="51">
                  <c:v>2011/4</c:v>
                </c:pt>
                <c:pt idx="52">
                  <c:v>2012/1</c:v>
                </c:pt>
                <c:pt idx="53">
                  <c:v>2012/2</c:v>
                </c:pt>
                <c:pt idx="54">
                  <c:v>2012/3</c:v>
                </c:pt>
                <c:pt idx="55">
                  <c:v>2012/4</c:v>
                </c:pt>
                <c:pt idx="56">
                  <c:v>2013/1</c:v>
                </c:pt>
                <c:pt idx="57">
                  <c:v>2013/2</c:v>
                </c:pt>
                <c:pt idx="58">
                  <c:v>2013/3</c:v>
                </c:pt>
                <c:pt idx="59">
                  <c:v>2013/4</c:v>
                </c:pt>
                <c:pt idx="60">
                  <c:v>2014/1</c:v>
                </c:pt>
                <c:pt idx="61">
                  <c:v>2014/2</c:v>
                </c:pt>
                <c:pt idx="62">
                  <c:v>2014/3</c:v>
                </c:pt>
                <c:pt idx="63">
                  <c:v>2014/4</c:v>
                </c:pt>
                <c:pt idx="64">
                  <c:v>2015/1</c:v>
                </c:pt>
                <c:pt idx="65">
                  <c:v>2015/2</c:v>
                </c:pt>
                <c:pt idx="66">
                  <c:v>2015/3</c:v>
                </c:pt>
                <c:pt idx="67">
                  <c:v>2015/4</c:v>
                </c:pt>
                <c:pt idx="68">
                  <c:v>2016/1</c:v>
                </c:pt>
                <c:pt idx="69">
                  <c:v>2016/2</c:v>
                </c:pt>
                <c:pt idx="70">
                  <c:v>2016/3</c:v>
                </c:pt>
                <c:pt idx="71">
                  <c:v>2016/4</c:v>
                </c:pt>
                <c:pt idx="72">
                  <c:v>2017/1</c:v>
                </c:pt>
                <c:pt idx="73">
                  <c:v>2017/2</c:v>
                </c:pt>
                <c:pt idx="74">
                  <c:v>2017/3</c:v>
                </c:pt>
                <c:pt idx="75">
                  <c:v>2017/4</c:v>
                </c:pt>
                <c:pt idx="76">
                  <c:v>2018/1</c:v>
                </c:pt>
                <c:pt idx="77">
                  <c:v>2018/2</c:v>
                </c:pt>
                <c:pt idx="78">
                  <c:v>2018/3</c:v>
                </c:pt>
                <c:pt idx="79">
                  <c:v>2018/4</c:v>
                </c:pt>
              </c:strCache>
            </c:strRef>
          </c:cat>
          <c:val>
            <c:numRef>
              <c:f>'Seattle-Tacoma-Bellevue_Office_'!$C$2:$C$81</c:f>
              <c:numCache>
                <c:formatCode>0.0%</c:formatCode>
                <c:ptCount val="80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4.1000000000000002E-2</c:v>
                </c:pt>
                <c:pt idx="4">
                  <c:v>3.5000000000000003E-2</c:v>
                </c:pt>
                <c:pt idx="5">
                  <c:v>2.8000000000000001E-2</c:v>
                </c:pt>
                <c:pt idx="6">
                  <c:v>3.2000000000000001E-2</c:v>
                </c:pt>
                <c:pt idx="7">
                  <c:v>5.1999999999999998E-2</c:v>
                </c:pt>
                <c:pt idx="8">
                  <c:v>7.0999999999999994E-2</c:v>
                </c:pt>
                <c:pt idx="9">
                  <c:v>9.9000000000000005E-2</c:v>
                </c:pt>
                <c:pt idx="10">
                  <c:v>0.11</c:v>
                </c:pt>
                <c:pt idx="11">
                  <c:v>0.125</c:v>
                </c:pt>
                <c:pt idx="12">
                  <c:v>0.14199999999999999</c:v>
                </c:pt>
                <c:pt idx="13">
                  <c:v>0.14799999999999999</c:v>
                </c:pt>
                <c:pt idx="14">
                  <c:v>0.158</c:v>
                </c:pt>
                <c:pt idx="15">
                  <c:v>0.16200000000000001</c:v>
                </c:pt>
                <c:pt idx="16">
                  <c:v>0.16800000000000001</c:v>
                </c:pt>
                <c:pt idx="17">
                  <c:v>0.16900000000000001</c:v>
                </c:pt>
                <c:pt idx="18">
                  <c:v>0.16600000000000001</c:v>
                </c:pt>
                <c:pt idx="19">
                  <c:v>0.16200000000000001</c:v>
                </c:pt>
                <c:pt idx="20">
                  <c:v>0.16300000000000001</c:v>
                </c:pt>
                <c:pt idx="21">
                  <c:v>0.16400000000000001</c:v>
                </c:pt>
                <c:pt idx="22">
                  <c:v>0.16300000000000001</c:v>
                </c:pt>
                <c:pt idx="23">
                  <c:v>0.156</c:v>
                </c:pt>
                <c:pt idx="24">
                  <c:v>0.153</c:v>
                </c:pt>
                <c:pt idx="25">
                  <c:v>0.14299999999999999</c:v>
                </c:pt>
                <c:pt idx="26">
                  <c:v>0.13700000000000001</c:v>
                </c:pt>
                <c:pt idx="27">
                  <c:v>0.13500000000000001</c:v>
                </c:pt>
                <c:pt idx="28">
                  <c:v>0.13200000000000001</c:v>
                </c:pt>
                <c:pt idx="29">
                  <c:v>0.13400000000000001</c:v>
                </c:pt>
                <c:pt idx="30">
                  <c:v>0.127</c:v>
                </c:pt>
                <c:pt idx="31">
                  <c:v>0.114</c:v>
                </c:pt>
                <c:pt idx="32">
                  <c:v>0.114</c:v>
                </c:pt>
                <c:pt idx="33">
                  <c:v>0.108</c:v>
                </c:pt>
                <c:pt idx="34">
                  <c:v>0.107</c:v>
                </c:pt>
                <c:pt idx="35">
                  <c:v>0.109</c:v>
                </c:pt>
                <c:pt idx="36">
                  <c:v>0.106</c:v>
                </c:pt>
                <c:pt idx="37">
                  <c:v>0.11</c:v>
                </c:pt>
                <c:pt idx="38">
                  <c:v>0.12</c:v>
                </c:pt>
                <c:pt idx="39">
                  <c:v>0.13100000000000001</c:v>
                </c:pt>
                <c:pt idx="40">
                  <c:v>0.14199999999999999</c:v>
                </c:pt>
                <c:pt idx="41">
                  <c:v>0.155</c:v>
                </c:pt>
                <c:pt idx="42">
                  <c:v>0.18099999999999999</c:v>
                </c:pt>
                <c:pt idx="43">
                  <c:v>0.19400000000000001</c:v>
                </c:pt>
                <c:pt idx="44">
                  <c:v>0.20200000000000001</c:v>
                </c:pt>
                <c:pt idx="45">
                  <c:v>0.20499999999999999</c:v>
                </c:pt>
                <c:pt idx="46">
                  <c:v>0.19500000000000001</c:v>
                </c:pt>
                <c:pt idx="47">
                  <c:v>0.191</c:v>
                </c:pt>
                <c:pt idx="48">
                  <c:v>0.188</c:v>
                </c:pt>
                <c:pt idx="49">
                  <c:v>0.188</c:v>
                </c:pt>
                <c:pt idx="50">
                  <c:v>0.18</c:v>
                </c:pt>
                <c:pt idx="51">
                  <c:v>0.18</c:v>
                </c:pt>
                <c:pt idx="52">
                  <c:v>0.17</c:v>
                </c:pt>
                <c:pt idx="53">
                  <c:v>0.16200000000000001</c:v>
                </c:pt>
                <c:pt idx="54">
                  <c:v>0.16</c:v>
                </c:pt>
                <c:pt idx="55">
                  <c:v>0.159</c:v>
                </c:pt>
                <c:pt idx="56">
                  <c:v>0.159</c:v>
                </c:pt>
                <c:pt idx="57">
                  <c:v>0.16</c:v>
                </c:pt>
                <c:pt idx="58">
                  <c:v>0.159</c:v>
                </c:pt>
                <c:pt idx="59">
                  <c:v>0.152</c:v>
                </c:pt>
                <c:pt idx="60">
                  <c:v>0.14899999999999999</c:v>
                </c:pt>
                <c:pt idx="61">
                  <c:v>0.14599999999999999</c:v>
                </c:pt>
                <c:pt idx="62">
                  <c:v>0.14000000000000001</c:v>
                </c:pt>
                <c:pt idx="63">
                  <c:v>0.13900000000000001</c:v>
                </c:pt>
                <c:pt idx="64">
                  <c:v>0.13300000000000001</c:v>
                </c:pt>
                <c:pt idx="65">
                  <c:v>0.129</c:v>
                </c:pt>
                <c:pt idx="66">
                  <c:v>0.129</c:v>
                </c:pt>
                <c:pt idx="67">
                  <c:v>0.121</c:v>
                </c:pt>
                <c:pt idx="68">
                  <c:v>0.12</c:v>
                </c:pt>
                <c:pt idx="69">
                  <c:v>0.114</c:v>
                </c:pt>
                <c:pt idx="70">
                  <c:v>0.11</c:v>
                </c:pt>
                <c:pt idx="71">
                  <c:v>0.111</c:v>
                </c:pt>
                <c:pt idx="72">
                  <c:v>0.11700000000000001</c:v>
                </c:pt>
                <c:pt idx="73">
                  <c:v>0.115</c:v>
                </c:pt>
                <c:pt idx="74">
                  <c:v>0.113</c:v>
                </c:pt>
                <c:pt idx="75">
                  <c:v>0.12</c:v>
                </c:pt>
                <c:pt idx="76">
                  <c:v>0.115</c:v>
                </c:pt>
                <c:pt idx="77">
                  <c:v>0.104</c:v>
                </c:pt>
                <c:pt idx="78">
                  <c:v>0.10100000000000001</c:v>
                </c:pt>
                <c:pt idx="79">
                  <c:v>9.4E-2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FEA-4448-B822-3404F5F9F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530944"/>
        <c:axId val="299530160"/>
      </c:lineChart>
      <c:catAx>
        <c:axId val="299532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29768"/>
        <c:crosses val="autoZero"/>
        <c:auto val="1"/>
        <c:lblAlgn val="ctr"/>
        <c:lblOffset val="100"/>
        <c:noMultiLvlLbl val="0"/>
      </c:catAx>
      <c:valAx>
        <c:axId val="29952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32120"/>
        <c:crosses val="autoZero"/>
        <c:crossBetween val="between"/>
      </c:valAx>
      <c:valAx>
        <c:axId val="299530160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solidFill>
            <a:sysClr val="window" lastClr="FFFFFF"/>
          </a:solidFill>
          <a:ln w="3175" cap="flat" cmpd="sng" algn="ctr">
            <a:solidFill>
              <a:srgbClr val="002060"/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30944"/>
        <c:crosses val="max"/>
        <c:crossBetween val="between"/>
      </c:valAx>
      <c:catAx>
        <c:axId val="299530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9530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949319479394971"/>
          <c:y val="7.0757184926100516E-2"/>
          <c:w val="0.28408346216996849"/>
          <c:h val="4.3520883497452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baseline="0">
                <a:solidFill>
                  <a:sysClr val="windowText" lastClr="000000"/>
                </a:solidFill>
              </a:rPr>
              <a:t>Seattle v. National Commercial Rent per Sqft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284121225608741E-2"/>
          <c:y val="0.15268748648002461"/>
          <c:w val="0.91658653949676827"/>
          <c:h val="0.7538365000794166"/>
        </c:manualLayout>
      </c:layou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National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Sheet1!$A$2:$A$41</c:f>
              <c:strCache>
                <c:ptCount val="40"/>
                <c:pt idx="0">
                  <c:v>2009/1</c:v>
                </c:pt>
                <c:pt idx="1">
                  <c:v>2009/2</c:v>
                </c:pt>
                <c:pt idx="2">
                  <c:v>2009/3</c:v>
                </c:pt>
                <c:pt idx="3">
                  <c:v>2009/4</c:v>
                </c:pt>
                <c:pt idx="4">
                  <c:v>2010/1</c:v>
                </c:pt>
                <c:pt idx="5">
                  <c:v>2010/2</c:v>
                </c:pt>
                <c:pt idx="6">
                  <c:v>2010/3</c:v>
                </c:pt>
                <c:pt idx="7">
                  <c:v>2010/4</c:v>
                </c:pt>
                <c:pt idx="8">
                  <c:v>2011/1</c:v>
                </c:pt>
                <c:pt idx="9">
                  <c:v>2011/2</c:v>
                </c:pt>
                <c:pt idx="10">
                  <c:v>2011/3</c:v>
                </c:pt>
                <c:pt idx="11">
                  <c:v>2011/4</c:v>
                </c:pt>
                <c:pt idx="12">
                  <c:v>2012/1</c:v>
                </c:pt>
                <c:pt idx="13">
                  <c:v>2012/2</c:v>
                </c:pt>
                <c:pt idx="14">
                  <c:v>2012/3</c:v>
                </c:pt>
                <c:pt idx="15">
                  <c:v>2012/4</c:v>
                </c:pt>
                <c:pt idx="16">
                  <c:v>2013/1</c:v>
                </c:pt>
                <c:pt idx="17">
                  <c:v>2013/2</c:v>
                </c:pt>
                <c:pt idx="18">
                  <c:v>2013/3</c:v>
                </c:pt>
                <c:pt idx="19">
                  <c:v>2013/4</c:v>
                </c:pt>
                <c:pt idx="20">
                  <c:v>2014/1</c:v>
                </c:pt>
                <c:pt idx="21">
                  <c:v>2014/2</c:v>
                </c:pt>
                <c:pt idx="22">
                  <c:v>2014/3</c:v>
                </c:pt>
                <c:pt idx="23">
                  <c:v>2014/4</c:v>
                </c:pt>
                <c:pt idx="24">
                  <c:v>2015/1</c:v>
                </c:pt>
                <c:pt idx="25">
                  <c:v>2015/2</c:v>
                </c:pt>
                <c:pt idx="26">
                  <c:v>2015/3</c:v>
                </c:pt>
                <c:pt idx="27">
                  <c:v>2015/4</c:v>
                </c:pt>
                <c:pt idx="28">
                  <c:v>2016/1</c:v>
                </c:pt>
                <c:pt idx="29">
                  <c:v>2016/2</c:v>
                </c:pt>
                <c:pt idx="30">
                  <c:v>2016/3</c:v>
                </c:pt>
                <c:pt idx="31">
                  <c:v>2016/4</c:v>
                </c:pt>
                <c:pt idx="32">
                  <c:v>2017/1</c:v>
                </c:pt>
                <c:pt idx="33">
                  <c:v>2017/2</c:v>
                </c:pt>
                <c:pt idx="34">
                  <c:v>2017/3</c:v>
                </c:pt>
                <c:pt idx="35">
                  <c:v>2017/4</c:v>
                </c:pt>
                <c:pt idx="36">
                  <c:v>2018/1</c:v>
                </c:pt>
                <c:pt idx="37">
                  <c:v>2018/2</c:v>
                </c:pt>
                <c:pt idx="38">
                  <c:v>2018/3</c:v>
                </c:pt>
                <c:pt idx="39">
                  <c:v>2018/4</c:v>
                </c:pt>
              </c:strCache>
            </c:strRef>
          </c:cat>
          <c:val>
            <c:numRef>
              <c:f>Sheet1!$E$2:$E$41</c:f>
              <c:numCache>
                <c:formatCode>_(* #,##0.0_);_(* \(#,##0.0\);_(* "-"??_);_(@_)</c:formatCode>
                <c:ptCount val="40"/>
                <c:pt idx="0">
                  <c:v>100.86666666666667</c:v>
                </c:pt>
                <c:pt idx="1">
                  <c:v>99.766666666666666</c:v>
                </c:pt>
                <c:pt idx="2">
                  <c:v>100.8</c:v>
                </c:pt>
                <c:pt idx="3">
                  <c:v>101.7</c:v>
                </c:pt>
                <c:pt idx="4">
                  <c:v>101.23333333333333</c:v>
                </c:pt>
                <c:pt idx="5">
                  <c:v>101.43333333333332</c:v>
                </c:pt>
                <c:pt idx="6">
                  <c:v>101.63333333333333</c:v>
                </c:pt>
                <c:pt idx="7">
                  <c:v>101.40000000000002</c:v>
                </c:pt>
                <c:pt idx="8">
                  <c:v>100.8</c:v>
                </c:pt>
                <c:pt idx="9">
                  <c:v>100.86666666666667</c:v>
                </c:pt>
                <c:pt idx="10">
                  <c:v>101.13333333333333</c:v>
                </c:pt>
                <c:pt idx="11">
                  <c:v>101</c:v>
                </c:pt>
                <c:pt idx="12">
                  <c:v>101.43333333333334</c:v>
                </c:pt>
                <c:pt idx="13">
                  <c:v>101.73333333333333</c:v>
                </c:pt>
                <c:pt idx="14">
                  <c:v>101.83333333333333</c:v>
                </c:pt>
                <c:pt idx="15">
                  <c:v>102.03333333333335</c:v>
                </c:pt>
                <c:pt idx="16">
                  <c:v>102.16666666666667</c:v>
                </c:pt>
                <c:pt idx="17">
                  <c:v>102.43333333333334</c:v>
                </c:pt>
                <c:pt idx="18">
                  <c:v>103.23333333333333</c:v>
                </c:pt>
                <c:pt idx="19">
                  <c:v>103.8</c:v>
                </c:pt>
                <c:pt idx="20">
                  <c:v>103.7</c:v>
                </c:pt>
                <c:pt idx="21">
                  <c:v>104.09999999999998</c:v>
                </c:pt>
                <c:pt idx="22">
                  <c:v>105.33333333333333</c:v>
                </c:pt>
                <c:pt idx="23">
                  <c:v>107.16666666666667</c:v>
                </c:pt>
                <c:pt idx="24">
                  <c:v>109.16666666666667</c:v>
                </c:pt>
                <c:pt idx="25">
                  <c:v>110.23333333333333</c:v>
                </c:pt>
                <c:pt idx="26">
                  <c:v>110.63333333333333</c:v>
                </c:pt>
                <c:pt idx="27">
                  <c:v>110.89999999999999</c:v>
                </c:pt>
                <c:pt idx="28">
                  <c:v>112.2</c:v>
                </c:pt>
                <c:pt idx="29">
                  <c:v>110.7</c:v>
                </c:pt>
                <c:pt idx="30">
                  <c:v>111.33333333333333</c:v>
                </c:pt>
                <c:pt idx="31">
                  <c:v>113.13333333333333</c:v>
                </c:pt>
                <c:pt idx="32">
                  <c:v>114.16666666666667</c:v>
                </c:pt>
                <c:pt idx="33">
                  <c:v>115.5</c:v>
                </c:pt>
                <c:pt idx="34">
                  <c:v>114.13333333333333</c:v>
                </c:pt>
                <c:pt idx="35">
                  <c:v>115.03333333333335</c:v>
                </c:pt>
                <c:pt idx="36">
                  <c:v>113.86666666666667</c:v>
                </c:pt>
                <c:pt idx="37">
                  <c:v>114.06666666666666</c:v>
                </c:pt>
                <c:pt idx="38">
                  <c:v>114.7</c:v>
                </c:pt>
                <c:pt idx="39">
                  <c:v>115.6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22-4B9A-885A-E169063D52CC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Seattle Index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Sheet1!$A$2:$A$41</c:f>
              <c:strCache>
                <c:ptCount val="40"/>
                <c:pt idx="0">
                  <c:v>2009/1</c:v>
                </c:pt>
                <c:pt idx="1">
                  <c:v>2009/2</c:v>
                </c:pt>
                <c:pt idx="2">
                  <c:v>2009/3</c:v>
                </c:pt>
                <c:pt idx="3">
                  <c:v>2009/4</c:v>
                </c:pt>
                <c:pt idx="4">
                  <c:v>2010/1</c:v>
                </c:pt>
                <c:pt idx="5">
                  <c:v>2010/2</c:v>
                </c:pt>
                <c:pt idx="6">
                  <c:v>2010/3</c:v>
                </c:pt>
                <c:pt idx="7">
                  <c:v>2010/4</c:v>
                </c:pt>
                <c:pt idx="8">
                  <c:v>2011/1</c:v>
                </c:pt>
                <c:pt idx="9">
                  <c:v>2011/2</c:v>
                </c:pt>
                <c:pt idx="10">
                  <c:v>2011/3</c:v>
                </c:pt>
                <c:pt idx="11">
                  <c:v>2011/4</c:v>
                </c:pt>
                <c:pt idx="12">
                  <c:v>2012/1</c:v>
                </c:pt>
                <c:pt idx="13">
                  <c:v>2012/2</c:v>
                </c:pt>
                <c:pt idx="14">
                  <c:v>2012/3</c:v>
                </c:pt>
                <c:pt idx="15">
                  <c:v>2012/4</c:v>
                </c:pt>
                <c:pt idx="16">
                  <c:v>2013/1</c:v>
                </c:pt>
                <c:pt idx="17">
                  <c:v>2013/2</c:v>
                </c:pt>
                <c:pt idx="18">
                  <c:v>2013/3</c:v>
                </c:pt>
                <c:pt idx="19">
                  <c:v>2013/4</c:v>
                </c:pt>
                <c:pt idx="20">
                  <c:v>2014/1</c:v>
                </c:pt>
                <c:pt idx="21">
                  <c:v>2014/2</c:v>
                </c:pt>
                <c:pt idx="22">
                  <c:v>2014/3</c:v>
                </c:pt>
                <c:pt idx="23">
                  <c:v>2014/4</c:v>
                </c:pt>
                <c:pt idx="24">
                  <c:v>2015/1</c:v>
                </c:pt>
                <c:pt idx="25">
                  <c:v>2015/2</c:v>
                </c:pt>
                <c:pt idx="26">
                  <c:v>2015/3</c:v>
                </c:pt>
                <c:pt idx="27">
                  <c:v>2015/4</c:v>
                </c:pt>
                <c:pt idx="28">
                  <c:v>2016/1</c:v>
                </c:pt>
                <c:pt idx="29">
                  <c:v>2016/2</c:v>
                </c:pt>
                <c:pt idx="30">
                  <c:v>2016/3</c:v>
                </c:pt>
                <c:pt idx="31">
                  <c:v>2016/4</c:v>
                </c:pt>
                <c:pt idx="32">
                  <c:v>2017/1</c:v>
                </c:pt>
                <c:pt idx="33">
                  <c:v>2017/2</c:v>
                </c:pt>
                <c:pt idx="34">
                  <c:v>2017/3</c:v>
                </c:pt>
                <c:pt idx="35">
                  <c:v>2017/4</c:v>
                </c:pt>
                <c:pt idx="36">
                  <c:v>2018/1</c:v>
                </c:pt>
                <c:pt idx="37">
                  <c:v>2018/2</c:v>
                </c:pt>
                <c:pt idx="38">
                  <c:v>2018/3</c:v>
                </c:pt>
                <c:pt idx="39">
                  <c:v>2018/4</c:v>
                </c:pt>
              </c:strCache>
            </c:strRef>
          </c:cat>
          <c:val>
            <c:numRef>
              <c:f>Sheet1!$F$2:$F$41</c:f>
              <c:numCache>
                <c:formatCode>_(* #,##0.0_);_(* \(#,##0.0\);_(* "-"??_);_(@_)</c:formatCode>
                <c:ptCount val="40"/>
                <c:pt idx="0">
                  <c:v>100</c:v>
                </c:pt>
                <c:pt idx="1">
                  <c:v>95.487766126469666</c:v>
                </c:pt>
                <c:pt idx="2">
                  <c:v>93.549412138544653</c:v>
                </c:pt>
                <c:pt idx="3">
                  <c:v>93.295201779472521</c:v>
                </c:pt>
                <c:pt idx="4">
                  <c:v>93.295201779472521</c:v>
                </c:pt>
                <c:pt idx="5">
                  <c:v>92.024149984111858</c:v>
                </c:pt>
                <c:pt idx="6">
                  <c:v>91.769939625039726</c:v>
                </c:pt>
                <c:pt idx="7">
                  <c:v>91.452176676199556</c:v>
                </c:pt>
                <c:pt idx="8">
                  <c:v>90.943755958055291</c:v>
                </c:pt>
                <c:pt idx="9">
                  <c:v>90.435335239911026</c:v>
                </c:pt>
                <c:pt idx="10">
                  <c:v>90.435335239911026</c:v>
                </c:pt>
                <c:pt idx="11">
                  <c:v>89.990467111534798</c:v>
                </c:pt>
                <c:pt idx="12">
                  <c:v>89.895138226882736</c:v>
                </c:pt>
                <c:pt idx="13">
                  <c:v>90.467111534795038</c:v>
                </c:pt>
                <c:pt idx="14">
                  <c:v>91.007308547823328</c:v>
                </c:pt>
                <c:pt idx="15">
                  <c:v>93.42230695900858</c:v>
                </c:pt>
                <c:pt idx="16">
                  <c:v>94.121385446456955</c:v>
                </c:pt>
                <c:pt idx="17">
                  <c:v>94.153161741340966</c:v>
                </c:pt>
                <c:pt idx="18">
                  <c:v>94.343819510645062</c:v>
                </c:pt>
                <c:pt idx="19">
                  <c:v>95.201779472513522</c:v>
                </c:pt>
                <c:pt idx="20">
                  <c:v>95.805529075309821</c:v>
                </c:pt>
                <c:pt idx="21">
                  <c:v>97.870988242770892</c:v>
                </c:pt>
                <c:pt idx="22">
                  <c:v>99.364474102319662</c:v>
                </c:pt>
                <c:pt idx="23">
                  <c:v>100.76263107721641</c:v>
                </c:pt>
                <c:pt idx="24">
                  <c:v>103.08230060374962</c:v>
                </c:pt>
                <c:pt idx="25">
                  <c:v>103.55894502700987</c:v>
                </c:pt>
                <c:pt idx="26">
                  <c:v>106.03749602796313</c:v>
                </c:pt>
                <c:pt idx="27">
                  <c:v>106.76835081029552</c:v>
                </c:pt>
                <c:pt idx="28">
                  <c:v>110.29551954242136</c:v>
                </c:pt>
                <c:pt idx="29">
                  <c:v>111.15347950428981</c:v>
                </c:pt>
                <c:pt idx="30">
                  <c:v>114.07689863361932</c:v>
                </c:pt>
                <c:pt idx="31">
                  <c:v>112.29742612011442</c:v>
                </c:pt>
                <c:pt idx="32">
                  <c:v>113.91801715919925</c:v>
                </c:pt>
                <c:pt idx="33">
                  <c:v>114.14045122338736</c:v>
                </c:pt>
                <c:pt idx="34">
                  <c:v>112.7105179536066</c:v>
                </c:pt>
                <c:pt idx="35">
                  <c:v>121.35367016205909</c:v>
                </c:pt>
                <c:pt idx="36">
                  <c:v>121.5443279313632</c:v>
                </c:pt>
                <c:pt idx="37">
                  <c:v>123.41912932952019</c:v>
                </c:pt>
                <c:pt idx="38">
                  <c:v>127.32761360025422</c:v>
                </c:pt>
                <c:pt idx="39">
                  <c:v>128.82109945980298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22-4B9A-885A-E169063D5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525064"/>
        <c:axId val="400610280"/>
      </c:lineChart>
      <c:catAx>
        <c:axId val="29952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10280"/>
        <c:crosses val="autoZero"/>
        <c:auto val="1"/>
        <c:lblAlgn val="ctr"/>
        <c:lblOffset val="100"/>
        <c:noMultiLvlLbl val="0"/>
      </c:catAx>
      <c:valAx>
        <c:axId val="400610280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2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129459977598923"/>
          <c:y val="7.1110917831585338E-2"/>
          <c:w val="0.33052844591157055"/>
          <c:h val="4.8600987007198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aseline="0"/>
              <a:t>Seattle v. National Housing Price CS Index (2000 = 100)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692306559323184E-2"/>
          <c:y val="0.1308893171355002"/>
          <c:w val="0.94084678809088262"/>
          <c:h val="0.75072376175481692"/>
        </c:manualLayout>
      </c:layout>
      <c:lineChart>
        <c:grouping val="standard"/>
        <c:varyColors val="0"/>
        <c:ser>
          <c:idx val="0"/>
          <c:order val="0"/>
          <c:tx>
            <c:strRef>
              <c:f>Seattle_CS_National_Comparison!$B$1</c:f>
              <c:strCache>
                <c:ptCount val="1"/>
                <c:pt idx="0">
                  <c:v>National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Seattle_CS_National_Comparison!$A$2:$A$227</c:f>
              <c:numCache>
                <c:formatCode>yyyy/m</c:formatCode>
                <c:ptCount val="226"/>
                <c:pt idx="0">
                  <c:v>36526</c:v>
                </c:pt>
                <c:pt idx="1">
                  <c:v>36557</c:v>
                </c:pt>
                <c:pt idx="2">
                  <c:v>36586</c:v>
                </c:pt>
                <c:pt idx="3">
                  <c:v>36617</c:v>
                </c:pt>
                <c:pt idx="4">
                  <c:v>36647</c:v>
                </c:pt>
                <c:pt idx="5">
                  <c:v>36678</c:v>
                </c:pt>
                <c:pt idx="6">
                  <c:v>36708</c:v>
                </c:pt>
                <c:pt idx="7">
                  <c:v>36739</c:v>
                </c:pt>
                <c:pt idx="8">
                  <c:v>36770</c:v>
                </c:pt>
                <c:pt idx="9">
                  <c:v>36800</c:v>
                </c:pt>
                <c:pt idx="10">
                  <c:v>36831</c:v>
                </c:pt>
                <c:pt idx="11">
                  <c:v>36861</c:v>
                </c:pt>
                <c:pt idx="12">
                  <c:v>36892</c:v>
                </c:pt>
                <c:pt idx="13">
                  <c:v>36923</c:v>
                </c:pt>
                <c:pt idx="14">
                  <c:v>36951</c:v>
                </c:pt>
                <c:pt idx="15">
                  <c:v>36982</c:v>
                </c:pt>
                <c:pt idx="16">
                  <c:v>37012</c:v>
                </c:pt>
                <c:pt idx="17">
                  <c:v>37043</c:v>
                </c:pt>
                <c:pt idx="18">
                  <c:v>37073</c:v>
                </c:pt>
                <c:pt idx="19">
                  <c:v>37104</c:v>
                </c:pt>
                <c:pt idx="20">
                  <c:v>37135</c:v>
                </c:pt>
                <c:pt idx="21">
                  <c:v>37165</c:v>
                </c:pt>
                <c:pt idx="22">
                  <c:v>37196</c:v>
                </c:pt>
                <c:pt idx="23">
                  <c:v>37226</c:v>
                </c:pt>
                <c:pt idx="24">
                  <c:v>37257</c:v>
                </c:pt>
                <c:pt idx="25">
                  <c:v>37288</c:v>
                </c:pt>
                <c:pt idx="26">
                  <c:v>37316</c:v>
                </c:pt>
                <c:pt idx="27">
                  <c:v>37347</c:v>
                </c:pt>
                <c:pt idx="28">
                  <c:v>37377</c:v>
                </c:pt>
                <c:pt idx="29">
                  <c:v>37408</c:v>
                </c:pt>
                <c:pt idx="30">
                  <c:v>37438</c:v>
                </c:pt>
                <c:pt idx="31">
                  <c:v>37469</c:v>
                </c:pt>
                <c:pt idx="32">
                  <c:v>37500</c:v>
                </c:pt>
                <c:pt idx="33">
                  <c:v>37530</c:v>
                </c:pt>
                <c:pt idx="34">
                  <c:v>37561</c:v>
                </c:pt>
                <c:pt idx="35">
                  <c:v>37591</c:v>
                </c:pt>
                <c:pt idx="36">
                  <c:v>37622</c:v>
                </c:pt>
                <c:pt idx="37">
                  <c:v>37653</c:v>
                </c:pt>
                <c:pt idx="38">
                  <c:v>37681</c:v>
                </c:pt>
                <c:pt idx="39">
                  <c:v>37712</c:v>
                </c:pt>
                <c:pt idx="40">
                  <c:v>37742</c:v>
                </c:pt>
                <c:pt idx="41">
                  <c:v>37773</c:v>
                </c:pt>
                <c:pt idx="42">
                  <c:v>37803</c:v>
                </c:pt>
                <c:pt idx="43">
                  <c:v>37834</c:v>
                </c:pt>
                <c:pt idx="44">
                  <c:v>37865</c:v>
                </c:pt>
                <c:pt idx="45">
                  <c:v>37895</c:v>
                </c:pt>
                <c:pt idx="46">
                  <c:v>37926</c:v>
                </c:pt>
                <c:pt idx="47">
                  <c:v>37956</c:v>
                </c:pt>
                <c:pt idx="48">
                  <c:v>37987</c:v>
                </c:pt>
                <c:pt idx="49">
                  <c:v>38018</c:v>
                </c:pt>
                <c:pt idx="50">
                  <c:v>38047</c:v>
                </c:pt>
                <c:pt idx="51">
                  <c:v>38078</c:v>
                </c:pt>
                <c:pt idx="52">
                  <c:v>38108</c:v>
                </c:pt>
                <c:pt idx="53">
                  <c:v>38139</c:v>
                </c:pt>
                <c:pt idx="54">
                  <c:v>38169</c:v>
                </c:pt>
                <c:pt idx="55">
                  <c:v>38200</c:v>
                </c:pt>
                <c:pt idx="56">
                  <c:v>38231</c:v>
                </c:pt>
                <c:pt idx="57">
                  <c:v>38261</c:v>
                </c:pt>
                <c:pt idx="58">
                  <c:v>38292</c:v>
                </c:pt>
                <c:pt idx="59">
                  <c:v>38322</c:v>
                </c:pt>
                <c:pt idx="60">
                  <c:v>38353</c:v>
                </c:pt>
                <c:pt idx="61">
                  <c:v>38384</c:v>
                </c:pt>
                <c:pt idx="62">
                  <c:v>38412</c:v>
                </c:pt>
                <c:pt idx="63">
                  <c:v>38443</c:v>
                </c:pt>
                <c:pt idx="64">
                  <c:v>38473</c:v>
                </c:pt>
                <c:pt idx="65">
                  <c:v>38504</c:v>
                </c:pt>
                <c:pt idx="66">
                  <c:v>38534</c:v>
                </c:pt>
                <c:pt idx="67">
                  <c:v>38565</c:v>
                </c:pt>
                <c:pt idx="68">
                  <c:v>38596</c:v>
                </c:pt>
                <c:pt idx="69">
                  <c:v>38626</c:v>
                </c:pt>
                <c:pt idx="70">
                  <c:v>38657</c:v>
                </c:pt>
                <c:pt idx="71">
                  <c:v>38687</c:v>
                </c:pt>
                <c:pt idx="72">
                  <c:v>38718</c:v>
                </c:pt>
                <c:pt idx="73">
                  <c:v>38749</c:v>
                </c:pt>
                <c:pt idx="74">
                  <c:v>38777</c:v>
                </c:pt>
                <c:pt idx="75">
                  <c:v>38808</c:v>
                </c:pt>
                <c:pt idx="76">
                  <c:v>38838</c:v>
                </c:pt>
                <c:pt idx="77">
                  <c:v>38869</c:v>
                </c:pt>
                <c:pt idx="78">
                  <c:v>38899</c:v>
                </c:pt>
                <c:pt idx="79">
                  <c:v>38930</c:v>
                </c:pt>
                <c:pt idx="80">
                  <c:v>38961</c:v>
                </c:pt>
                <c:pt idx="81">
                  <c:v>38991</c:v>
                </c:pt>
                <c:pt idx="82">
                  <c:v>39022</c:v>
                </c:pt>
                <c:pt idx="83">
                  <c:v>39052</c:v>
                </c:pt>
                <c:pt idx="84">
                  <c:v>39083</c:v>
                </c:pt>
                <c:pt idx="85">
                  <c:v>39114</c:v>
                </c:pt>
                <c:pt idx="86">
                  <c:v>39142</c:v>
                </c:pt>
                <c:pt idx="87">
                  <c:v>39173</c:v>
                </c:pt>
                <c:pt idx="88">
                  <c:v>39203</c:v>
                </c:pt>
                <c:pt idx="89">
                  <c:v>39234</c:v>
                </c:pt>
                <c:pt idx="90">
                  <c:v>39264</c:v>
                </c:pt>
                <c:pt idx="91">
                  <c:v>39295</c:v>
                </c:pt>
                <c:pt idx="92">
                  <c:v>39326</c:v>
                </c:pt>
                <c:pt idx="93">
                  <c:v>39356</c:v>
                </c:pt>
                <c:pt idx="94">
                  <c:v>39387</c:v>
                </c:pt>
                <c:pt idx="95">
                  <c:v>39417</c:v>
                </c:pt>
                <c:pt idx="96">
                  <c:v>39448</c:v>
                </c:pt>
                <c:pt idx="97">
                  <c:v>39479</c:v>
                </c:pt>
                <c:pt idx="98">
                  <c:v>39508</c:v>
                </c:pt>
                <c:pt idx="99">
                  <c:v>39539</c:v>
                </c:pt>
                <c:pt idx="100">
                  <c:v>39569</c:v>
                </c:pt>
                <c:pt idx="101">
                  <c:v>39600</c:v>
                </c:pt>
                <c:pt idx="102">
                  <c:v>39630</c:v>
                </c:pt>
                <c:pt idx="103">
                  <c:v>39661</c:v>
                </c:pt>
                <c:pt idx="104">
                  <c:v>39692</c:v>
                </c:pt>
                <c:pt idx="105">
                  <c:v>39722</c:v>
                </c:pt>
                <c:pt idx="106">
                  <c:v>39753</c:v>
                </c:pt>
                <c:pt idx="107">
                  <c:v>39783</c:v>
                </c:pt>
                <c:pt idx="108">
                  <c:v>39814</c:v>
                </c:pt>
                <c:pt idx="109">
                  <c:v>39845</c:v>
                </c:pt>
                <c:pt idx="110">
                  <c:v>39873</c:v>
                </c:pt>
                <c:pt idx="111">
                  <c:v>39904</c:v>
                </c:pt>
                <c:pt idx="112">
                  <c:v>39934</c:v>
                </c:pt>
                <c:pt idx="113">
                  <c:v>39965</c:v>
                </c:pt>
                <c:pt idx="114">
                  <c:v>39995</c:v>
                </c:pt>
                <c:pt idx="115">
                  <c:v>40026</c:v>
                </c:pt>
                <c:pt idx="116">
                  <c:v>40057</c:v>
                </c:pt>
                <c:pt idx="117">
                  <c:v>40087</c:v>
                </c:pt>
                <c:pt idx="118">
                  <c:v>40118</c:v>
                </c:pt>
                <c:pt idx="119">
                  <c:v>40148</c:v>
                </c:pt>
                <c:pt idx="120">
                  <c:v>40179</c:v>
                </c:pt>
                <c:pt idx="121">
                  <c:v>40210</c:v>
                </c:pt>
                <c:pt idx="122">
                  <c:v>40238</c:v>
                </c:pt>
                <c:pt idx="123">
                  <c:v>40269</c:v>
                </c:pt>
                <c:pt idx="124">
                  <c:v>40299</c:v>
                </c:pt>
                <c:pt idx="125">
                  <c:v>40330</c:v>
                </c:pt>
                <c:pt idx="126">
                  <c:v>40360</c:v>
                </c:pt>
                <c:pt idx="127">
                  <c:v>40391</c:v>
                </c:pt>
                <c:pt idx="128">
                  <c:v>40422</c:v>
                </c:pt>
                <c:pt idx="129">
                  <c:v>40452</c:v>
                </c:pt>
                <c:pt idx="130">
                  <c:v>40483</c:v>
                </c:pt>
                <c:pt idx="131">
                  <c:v>40513</c:v>
                </c:pt>
                <c:pt idx="132">
                  <c:v>40544</c:v>
                </c:pt>
                <c:pt idx="133">
                  <c:v>40575</c:v>
                </c:pt>
                <c:pt idx="134">
                  <c:v>40603</c:v>
                </c:pt>
                <c:pt idx="135">
                  <c:v>40634</c:v>
                </c:pt>
                <c:pt idx="136">
                  <c:v>40664</c:v>
                </c:pt>
                <c:pt idx="137">
                  <c:v>40695</c:v>
                </c:pt>
                <c:pt idx="138">
                  <c:v>40725</c:v>
                </c:pt>
                <c:pt idx="139">
                  <c:v>40756</c:v>
                </c:pt>
                <c:pt idx="140">
                  <c:v>40787</c:v>
                </c:pt>
                <c:pt idx="141">
                  <c:v>40817</c:v>
                </c:pt>
                <c:pt idx="142">
                  <c:v>40848</c:v>
                </c:pt>
                <c:pt idx="143">
                  <c:v>40878</c:v>
                </c:pt>
                <c:pt idx="144">
                  <c:v>40909</c:v>
                </c:pt>
                <c:pt idx="145">
                  <c:v>40940</c:v>
                </c:pt>
                <c:pt idx="146">
                  <c:v>40969</c:v>
                </c:pt>
                <c:pt idx="147">
                  <c:v>41000</c:v>
                </c:pt>
                <c:pt idx="148">
                  <c:v>41030</c:v>
                </c:pt>
                <c:pt idx="149">
                  <c:v>41061</c:v>
                </c:pt>
                <c:pt idx="150">
                  <c:v>41091</c:v>
                </c:pt>
                <c:pt idx="151">
                  <c:v>41122</c:v>
                </c:pt>
                <c:pt idx="152">
                  <c:v>41153</c:v>
                </c:pt>
                <c:pt idx="153">
                  <c:v>41183</c:v>
                </c:pt>
                <c:pt idx="154">
                  <c:v>41214</c:v>
                </c:pt>
                <c:pt idx="155">
                  <c:v>41244</c:v>
                </c:pt>
                <c:pt idx="156">
                  <c:v>41275</c:v>
                </c:pt>
                <c:pt idx="157">
                  <c:v>41306</c:v>
                </c:pt>
                <c:pt idx="158">
                  <c:v>41334</c:v>
                </c:pt>
                <c:pt idx="159">
                  <c:v>41365</c:v>
                </c:pt>
                <c:pt idx="160">
                  <c:v>41395</c:v>
                </c:pt>
                <c:pt idx="161">
                  <c:v>41426</c:v>
                </c:pt>
                <c:pt idx="162">
                  <c:v>41456</c:v>
                </c:pt>
                <c:pt idx="163">
                  <c:v>41487</c:v>
                </c:pt>
                <c:pt idx="164">
                  <c:v>41518</c:v>
                </c:pt>
                <c:pt idx="165">
                  <c:v>41548</c:v>
                </c:pt>
                <c:pt idx="166">
                  <c:v>41579</c:v>
                </c:pt>
                <c:pt idx="167">
                  <c:v>41609</c:v>
                </c:pt>
                <c:pt idx="168">
                  <c:v>41640</c:v>
                </c:pt>
                <c:pt idx="169">
                  <c:v>41671</c:v>
                </c:pt>
                <c:pt idx="170">
                  <c:v>41699</c:v>
                </c:pt>
                <c:pt idx="171">
                  <c:v>41730</c:v>
                </c:pt>
                <c:pt idx="172">
                  <c:v>41760</c:v>
                </c:pt>
                <c:pt idx="173">
                  <c:v>41791</c:v>
                </c:pt>
                <c:pt idx="174">
                  <c:v>41821</c:v>
                </c:pt>
                <c:pt idx="175">
                  <c:v>41852</c:v>
                </c:pt>
                <c:pt idx="176">
                  <c:v>41883</c:v>
                </c:pt>
                <c:pt idx="177">
                  <c:v>41913</c:v>
                </c:pt>
                <c:pt idx="178">
                  <c:v>41944</c:v>
                </c:pt>
                <c:pt idx="179">
                  <c:v>41974</c:v>
                </c:pt>
                <c:pt idx="180">
                  <c:v>42005</c:v>
                </c:pt>
                <c:pt idx="181">
                  <c:v>42036</c:v>
                </c:pt>
                <c:pt idx="182">
                  <c:v>42064</c:v>
                </c:pt>
                <c:pt idx="183">
                  <c:v>42095</c:v>
                </c:pt>
                <c:pt idx="184">
                  <c:v>42125</c:v>
                </c:pt>
                <c:pt idx="185">
                  <c:v>42156</c:v>
                </c:pt>
                <c:pt idx="186">
                  <c:v>42186</c:v>
                </c:pt>
                <c:pt idx="187">
                  <c:v>42217</c:v>
                </c:pt>
                <c:pt idx="188">
                  <c:v>42248</c:v>
                </c:pt>
                <c:pt idx="189">
                  <c:v>42278</c:v>
                </c:pt>
                <c:pt idx="190">
                  <c:v>42309</c:v>
                </c:pt>
                <c:pt idx="191">
                  <c:v>42339</c:v>
                </c:pt>
                <c:pt idx="192">
                  <c:v>42370</c:v>
                </c:pt>
                <c:pt idx="193">
                  <c:v>42401</c:v>
                </c:pt>
                <c:pt idx="194">
                  <c:v>42430</c:v>
                </c:pt>
                <c:pt idx="195">
                  <c:v>42461</c:v>
                </c:pt>
                <c:pt idx="196">
                  <c:v>42491</c:v>
                </c:pt>
                <c:pt idx="197">
                  <c:v>42522</c:v>
                </c:pt>
                <c:pt idx="198">
                  <c:v>42552</c:v>
                </c:pt>
                <c:pt idx="199">
                  <c:v>42583</c:v>
                </c:pt>
                <c:pt idx="200">
                  <c:v>42614</c:v>
                </c:pt>
                <c:pt idx="201">
                  <c:v>42644</c:v>
                </c:pt>
                <c:pt idx="202">
                  <c:v>42675</c:v>
                </c:pt>
                <c:pt idx="203">
                  <c:v>42705</c:v>
                </c:pt>
                <c:pt idx="204">
                  <c:v>42736</c:v>
                </c:pt>
                <c:pt idx="205">
                  <c:v>42767</c:v>
                </c:pt>
                <c:pt idx="206">
                  <c:v>42795</c:v>
                </c:pt>
                <c:pt idx="207">
                  <c:v>42826</c:v>
                </c:pt>
                <c:pt idx="208">
                  <c:v>42856</c:v>
                </c:pt>
                <c:pt idx="209">
                  <c:v>42887</c:v>
                </c:pt>
                <c:pt idx="210">
                  <c:v>42917</c:v>
                </c:pt>
                <c:pt idx="211">
                  <c:v>42948</c:v>
                </c:pt>
                <c:pt idx="212">
                  <c:v>42979</c:v>
                </c:pt>
                <c:pt idx="213">
                  <c:v>43009</c:v>
                </c:pt>
                <c:pt idx="214">
                  <c:v>43040</c:v>
                </c:pt>
                <c:pt idx="215">
                  <c:v>43070</c:v>
                </c:pt>
                <c:pt idx="216">
                  <c:v>43101</c:v>
                </c:pt>
                <c:pt idx="217">
                  <c:v>43132</c:v>
                </c:pt>
                <c:pt idx="218">
                  <c:v>43160</c:v>
                </c:pt>
                <c:pt idx="219">
                  <c:v>43191</c:v>
                </c:pt>
                <c:pt idx="220">
                  <c:v>43221</c:v>
                </c:pt>
                <c:pt idx="221">
                  <c:v>43252</c:v>
                </c:pt>
                <c:pt idx="222">
                  <c:v>43282</c:v>
                </c:pt>
                <c:pt idx="223">
                  <c:v>43313</c:v>
                </c:pt>
                <c:pt idx="224">
                  <c:v>43344</c:v>
                </c:pt>
                <c:pt idx="225">
                  <c:v>43374</c:v>
                </c:pt>
              </c:numCache>
            </c:numRef>
          </c:cat>
          <c:val>
            <c:numRef>
              <c:f>Seattle_CS_National_Comparison!$B$2:$B$227</c:f>
              <c:numCache>
                <c:formatCode>General</c:formatCode>
                <c:ptCount val="226"/>
                <c:pt idx="0">
                  <c:v>100</c:v>
                </c:pt>
                <c:pt idx="1">
                  <c:v>100.57</c:v>
                </c:pt>
                <c:pt idx="2">
                  <c:v>101.465</c:v>
                </c:pt>
                <c:pt idx="3">
                  <c:v>102.54</c:v>
                </c:pt>
                <c:pt idx="4">
                  <c:v>103.702</c:v>
                </c:pt>
                <c:pt idx="5">
                  <c:v>104.855</c:v>
                </c:pt>
                <c:pt idx="6">
                  <c:v>105.721</c:v>
                </c:pt>
                <c:pt idx="7">
                  <c:v>106.521</c:v>
                </c:pt>
                <c:pt idx="8">
                  <c:v>107.13500000000001</c:v>
                </c:pt>
                <c:pt idx="9">
                  <c:v>107.72799999999999</c:v>
                </c:pt>
                <c:pt idx="10">
                  <c:v>108.29</c:v>
                </c:pt>
                <c:pt idx="11">
                  <c:v>108.791</c:v>
                </c:pt>
                <c:pt idx="12">
                  <c:v>109.214</c:v>
                </c:pt>
                <c:pt idx="13">
                  <c:v>109.642</c:v>
                </c:pt>
                <c:pt idx="14">
                  <c:v>110.39400000000001</c:v>
                </c:pt>
                <c:pt idx="15">
                  <c:v>111.247</c:v>
                </c:pt>
                <c:pt idx="16">
                  <c:v>112.203</c:v>
                </c:pt>
                <c:pt idx="17">
                  <c:v>113.273</c:v>
                </c:pt>
                <c:pt idx="18">
                  <c:v>114.229</c:v>
                </c:pt>
                <c:pt idx="19">
                  <c:v>114.99</c:v>
                </c:pt>
                <c:pt idx="20">
                  <c:v>115.46599999999999</c:v>
                </c:pt>
                <c:pt idx="21">
                  <c:v>115.682</c:v>
                </c:pt>
                <c:pt idx="22">
                  <c:v>115.83799999999999</c:v>
                </c:pt>
                <c:pt idx="23">
                  <c:v>116.05500000000001</c:v>
                </c:pt>
                <c:pt idx="24">
                  <c:v>116.437</c:v>
                </c:pt>
                <c:pt idx="25">
                  <c:v>116.917</c:v>
                </c:pt>
                <c:pt idx="26">
                  <c:v>117.931</c:v>
                </c:pt>
                <c:pt idx="27">
                  <c:v>119.211</c:v>
                </c:pt>
                <c:pt idx="28">
                  <c:v>120.79</c:v>
                </c:pt>
                <c:pt idx="29">
                  <c:v>122.334</c:v>
                </c:pt>
                <c:pt idx="30">
                  <c:v>123.687</c:v>
                </c:pt>
                <c:pt idx="31">
                  <c:v>124.729</c:v>
                </c:pt>
                <c:pt idx="32">
                  <c:v>125.492</c:v>
                </c:pt>
                <c:pt idx="33">
                  <c:v>126.13500000000001</c:v>
                </c:pt>
                <c:pt idx="34">
                  <c:v>126.64100000000001</c:v>
                </c:pt>
                <c:pt idx="35">
                  <c:v>127.149</c:v>
                </c:pt>
                <c:pt idx="36">
                  <c:v>127.651</c:v>
                </c:pt>
                <c:pt idx="37">
                  <c:v>128.32599999999999</c:v>
                </c:pt>
                <c:pt idx="38">
                  <c:v>129.309</c:v>
                </c:pt>
                <c:pt idx="39">
                  <c:v>130.489</c:v>
                </c:pt>
                <c:pt idx="40">
                  <c:v>131.84</c:v>
                </c:pt>
                <c:pt idx="41">
                  <c:v>133.22499999999999</c:v>
                </c:pt>
                <c:pt idx="42">
                  <c:v>134.64500000000001</c:v>
                </c:pt>
                <c:pt idx="43">
                  <c:v>135.96299999999999</c:v>
                </c:pt>
                <c:pt idx="44">
                  <c:v>137.07599999999999</c:v>
                </c:pt>
                <c:pt idx="45">
                  <c:v>137.97799999999901</c:v>
                </c:pt>
                <c:pt idx="46">
                  <c:v>138.76900000000001</c:v>
                </c:pt>
                <c:pt idx="47">
                  <c:v>139.63200000000001</c:v>
                </c:pt>
                <c:pt idx="48">
                  <c:v>140.71100000000001</c:v>
                </c:pt>
                <c:pt idx="49">
                  <c:v>142.03399999999999</c:v>
                </c:pt>
                <c:pt idx="50">
                  <c:v>144.084</c:v>
                </c:pt>
                <c:pt idx="51">
                  <c:v>146.18199999999999</c:v>
                </c:pt>
                <c:pt idx="52">
                  <c:v>148.33500000000001</c:v>
                </c:pt>
                <c:pt idx="53">
                  <c:v>150.517</c:v>
                </c:pt>
                <c:pt idx="54">
                  <c:v>152.33500000000001</c:v>
                </c:pt>
                <c:pt idx="55">
                  <c:v>153.81200000000001</c:v>
                </c:pt>
                <c:pt idx="56">
                  <c:v>155.108</c:v>
                </c:pt>
                <c:pt idx="57">
                  <c:v>156.29900000000001</c:v>
                </c:pt>
                <c:pt idx="58">
                  <c:v>157.499</c:v>
                </c:pt>
                <c:pt idx="59">
                  <c:v>158.67400000000001</c:v>
                </c:pt>
                <c:pt idx="60">
                  <c:v>160.136</c:v>
                </c:pt>
                <c:pt idx="61">
                  <c:v>161.93199999999999</c:v>
                </c:pt>
                <c:pt idx="62">
                  <c:v>164.58199999999999</c:v>
                </c:pt>
                <c:pt idx="63">
                  <c:v>167</c:v>
                </c:pt>
                <c:pt idx="64">
                  <c:v>169.542</c:v>
                </c:pt>
                <c:pt idx="65">
                  <c:v>172.01300000000001</c:v>
                </c:pt>
                <c:pt idx="66">
                  <c:v>174.09599999999901</c:v>
                </c:pt>
                <c:pt idx="67">
                  <c:v>175.923</c:v>
                </c:pt>
                <c:pt idx="68">
                  <c:v>177.61199999999999</c:v>
                </c:pt>
                <c:pt idx="69">
                  <c:v>178.755</c:v>
                </c:pt>
                <c:pt idx="70">
                  <c:v>179.678</c:v>
                </c:pt>
                <c:pt idx="71">
                  <c:v>180.11199999999999</c:v>
                </c:pt>
                <c:pt idx="72">
                  <c:v>180.833</c:v>
                </c:pt>
                <c:pt idx="73">
                  <c:v>181.50399999999999</c:v>
                </c:pt>
                <c:pt idx="74">
                  <c:v>182.75200000000001</c:v>
                </c:pt>
                <c:pt idx="75">
                  <c:v>183.65</c:v>
                </c:pt>
                <c:pt idx="76">
                  <c:v>184.381</c:v>
                </c:pt>
                <c:pt idx="77">
                  <c:v>184.55099999999999</c:v>
                </c:pt>
                <c:pt idx="78">
                  <c:v>184.614</c:v>
                </c:pt>
                <c:pt idx="79">
                  <c:v>184.41300000000001</c:v>
                </c:pt>
                <c:pt idx="80">
                  <c:v>184.20599999999999</c:v>
                </c:pt>
                <c:pt idx="81">
                  <c:v>184.06100000000001</c:v>
                </c:pt>
                <c:pt idx="82">
                  <c:v>183.637</c:v>
                </c:pt>
                <c:pt idx="83">
                  <c:v>183.23400000000001</c:v>
                </c:pt>
                <c:pt idx="84">
                  <c:v>182.72200000000001</c:v>
                </c:pt>
                <c:pt idx="85">
                  <c:v>182.47499999999999</c:v>
                </c:pt>
                <c:pt idx="86">
                  <c:v>182.19800000000001</c:v>
                </c:pt>
                <c:pt idx="87">
                  <c:v>182.13800000000001</c:v>
                </c:pt>
                <c:pt idx="88">
                  <c:v>181.893</c:v>
                </c:pt>
                <c:pt idx="89">
                  <c:v>181.548</c:v>
                </c:pt>
                <c:pt idx="90">
                  <c:v>181.001</c:v>
                </c:pt>
                <c:pt idx="91">
                  <c:v>180.24199999999999</c:v>
                </c:pt>
                <c:pt idx="92">
                  <c:v>179.13</c:v>
                </c:pt>
                <c:pt idx="93">
                  <c:v>177.54</c:v>
                </c:pt>
                <c:pt idx="94">
                  <c:v>175.173</c:v>
                </c:pt>
                <c:pt idx="95">
                  <c:v>173.34799999999899</c:v>
                </c:pt>
                <c:pt idx="96">
                  <c:v>171.08500000000001</c:v>
                </c:pt>
                <c:pt idx="97">
                  <c:v>169.19799999999901</c:v>
                </c:pt>
                <c:pt idx="98">
                  <c:v>167.91</c:v>
                </c:pt>
                <c:pt idx="99">
                  <c:v>167.32900000000001</c:v>
                </c:pt>
                <c:pt idx="100">
                  <c:v>167.02799999999999</c:v>
                </c:pt>
                <c:pt idx="101">
                  <c:v>166.548</c:v>
                </c:pt>
                <c:pt idx="102">
                  <c:v>165.726</c:v>
                </c:pt>
                <c:pt idx="103">
                  <c:v>164.292</c:v>
                </c:pt>
                <c:pt idx="104">
                  <c:v>161.92400000000001</c:v>
                </c:pt>
                <c:pt idx="105">
                  <c:v>159.16999999999999</c:v>
                </c:pt>
                <c:pt idx="106">
                  <c:v>156.078</c:v>
                </c:pt>
                <c:pt idx="107">
                  <c:v>152.553</c:v>
                </c:pt>
                <c:pt idx="108">
                  <c:v>149.37100000000001</c:v>
                </c:pt>
                <c:pt idx="109">
                  <c:v>147.62700000000001</c:v>
                </c:pt>
                <c:pt idx="110">
                  <c:v>146.52500000000001</c:v>
                </c:pt>
                <c:pt idx="111">
                  <c:v>146.95400000000001</c:v>
                </c:pt>
                <c:pt idx="112">
                  <c:v>148.18100000000001</c:v>
                </c:pt>
                <c:pt idx="113">
                  <c:v>149.80600000000001</c:v>
                </c:pt>
                <c:pt idx="114">
                  <c:v>150.755</c:v>
                </c:pt>
                <c:pt idx="115">
                  <c:v>150.67099999999999</c:v>
                </c:pt>
                <c:pt idx="116">
                  <c:v>149.63</c:v>
                </c:pt>
                <c:pt idx="117">
                  <c:v>148.589</c:v>
                </c:pt>
                <c:pt idx="118">
                  <c:v>147.947</c:v>
                </c:pt>
                <c:pt idx="119">
                  <c:v>146.67599999999999</c:v>
                </c:pt>
                <c:pt idx="120">
                  <c:v>145.00299999999999</c:v>
                </c:pt>
                <c:pt idx="121">
                  <c:v>143.05699999999999</c:v>
                </c:pt>
                <c:pt idx="122">
                  <c:v>143.596</c:v>
                </c:pt>
                <c:pt idx="123">
                  <c:v>145.39599999999999</c:v>
                </c:pt>
                <c:pt idx="124">
                  <c:v>147.029</c:v>
                </c:pt>
                <c:pt idx="125">
                  <c:v>147.69299999999899</c:v>
                </c:pt>
                <c:pt idx="126">
                  <c:v>147.548</c:v>
                </c:pt>
                <c:pt idx="127">
                  <c:v>146.40899999999999</c:v>
                </c:pt>
                <c:pt idx="128">
                  <c:v>144.59399999999999</c:v>
                </c:pt>
                <c:pt idx="129">
                  <c:v>143.125</c:v>
                </c:pt>
                <c:pt idx="130">
                  <c:v>141.82299999999901</c:v>
                </c:pt>
                <c:pt idx="131">
                  <c:v>140.636</c:v>
                </c:pt>
                <c:pt idx="132">
                  <c:v>139.047</c:v>
                </c:pt>
                <c:pt idx="133">
                  <c:v>137.74299999999999</c:v>
                </c:pt>
                <c:pt idx="134">
                  <c:v>137.791</c:v>
                </c:pt>
                <c:pt idx="135">
                  <c:v>139.154</c:v>
                </c:pt>
                <c:pt idx="136">
                  <c:v>140.68299999999999</c:v>
                </c:pt>
                <c:pt idx="137">
                  <c:v>141.93299999999999</c:v>
                </c:pt>
                <c:pt idx="138">
                  <c:v>142.32900000000001</c:v>
                </c:pt>
                <c:pt idx="139">
                  <c:v>141.77199999999999</c:v>
                </c:pt>
                <c:pt idx="140">
                  <c:v>140.15700000000001</c:v>
                </c:pt>
                <c:pt idx="141">
                  <c:v>138.4</c:v>
                </c:pt>
                <c:pt idx="142">
                  <c:v>136.65700000000001</c:v>
                </c:pt>
                <c:pt idx="143">
                  <c:v>135.161</c:v>
                </c:pt>
                <c:pt idx="144">
                  <c:v>134.166</c:v>
                </c:pt>
                <c:pt idx="145">
                  <c:v>134</c:v>
                </c:pt>
                <c:pt idx="146">
                  <c:v>135.87299999999999</c:v>
                </c:pt>
                <c:pt idx="147">
                  <c:v>138.483</c:v>
                </c:pt>
                <c:pt idx="148">
                  <c:v>141.06</c:v>
                </c:pt>
                <c:pt idx="149">
                  <c:v>143.17699999999999</c:v>
                </c:pt>
                <c:pt idx="150">
                  <c:v>144.286</c:v>
                </c:pt>
                <c:pt idx="151">
                  <c:v>144.708</c:v>
                </c:pt>
                <c:pt idx="152">
                  <c:v>144.363</c:v>
                </c:pt>
                <c:pt idx="153">
                  <c:v>143.977</c:v>
                </c:pt>
                <c:pt idx="154">
                  <c:v>143.97200000000001</c:v>
                </c:pt>
                <c:pt idx="155">
                  <c:v>143.87799999999999</c:v>
                </c:pt>
                <c:pt idx="156">
                  <c:v>144.31700000000001</c:v>
                </c:pt>
                <c:pt idx="157">
                  <c:v>145.16200000000001</c:v>
                </c:pt>
                <c:pt idx="158">
                  <c:v>147.96199999999999</c:v>
                </c:pt>
                <c:pt idx="159">
                  <c:v>150.977</c:v>
                </c:pt>
                <c:pt idx="160">
                  <c:v>153.874</c:v>
                </c:pt>
                <c:pt idx="161">
                  <c:v>156.446</c:v>
                </c:pt>
                <c:pt idx="162">
                  <c:v>158.30799999999999</c:v>
                </c:pt>
                <c:pt idx="163">
                  <c:v>159.417</c:v>
                </c:pt>
                <c:pt idx="164">
                  <c:v>159.69299999999899</c:v>
                </c:pt>
                <c:pt idx="165">
                  <c:v>159.571</c:v>
                </c:pt>
                <c:pt idx="166">
                  <c:v>159.375</c:v>
                </c:pt>
                <c:pt idx="167">
                  <c:v>159.298</c:v>
                </c:pt>
                <c:pt idx="168">
                  <c:v>159.398</c:v>
                </c:pt>
                <c:pt idx="169">
                  <c:v>159.90899999999999</c:v>
                </c:pt>
                <c:pt idx="170">
                  <c:v>161.226</c:v>
                </c:pt>
                <c:pt idx="171">
                  <c:v>163</c:v>
                </c:pt>
                <c:pt idx="172">
                  <c:v>164.71</c:v>
                </c:pt>
                <c:pt idx="173">
                  <c:v>166.23599999999999</c:v>
                </c:pt>
                <c:pt idx="174">
                  <c:v>167.15599999999901</c:v>
                </c:pt>
                <c:pt idx="175">
                  <c:v>167.47099999999901</c:v>
                </c:pt>
                <c:pt idx="176">
                  <c:v>167.26400000000001</c:v>
                </c:pt>
                <c:pt idx="177">
                  <c:v>166.934</c:v>
                </c:pt>
                <c:pt idx="178">
                  <c:v>166.685</c:v>
                </c:pt>
                <c:pt idx="179">
                  <c:v>166.495</c:v>
                </c:pt>
                <c:pt idx="180">
                  <c:v>166.29499999999999</c:v>
                </c:pt>
                <c:pt idx="181">
                  <c:v>166.685</c:v>
                </c:pt>
                <c:pt idx="182">
                  <c:v>168.142</c:v>
                </c:pt>
                <c:pt idx="183">
                  <c:v>170.01599999999999</c:v>
                </c:pt>
                <c:pt idx="184">
                  <c:v>171.892</c:v>
                </c:pt>
                <c:pt idx="185">
                  <c:v>173.49100000000001</c:v>
                </c:pt>
                <c:pt idx="186">
                  <c:v>174.535</c:v>
                </c:pt>
                <c:pt idx="187">
                  <c:v>174.98400000000001</c:v>
                </c:pt>
                <c:pt idx="188">
                  <c:v>175.101</c:v>
                </c:pt>
                <c:pt idx="189">
                  <c:v>175.11600000000001</c:v>
                </c:pt>
                <c:pt idx="190">
                  <c:v>175.22</c:v>
                </c:pt>
                <c:pt idx="191">
                  <c:v>175.19900000000001</c:v>
                </c:pt>
                <c:pt idx="192">
                  <c:v>175.114</c:v>
                </c:pt>
                <c:pt idx="193">
                  <c:v>175.35299999999901</c:v>
                </c:pt>
                <c:pt idx="194">
                  <c:v>176.66900000000001</c:v>
                </c:pt>
                <c:pt idx="195">
                  <c:v>178.559</c:v>
                </c:pt>
                <c:pt idx="196">
                  <c:v>180.41300000000001</c:v>
                </c:pt>
                <c:pt idx="197">
                  <c:v>182.00200000000001</c:v>
                </c:pt>
                <c:pt idx="198">
                  <c:v>183.12299999999999</c:v>
                </c:pt>
                <c:pt idx="199">
                  <c:v>183.773</c:v>
                </c:pt>
                <c:pt idx="200">
                  <c:v>184.07</c:v>
                </c:pt>
                <c:pt idx="201">
                  <c:v>184.15199999999999</c:v>
                </c:pt>
                <c:pt idx="202">
                  <c:v>184.37200000000001</c:v>
                </c:pt>
                <c:pt idx="203">
                  <c:v>184.55500000000001</c:v>
                </c:pt>
                <c:pt idx="204">
                  <c:v>184.804</c:v>
                </c:pt>
                <c:pt idx="205">
                  <c:v>185.185</c:v>
                </c:pt>
                <c:pt idx="206">
                  <c:v>186.69300000000001</c:v>
                </c:pt>
                <c:pt idx="207">
                  <c:v>188.70099999999999</c:v>
                </c:pt>
                <c:pt idx="208">
                  <c:v>190.708</c:v>
                </c:pt>
                <c:pt idx="209">
                  <c:v>192.453</c:v>
                </c:pt>
                <c:pt idx="210">
                  <c:v>193.71799999999999</c:v>
                </c:pt>
                <c:pt idx="211">
                  <c:v>194.572</c:v>
                </c:pt>
                <c:pt idx="212">
                  <c:v>195.05500000000001</c:v>
                </c:pt>
                <c:pt idx="213">
                  <c:v>195.32599999999999</c:v>
                </c:pt>
                <c:pt idx="214">
                  <c:v>195.703</c:v>
                </c:pt>
                <c:pt idx="215">
                  <c:v>196.11500000000001</c:v>
                </c:pt>
                <c:pt idx="216">
                  <c:v>196.38900000000001</c:v>
                </c:pt>
                <c:pt idx="217">
                  <c:v>197.18899999999999</c:v>
                </c:pt>
                <c:pt idx="218">
                  <c:v>198.88200000000001</c:v>
                </c:pt>
                <c:pt idx="219">
                  <c:v>200.953</c:v>
                </c:pt>
                <c:pt idx="220">
                  <c:v>202.803</c:v>
                </c:pt>
                <c:pt idx="221">
                  <c:v>204.393</c:v>
                </c:pt>
                <c:pt idx="222">
                  <c:v>205.31800000000001</c:v>
                </c:pt>
                <c:pt idx="223">
                  <c:v>205.714</c:v>
                </c:pt>
                <c:pt idx="224">
                  <c:v>205.83199999999999</c:v>
                </c:pt>
                <c:pt idx="225">
                  <c:v>206.02500000000001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C1-44B1-BCCC-9B3DE2E025DF}"/>
            </c:ext>
          </c:extLst>
        </c:ser>
        <c:ser>
          <c:idx val="1"/>
          <c:order val="1"/>
          <c:tx>
            <c:strRef>
              <c:f>Seattle_CS_National_Comparison!$C$1</c:f>
              <c:strCache>
                <c:ptCount val="1"/>
                <c:pt idx="0">
                  <c:v>Seattle Index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Seattle_CS_National_Comparison!$A$2:$A$227</c:f>
              <c:numCache>
                <c:formatCode>yyyy/m</c:formatCode>
                <c:ptCount val="226"/>
                <c:pt idx="0">
                  <c:v>36526</c:v>
                </c:pt>
                <c:pt idx="1">
                  <c:v>36557</c:v>
                </c:pt>
                <c:pt idx="2">
                  <c:v>36586</c:v>
                </c:pt>
                <c:pt idx="3">
                  <c:v>36617</c:v>
                </c:pt>
                <c:pt idx="4">
                  <c:v>36647</c:v>
                </c:pt>
                <c:pt idx="5">
                  <c:v>36678</c:v>
                </c:pt>
                <c:pt idx="6">
                  <c:v>36708</c:v>
                </c:pt>
                <c:pt idx="7">
                  <c:v>36739</c:v>
                </c:pt>
                <c:pt idx="8">
                  <c:v>36770</c:v>
                </c:pt>
                <c:pt idx="9">
                  <c:v>36800</c:v>
                </c:pt>
                <c:pt idx="10">
                  <c:v>36831</c:v>
                </c:pt>
                <c:pt idx="11">
                  <c:v>36861</c:v>
                </c:pt>
                <c:pt idx="12">
                  <c:v>36892</c:v>
                </c:pt>
                <c:pt idx="13">
                  <c:v>36923</c:v>
                </c:pt>
                <c:pt idx="14">
                  <c:v>36951</c:v>
                </c:pt>
                <c:pt idx="15">
                  <c:v>36982</c:v>
                </c:pt>
                <c:pt idx="16">
                  <c:v>37012</c:v>
                </c:pt>
                <c:pt idx="17">
                  <c:v>37043</c:v>
                </c:pt>
                <c:pt idx="18">
                  <c:v>37073</c:v>
                </c:pt>
                <c:pt idx="19">
                  <c:v>37104</c:v>
                </c:pt>
                <c:pt idx="20">
                  <c:v>37135</c:v>
                </c:pt>
                <c:pt idx="21">
                  <c:v>37165</c:v>
                </c:pt>
                <c:pt idx="22">
                  <c:v>37196</c:v>
                </c:pt>
                <c:pt idx="23">
                  <c:v>37226</c:v>
                </c:pt>
                <c:pt idx="24">
                  <c:v>37257</c:v>
                </c:pt>
                <c:pt idx="25">
                  <c:v>37288</c:v>
                </c:pt>
                <c:pt idx="26">
                  <c:v>37316</c:v>
                </c:pt>
                <c:pt idx="27">
                  <c:v>37347</c:v>
                </c:pt>
                <c:pt idx="28">
                  <c:v>37377</c:v>
                </c:pt>
                <c:pt idx="29">
                  <c:v>37408</c:v>
                </c:pt>
                <c:pt idx="30">
                  <c:v>37438</c:v>
                </c:pt>
                <c:pt idx="31">
                  <c:v>37469</c:v>
                </c:pt>
                <c:pt idx="32">
                  <c:v>37500</c:v>
                </c:pt>
                <c:pt idx="33">
                  <c:v>37530</c:v>
                </c:pt>
                <c:pt idx="34">
                  <c:v>37561</c:v>
                </c:pt>
                <c:pt idx="35">
                  <c:v>37591</c:v>
                </c:pt>
                <c:pt idx="36">
                  <c:v>37622</c:v>
                </c:pt>
                <c:pt idx="37">
                  <c:v>37653</c:v>
                </c:pt>
                <c:pt idx="38">
                  <c:v>37681</c:v>
                </c:pt>
                <c:pt idx="39">
                  <c:v>37712</c:v>
                </c:pt>
                <c:pt idx="40">
                  <c:v>37742</c:v>
                </c:pt>
                <c:pt idx="41">
                  <c:v>37773</c:v>
                </c:pt>
                <c:pt idx="42">
                  <c:v>37803</c:v>
                </c:pt>
                <c:pt idx="43">
                  <c:v>37834</c:v>
                </c:pt>
                <c:pt idx="44">
                  <c:v>37865</c:v>
                </c:pt>
                <c:pt idx="45">
                  <c:v>37895</c:v>
                </c:pt>
                <c:pt idx="46">
                  <c:v>37926</c:v>
                </c:pt>
                <c:pt idx="47">
                  <c:v>37956</c:v>
                </c:pt>
                <c:pt idx="48">
                  <c:v>37987</c:v>
                </c:pt>
                <c:pt idx="49">
                  <c:v>38018</c:v>
                </c:pt>
                <c:pt idx="50">
                  <c:v>38047</c:v>
                </c:pt>
                <c:pt idx="51">
                  <c:v>38078</c:v>
                </c:pt>
                <c:pt idx="52">
                  <c:v>38108</c:v>
                </c:pt>
                <c:pt idx="53">
                  <c:v>38139</c:v>
                </c:pt>
                <c:pt idx="54">
                  <c:v>38169</c:v>
                </c:pt>
                <c:pt idx="55">
                  <c:v>38200</c:v>
                </c:pt>
                <c:pt idx="56">
                  <c:v>38231</c:v>
                </c:pt>
                <c:pt idx="57">
                  <c:v>38261</c:v>
                </c:pt>
                <c:pt idx="58">
                  <c:v>38292</c:v>
                </c:pt>
                <c:pt idx="59">
                  <c:v>38322</c:v>
                </c:pt>
                <c:pt idx="60">
                  <c:v>38353</c:v>
                </c:pt>
                <c:pt idx="61">
                  <c:v>38384</c:v>
                </c:pt>
                <c:pt idx="62">
                  <c:v>38412</c:v>
                </c:pt>
                <c:pt idx="63">
                  <c:v>38443</c:v>
                </c:pt>
                <c:pt idx="64">
                  <c:v>38473</c:v>
                </c:pt>
                <c:pt idx="65">
                  <c:v>38504</c:v>
                </c:pt>
                <c:pt idx="66">
                  <c:v>38534</c:v>
                </c:pt>
                <c:pt idx="67">
                  <c:v>38565</c:v>
                </c:pt>
                <c:pt idx="68">
                  <c:v>38596</c:v>
                </c:pt>
                <c:pt idx="69">
                  <c:v>38626</c:v>
                </c:pt>
                <c:pt idx="70">
                  <c:v>38657</c:v>
                </c:pt>
                <c:pt idx="71">
                  <c:v>38687</c:v>
                </c:pt>
                <c:pt idx="72">
                  <c:v>38718</c:v>
                </c:pt>
                <c:pt idx="73">
                  <c:v>38749</c:v>
                </c:pt>
                <c:pt idx="74">
                  <c:v>38777</c:v>
                </c:pt>
                <c:pt idx="75">
                  <c:v>38808</c:v>
                </c:pt>
                <c:pt idx="76">
                  <c:v>38838</c:v>
                </c:pt>
                <c:pt idx="77">
                  <c:v>38869</c:v>
                </c:pt>
                <c:pt idx="78">
                  <c:v>38899</c:v>
                </c:pt>
                <c:pt idx="79">
                  <c:v>38930</c:v>
                </c:pt>
                <c:pt idx="80">
                  <c:v>38961</c:v>
                </c:pt>
                <c:pt idx="81">
                  <c:v>38991</c:v>
                </c:pt>
                <c:pt idx="82">
                  <c:v>39022</c:v>
                </c:pt>
                <c:pt idx="83">
                  <c:v>39052</c:v>
                </c:pt>
                <c:pt idx="84">
                  <c:v>39083</c:v>
                </c:pt>
                <c:pt idx="85">
                  <c:v>39114</c:v>
                </c:pt>
                <c:pt idx="86">
                  <c:v>39142</c:v>
                </c:pt>
                <c:pt idx="87">
                  <c:v>39173</c:v>
                </c:pt>
                <c:pt idx="88">
                  <c:v>39203</c:v>
                </c:pt>
                <c:pt idx="89">
                  <c:v>39234</c:v>
                </c:pt>
                <c:pt idx="90">
                  <c:v>39264</c:v>
                </c:pt>
                <c:pt idx="91">
                  <c:v>39295</c:v>
                </c:pt>
                <c:pt idx="92">
                  <c:v>39326</c:v>
                </c:pt>
                <c:pt idx="93">
                  <c:v>39356</c:v>
                </c:pt>
                <c:pt idx="94">
                  <c:v>39387</c:v>
                </c:pt>
                <c:pt idx="95">
                  <c:v>39417</c:v>
                </c:pt>
                <c:pt idx="96">
                  <c:v>39448</c:v>
                </c:pt>
                <c:pt idx="97">
                  <c:v>39479</c:v>
                </c:pt>
                <c:pt idx="98">
                  <c:v>39508</c:v>
                </c:pt>
                <c:pt idx="99">
                  <c:v>39539</c:v>
                </c:pt>
                <c:pt idx="100">
                  <c:v>39569</c:v>
                </c:pt>
                <c:pt idx="101">
                  <c:v>39600</c:v>
                </c:pt>
                <c:pt idx="102">
                  <c:v>39630</c:v>
                </c:pt>
                <c:pt idx="103">
                  <c:v>39661</c:v>
                </c:pt>
                <c:pt idx="104">
                  <c:v>39692</c:v>
                </c:pt>
                <c:pt idx="105">
                  <c:v>39722</c:v>
                </c:pt>
                <c:pt idx="106">
                  <c:v>39753</c:v>
                </c:pt>
                <c:pt idx="107">
                  <c:v>39783</c:v>
                </c:pt>
                <c:pt idx="108">
                  <c:v>39814</c:v>
                </c:pt>
                <c:pt idx="109">
                  <c:v>39845</c:v>
                </c:pt>
                <c:pt idx="110">
                  <c:v>39873</c:v>
                </c:pt>
                <c:pt idx="111">
                  <c:v>39904</c:v>
                </c:pt>
                <c:pt idx="112">
                  <c:v>39934</c:v>
                </c:pt>
                <c:pt idx="113">
                  <c:v>39965</c:v>
                </c:pt>
                <c:pt idx="114">
                  <c:v>39995</c:v>
                </c:pt>
                <c:pt idx="115">
                  <c:v>40026</c:v>
                </c:pt>
                <c:pt idx="116">
                  <c:v>40057</c:v>
                </c:pt>
                <c:pt idx="117">
                  <c:v>40087</c:v>
                </c:pt>
                <c:pt idx="118">
                  <c:v>40118</c:v>
                </c:pt>
                <c:pt idx="119">
                  <c:v>40148</c:v>
                </c:pt>
                <c:pt idx="120">
                  <c:v>40179</c:v>
                </c:pt>
                <c:pt idx="121">
                  <c:v>40210</c:v>
                </c:pt>
                <c:pt idx="122">
                  <c:v>40238</c:v>
                </c:pt>
                <c:pt idx="123">
                  <c:v>40269</c:v>
                </c:pt>
                <c:pt idx="124">
                  <c:v>40299</c:v>
                </c:pt>
                <c:pt idx="125">
                  <c:v>40330</c:v>
                </c:pt>
                <c:pt idx="126">
                  <c:v>40360</c:v>
                </c:pt>
                <c:pt idx="127">
                  <c:v>40391</c:v>
                </c:pt>
                <c:pt idx="128">
                  <c:v>40422</c:v>
                </c:pt>
                <c:pt idx="129">
                  <c:v>40452</c:v>
                </c:pt>
                <c:pt idx="130">
                  <c:v>40483</c:v>
                </c:pt>
                <c:pt idx="131">
                  <c:v>40513</c:v>
                </c:pt>
                <c:pt idx="132">
                  <c:v>40544</c:v>
                </c:pt>
                <c:pt idx="133">
                  <c:v>40575</c:v>
                </c:pt>
                <c:pt idx="134">
                  <c:v>40603</c:v>
                </c:pt>
                <c:pt idx="135">
                  <c:v>40634</c:v>
                </c:pt>
                <c:pt idx="136">
                  <c:v>40664</c:v>
                </c:pt>
                <c:pt idx="137">
                  <c:v>40695</c:v>
                </c:pt>
                <c:pt idx="138">
                  <c:v>40725</c:v>
                </c:pt>
                <c:pt idx="139">
                  <c:v>40756</c:v>
                </c:pt>
                <c:pt idx="140">
                  <c:v>40787</c:v>
                </c:pt>
                <c:pt idx="141">
                  <c:v>40817</c:v>
                </c:pt>
                <c:pt idx="142">
                  <c:v>40848</c:v>
                </c:pt>
                <c:pt idx="143">
                  <c:v>40878</c:v>
                </c:pt>
                <c:pt idx="144">
                  <c:v>40909</c:v>
                </c:pt>
                <c:pt idx="145">
                  <c:v>40940</c:v>
                </c:pt>
                <c:pt idx="146">
                  <c:v>40969</c:v>
                </c:pt>
                <c:pt idx="147">
                  <c:v>41000</c:v>
                </c:pt>
                <c:pt idx="148">
                  <c:v>41030</c:v>
                </c:pt>
                <c:pt idx="149">
                  <c:v>41061</c:v>
                </c:pt>
                <c:pt idx="150">
                  <c:v>41091</c:v>
                </c:pt>
                <c:pt idx="151">
                  <c:v>41122</c:v>
                </c:pt>
                <c:pt idx="152">
                  <c:v>41153</c:v>
                </c:pt>
                <c:pt idx="153">
                  <c:v>41183</c:v>
                </c:pt>
                <c:pt idx="154">
                  <c:v>41214</c:v>
                </c:pt>
                <c:pt idx="155">
                  <c:v>41244</c:v>
                </c:pt>
                <c:pt idx="156">
                  <c:v>41275</c:v>
                </c:pt>
                <c:pt idx="157">
                  <c:v>41306</c:v>
                </c:pt>
                <c:pt idx="158">
                  <c:v>41334</c:v>
                </c:pt>
                <c:pt idx="159">
                  <c:v>41365</c:v>
                </c:pt>
                <c:pt idx="160">
                  <c:v>41395</c:v>
                </c:pt>
                <c:pt idx="161">
                  <c:v>41426</c:v>
                </c:pt>
                <c:pt idx="162">
                  <c:v>41456</c:v>
                </c:pt>
                <c:pt idx="163">
                  <c:v>41487</c:v>
                </c:pt>
                <c:pt idx="164">
                  <c:v>41518</c:v>
                </c:pt>
                <c:pt idx="165">
                  <c:v>41548</c:v>
                </c:pt>
                <c:pt idx="166">
                  <c:v>41579</c:v>
                </c:pt>
                <c:pt idx="167">
                  <c:v>41609</c:v>
                </c:pt>
                <c:pt idx="168">
                  <c:v>41640</c:v>
                </c:pt>
                <c:pt idx="169">
                  <c:v>41671</c:v>
                </c:pt>
                <c:pt idx="170">
                  <c:v>41699</c:v>
                </c:pt>
                <c:pt idx="171">
                  <c:v>41730</c:v>
                </c:pt>
                <c:pt idx="172">
                  <c:v>41760</c:v>
                </c:pt>
                <c:pt idx="173">
                  <c:v>41791</c:v>
                </c:pt>
                <c:pt idx="174">
                  <c:v>41821</c:v>
                </c:pt>
                <c:pt idx="175">
                  <c:v>41852</c:v>
                </c:pt>
                <c:pt idx="176">
                  <c:v>41883</c:v>
                </c:pt>
                <c:pt idx="177">
                  <c:v>41913</c:v>
                </c:pt>
                <c:pt idx="178">
                  <c:v>41944</c:v>
                </c:pt>
                <c:pt idx="179">
                  <c:v>41974</c:v>
                </c:pt>
                <c:pt idx="180">
                  <c:v>42005</c:v>
                </c:pt>
                <c:pt idx="181">
                  <c:v>42036</c:v>
                </c:pt>
                <c:pt idx="182">
                  <c:v>42064</c:v>
                </c:pt>
                <c:pt idx="183">
                  <c:v>42095</c:v>
                </c:pt>
                <c:pt idx="184">
                  <c:v>42125</c:v>
                </c:pt>
                <c:pt idx="185">
                  <c:v>42156</c:v>
                </c:pt>
                <c:pt idx="186">
                  <c:v>42186</c:v>
                </c:pt>
                <c:pt idx="187">
                  <c:v>42217</c:v>
                </c:pt>
                <c:pt idx="188">
                  <c:v>42248</c:v>
                </c:pt>
                <c:pt idx="189">
                  <c:v>42278</c:v>
                </c:pt>
                <c:pt idx="190">
                  <c:v>42309</c:v>
                </c:pt>
                <c:pt idx="191">
                  <c:v>42339</c:v>
                </c:pt>
                <c:pt idx="192">
                  <c:v>42370</c:v>
                </c:pt>
                <c:pt idx="193">
                  <c:v>42401</c:v>
                </c:pt>
                <c:pt idx="194">
                  <c:v>42430</c:v>
                </c:pt>
                <c:pt idx="195">
                  <c:v>42461</c:v>
                </c:pt>
                <c:pt idx="196">
                  <c:v>42491</c:v>
                </c:pt>
                <c:pt idx="197">
                  <c:v>42522</c:v>
                </c:pt>
                <c:pt idx="198">
                  <c:v>42552</c:v>
                </c:pt>
                <c:pt idx="199">
                  <c:v>42583</c:v>
                </c:pt>
                <c:pt idx="200">
                  <c:v>42614</c:v>
                </c:pt>
                <c:pt idx="201">
                  <c:v>42644</c:v>
                </c:pt>
                <c:pt idx="202">
                  <c:v>42675</c:v>
                </c:pt>
                <c:pt idx="203">
                  <c:v>42705</c:v>
                </c:pt>
                <c:pt idx="204">
                  <c:v>42736</c:v>
                </c:pt>
                <c:pt idx="205">
                  <c:v>42767</c:v>
                </c:pt>
                <c:pt idx="206">
                  <c:v>42795</c:v>
                </c:pt>
                <c:pt idx="207">
                  <c:v>42826</c:v>
                </c:pt>
                <c:pt idx="208">
                  <c:v>42856</c:v>
                </c:pt>
                <c:pt idx="209">
                  <c:v>42887</c:v>
                </c:pt>
                <c:pt idx="210">
                  <c:v>42917</c:v>
                </c:pt>
                <c:pt idx="211">
                  <c:v>42948</c:v>
                </c:pt>
                <c:pt idx="212">
                  <c:v>42979</c:v>
                </c:pt>
                <c:pt idx="213">
                  <c:v>43009</c:v>
                </c:pt>
                <c:pt idx="214">
                  <c:v>43040</c:v>
                </c:pt>
                <c:pt idx="215">
                  <c:v>43070</c:v>
                </c:pt>
                <c:pt idx="216">
                  <c:v>43101</c:v>
                </c:pt>
                <c:pt idx="217">
                  <c:v>43132</c:v>
                </c:pt>
                <c:pt idx="218">
                  <c:v>43160</c:v>
                </c:pt>
                <c:pt idx="219">
                  <c:v>43191</c:v>
                </c:pt>
                <c:pt idx="220">
                  <c:v>43221</c:v>
                </c:pt>
                <c:pt idx="221">
                  <c:v>43252</c:v>
                </c:pt>
                <c:pt idx="222">
                  <c:v>43282</c:v>
                </c:pt>
                <c:pt idx="223">
                  <c:v>43313</c:v>
                </c:pt>
                <c:pt idx="224">
                  <c:v>43344</c:v>
                </c:pt>
                <c:pt idx="225">
                  <c:v>43374</c:v>
                </c:pt>
              </c:numCache>
            </c:numRef>
          </c:cat>
          <c:val>
            <c:numRef>
              <c:f>Seattle_CS_National_Comparison!$C$2:$C$227</c:f>
              <c:numCache>
                <c:formatCode>General</c:formatCode>
                <c:ptCount val="226"/>
                <c:pt idx="0">
                  <c:v>100</c:v>
                </c:pt>
                <c:pt idx="1">
                  <c:v>100.48036</c:v>
                </c:pt>
                <c:pt idx="2">
                  <c:v>102.23654000000001</c:v>
                </c:pt>
                <c:pt idx="3">
                  <c:v>103.45586</c:v>
                </c:pt>
                <c:pt idx="4">
                  <c:v>104.78048</c:v>
                </c:pt>
                <c:pt idx="5">
                  <c:v>105.27943999999999</c:v>
                </c:pt>
                <c:pt idx="6">
                  <c:v>105.81626</c:v>
                </c:pt>
                <c:pt idx="7">
                  <c:v>105.8772</c:v>
                </c:pt>
                <c:pt idx="8">
                  <c:v>106.10128</c:v>
                </c:pt>
                <c:pt idx="9">
                  <c:v>106.08323999999899</c:v>
                </c:pt>
                <c:pt idx="10">
                  <c:v>106.33235999999999</c:v>
                </c:pt>
                <c:pt idx="11">
                  <c:v>106.732489999999</c:v>
                </c:pt>
                <c:pt idx="12">
                  <c:v>106.69901</c:v>
                </c:pt>
                <c:pt idx="13">
                  <c:v>106.71778</c:v>
                </c:pt>
                <c:pt idx="14">
                  <c:v>107.40836</c:v>
                </c:pt>
                <c:pt idx="15">
                  <c:v>108.971319999999</c:v>
                </c:pt>
                <c:pt idx="16">
                  <c:v>109.75823</c:v>
                </c:pt>
                <c:pt idx="17">
                  <c:v>110.55632</c:v>
                </c:pt>
                <c:pt idx="18">
                  <c:v>110.83636</c:v>
                </c:pt>
                <c:pt idx="19">
                  <c:v>111.23191</c:v>
                </c:pt>
                <c:pt idx="20">
                  <c:v>111.71659</c:v>
                </c:pt>
                <c:pt idx="21">
                  <c:v>111.93571999999899</c:v>
                </c:pt>
                <c:pt idx="22">
                  <c:v>111.97487</c:v>
                </c:pt>
                <c:pt idx="23">
                  <c:v>111.58172999999999</c:v>
                </c:pt>
                <c:pt idx="24">
                  <c:v>111.79443000000001</c:v>
                </c:pt>
                <c:pt idx="25">
                  <c:v>112.06778</c:v>
                </c:pt>
                <c:pt idx="26">
                  <c:v>112.74016</c:v>
                </c:pt>
                <c:pt idx="27">
                  <c:v>113.39798999999999</c:v>
                </c:pt>
                <c:pt idx="28">
                  <c:v>114.17695000000001</c:v>
                </c:pt>
                <c:pt idx="29">
                  <c:v>114.84187</c:v>
                </c:pt>
                <c:pt idx="30">
                  <c:v>115.27949</c:v>
                </c:pt>
                <c:pt idx="31">
                  <c:v>115.490569999999</c:v>
                </c:pt>
                <c:pt idx="32">
                  <c:v>115.62188999999999</c:v>
                </c:pt>
                <c:pt idx="33">
                  <c:v>115.88018</c:v>
                </c:pt>
                <c:pt idx="34">
                  <c:v>115.86801</c:v>
                </c:pt>
                <c:pt idx="35">
                  <c:v>116.180089999999</c:v>
                </c:pt>
                <c:pt idx="36">
                  <c:v>115.79591000000001</c:v>
                </c:pt>
                <c:pt idx="37">
                  <c:v>116.268869999999</c:v>
                </c:pt>
                <c:pt idx="38">
                  <c:v>117.03797</c:v>
                </c:pt>
                <c:pt idx="39">
                  <c:v>118.233139999999</c:v>
                </c:pt>
                <c:pt idx="40">
                  <c:v>119.23233</c:v>
                </c:pt>
                <c:pt idx="41">
                  <c:v>120.14585</c:v>
                </c:pt>
                <c:pt idx="42">
                  <c:v>120.83713</c:v>
                </c:pt>
                <c:pt idx="43">
                  <c:v>121.878489999999</c:v>
                </c:pt>
                <c:pt idx="44">
                  <c:v>122.41871999999999</c:v>
                </c:pt>
                <c:pt idx="45">
                  <c:v>123.43362999999999</c:v>
                </c:pt>
                <c:pt idx="46">
                  <c:v>123.52643</c:v>
                </c:pt>
                <c:pt idx="47">
                  <c:v>124.38231</c:v>
                </c:pt>
                <c:pt idx="48">
                  <c:v>124.4173</c:v>
                </c:pt>
                <c:pt idx="49">
                  <c:v>125.21771</c:v>
                </c:pt>
                <c:pt idx="50">
                  <c:v>126.32701</c:v>
                </c:pt>
                <c:pt idx="51">
                  <c:v>128.2277</c:v>
                </c:pt>
                <c:pt idx="52">
                  <c:v>130.14507</c:v>
                </c:pt>
                <c:pt idx="53">
                  <c:v>131.94361000000001</c:v>
                </c:pt>
                <c:pt idx="54">
                  <c:v>133.26728</c:v>
                </c:pt>
                <c:pt idx="55">
                  <c:v>134.21495999999999</c:v>
                </c:pt>
                <c:pt idx="56">
                  <c:v>135.22423999999901</c:v>
                </c:pt>
                <c:pt idx="57">
                  <c:v>136.07668999999899</c:v>
                </c:pt>
                <c:pt idx="58">
                  <c:v>137.37635</c:v>
                </c:pt>
                <c:pt idx="59">
                  <c:v>138.60608999999999</c:v>
                </c:pt>
                <c:pt idx="60">
                  <c:v>140.18447</c:v>
                </c:pt>
                <c:pt idx="61">
                  <c:v>141.31422000000001</c:v>
                </c:pt>
                <c:pt idx="62">
                  <c:v>143.70247000000001</c:v>
                </c:pt>
                <c:pt idx="63">
                  <c:v>146.21159</c:v>
                </c:pt>
                <c:pt idx="64">
                  <c:v>148.96907999999999</c:v>
                </c:pt>
                <c:pt idx="65">
                  <c:v>151.78675000000001</c:v>
                </c:pt>
                <c:pt idx="66">
                  <c:v>154.11080999999999</c:v>
                </c:pt>
                <c:pt idx="67">
                  <c:v>156.61166</c:v>
                </c:pt>
                <c:pt idx="68">
                  <c:v>158.99455</c:v>
                </c:pt>
                <c:pt idx="69">
                  <c:v>161.06011000000001</c:v>
                </c:pt>
                <c:pt idx="70">
                  <c:v>162.72605999999999</c:v>
                </c:pt>
                <c:pt idx="71">
                  <c:v>164.1977</c:v>
                </c:pt>
                <c:pt idx="72">
                  <c:v>165.49081000000001</c:v>
                </c:pt>
                <c:pt idx="73">
                  <c:v>167.08681999999999</c:v>
                </c:pt>
                <c:pt idx="74">
                  <c:v>169.45547999999999</c:v>
                </c:pt>
                <c:pt idx="75">
                  <c:v>172.28387000000001</c:v>
                </c:pt>
                <c:pt idx="76">
                  <c:v>174.83588999999901</c:v>
                </c:pt>
                <c:pt idx="77">
                  <c:v>177.80726000000001</c:v>
                </c:pt>
                <c:pt idx="78">
                  <c:v>179.95717999999999</c:v>
                </c:pt>
                <c:pt idx="79">
                  <c:v>181.84146999999999</c:v>
                </c:pt>
                <c:pt idx="80">
                  <c:v>183.07563999999999</c:v>
                </c:pt>
                <c:pt idx="81">
                  <c:v>183.78728999999899</c:v>
                </c:pt>
                <c:pt idx="82">
                  <c:v>183.87933000000001</c:v>
                </c:pt>
                <c:pt idx="83">
                  <c:v>183.97305</c:v>
                </c:pt>
                <c:pt idx="84">
                  <c:v>183.91548</c:v>
                </c:pt>
                <c:pt idx="85">
                  <c:v>184.84833</c:v>
                </c:pt>
                <c:pt idx="86">
                  <c:v>186.44378999999901</c:v>
                </c:pt>
                <c:pt idx="87">
                  <c:v>188.88916</c:v>
                </c:pt>
                <c:pt idx="88">
                  <c:v>190.67911999999899</c:v>
                </c:pt>
                <c:pt idx="89">
                  <c:v>191.91898</c:v>
                </c:pt>
                <c:pt idx="90">
                  <c:v>192.30052000000001</c:v>
                </c:pt>
                <c:pt idx="91">
                  <c:v>192.14286000000001</c:v>
                </c:pt>
                <c:pt idx="92">
                  <c:v>191.65998999999999</c:v>
                </c:pt>
                <c:pt idx="93">
                  <c:v>189.86086</c:v>
                </c:pt>
                <c:pt idx="94">
                  <c:v>187.13598999999999</c:v>
                </c:pt>
                <c:pt idx="95">
                  <c:v>184.87906000000001</c:v>
                </c:pt>
                <c:pt idx="96">
                  <c:v>181.61614</c:v>
                </c:pt>
                <c:pt idx="97">
                  <c:v>179.84646999999899</c:v>
                </c:pt>
                <c:pt idx="98">
                  <c:v>178.29175000000001</c:v>
                </c:pt>
                <c:pt idx="99">
                  <c:v>179.56657999999999</c:v>
                </c:pt>
                <c:pt idx="100">
                  <c:v>178.67346000000001</c:v>
                </c:pt>
                <c:pt idx="101">
                  <c:v>178.27778999999899</c:v>
                </c:pt>
                <c:pt idx="102">
                  <c:v>176.51459</c:v>
                </c:pt>
                <c:pt idx="103">
                  <c:v>175.23543000000001</c:v>
                </c:pt>
                <c:pt idx="104">
                  <c:v>172.81587999999999</c:v>
                </c:pt>
                <c:pt idx="105">
                  <c:v>170.44893999999999</c:v>
                </c:pt>
                <c:pt idx="106">
                  <c:v>166.23250999999999</c:v>
                </c:pt>
                <c:pt idx="107">
                  <c:v>160.19452999999999</c:v>
                </c:pt>
                <c:pt idx="108">
                  <c:v>154.38069999999999</c:v>
                </c:pt>
                <c:pt idx="109">
                  <c:v>152.13181</c:v>
                </c:pt>
                <c:pt idx="110">
                  <c:v>149.04664</c:v>
                </c:pt>
                <c:pt idx="111">
                  <c:v>149.37674999999999</c:v>
                </c:pt>
                <c:pt idx="112">
                  <c:v>148.95705000000001</c:v>
                </c:pt>
                <c:pt idx="113">
                  <c:v>149.52932999999999</c:v>
                </c:pt>
                <c:pt idx="114">
                  <c:v>149.44232</c:v>
                </c:pt>
                <c:pt idx="115">
                  <c:v>149.54079999999999</c:v>
                </c:pt>
                <c:pt idx="116">
                  <c:v>148.93511999999899</c:v>
                </c:pt>
                <c:pt idx="117">
                  <c:v>149.25641999999999</c:v>
                </c:pt>
                <c:pt idx="118">
                  <c:v>148.56453999999999</c:v>
                </c:pt>
                <c:pt idx="119">
                  <c:v>147.54446999999999</c:v>
                </c:pt>
                <c:pt idx="120">
                  <c:v>145.09198000000001</c:v>
                </c:pt>
                <c:pt idx="121">
                  <c:v>143.5633</c:v>
                </c:pt>
                <c:pt idx="122">
                  <c:v>143.71581</c:v>
                </c:pt>
                <c:pt idx="123">
                  <c:v>145.13879</c:v>
                </c:pt>
                <c:pt idx="124">
                  <c:v>146.81804</c:v>
                </c:pt>
                <c:pt idx="125">
                  <c:v>146.83091999999999</c:v>
                </c:pt>
                <c:pt idx="126">
                  <c:v>147.04276999999999</c:v>
                </c:pt>
                <c:pt idx="127">
                  <c:v>145.93444</c:v>
                </c:pt>
                <c:pt idx="128">
                  <c:v>145.06573999999901</c:v>
                </c:pt>
                <c:pt idx="129">
                  <c:v>143.13455999999999</c:v>
                </c:pt>
                <c:pt idx="130">
                  <c:v>141.57211999999899</c:v>
                </c:pt>
                <c:pt idx="131">
                  <c:v>138.69828000000001</c:v>
                </c:pt>
                <c:pt idx="132">
                  <c:v>135.40993</c:v>
                </c:pt>
                <c:pt idx="133">
                  <c:v>132.85196999999999</c:v>
                </c:pt>
                <c:pt idx="134">
                  <c:v>132.97488999999999</c:v>
                </c:pt>
                <c:pt idx="135">
                  <c:v>135.13670999999999</c:v>
                </c:pt>
                <c:pt idx="136">
                  <c:v>136.55573000000001</c:v>
                </c:pt>
                <c:pt idx="137">
                  <c:v>137.46151</c:v>
                </c:pt>
                <c:pt idx="138">
                  <c:v>137.56617</c:v>
                </c:pt>
                <c:pt idx="139">
                  <c:v>137.09181999999899</c:v>
                </c:pt>
                <c:pt idx="140">
                  <c:v>135.58793</c:v>
                </c:pt>
                <c:pt idx="141">
                  <c:v>134.22153</c:v>
                </c:pt>
                <c:pt idx="142">
                  <c:v>132.65035</c:v>
                </c:pt>
                <c:pt idx="143">
                  <c:v>130.98613</c:v>
                </c:pt>
                <c:pt idx="144">
                  <c:v>130.03226000000001</c:v>
                </c:pt>
                <c:pt idx="145">
                  <c:v>128.98723999999899</c:v>
                </c:pt>
                <c:pt idx="146">
                  <c:v>131.22542999999999</c:v>
                </c:pt>
                <c:pt idx="147">
                  <c:v>133.83546000000001</c:v>
                </c:pt>
                <c:pt idx="148">
                  <c:v>137.37004999999999</c:v>
                </c:pt>
                <c:pt idx="149">
                  <c:v>139.8938</c:v>
                </c:pt>
                <c:pt idx="150">
                  <c:v>141.77755999999999</c:v>
                </c:pt>
                <c:pt idx="151">
                  <c:v>141.69242</c:v>
                </c:pt>
                <c:pt idx="152">
                  <c:v>142.09270000000001</c:v>
                </c:pt>
                <c:pt idx="153">
                  <c:v>141.82231999999999</c:v>
                </c:pt>
                <c:pt idx="154">
                  <c:v>142.53375</c:v>
                </c:pt>
                <c:pt idx="155">
                  <c:v>141.75343999999899</c:v>
                </c:pt>
                <c:pt idx="156">
                  <c:v>141.29605000000001</c:v>
                </c:pt>
                <c:pt idx="157">
                  <c:v>140.97359</c:v>
                </c:pt>
                <c:pt idx="158">
                  <c:v>145.19631999999999</c:v>
                </c:pt>
                <c:pt idx="159">
                  <c:v>149.05002999999999</c:v>
                </c:pt>
                <c:pt idx="160">
                  <c:v>153.74372</c:v>
                </c:pt>
                <c:pt idx="161">
                  <c:v>156.46290999999999</c:v>
                </c:pt>
                <c:pt idx="162">
                  <c:v>159.49773999999999</c:v>
                </c:pt>
                <c:pt idx="163">
                  <c:v>160.36319</c:v>
                </c:pt>
                <c:pt idx="164">
                  <c:v>160.86753999999999</c:v>
                </c:pt>
                <c:pt idx="165">
                  <c:v>160.38837000000001</c:v>
                </c:pt>
                <c:pt idx="166">
                  <c:v>160.1687</c:v>
                </c:pt>
                <c:pt idx="167">
                  <c:v>159.31602000000001</c:v>
                </c:pt>
                <c:pt idx="168">
                  <c:v>158.08962</c:v>
                </c:pt>
                <c:pt idx="169">
                  <c:v>159.04558</c:v>
                </c:pt>
                <c:pt idx="170">
                  <c:v>162.04974310477201</c:v>
                </c:pt>
                <c:pt idx="171">
                  <c:v>165.718663579881</c:v>
                </c:pt>
                <c:pt idx="172">
                  <c:v>168.10089879959099</c:v>
                </c:pt>
                <c:pt idx="173">
                  <c:v>169.937193618398</c:v>
                </c:pt>
                <c:pt idx="174">
                  <c:v>170.87407892760899</c:v>
                </c:pt>
                <c:pt idx="175">
                  <c:v>170.85348708421401</c:v>
                </c:pt>
                <c:pt idx="176">
                  <c:v>170.30862129291</c:v>
                </c:pt>
                <c:pt idx="177">
                  <c:v>170.22398852612099</c:v>
                </c:pt>
                <c:pt idx="178">
                  <c:v>169.663632866726</c:v>
                </c:pt>
                <c:pt idx="179">
                  <c:v>169.74965004047399</c:v>
                </c:pt>
                <c:pt idx="180">
                  <c:v>168.83321135714499</c:v>
                </c:pt>
                <c:pt idx="181">
                  <c:v>170.28123326988899</c:v>
                </c:pt>
                <c:pt idx="182">
                  <c:v>174.12430826819099</c:v>
                </c:pt>
                <c:pt idx="183">
                  <c:v>178.03973063165</c:v>
                </c:pt>
                <c:pt idx="184">
                  <c:v>180.54364844638999</c:v>
                </c:pt>
                <c:pt idx="185">
                  <c:v>182.42804898679</c:v>
                </c:pt>
                <c:pt idx="186">
                  <c:v>183.19934760609701</c:v>
                </c:pt>
                <c:pt idx="187">
                  <c:v>183.83366738563399</c:v>
                </c:pt>
                <c:pt idx="188">
                  <c:v>184.25840924988299</c:v>
                </c:pt>
                <c:pt idx="189">
                  <c:v>185.16457621443499</c:v>
                </c:pt>
                <c:pt idx="190">
                  <c:v>185.962168884829</c:v>
                </c:pt>
                <c:pt idx="191">
                  <c:v>186.26572189359501</c:v>
                </c:pt>
                <c:pt idx="192">
                  <c:v>186.488466196758</c:v>
                </c:pt>
                <c:pt idx="193">
                  <c:v>188.529072375699</c:v>
                </c:pt>
                <c:pt idx="194">
                  <c:v>193.02041771598499</c:v>
                </c:pt>
                <c:pt idx="195">
                  <c:v>197.00685144347901</c:v>
                </c:pt>
                <c:pt idx="196">
                  <c:v>199.818252821013</c:v>
                </c:pt>
                <c:pt idx="197">
                  <c:v>202.545708794658</c:v>
                </c:pt>
                <c:pt idx="198">
                  <c:v>203.70422507276299</c:v>
                </c:pt>
                <c:pt idx="199">
                  <c:v>204.55499639655</c:v>
                </c:pt>
                <c:pt idx="200">
                  <c:v>204.545508852344</c:v>
                </c:pt>
                <c:pt idx="201">
                  <c:v>204.80629046284</c:v>
                </c:pt>
                <c:pt idx="202">
                  <c:v>205.12604006493001</c:v>
                </c:pt>
                <c:pt idx="203">
                  <c:v>206.284227183338</c:v>
                </c:pt>
                <c:pt idx="204">
                  <c:v>207.49984298769701</c:v>
                </c:pt>
                <c:pt idx="205">
                  <c:v>211.31757268933299</c:v>
                </c:pt>
                <c:pt idx="206">
                  <c:v>216.812942235843</c:v>
                </c:pt>
                <c:pt idx="207">
                  <c:v>222.48438317672199</c:v>
                </c:pt>
                <c:pt idx="208">
                  <c:v>226.425470315376</c:v>
                </c:pt>
                <c:pt idx="209">
                  <c:v>229.64259974407699</c:v>
                </c:pt>
                <c:pt idx="210">
                  <c:v>231.14795353109901</c:v>
                </c:pt>
                <c:pt idx="211">
                  <c:v>231.56519249049299</c:v>
                </c:pt>
                <c:pt idx="212">
                  <c:v>230.93207317573399</c:v>
                </c:pt>
                <c:pt idx="213">
                  <c:v>230.76537315156099</c:v>
                </c:pt>
                <c:pt idx="214">
                  <c:v>231.189485739921</c:v>
                </c:pt>
                <c:pt idx="215">
                  <c:v>232.50766383338501</c:v>
                </c:pt>
                <c:pt idx="216">
                  <c:v>234.149870604998</c:v>
                </c:pt>
                <c:pt idx="217">
                  <c:v>238.225980987577</c:v>
                </c:pt>
                <c:pt idx="218">
                  <c:v>244.99109374625999</c:v>
                </c:pt>
                <c:pt idx="219">
                  <c:v>251.56751086807901</c:v>
                </c:pt>
                <c:pt idx="220">
                  <c:v>257.16455203627902</c:v>
                </c:pt>
                <c:pt idx="221">
                  <c:v>258.957978645141</c:v>
                </c:pt>
                <c:pt idx="222">
                  <c:v>257.79227894070902</c:v>
                </c:pt>
                <c:pt idx="223">
                  <c:v>253.67299055082401</c:v>
                </c:pt>
                <c:pt idx="224">
                  <c:v>250.28534671793</c:v>
                </c:pt>
                <c:pt idx="225">
                  <c:v>247.66307662979901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AC1-44B1-BCCC-9B3DE2E0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607928"/>
        <c:axId val="400605184"/>
      </c:lineChart>
      <c:dateAx>
        <c:axId val="400607928"/>
        <c:scaling>
          <c:orientation val="minMax"/>
        </c:scaling>
        <c:delete val="0"/>
        <c:axPos val="b"/>
        <c:numFmt formatCode="yyyy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05184"/>
        <c:crosses val="autoZero"/>
        <c:auto val="1"/>
        <c:lblOffset val="100"/>
        <c:baseTimeUnit val="months"/>
      </c:dateAx>
      <c:valAx>
        <c:axId val="400605184"/>
        <c:scaling>
          <c:orientation val="minMax"/>
          <c:max val="275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336818167089385"/>
          <c:y val="8.8021319008877968E-2"/>
          <c:w val="0.27729251996366694"/>
          <c:h val="4.2749212179447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/>
              <a:t>National v. Seattle Residential Rental Index (1982=100)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89194936775225E-2"/>
          <c:y val="0.13783766294895564"/>
          <c:w val="0.92587743011524304"/>
          <c:h val="0.69588879730705377"/>
        </c:manualLayout>
      </c:layout>
      <c:lineChart>
        <c:grouping val="standard"/>
        <c:varyColors val="0"/>
        <c:ser>
          <c:idx val="0"/>
          <c:order val="0"/>
          <c:tx>
            <c:strRef>
              <c:f>CSV_Test_2!$B$1</c:f>
              <c:strCache>
                <c:ptCount val="1"/>
                <c:pt idx="0">
                  <c:v>National 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CSV_Test_2!$A$2:$A$228</c:f>
              <c:numCache>
                <c:formatCode>m/d/yyyy</c:formatCode>
                <c:ptCount val="227"/>
                <c:pt idx="0">
                  <c:v>36526</c:v>
                </c:pt>
                <c:pt idx="1">
                  <c:v>36557</c:v>
                </c:pt>
                <c:pt idx="2">
                  <c:v>36586</c:v>
                </c:pt>
                <c:pt idx="3">
                  <c:v>36617</c:v>
                </c:pt>
                <c:pt idx="4">
                  <c:v>36647</c:v>
                </c:pt>
                <c:pt idx="5">
                  <c:v>36678</c:v>
                </c:pt>
                <c:pt idx="6">
                  <c:v>36708</c:v>
                </c:pt>
                <c:pt idx="7">
                  <c:v>36739</c:v>
                </c:pt>
                <c:pt idx="8">
                  <c:v>36770</c:v>
                </c:pt>
                <c:pt idx="9">
                  <c:v>36800</c:v>
                </c:pt>
                <c:pt idx="10">
                  <c:v>36831</c:v>
                </c:pt>
                <c:pt idx="11">
                  <c:v>36861</c:v>
                </c:pt>
                <c:pt idx="12">
                  <c:v>36892</c:v>
                </c:pt>
                <c:pt idx="13">
                  <c:v>36923</c:v>
                </c:pt>
                <c:pt idx="14">
                  <c:v>36951</c:v>
                </c:pt>
                <c:pt idx="15">
                  <c:v>36982</c:v>
                </c:pt>
                <c:pt idx="16">
                  <c:v>37012</c:v>
                </c:pt>
                <c:pt idx="17">
                  <c:v>37043</c:v>
                </c:pt>
                <c:pt idx="18">
                  <c:v>37073</c:v>
                </c:pt>
                <c:pt idx="19">
                  <c:v>37104</c:v>
                </c:pt>
                <c:pt idx="20">
                  <c:v>37135</c:v>
                </c:pt>
                <c:pt idx="21">
                  <c:v>37165</c:v>
                </c:pt>
                <c:pt idx="22">
                  <c:v>37196</c:v>
                </c:pt>
                <c:pt idx="23">
                  <c:v>37226</c:v>
                </c:pt>
                <c:pt idx="24">
                  <c:v>37257</c:v>
                </c:pt>
                <c:pt idx="25">
                  <c:v>37288</c:v>
                </c:pt>
                <c:pt idx="26">
                  <c:v>37316</c:v>
                </c:pt>
                <c:pt idx="27">
                  <c:v>37347</c:v>
                </c:pt>
                <c:pt idx="28">
                  <c:v>37377</c:v>
                </c:pt>
                <c:pt idx="29">
                  <c:v>37408</c:v>
                </c:pt>
                <c:pt idx="30">
                  <c:v>37438</c:v>
                </c:pt>
                <c:pt idx="31">
                  <c:v>37469</c:v>
                </c:pt>
                <c:pt idx="32">
                  <c:v>37500</c:v>
                </c:pt>
                <c:pt idx="33">
                  <c:v>37530</c:v>
                </c:pt>
                <c:pt idx="34">
                  <c:v>37561</c:v>
                </c:pt>
                <c:pt idx="35">
                  <c:v>37591</c:v>
                </c:pt>
                <c:pt idx="36">
                  <c:v>37622</c:v>
                </c:pt>
                <c:pt idx="37">
                  <c:v>37653</c:v>
                </c:pt>
                <c:pt idx="38">
                  <c:v>37681</c:v>
                </c:pt>
                <c:pt idx="39">
                  <c:v>37712</c:v>
                </c:pt>
                <c:pt idx="40">
                  <c:v>37742</c:v>
                </c:pt>
                <c:pt idx="41">
                  <c:v>37773</c:v>
                </c:pt>
                <c:pt idx="42">
                  <c:v>37803</c:v>
                </c:pt>
                <c:pt idx="43">
                  <c:v>37834</c:v>
                </c:pt>
                <c:pt idx="44">
                  <c:v>37865</c:v>
                </c:pt>
                <c:pt idx="45">
                  <c:v>37895</c:v>
                </c:pt>
                <c:pt idx="46">
                  <c:v>37926</c:v>
                </c:pt>
                <c:pt idx="47">
                  <c:v>37956</c:v>
                </c:pt>
                <c:pt idx="48">
                  <c:v>37987</c:v>
                </c:pt>
                <c:pt idx="49">
                  <c:v>38018</c:v>
                </c:pt>
                <c:pt idx="50">
                  <c:v>38047</c:v>
                </c:pt>
                <c:pt idx="51">
                  <c:v>38078</c:v>
                </c:pt>
                <c:pt idx="52">
                  <c:v>38108</c:v>
                </c:pt>
                <c:pt idx="53">
                  <c:v>38139</c:v>
                </c:pt>
                <c:pt idx="54">
                  <c:v>38169</c:v>
                </c:pt>
                <c:pt idx="55">
                  <c:v>38200</c:v>
                </c:pt>
                <c:pt idx="56">
                  <c:v>38231</c:v>
                </c:pt>
                <c:pt idx="57">
                  <c:v>38261</c:v>
                </c:pt>
                <c:pt idx="58">
                  <c:v>38292</c:v>
                </c:pt>
                <c:pt idx="59">
                  <c:v>38322</c:v>
                </c:pt>
                <c:pt idx="60">
                  <c:v>38353</c:v>
                </c:pt>
                <c:pt idx="61">
                  <c:v>38384</c:v>
                </c:pt>
                <c:pt idx="62">
                  <c:v>38412</c:v>
                </c:pt>
                <c:pt idx="63">
                  <c:v>38443</c:v>
                </c:pt>
                <c:pt idx="64">
                  <c:v>38473</c:v>
                </c:pt>
                <c:pt idx="65">
                  <c:v>38504</c:v>
                </c:pt>
                <c:pt idx="66">
                  <c:v>38534</c:v>
                </c:pt>
                <c:pt idx="67">
                  <c:v>38565</c:v>
                </c:pt>
                <c:pt idx="68">
                  <c:v>38596</c:v>
                </c:pt>
                <c:pt idx="69">
                  <c:v>38626</c:v>
                </c:pt>
                <c:pt idx="70">
                  <c:v>38657</c:v>
                </c:pt>
                <c:pt idx="71">
                  <c:v>38687</c:v>
                </c:pt>
                <c:pt idx="72">
                  <c:v>38718</c:v>
                </c:pt>
                <c:pt idx="73">
                  <c:v>38749</c:v>
                </c:pt>
                <c:pt idx="74">
                  <c:v>38777</c:v>
                </c:pt>
                <c:pt idx="75">
                  <c:v>38808</c:v>
                </c:pt>
                <c:pt idx="76">
                  <c:v>38838</c:v>
                </c:pt>
                <c:pt idx="77">
                  <c:v>38869</c:v>
                </c:pt>
                <c:pt idx="78">
                  <c:v>38899</c:v>
                </c:pt>
                <c:pt idx="79">
                  <c:v>38930</c:v>
                </c:pt>
                <c:pt idx="80">
                  <c:v>38961</c:v>
                </c:pt>
                <c:pt idx="81">
                  <c:v>38991</c:v>
                </c:pt>
                <c:pt idx="82">
                  <c:v>39022</c:v>
                </c:pt>
                <c:pt idx="83">
                  <c:v>39052</c:v>
                </c:pt>
                <c:pt idx="84">
                  <c:v>39083</c:v>
                </c:pt>
                <c:pt idx="85">
                  <c:v>39114</c:v>
                </c:pt>
                <c:pt idx="86">
                  <c:v>39142</c:v>
                </c:pt>
                <c:pt idx="87">
                  <c:v>39173</c:v>
                </c:pt>
                <c:pt idx="88">
                  <c:v>39203</c:v>
                </c:pt>
                <c:pt idx="89">
                  <c:v>39234</c:v>
                </c:pt>
                <c:pt idx="90">
                  <c:v>39264</c:v>
                </c:pt>
                <c:pt idx="91">
                  <c:v>39295</c:v>
                </c:pt>
                <c:pt idx="92">
                  <c:v>39326</c:v>
                </c:pt>
                <c:pt idx="93">
                  <c:v>39356</c:v>
                </c:pt>
                <c:pt idx="94">
                  <c:v>39387</c:v>
                </c:pt>
                <c:pt idx="95">
                  <c:v>39417</c:v>
                </c:pt>
                <c:pt idx="96">
                  <c:v>39448</c:v>
                </c:pt>
                <c:pt idx="97">
                  <c:v>39479</c:v>
                </c:pt>
                <c:pt idx="98">
                  <c:v>39508</c:v>
                </c:pt>
                <c:pt idx="99">
                  <c:v>39539</c:v>
                </c:pt>
                <c:pt idx="100">
                  <c:v>39569</c:v>
                </c:pt>
                <c:pt idx="101">
                  <c:v>39600</c:v>
                </c:pt>
                <c:pt idx="102">
                  <c:v>39630</c:v>
                </c:pt>
                <c:pt idx="103">
                  <c:v>39661</c:v>
                </c:pt>
                <c:pt idx="104">
                  <c:v>39692</c:v>
                </c:pt>
                <c:pt idx="105">
                  <c:v>39722</c:v>
                </c:pt>
                <c:pt idx="106">
                  <c:v>39753</c:v>
                </c:pt>
                <c:pt idx="107">
                  <c:v>39783</c:v>
                </c:pt>
                <c:pt idx="108">
                  <c:v>39814</c:v>
                </c:pt>
                <c:pt idx="109">
                  <c:v>39845</c:v>
                </c:pt>
                <c:pt idx="110">
                  <c:v>39873</c:v>
                </c:pt>
                <c:pt idx="111">
                  <c:v>39904</c:v>
                </c:pt>
                <c:pt idx="112">
                  <c:v>39934</c:v>
                </c:pt>
                <c:pt idx="113">
                  <c:v>39965</c:v>
                </c:pt>
                <c:pt idx="114">
                  <c:v>39995</c:v>
                </c:pt>
                <c:pt idx="115">
                  <c:v>40026</c:v>
                </c:pt>
                <c:pt idx="116">
                  <c:v>40057</c:v>
                </c:pt>
                <c:pt idx="117">
                  <c:v>40087</c:v>
                </c:pt>
                <c:pt idx="118">
                  <c:v>40118</c:v>
                </c:pt>
                <c:pt idx="119">
                  <c:v>40148</c:v>
                </c:pt>
                <c:pt idx="120">
                  <c:v>40179</c:v>
                </c:pt>
                <c:pt idx="121">
                  <c:v>40210</c:v>
                </c:pt>
                <c:pt idx="122">
                  <c:v>40238</c:v>
                </c:pt>
                <c:pt idx="123">
                  <c:v>40269</c:v>
                </c:pt>
                <c:pt idx="124">
                  <c:v>40299</c:v>
                </c:pt>
                <c:pt idx="125">
                  <c:v>40330</c:v>
                </c:pt>
                <c:pt idx="126">
                  <c:v>40360</c:v>
                </c:pt>
                <c:pt idx="127">
                  <c:v>40391</c:v>
                </c:pt>
                <c:pt idx="128">
                  <c:v>40422</c:v>
                </c:pt>
                <c:pt idx="129">
                  <c:v>40452</c:v>
                </c:pt>
                <c:pt idx="130">
                  <c:v>40483</c:v>
                </c:pt>
                <c:pt idx="131">
                  <c:v>40513</c:v>
                </c:pt>
                <c:pt idx="132">
                  <c:v>40544</c:v>
                </c:pt>
                <c:pt idx="133">
                  <c:v>40575</c:v>
                </c:pt>
                <c:pt idx="134">
                  <c:v>40603</c:v>
                </c:pt>
                <c:pt idx="135">
                  <c:v>40634</c:v>
                </c:pt>
                <c:pt idx="136">
                  <c:v>40664</c:v>
                </c:pt>
                <c:pt idx="137">
                  <c:v>40695</c:v>
                </c:pt>
                <c:pt idx="138">
                  <c:v>40725</c:v>
                </c:pt>
                <c:pt idx="139">
                  <c:v>40756</c:v>
                </c:pt>
                <c:pt idx="140">
                  <c:v>40787</c:v>
                </c:pt>
                <c:pt idx="141">
                  <c:v>40817</c:v>
                </c:pt>
                <c:pt idx="142">
                  <c:v>40848</c:v>
                </c:pt>
                <c:pt idx="143">
                  <c:v>40878</c:v>
                </c:pt>
                <c:pt idx="144">
                  <c:v>40909</c:v>
                </c:pt>
                <c:pt idx="145">
                  <c:v>40940</c:v>
                </c:pt>
                <c:pt idx="146">
                  <c:v>40969</c:v>
                </c:pt>
                <c:pt idx="147">
                  <c:v>41000</c:v>
                </c:pt>
                <c:pt idx="148">
                  <c:v>41030</c:v>
                </c:pt>
                <c:pt idx="149">
                  <c:v>41061</c:v>
                </c:pt>
                <c:pt idx="150">
                  <c:v>41091</c:v>
                </c:pt>
                <c:pt idx="151">
                  <c:v>41122</c:v>
                </c:pt>
                <c:pt idx="152">
                  <c:v>41153</c:v>
                </c:pt>
                <c:pt idx="153">
                  <c:v>41183</c:v>
                </c:pt>
                <c:pt idx="154">
                  <c:v>41214</c:v>
                </c:pt>
                <c:pt idx="155">
                  <c:v>41244</c:v>
                </c:pt>
                <c:pt idx="156">
                  <c:v>41275</c:v>
                </c:pt>
                <c:pt idx="157">
                  <c:v>41306</c:v>
                </c:pt>
                <c:pt idx="158">
                  <c:v>41334</c:v>
                </c:pt>
                <c:pt idx="159">
                  <c:v>41365</c:v>
                </c:pt>
                <c:pt idx="160">
                  <c:v>41395</c:v>
                </c:pt>
                <c:pt idx="161">
                  <c:v>41426</c:v>
                </c:pt>
                <c:pt idx="162">
                  <c:v>41456</c:v>
                </c:pt>
                <c:pt idx="163">
                  <c:v>41487</c:v>
                </c:pt>
                <c:pt idx="164">
                  <c:v>41518</c:v>
                </c:pt>
                <c:pt idx="165">
                  <c:v>41548</c:v>
                </c:pt>
                <c:pt idx="166">
                  <c:v>41579</c:v>
                </c:pt>
                <c:pt idx="167">
                  <c:v>41609</c:v>
                </c:pt>
                <c:pt idx="168">
                  <c:v>41640</c:v>
                </c:pt>
                <c:pt idx="169">
                  <c:v>41671</c:v>
                </c:pt>
                <c:pt idx="170">
                  <c:v>41699</c:v>
                </c:pt>
                <c:pt idx="171">
                  <c:v>41730</c:v>
                </c:pt>
                <c:pt idx="172">
                  <c:v>41760</c:v>
                </c:pt>
                <c:pt idx="173">
                  <c:v>41791</c:v>
                </c:pt>
                <c:pt idx="174">
                  <c:v>41821</c:v>
                </c:pt>
                <c:pt idx="175">
                  <c:v>41852</c:v>
                </c:pt>
                <c:pt idx="176">
                  <c:v>41883</c:v>
                </c:pt>
                <c:pt idx="177">
                  <c:v>41913</c:v>
                </c:pt>
                <c:pt idx="178">
                  <c:v>41944</c:v>
                </c:pt>
                <c:pt idx="179">
                  <c:v>41974</c:v>
                </c:pt>
                <c:pt idx="180">
                  <c:v>42005</c:v>
                </c:pt>
                <c:pt idx="181">
                  <c:v>42036</c:v>
                </c:pt>
                <c:pt idx="182">
                  <c:v>42064</c:v>
                </c:pt>
                <c:pt idx="183">
                  <c:v>42095</c:v>
                </c:pt>
                <c:pt idx="184">
                  <c:v>42125</c:v>
                </c:pt>
                <c:pt idx="185">
                  <c:v>42156</c:v>
                </c:pt>
                <c:pt idx="186">
                  <c:v>42186</c:v>
                </c:pt>
                <c:pt idx="187">
                  <c:v>42217</c:v>
                </c:pt>
                <c:pt idx="188">
                  <c:v>42248</c:v>
                </c:pt>
                <c:pt idx="189">
                  <c:v>42278</c:v>
                </c:pt>
                <c:pt idx="190">
                  <c:v>42309</c:v>
                </c:pt>
                <c:pt idx="191">
                  <c:v>42339</c:v>
                </c:pt>
                <c:pt idx="192">
                  <c:v>42370</c:v>
                </c:pt>
                <c:pt idx="193">
                  <c:v>42401</c:v>
                </c:pt>
                <c:pt idx="194">
                  <c:v>42430</c:v>
                </c:pt>
                <c:pt idx="195">
                  <c:v>42461</c:v>
                </c:pt>
                <c:pt idx="196">
                  <c:v>42491</c:v>
                </c:pt>
                <c:pt idx="197">
                  <c:v>42522</c:v>
                </c:pt>
                <c:pt idx="198">
                  <c:v>42552</c:v>
                </c:pt>
                <c:pt idx="199">
                  <c:v>42583</c:v>
                </c:pt>
                <c:pt idx="200">
                  <c:v>42614</c:v>
                </c:pt>
                <c:pt idx="201">
                  <c:v>42644</c:v>
                </c:pt>
                <c:pt idx="202">
                  <c:v>42675</c:v>
                </c:pt>
                <c:pt idx="203">
                  <c:v>42705</c:v>
                </c:pt>
                <c:pt idx="204">
                  <c:v>42736</c:v>
                </c:pt>
                <c:pt idx="205">
                  <c:v>42767</c:v>
                </c:pt>
                <c:pt idx="206">
                  <c:v>42795</c:v>
                </c:pt>
                <c:pt idx="207">
                  <c:v>42826</c:v>
                </c:pt>
                <c:pt idx="208">
                  <c:v>42856</c:v>
                </c:pt>
                <c:pt idx="209">
                  <c:v>42887</c:v>
                </c:pt>
                <c:pt idx="210">
                  <c:v>42917</c:v>
                </c:pt>
                <c:pt idx="211">
                  <c:v>42948</c:v>
                </c:pt>
                <c:pt idx="212">
                  <c:v>42979</c:v>
                </c:pt>
                <c:pt idx="213">
                  <c:v>43009</c:v>
                </c:pt>
                <c:pt idx="214">
                  <c:v>43040</c:v>
                </c:pt>
                <c:pt idx="215">
                  <c:v>43070</c:v>
                </c:pt>
                <c:pt idx="216">
                  <c:v>43101</c:v>
                </c:pt>
                <c:pt idx="217">
                  <c:v>43132</c:v>
                </c:pt>
                <c:pt idx="218">
                  <c:v>43160</c:v>
                </c:pt>
                <c:pt idx="219">
                  <c:v>43191</c:v>
                </c:pt>
                <c:pt idx="220">
                  <c:v>43221</c:v>
                </c:pt>
                <c:pt idx="221">
                  <c:v>43252</c:v>
                </c:pt>
                <c:pt idx="222">
                  <c:v>43282</c:v>
                </c:pt>
                <c:pt idx="223">
                  <c:v>43313</c:v>
                </c:pt>
                <c:pt idx="224">
                  <c:v>43344</c:v>
                </c:pt>
                <c:pt idx="225">
                  <c:v>43374</c:v>
                </c:pt>
                <c:pt idx="226">
                  <c:v>43405</c:v>
                </c:pt>
              </c:numCache>
            </c:numRef>
          </c:cat>
          <c:val>
            <c:numRef>
              <c:f>CSV_Test_2!$B$2:$B$228</c:f>
              <c:numCache>
                <c:formatCode>General</c:formatCode>
                <c:ptCount val="227"/>
                <c:pt idx="0">
                  <c:v>181.1</c:v>
                </c:pt>
                <c:pt idx="1">
                  <c:v>181.5</c:v>
                </c:pt>
                <c:pt idx="2">
                  <c:v>182</c:v>
                </c:pt>
                <c:pt idx="3">
                  <c:v>182.3</c:v>
                </c:pt>
                <c:pt idx="4">
                  <c:v>182.7</c:v>
                </c:pt>
                <c:pt idx="5">
                  <c:v>183.2</c:v>
                </c:pt>
                <c:pt idx="6">
                  <c:v>183.9</c:v>
                </c:pt>
                <c:pt idx="7">
                  <c:v>184.6</c:v>
                </c:pt>
                <c:pt idx="8">
                  <c:v>185.3</c:v>
                </c:pt>
                <c:pt idx="9">
                  <c:v>186.1</c:v>
                </c:pt>
                <c:pt idx="10">
                  <c:v>186.8</c:v>
                </c:pt>
                <c:pt idx="11">
                  <c:v>187.6</c:v>
                </c:pt>
                <c:pt idx="12">
                  <c:v>188.2</c:v>
                </c:pt>
                <c:pt idx="13">
                  <c:v>188.9</c:v>
                </c:pt>
                <c:pt idx="14">
                  <c:v>189.6</c:v>
                </c:pt>
                <c:pt idx="15">
                  <c:v>190.2</c:v>
                </c:pt>
                <c:pt idx="16">
                  <c:v>191</c:v>
                </c:pt>
                <c:pt idx="17">
                  <c:v>191.6</c:v>
                </c:pt>
                <c:pt idx="18">
                  <c:v>192.3</c:v>
                </c:pt>
                <c:pt idx="19">
                  <c:v>193.1</c:v>
                </c:pt>
                <c:pt idx="20">
                  <c:v>193.9</c:v>
                </c:pt>
                <c:pt idx="21">
                  <c:v>194.7</c:v>
                </c:pt>
                <c:pt idx="22">
                  <c:v>195.5</c:v>
                </c:pt>
                <c:pt idx="23">
                  <c:v>196.4</c:v>
                </c:pt>
                <c:pt idx="24">
                  <c:v>197</c:v>
                </c:pt>
                <c:pt idx="25">
                  <c:v>197.7</c:v>
                </c:pt>
                <c:pt idx="26">
                  <c:v>198.2</c:v>
                </c:pt>
                <c:pt idx="27">
                  <c:v>198.5</c:v>
                </c:pt>
                <c:pt idx="28">
                  <c:v>198.8</c:v>
                </c:pt>
                <c:pt idx="29">
                  <c:v>199.3</c:v>
                </c:pt>
                <c:pt idx="30">
                  <c:v>199.8</c:v>
                </c:pt>
                <c:pt idx="31">
                  <c:v>200.2</c:v>
                </c:pt>
                <c:pt idx="32">
                  <c:v>200.7</c:v>
                </c:pt>
                <c:pt idx="33">
                  <c:v>201.3</c:v>
                </c:pt>
                <c:pt idx="34">
                  <c:v>202</c:v>
                </c:pt>
                <c:pt idx="35">
                  <c:v>202.5</c:v>
                </c:pt>
                <c:pt idx="36">
                  <c:v>203.3</c:v>
                </c:pt>
                <c:pt idx="37">
                  <c:v>203.7</c:v>
                </c:pt>
                <c:pt idx="38">
                  <c:v>204.1</c:v>
                </c:pt>
                <c:pt idx="39">
                  <c:v>204.5</c:v>
                </c:pt>
                <c:pt idx="40">
                  <c:v>204.9</c:v>
                </c:pt>
                <c:pt idx="41">
                  <c:v>205.1</c:v>
                </c:pt>
                <c:pt idx="42">
                  <c:v>205.6</c:v>
                </c:pt>
                <c:pt idx="43">
                  <c:v>206.1</c:v>
                </c:pt>
                <c:pt idx="44">
                  <c:v>206.6</c:v>
                </c:pt>
                <c:pt idx="45">
                  <c:v>206.9</c:v>
                </c:pt>
                <c:pt idx="46">
                  <c:v>207.5</c:v>
                </c:pt>
                <c:pt idx="47">
                  <c:v>207.9</c:v>
                </c:pt>
                <c:pt idx="48">
                  <c:v>208.3</c:v>
                </c:pt>
                <c:pt idx="49">
                  <c:v>208.8</c:v>
                </c:pt>
                <c:pt idx="50">
                  <c:v>209.2</c:v>
                </c:pt>
                <c:pt idx="51">
                  <c:v>209.7</c:v>
                </c:pt>
                <c:pt idx="52">
                  <c:v>210.2</c:v>
                </c:pt>
                <c:pt idx="53">
                  <c:v>210.7</c:v>
                </c:pt>
                <c:pt idx="54">
                  <c:v>211.2</c:v>
                </c:pt>
                <c:pt idx="55">
                  <c:v>211.9</c:v>
                </c:pt>
                <c:pt idx="56">
                  <c:v>212.4</c:v>
                </c:pt>
                <c:pt idx="57">
                  <c:v>212.8</c:v>
                </c:pt>
                <c:pt idx="58">
                  <c:v>213.2</c:v>
                </c:pt>
                <c:pt idx="59">
                  <c:v>213.9</c:v>
                </c:pt>
                <c:pt idx="60">
                  <c:v>214.5</c:v>
                </c:pt>
                <c:pt idx="61">
                  <c:v>215</c:v>
                </c:pt>
                <c:pt idx="62">
                  <c:v>215.5</c:v>
                </c:pt>
                <c:pt idx="63">
                  <c:v>216</c:v>
                </c:pt>
                <c:pt idx="64">
                  <c:v>216.4</c:v>
                </c:pt>
                <c:pt idx="65">
                  <c:v>216.8</c:v>
                </c:pt>
                <c:pt idx="66">
                  <c:v>217.5</c:v>
                </c:pt>
                <c:pt idx="67">
                  <c:v>218</c:v>
                </c:pt>
                <c:pt idx="68">
                  <c:v>218.6</c:v>
                </c:pt>
                <c:pt idx="69">
                  <c:v>219.3</c:v>
                </c:pt>
                <c:pt idx="70">
                  <c:v>220</c:v>
                </c:pt>
                <c:pt idx="71">
                  <c:v>220.5</c:v>
                </c:pt>
                <c:pt idx="72">
                  <c:v>220.9</c:v>
                </c:pt>
                <c:pt idx="73">
                  <c:v>221.6</c:v>
                </c:pt>
                <c:pt idx="74">
                  <c:v>222.3</c:v>
                </c:pt>
                <c:pt idx="75">
                  <c:v>222.9</c:v>
                </c:pt>
                <c:pt idx="76">
                  <c:v>223.6</c:v>
                </c:pt>
                <c:pt idx="77">
                  <c:v>224.4</c:v>
                </c:pt>
                <c:pt idx="78">
                  <c:v>225.2</c:v>
                </c:pt>
                <c:pt idx="79">
                  <c:v>226.2</c:v>
                </c:pt>
                <c:pt idx="80">
                  <c:v>227.1</c:v>
                </c:pt>
                <c:pt idx="81">
                  <c:v>228</c:v>
                </c:pt>
                <c:pt idx="82">
                  <c:v>228.9</c:v>
                </c:pt>
                <c:pt idx="83">
                  <c:v>230</c:v>
                </c:pt>
                <c:pt idx="84">
                  <c:v>230.80599999999899</c:v>
                </c:pt>
                <c:pt idx="85">
                  <c:v>231.739</c:v>
                </c:pt>
                <c:pt idx="86">
                  <c:v>232.495</c:v>
                </c:pt>
                <c:pt idx="87">
                  <c:v>232.98</c:v>
                </c:pt>
                <c:pt idx="88">
                  <c:v>233.54900000000001</c:v>
                </c:pt>
                <c:pt idx="89">
                  <c:v>234.071</c:v>
                </c:pt>
                <c:pt idx="90">
                  <c:v>234.732</c:v>
                </c:pt>
                <c:pt idx="91">
                  <c:v>235.31099999999901</c:v>
                </c:pt>
                <c:pt idx="92">
                  <c:v>236.05799999999999</c:v>
                </c:pt>
                <c:pt idx="93">
                  <c:v>237.13499999999999</c:v>
                </c:pt>
                <c:pt idx="94">
                  <c:v>238.16900000000001</c:v>
                </c:pt>
                <c:pt idx="95">
                  <c:v>239.102</c:v>
                </c:pt>
                <c:pt idx="96">
                  <c:v>239.85</c:v>
                </c:pt>
                <c:pt idx="97">
                  <c:v>240.32499999999999</c:v>
                </c:pt>
                <c:pt idx="98">
                  <c:v>240.874</c:v>
                </c:pt>
                <c:pt idx="99">
                  <c:v>241.47399999999999</c:v>
                </c:pt>
                <c:pt idx="100">
                  <c:v>241.803</c:v>
                </c:pt>
                <c:pt idx="101">
                  <c:v>242.64</c:v>
                </c:pt>
                <c:pt idx="102">
                  <c:v>243.36699999999999</c:v>
                </c:pt>
                <c:pt idx="103">
                  <c:v>244.18099999999899</c:v>
                </c:pt>
                <c:pt idx="104">
                  <c:v>244.92599999999999</c:v>
                </c:pt>
                <c:pt idx="105">
                  <c:v>245.85499999999999</c:v>
                </c:pt>
                <c:pt idx="106">
                  <c:v>246.68099999999899</c:v>
                </c:pt>
                <c:pt idx="107">
                  <c:v>247.27799999999999</c:v>
                </c:pt>
                <c:pt idx="108">
                  <c:v>247.97399999999999</c:v>
                </c:pt>
                <c:pt idx="109">
                  <c:v>248.30500000000001</c:v>
                </c:pt>
                <c:pt idx="110">
                  <c:v>248.63900000000001</c:v>
                </c:pt>
                <c:pt idx="111">
                  <c:v>248.899</c:v>
                </c:pt>
                <c:pt idx="112">
                  <c:v>249.06899999999999</c:v>
                </c:pt>
                <c:pt idx="113">
                  <c:v>249.09200000000001</c:v>
                </c:pt>
                <c:pt idx="114">
                  <c:v>248.994</c:v>
                </c:pt>
                <c:pt idx="115">
                  <c:v>249.029</c:v>
                </c:pt>
                <c:pt idx="116">
                  <c:v>248.965</c:v>
                </c:pt>
                <c:pt idx="117">
                  <c:v>248.88800000000001</c:v>
                </c:pt>
                <c:pt idx="118">
                  <c:v>248.886</c:v>
                </c:pt>
                <c:pt idx="119">
                  <c:v>248.999</c:v>
                </c:pt>
                <c:pt idx="120">
                  <c:v>249.14400000000001</c:v>
                </c:pt>
                <c:pt idx="121">
                  <c:v>249.017</c:v>
                </c:pt>
                <c:pt idx="122">
                  <c:v>249.089</c:v>
                </c:pt>
                <c:pt idx="123">
                  <c:v>249.012</c:v>
                </c:pt>
                <c:pt idx="124">
                  <c:v>248.92500000000001</c:v>
                </c:pt>
                <c:pt idx="125">
                  <c:v>248.999</c:v>
                </c:pt>
                <c:pt idx="126">
                  <c:v>249.12599999999901</c:v>
                </c:pt>
                <c:pt idx="127">
                  <c:v>249.024</c:v>
                </c:pt>
                <c:pt idx="128">
                  <c:v>249.36799999999999</c:v>
                </c:pt>
                <c:pt idx="129">
                  <c:v>249.61799999999999</c:v>
                </c:pt>
                <c:pt idx="130">
                  <c:v>250.31700000000001</c:v>
                </c:pt>
                <c:pt idx="131">
                  <c:v>250.98599999999999</c:v>
                </c:pt>
                <c:pt idx="132">
                  <c:v>251.55500000000001</c:v>
                </c:pt>
                <c:pt idx="133">
                  <c:v>251.82900000000001</c:v>
                </c:pt>
                <c:pt idx="134">
                  <c:v>252.14500000000001</c:v>
                </c:pt>
                <c:pt idx="135">
                  <c:v>252.22099999999901</c:v>
                </c:pt>
                <c:pt idx="136">
                  <c:v>252.393</c:v>
                </c:pt>
                <c:pt idx="137">
                  <c:v>252.59200000000001</c:v>
                </c:pt>
                <c:pt idx="138">
                  <c:v>253.08500000000001</c:v>
                </c:pt>
                <c:pt idx="139">
                  <c:v>254.00299999999999</c:v>
                </c:pt>
                <c:pt idx="140">
                  <c:v>254.62799999999999</c:v>
                </c:pt>
                <c:pt idx="141">
                  <c:v>255.65099999999899</c:v>
                </c:pt>
                <c:pt idx="142">
                  <c:v>256.36700000000002</c:v>
                </c:pt>
                <c:pt idx="143">
                  <c:v>257.18900000000002</c:v>
                </c:pt>
                <c:pt idx="144">
                  <c:v>257.714</c:v>
                </c:pt>
                <c:pt idx="145">
                  <c:v>258.18400000000003</c:v>
                </c:pt>
                <c:pt idx="146">
                  <c:v>258.56900000000002</c:v>
                </c:pt>
                <c:pt idx="147">
                  <c:v>258.92200000000003</c:v>
                </c:pt>
                <c:pt idx="148">
                  <c:v>259.23099999999999</c:v>
                </c:pt>
                <c:pt idx="149">
                  <c:v>259.40699999999998</c:v>
                </c:pt>
                <c:pt idx="150">
                  <c:v>260.10700000000003</c:v>
                </c:pt>
                <c:pt idx="151">
                  <c:v>260.67700000000002</c:v>
                </c:pt>
                <c:pt idx="152">
                  <c:v>261.42099999999999</c:v>
                </c:pt>
                <c:pt idx="153">
                  <c:v>262.70699999999999</c:v>
                </c:pt>
                <c:pt idx="154">
                  <c:v>263.36500000000001</c:v>
                </c:pt>
                <c:pt idx="155">
                  <c:v>264.09800000000001</c:v>
                </c:pt>
                <c:pt idx="156">
                  <c:v>264.7</c:v>
                </c:pt>
                <c:pt idx="157">
                  <c:v>265.25599999999997</c:v>
                </c:pt>
                <c:pt idx="158">
                  <c:v>265.820999999999</c:v>
                </c:pt>
                <c:pt idx="159">
                  <c:v>265.98399999999998</c:v>
                </c:pt>
                <c:pt idx="160">
                  <c:v>266.55900000000003</c:v>
                </c:pt>
                <c:pt idx="161">
                  <c:v>266.90499999999997</c:v>
                </c:pt>
                <c:pt idx="162">
                  <c:v>267.48200000000003</c:v>
                </c:pt>
                <c:pt idx="163">
                  <c:v>268.505</c:v>
                </c:pt>
                <c:pt idx="164">
                  <c:v>269.137</c:v>
                </c:pt>
                <c:pt idx="165">
                  <c:v>269.95999999999998</c:v>
                </c:pt>
                <c:pt idx="166">
                  <c:v>270.69799999999998</c:v>
                </c:pt>
                <c:pt idx="167">
                  <c:v>271.68799999999999</c:v>
                </c:pt>
                <c:pt idx="168">
                  <c:v>272.31700000000001</c:v>
                </c:pt>
                <c:pt idx="169">
                  <c:v>272.733</c:v>
                </c:pt>
                <c:pt idx="170">
                  <c:v>273.48599999999999</c:v>
                </c:pt>
                <c:pt idx="171">
                  <c:v>274.10000000000002</c:v>
                </c:pt>
                <c:pt idx="172">
                  <c:v>274.70999999999998</c:v>
                </c:pt>
                <c:pt idx="173">
                  <c:v>275.320999999999</c:v>
                </c:pt>
                <c:pt idx="174">
                  <c:v>276.24799999999999</c:v>
                </c:pt>
                <c:pt idx="175">
                  <c:v>277.048</c:v>
                </c:pt>
                <c:pt idx="176">
                  <c:v>277.99799999999999</c:v>
                </c:pt>
                <c:pt idx="177">
                  <c:v>278.98500000000001</c:v>
                </c:pt>
                <c:pt idx="178">
                  <c:v>280.12299999999999</c:v>
                </c:pt>
                <c:pt idx="179">
                  <c:v>280.87400000000002</c:v>
                </c:pt>
                <c:pt idx="180">
                  <c:v>281.572</c:v>
                </c:pt>
                <c:pt idx="181">
                  <c:v>282.38900000000001</c:v>
                </c:pt>
                <c:pt idx="182">
                  <c:v>283.13</c:v>
                </c:pt>
                <c:pt idx="183">
                  <c:v>283.59800000000001</c:v>
                </c:pt>
                <c:pt idx="184">
                  <c:v>284.245</c:v>
                </c:pt>
                <c:pt idx="185">
                  <c:v>285.03100000000001</c:v>
                </c:pt>
                <c:pt idx="186">
                  <c:v>286.08999999999997</c:v>
                </c:pt>
                <c:pt idx="187">
                  <c:v>287.06799999999998</c:v>
                </c:pt>
                <c:pt idx="188">
                  <c:v>288.30599999999998</c:v>
                </c:pt>
                <c:pt idx="189">
                  <c:v>289.428</c:v>
                </c:pt>
                <c:pt idx="190">
                  <c:v>290.322</c:v>
                </c:pt>
                <c:pt idx="191">
                  <c:v>291.20400000000001</c:v>
                </c:pt>
                <c:pt idx="192">
                  <c:v>292.00400000000002</c:v>
                </c:pt>
                <c:pt idx="193">
                  <c:v>292.77699999999999</c:v>
                </c:pt>
                <c:pt idx="194">
                  <c:v>293.48899999999998</c:v>
                </c:pt>
                <c:pt idx="195">
                  <c:v>294.17500000000001</c:v>
                </c:pt>
                <c:pt idx="196">
                  <c:v>295.036</c:v>
                </c:pt>
                <c:pt idx="197">
                  <c:v>295.90199999999999</c:v>
                </c:pt>
                <c:pt idx="198">
                  <c:v>296.86200000000002</c:v>
                </c:pt>
                <c:pt idx="199">
                  <c:v>297.916</c:v>
                </c:pt>
                <c:pt idx="200">
                  <c:v>298.96199999999999</c:v>
                </c:pt>
                <c:pt idx="201">
                  <c:v>300.39999999999998</c:v>
                </c:pt>
                <c:pt idx="202">
                  <c:v>301.58699999999999</c:v>
                </c:pt>
                <c:pt idx="203">
                  <c:v>302.73500000000001</c:v>
                </c:pt>
                <c:pt idx="204">
                  <c:v>303.46699999999998</c:v>
                </c:pt>
                <c:pt idx="205">
                  <c:v>304.21100000000001</c:v>
                </c:pt>
                <c:pt idx="206">
                  <c:v>304.86799999999999</c:v>
                </c:pt>
                <c:pt idx="207">
                  <c:v>305.47699999999998</c:v>
                </c:pt>
                <c:pt idx="208">
                  <c:v>306.37900000000002</c:v>
                </c:pt>
                <c:pt idx="209">
                  <c:v>307.31400000000002</c:v>
                </c:pt>
                <c:pt idx="210">
                  <c:v>308.173</c:v>
                </c:pt>
                <c:pt idx="211">
                  <c:v>309.47899999999998</c:v>
                </c:pt>
                <c:pt idx="212">
                  <c:v>310.26799999999997</c:v>
                </c:pt>
                <c:pt idx="213">
                  <c:v>311.50099999999998</c:v>
                </c:pt>
                <c:pt idx="214">
                  <c:v>312.67</c:v>
                </c:pt>
                <c:pt idx="215">
                  <c:v>313.904</c:v>
                </c:pt>
                <c:pt idx="216">
                  <c:v>314.78800000000001</c:v>
                </c:pt>
                <c:pt idx="217">
                  <c:v>315.27699999999999</c:v>
                </c:pt>
                <c:pt idx="218">
                  <c:v>315.88299999999998</c:v>
                </c:pt>
                <c:pt idx="219">
                  <c:v>316.76299999999998</c:v>
                </c:pt>
                <c:pt idx="220">
                  <c:v>317.49</c:v>
                </c:pt>
                <c:pt idx="221">
                  <c:v>318.31799999999998</c:v>
                </c:pt>
                <c:pt idx="222">
                  <c:v>319.351</c:v>
                </c:pt>
                <c:pt idx="223">
                  <c:v>320.65100000000001</c:v>
                </c:pt>
                <c:pt idx="224">
                  <c:v>321.53300000000002</c:v>
                </c:pt>
                <c:pt idx="225">
                  <c:v>322.62799999999999</c:v>
                </c:pt>
                <c:pt idx="226">
                  <c:v>323.96800000000002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C1C-41F2-8D11-69E4EF05EE4F}"/>
            </c:ext>
          </c:extLst>
        </c:ser>
        <c:ser>
          <c:idx val="1"/>
          <c:order val="1"/>
          <c:tx>
            <c:strRef>
              <c:f>CSV_Test_2!$C$1</c:f>
              <c:strCache>
                <c:ptCount val="1"/>
                <c:pt idx="0">
                  <c:v>Seattle Index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CSV_Test_2!$A$2:$A$228</c:f>
              <c:numCache>
                <c:formatCode>m/d/yyyy</c:formatCode>
                <c:ptCount val="227"/>
                <c:pt idx="0">
                  <c:v>36526</c:v>
                </c:pt>
                <c:pt idx="1">
                  <c:v>36557</c:v>
                </c:pt>
                <c:pt idx="2">
                  <c:v>36586</c:v>
                </c:pt>
                <c:pt idx="3">
                  <c:v>36617</c:v>
                </c:pt>
                <c:pt idx="4">
                  <c:v>36647</c:v>
                </c:pt>
                <c:pt idx="5">
                  <c:v>36678</c:v>
                </c:pt>
                <c:pt idx="6">
                  <c:v>36708</c:v>
                </c:pt>
                <c:pt idx="7">
                  <c:v>36739</c:v>
                </c:pt>
                <c:pt idx="8">
                  <c:v>36770</c:v>
                </c:pt>
                <c:pt idx="9">
                  <c:v>36800</c:v>
                </c:pt>
                <c:pt idx="10">
                  <c:v>36831</c:v>
                </c:pt>
                <c:pt idx="11">
                  <c:v>36861</c:v>
                </c:pt>
                <c:pt idx="12">
                  <c:v>36892</c:v>
                </c:pt>
                <c:pt idx="13">
                  <c:v>36923</c:v>
                </c:pt>
                <c:pt idx="14">
                  <c:v>36951</c:v>
                </c:pt>
                <c:pt idx="15">
                  <c:v>36982</c:v>
                </c:pt>
                <c:pt idx="16">
                  <c:v>37012</c:v>
                </c:pt>
                <c:pt idx="17">
                  <c:v>37043</c:v>
                </c:pt>
                <c:pt idx="18">
                  <c:v>37073</c:v>
                </c:pt>
                <c:pt idx="19">
                  <c:v>37104</c:v>
                </c:pt>
                <c:pt idx="20">
                  <c:v>37135</c:v>
                </c:pt>
                <c:pt idx="21">
                  <c:v>37165</c:v>
                </c:pt>
                <c:pt idx="22">
                  <c:v>37196</c:v>
                </c:pt>
                <c:pt idx="23">
                  <c:v>37226</c:v>
                </c:pt>
                <c:pt idx="24">
                  <c:v>37257</c:v>
                </c:pt>
                <c:pt idx="25">
                  <c:v>37288</c:v>
                </c:pt>
                <c:pt idx="26">
                  <c:v>37316</c:v>
                </c:pt>
                <c:pt idx="27">
                  <c:v>37347</c:v>
                </c:pt>
                <c:pt idx="28">
                  <c:v>37377</c:v>
                </c:pt>
                <c:pt idx="29">
                  <c:v>37408</c:v>
                </c:pt>
                <c:pt idx="30">
                  <c:v>37438</c:v>
                </c:pt>
                <c:pt idx="31">
                  <c:v>37469</c:v>
                </c:pt>
                <c:pt idx="32">
                  <c:v>37500</c:v>
                </c:pt>
                <c:pt idx="33">
                  <c:v>37530</c:v>
                </c:pt>
                <c:pt idx="34">
                  <c:v>37561</c:v>
                </c:pt>
                <c:pt idx="35">
                  <c:v>37591</c:v>
                </c:pt>
                <c:pt idx="36">
                  <c:v>37622</c:v>
                </c:pt>
                <c:pt idx="37">
                  <c:v>37653</c:v>
                </c:pt>
                <c:pt idx="38">
                  <c:v>37681</c:v>
                </c:pt>
                <c:pt idx="39">
                  <c:v>37712</c:v>
                </c:pt>
                <c:pt idx="40">
                  <c:v>37742</c:v>
                </c:pt>
                <c:pt idx="41">
                  <c:v>37773</c:v>
                </c:pt>
                <c:pt idx="42">
                  <c:v>37803</c:v>
                </c:pt>
                <c:pt idx="43">
                  <c:v>37834</c:v>
                </c:pt>
                <c:pt idx="44">
                  <c:v>37865</c:v>
                </c:pt>
                <c:pt idx="45">
                  <c:v>37895</c:v>
                </c:pt>
                <c:pt idx="46">
                  <c:v>37926</c:v>
                </c:pt>
                <c:pt idx="47">
                  <c:v>37956</c:v>
                </c:pt>
                <c:pt idx="48">
                  <c:v>37987</c:v>
                </c:pt>
                <c:pt idx="49">
                  <c:v>38018</c:v>
                </c:pt>
                <c:pt idx="50">
                  <c:v>38047</c:v>
                </c:pt>
                <c:pt idx="51">
                  <c:v>38078</c:v>
                </c:pt>
                <c:pt idx="52">
                  <c:v>38108</c:v>
                </c:pt>
                <c:pt idx="53">
                  <c:v>38139</c:v>
                </c:pt>
                <c:pt idx="54">
                  <c:v>38169</c:v>
                </c:pt>
                <c:pt idx="55">
                  <c:v>38200</c:v>
                </c:pt>
                <c:pt idx="56">
                  <c:v>38231</c:v>
                </c:pt>
                <c:pt idx="57">
                  <c:v>38261</c:v>
                </c:pt>
                <c:pt idx="58">
                  <c:v>38292</c:v>
                </c:pt>
                <c:pt idx="59">
                  <c:v>38322</c:v>
                </c:pt>
                <c:pt idx="60">
                  <c:v>38353</c:v>
                </c:pt>
                <c:pt idx="61">
                  <c:v>38384</c:v>
                </c:pt>
                <c:pt idx="62">
                  <c:v>38412</c:v>
                </c:pt>
                <c:pt idx="63">
                  <c:v>38443</c:v>
                </c:pt>
                <c:pt idx="64">
                  <c:v>38473</c:v>
                </c:pt>
                <c:pt idx="65">
                  <c:v>38504</c:v>
                </c:pt>
                <c:pt idx="66">
                  <c:v>38534</c:v>
                </c:pt>
                <c:pt idx="67">
                  <c:v>38565</c:v>
                </c:pt>
                <c:pt idx="68">
                  <c:v>38596</c:v>
                </c:pt>
                <c:pt idx="69">
                  <c:v>38626</c:v>
                </c:pt>
                <c:pt idx="70">
                  <c:v>38657</c:v>
                </c:pt>
                <c:pt idx="71">
                  <c:v>38687</c:v>
                </c:pt>
                <c:pt idx="72">
                  <c:v>38718</c:v>
                </c:pt>
                <c:pt idx="73">
                  <c:v>38749</c:v>
                </c:pt>
                <c:pt idx="74">
                  <c:v>38777</c:v>
                </c:pt>
                <c:pt idx="75">
                  <c:v>38808</c:v>
                </c:pt>
                <c:pt idx="76">
                  <c:v>38838</c:v>
                </c:pt>
                <c:pt idx="77">
                  <c:v>38869</c:v>
                </c:pt>
                <c:pt idx="78">
                  <c:v>38899</c:v>
                </c:pt>
                <c:pt idx="79">
                  <c:v>38930</c:v>
                </c:pt>
                <c:pt idx="80">
                  <c:v>38961</c:v>
                </c:pt>
                <c:pt idx="81">
                  <c:v>38991</c:v>
                </c:pt>
                <c:pt idx="82">
                  <c:v>39022</c:v>
                </c:pt>
                <c:pt idx="83">
                  <c:v>39052</c:v>
                </c:pt>
                <c:pt idx="84">
                  <c:v>39083</c:v>
                </c:pt>
                <c:pt idx="85">
                  <c:v>39114</c:v>
                </c:pt>
                <c:pt idx="86">
                  <c:v>39142</c:v>
                </c:pt>
                <c:pt idx="87">
                  <c:v>39173</c:v>
                </c:pt>
                <c:pt idx="88">
                  <c:v>39203</c:v>
                </c:pt>
                <c:pt idx="89">
                  <c:v>39234</c:v>
                </c:pt>
                <c:pt idx="90">
                  <c:v>39264</c:v>
                </c:pt>
                <c:pt idx="91">
                  <c:v>39295</c:v>
                </c:pt>
                <c:pt idx="92">
                  <c:v>39326</c:v>
                </c:pt>
                <c:pt idx="93">
                  <c:v>39356</c:v>
                </c:pt>
                <c:pt idx="94">
                  <c:v>39387</c:v>
                </c:pt>
                <c:pt idx="95">
                  <c:v>39417</c:v>
                </c:pt>
                <c:pt idx="96">
                  <c:v>39448</c:v>
                </c:pt>
                <c:pt idx="97">
                  <c:v>39479</c:v>
                </c:pt>
                <c:pt idx="98">
                  <c:v>39508</c:v>
                </c:pt>
                <c:pt idx="99">
                  <c:v>39539</c:v>
                </c:pt>
                <c:pt idx="100">
                  <c:v>39569</c:v>
                </c:pt>
                <c:pt idx="101">
                  <c:v>39600</c:v>
                </c:pt>
                <c:pt idx="102">
                  <c:v>39630</c:v>
                </c:pt>
                <c:pt idx="103">
                  <c:v>39661</c:v>
                </c:pt>
                <c:pt idx="104">
                  <c:v>39692</c:v>
                </c:pt>
                <c:pt idx="105">
                  <c:v>39722</c:v>
                </c:pt>
                <c:pt idx="106">
                  <c:v>39753</c:v>
                </c:pt>
                <c:pt idx="107">
                  <c:v>39783</c:v>
                </c:pt>
                <c:pt idx="108">
                  <c:v>39814</c:v>
                </c:pt>
                <c:pt idx="109">
                  <c:v>39845</c:v>
                </c:pt>
                <c:pt idx="110">
                  <c:v>39873</c:v>
                </c:pt>
                <c:pt idx="111">
                  <c:v>39904</c:v>
                </c:pt>
                <c:pt idx="112">
                  <c:v>39934</c:v>
                </c:pt>
                <c:pt idx="113">
                  <c:v>39965</c:v>
                </c:pt>
                <c:pt idx="114">
                  <c:v>39995</c:v>
                </c:pt>
                <c:pt idx="115">
                  <c:v>40026</c:v>
                </c:pt>
                <c:pt idx="116">
                  <c:v>40057</c:v>
                </c:pt>
                <c:pt idx="117">
                  <c:v>40087</c:v>
                </c:pt>
                <c:pt idx="118">
                  <c:v>40118</c:v>
                </c:pt>
                <c:pt idx="119">
                  <c:v>40148</c:v>
                </c:pt>
                <c:pt idx="120">
                  <c:v>40179</c:v>
                </c:pt>
                <c:pt idx="121">
                  <c:v>40210</c:v>
                </c:pt>
                <c:pt idx="122">
                  <c:v>40238</c:v>
                </c:pt>
                <c:pt idx="123">
                  <c:v>40269</c:v>
                </c:pt>
                <c:pt idx="124">
                  <c:v>40299</c:v>
                </c:pt>
                <c:pt idx="125">
                  <c:v>40330</c:v>
                </c:pt>
                <c:pt idx="126">
                  <c:v>40360</c:v>
                </c:pt>
                <c:pt idx="127">
                  <c:v>40391</c:v>
                </c:pt>
                <c:pt idx="128">
                  <c:v>40422</c:v>
                </c:pt>
                <c:pt idx="129">
                  <c:v>40452</c:v>
                </c:pt>
                <c:pt idx="130">
                  <c:v>40483</c:v>
                </c:pt>
                <c:pt idx="131">
                  <c:v>40513</c:v>
                </c:pt>
                <c:pt idx="132">
                  <c:v>40544</c:v>
                </c:pt>
                <c:pt idx="133">
                  <c:v>40575</c:v>
                </c:pt>
                <c:pt idx="134">
                  <c:v>40603</c:v>
                </c:pt>
                <c:pt idx="135">
                  <c:v>40634</c:v>
                </c:pt>
                <c:pt idx="136">
                  <c:v>40664</c:v>
                </c:pt>
                <c:pt idx="137">
                  <c:v>40695</c:v>
                </c:pt>
                <c:pt idx="138">
                  <c:v>40725</c:v>
                </c:pt>
                <c:pt idx="139">
                  <c:v>40756</c:v>
                </c:pt>
                <c:pt idx="140">
                  <c:v>40787</c:v>
                </c:pt>
                <c:pt idx="141">
                  <c:v>40817</c:v>
                </c:pt>
                <c:pt idx="142">
                  <c:v>40848</c:v>
                </c:pt>
                <c:pt idx="143">
                  <c:v>40878</c:v>
                </c:pt>
                <c:pt idx="144">
                  <c:v>40909</c:v>
                </c:pt>
                <c:pt idx="145">
                  <c:v>40940</c:v>
                </c:pt>
                <c:pt idx="146">
                  <c:v>40969</c:v>
                </c:pt>
                <c:pt idx="147">
                  <c:v>41000</c:v>
                </c:pt>
                <c:pt idx="148">
                  <c:v>41030</c:v>
                </c:pt>
                <c:pt idx="149">
                  <c:v>41061</c:v>
                </c:pt>
                <c:pt idx="150">
                  <c:v>41091</c:v>
                </c:pt>
                <c:pt idx="151">
                  <c:v>41122</c:v>
                </c:pt>
                <c:pt idx="152">
                  <c:v>41153</c:v>
                </c:pt>
                <c:pt idx="153">
                  <c:v>41183</c:v>
                </c:pt>
                <c:pt idx="154">
                  <c:v>41214</c:v>
                </c:pt>
                <c:pt idx="155">
                  <c:v>41244</c:v>
                </c:pt>
                <c:pt idx="156">
                  <c:v>41275</c:v>
                </c:pt>
                <c:pt idx="157">
                  <c:v>41306</c:v>
                </c:pt>
                <c:pt idx="158">
                  <c:v>41334</c:v>
                </c:pt>
                <c:pt idx="159">
                  <c:v>41365</c:v>
                </c:pt>
                <c:pt idx="160">
                  <c:v>41395</c:v>
                </c:pt>
                <c:pt idx="161">
                  <c:v>41426</c:v>
                </c:pt>
                <c:pt idx="162">
                  <c:v>41456</c:v>
                </c:pt>
                <c:pt idx="163">
                  <c:v>41487</c:v>
                </c:pt>
                <c:pt idx="164">
                  <c:v>41518</c:v>
                </c:pt>
                <c:pt idx="165">
                  <c:v>41548</c:v>
                </c:pt>
                <c:pt idx="166">
                  <c:v>41579</c:v>
                </c:pt>
                <c:pt idx="167">
                  <c:v>41609</c:v>
                </c:pt>
                <c:pt idx="168">
                  <c:v>41640</c:v>
                </c:pt>
                <c:pt idx="169">
                  <c:v>41671</c:v>
                </c:pt>
                <c:pt idx="170">
                  <c:v>41699</c:v>
                </c:pt>
                <c:pt idx="171">
                  <c:v>41730</c:v>
                </c:pt>
                <c:pt idx="172">
                  <c:v>41760</c:v>
                </c:pt>
                <c:pt idx="173">
                  <c:v>41791</c:v>
                </c:pt>
                <c:pt idx="174">
                  <c:v>41821</c:v>
                </c:pt>
                <c:pt idx="175">
                  <c:v>41852</c:v>
                </c:pt>
                <c:pt idx="176">
                  <c:v>41883</c:v>
                </c:pt>
                <c:pt idx="177">
                  <c:v>41913</c:v>
                </c:pt>
                <c:pt idx="178">
                  <c:v>41944</c:v>
                </c:pt>
                <c:pt idx="179">
                  <c:v>41974</c:v>
                </c:pt>
                <c:pt idx="180">
                  <c:v>42005</c:v>
                </c:pt>
                <c:pt idx="181">
                  <c:v>42036</c:v>
                </c:pt>
                <c:pt idx="182">
                  <c:v>42064</c:v>
                </c:pt>
                <c:pt idx="183">
                  <c:v>42095</c:v>
                </c:pt>
                <c:pt idx="184">
                  <c:v>42125</c:v>
                </c:pt>
                <c:pt idx="185">
                  <c:v>42156</c:v>
                </c:pt>
                <c:pt idx="186">
                  <c:v>42186</c:v>
                </c:pt>
                <c:pt idx="187">
                  <c:v>42217</c:v>
                </c:pt>
                <c:pt idx="188">
                  <c:v>42248</c:v>
                </c:pt>
                <c:pt idx="189">
                  <c:v>42278</c:v>
                </c:pt>
                <c:pt idx="190">
                  <c:v>42309</c:v>
                </c:pt>
                <c:pt idx="191">
                  <c:v>42339</c:v>
                </c:pt>
                <c:pt idx="192">
                  <c:v>42370</c:v>
                </c:pt>
                <c:pt idx="193">
                  <c:v>42401</c:v>
                </c:pt>
                <c:pt idx="194">
                  <c:v>42430</c:v>
                </c:pt>
                <c:pt idx="195">
                  <c:v>42461</c:v>
                </c:pt>
                <c:pt idx="196">
                  <c:v>42491</c:v>
                </c:pt>
                <c:pt idx="197">
                  <c:v>42522</c:v>
                </c:pt>
                <c:pt idx="198">
                  <c:v>42552</c:v>
                </c:pt>
                <c:pt idx="199">
                  <c:v>42583</c:v>
                </c:pt>
                <c:pt idx="200">
                  <c:v>42614</c:v>
                </c:pt>
                <c:pt idx="201">
                  <c:v>42644</c:v>
                </c:pt>
                <c:pt idx="202">
                  <c:v>42675</c:v>
                </c:pt>
                <c:pt idx="203">
                  <c:v>42705</c:v>
                </c:pt>
                <c:pt idx="204">
                  <c:v>42736</c:v>
                </c:pt>
                <c:pt idx="205">
                  <c:v>42767</c:v>
                </c:pt>
                <c:pt idx="206">
                  <c:v>42795</c:v>
                </c:pt>
                <c:pt idx="207">
                  <c:v>42826</c:v>
                </c:pt>
                <c:pt idx="208">
                  <c:v>42856</c:v>
                </c:pt>
                <c:pt idx="209">
                  <c:v>42887</c:v>
                </c:pt>
                <c:pt idx="210">
                  <c:v>42917</c:v>
                </c:pt>
                <c:pt idx="211">
                  <c:v>42948</c:v>
                </c:pt>
                <c:pt idx="212">
                  <c:v>42979</c:v>
                </c:pt>
                <c:pt idx="213">
                  <c:v>43009</c:v>
                </c:pt>
                <c:pt idx="214">
                  <c:v>43040</c:v>
                </c:pt>
                <c:pt idx="215">
                  <c:v>43070</c:v>
                </c:pt>
                <c:pt idx="216">
                  <c:v>43101</c:v>
                </c:pt>
                <c:pt idx="217">
                  <c:v>43132</c:v>
                </c:pt>
                <c:pt idx="218">
                  <c:v>43160</c:v>
                </c:pt>
                <c:pt idx="219">
                  <c:v>43191</c:v>
                </c:pt>
                <c:pt idx="220">
                  <c:v>43221</c:v>
                </c:pt>
                <c:pt idx="221">
                  <c:v>43252</c:v>
                </c:pt>
                <c:pt idx="222">
                  <c:v>43282</c:v>
                </c:pt>
                <c:pt idx="223">
                  <c:v>43313</c:v>
                </c:pt>
                <c:pt idx="224">
                  <c:v>43344</c:v>
                </c:pt>
                <c:pt idx="225">
                  <c:v>43374</c:v>
                </c:pt>
                <c:pt idx="226">
                  <c:v>43405</c:v>
                </c:pt>
              </c:numCache>
            </c:numRef>
          </c:cat>
          <c:val>
            <c:numRef>
              <c:f>CSV_Test_2!$C$2:$C$228</c:f>
              <c:numCache>
                <c:formatCode>General</c:formatCode>
                <c:ptCount val="227"/>
                <c:pt idx="0">
                  <c:v>205.9</c:v>
                </c:pt>
                <c:pt idx="1">
                  <c:v>206.2</c:v>
                </c:pt>
                <c:pt idx="2">
                  <c:v>206.8</c:v>
                </c:pt>
                <c:pt idx="3">
                  <c:v>208</c:v>
                </c:pt>
                <c:pt idx="4">
                  <c:v>209.2</c:v>
                </c:pt>
                <c:pt idx="5">
                  <c:v>210.6</c:v>
                </c:pt>
                <c:pt idx="6">
                  <c:v>210.7</c:v>
                </c:pt>
                <c:pt idx="7">
                  <c:v>211</c:v>
                </c:pt>
                <c:pt idx="8">
                  <c:v>211.8</c:v>
                </c:pt>
                <c:pt idx="9">
                  <c:v>212</c:v>
                </c:pt>
                <c:pt idx="10">
                  <c:v>212.3</c:v>
                </c:pt>
                <c:pt idx="11">
                  <c:v>212.9</c:v>
                </c:pt>
                <c:pt idx="12">
                  <c:v>214</c:v>
                </c:pt>
                <c:pt idx="13">
                  <c:v>215</c:v>
                </c:pt>
                <c:pt idx="14">
                  <c:v>215.4</c:v>
                </c:pt>
                <c:pt idx="15">
                  <c:v>216.9</c:v>
                </c:pt>
                <c:pt idx="16">
                  <c:v>217.8</c:v>
                </c:pt>
                <c:pt idx="17">
                  <c:v>218.3</c:v>
                </c:pt>
                <c:pt idx="18">
                  <c:v>219.3</c:v>
                </c:pt>
                <c:pt idx="19">
                  <c:v>221.6</c:v>
                </c:pt>
                <c:pt idx="20">
                  <c:v>222.5</c:v>
                </c:pt>
                <c:pt idx="21">
                  <c:v>223.3</c:v>
                </c:pt>
                <c:pt idx="22">
                  <c:v>224</c:v>
                </c:pt>
                <c:pt idx="23">
                  <c:v>224.2</c:v>
                </c:pt>
                <c:pt idx="24">
                  <c:v>224.9</c:v>
                </c:pt>
                <c:pt idx="25">
                  <c:v>224.5</c:v>
                </c:pt>
                <c:pt idx="26">
                  <c:v>224.5</c:v>
                </c:pt>
                <c:pt idx="27">
                  <c:v>224.3</c:v>
                </c:pt>
                <c:pt idx="28">
                  <c:v>225.1</c:v>
                </c:pt>
                <c:pt idx="29">
                  <c:v>225.5</c:v>
                </c:pt>
                <c:pt idx="30">
                  <c:v>225</c:v>
                </c:pt>
                <c:pt idx="31">
                  <c:v>225.4</c:v>
                </c:pt>
                <c:pt idx="32">
                  <c:v>226.9</c:v>
                </c:pt>
                <c:pt idx="33">
                  <c:v>227.1</c:v>
                </c:pt>
                <c:pt idx="34">
                  <c:v>226.4</c:v>
                </c:pt>
                <c:pt idx="35">
                  <c:v>226.1</c:v>
                </c:pt>
                <c:pt idx="36">
                  <c:v>226.1</c:v>
                </c:pt>
                <c:pt idx="37">
                  <c:v>226</c:v>
                </c:pt>
                <c:pt idx="38">
                  <c:v>225.5</c:v>
                </c:pt>
                <c:pt idx="39">
                  <c:v>225.2</c:v>
                </c:pt>
                <c:pt idx="40">
                  <c:v>225</c:v>
                </c:pt>
                <c:pt idx="41">
                  <c:v>225.5</c:v>
                </c:pt>
                <c:pt idx="42">
                  <c:v>225.1</c:v>
                </c:pt>
                <c:pt idx="43">
                  <c:v>225.3</c:v>
                </c:pt>
                <c:pt idx="44">
                  <c:v>224.8</c:v>
                </c:pt>
                <c:pt idx="45">
                  <c:v>225.2</c:v>
                </c:pt>
                <c:pt idx="46">
                  <c:v>225.2</c:v>
                </c:pt>
                <c:pt idx="47">
                  <c:v>225.3</c:v>
                </c:pt>
                <c:pt idx="48">
                  <c:v>225.5</c:v>
                </c:pt>
                <c:pt idx="49">
                  <c:v>224.7</c:v>
                </c:pt>
                <c:pt idx="50">
                  <c:v>225.4</c:v>
                </c:pt>
                <c:pt idx="51">
                  <c:v>225.5</c:v>
                </c:pt>
                <c:pt idx="52">
                  <c:v>225.4</c:v>
                </c:pt>
                <c:pt idx="53">
                  <c:v>225</c:v>
                </c:pt>
                <c:pt idx="54">
                  <c:v>225.7</c:v>
                </c:pt>
                <c:pt idx="55">
                  <c:v>226.6</c:v>
                </c:pt>
                <c:pt idx="56">
                  <c:v>226.7</c:v>
                </c:pt>
                <c:pt idx="57">
                  <c:v>226.2</c:v>
                </c:pt>
                <c:pt idx="58">
                  <c:v>226</c:v>
                </c:pt>
                <c:pt idx="59">
                  <c:v>226.1</c:v>
                </c:pt>
                <c:pt idx="60">
                  <c:v>226.6</c:v>
                </c:pt>
                <c:pt idx="61">
                  <c:v>227.6</c:v>
                </c:pt>
                <c:pt idx="62">
                  <c:v>226.5</c:v>
                </c:pt>
                <c:pt idx="63">
                  <c:v>228.1</c:v>
                </c:pt>
                <c:pt idx="64">
                  <c:v>228.5</c:v>
                </c:pt>
                <c:pt idx="65">
                  <c:v>229.2</c:v>
                </c:pt>
                <c:pt idx="66">
                  <c:v>230</c:v>
                </c:pt>
                <c:pt idx="67">
                  <c:v>230.9</c:v>
                </c:pt>
                <c:pt idx="68">
                  <c:v>233</c:v>
                </c:pt>
                <c:pt idx="69">
                  <c:v>233.4</c:v>
                </c:pt>
                <c:pt idx="70">
                  <c:v>234.1</c:v>
                </c:pt>
                <c:pt idx="71">
                  <c:v>235.5</c:v>
                </c:pt>
                <c:pt idx="72">
                  <c:v>235.5</c:v>
                </c:pt>
                <c:pt idx="73">
                  <c:v>235.8</c:v>
                </c:pt>
                <c:pt idx="74">
                  <c:v>237</c:v>
                </c:pt>
                <c:pt idx="75">
                  <c:v>239</c:v>
                </c:pt>
                <c:pt idx="76">
                  <c:v>240.8</c:v>
                </c:pt>
                <c:pt idx="77">
                  <c:v>242</c:v>
                </c:pt>
                <c:pt idx="78">
                  <c:v>243.8</c:v>
                </c:pt>
                <c:pt idx="79">
                  <c:v>244.9</c:v>
                </c:pt>
                <c:pt idx="80">
                  <c:v>245.8</c:v>
                </c:pt>
                <c:pt idx="81">
                  <c:v>246.2</c:v>
                </c:pt>
                <c:pt idx="82">
                  <c:v>246.7</c:v>
                </c:pt>
                <c:pt idx="83">
                  <c:v>248.3</c:v>
                </c:pt>
                <c:pt idx="84">
                  <c:v>249.25800000000001</c:v>
                </c:pt>
                <c:pt idx="85">
                  <c:v>249.53200000000001</c:v>
                </c:pt>
                <c:pt idx="86">
                  <c:v>250.44499999999999</c:v>
                </c:pt>
                <c:pt idx="87">
                  <c:v>251.76</c:v>
                </c:pt>
                <c:pt idx="88">
                  <c:v>252.958</c:v>
                </c:pt>
                <c:pt idx="89">
                  <c:v>252.88200000000001</c:v>
                </c:pt>
                <c:pt idx="90">
                  <c:v>254.64599999999999</c:v>
                </c:pt>
                <c:pt idx="91">
                  <c:v>255.65</c:v>
                </c:pt>
                <c:pt idx="92">
                  <c:v>257.17399999999998</c:v>
                </c:pt>
                <c:pt idx="93">
                  <c:v>258.28899999999999</c:v>
                </c:pt>
                <c:pt idx="94">
                  <c:v>260.37299999999999</c:v>
                </c:pt>
                <c:pt idx="95">
                  <c:v>261.50099999999998</c:v>
                </c:pt>
                <c:pt idx="96">
                  <c:v>263.68599999999998</c:v>
                </c:pt>
                <c:pt idx="97">
                  <c:v>265.41000000000003</c:v>
                </c:pt>
                <c:pt idx="98">
                  <c:v>267.58600000000001</c:v>
                </c:pt>
                <c:pt idx="99">
                  <c:v>268.81700000000001</c:v>
                </c:pt>
                <c:pt idx="100">
                  <c:v>269.11200000000002</c:v>
                </c:pt>
                <c:pt idx="101">
                  <c:v>270.39299999999997</c:v>
                </c:pt>
                <c:pt idx="102">
                  <c:v>271.69900000000001</c:v>
                </c:pt>
                <c:pt idx="103">
                  <c:v>272.44400000000002</c:v>
                </c:pt>
                <c:pt idx="104">
                  <c:v>275.875</c:v>
                </c:pt>
                <c:pt idx="105">
                  <c:v>277.49900000000002</c:v>
                </c:pt>
                <c:pt idx="106">
                  <c:v>280.12599999999998</c:v>
                </c:pt>
                <c:pt idx="107">
                  <c:v>281.37400000000002</c:v>
                </c:pt>
                <c:pt idx="108">
                  <c:v>282.65300000000002</c:v>
                </c:pt>
                <c:pt idx="109">
                  <c:v>282.65699999999998</c:v>
                </c:pt>
                <c:pt idx="110">
                  <c:v>281.72399999999999</c:v>
                </c:pt>
                <c:pt idx="111">
                  <c:v>282.50099999999998</c:v>
                </c:pt>
                <c:pt idx="112">
                  <c:v>282.51900000000001</c:v>
                </c:pt>
                <c:pt idx="113">
                  <c:v>281.71199999999999</c:v>
                </c:pt>
                <c:pt idx="114">
                  <c:v>280.404</c:v>
                </c:pt>
                <c:pt idx="115">
                  <c:v>280.95299999999997</c:v>
                </c:pt>
                <c:pt idx="116">
                  <c:v>279.64499999999998</c:v>
                </c:pt>
                <c:pt idx="117">
                  <c:v>278.57799999999997</c:v>
                </c:pt>
                <c:pt idx="118">
                  <c:v>276.71100000000001</c:v>
                </c:pt>
                <c:pt idx="119">
                  <c:v>278.19200000000001</c:v>
                </c:pt>
                <c:pt idx="120">
                  <c:v>277.35199999999998</c:v>
                </c:pt>
                <c:pt idx="121">
                  <c:v>274.39299999999997</c:v>
                </c:pt>
                <c:pt idx="122">
                  <c:v>273.81099999999998</c:v>
                </c:pt>
                <c:pt idx="123">
                  <c:v>272.08699999999999</c:v>
                </c:pt>
                <c:pt idx="124">
                  <c:v>271.94499999999999</c:v>
                </c:pt>
                <c:pt idx="125">
                  <c:v>272.03399999999999</c:v>
                </c:pt>
                <c:pt idx="126">
                  <c:v>271.7</c:v>
                </c:pt>
                <c:pt idx="127">
                  <c:v>273.47199999999998</c:v>
                </c:pt>
                <c:pt idx="128">
                  <c:v>273.05200000000002</c:v>
                </c:pt>
                <c:pt idx="129">
                  <c:v>272.71699999999998</c:v>
                </c:pt>
                <c:pt idx="130">
                  <c:v>273.29599999999999</c:v>
                </c:pt>
                <c:pt idx="131">
                  <c:v>273.17599999999999</c:v>
                </c:pt>
                <c:pt idx="132">
                  <c:v>273.30099999999999</c:v>
                </c:pt>
                <c:pt idx="133">
                  <c:v>275.29300000000001</c:v>
                </c:pt>
                <c:pt idx="134">
                  <c:v>275.83699999999999</c:v>
                </c:pt>
                <c:pt idx="135">
                  <c:v>273.995</c:v>
                </c:pt>
                <c:pt idx="136">
                  <c:v>274.91899999999998</c:v>
                </c:pt>
                <c:pt idx="137">
                  <c:v>274.89400000000001</c:v>
                </c:pt>
                <c:pt idx="138">
                  <c:v>276.92399999999998</c:v>
                </c:pt>
                <c:pt idx="139">
                  <c:v>276.95699999999999</c:v>
                </c:pt>
                <c:pt idx="140">
                  <c:v>277.46899999999999</c:v>
                </c:pt>
                <c:pt idx="141">
                  <c:v>279.50200000000001</c:v>
                </c:pt>
                <c:pt idx="142">
                  <c:v>279.87700000000001</c:v>
                </c:pt>
                <c:pt idx="143">
                  <c:v>280.33199999999999</c:v>
                </c:pt>
                <c:pt idx="144">
                  <c:v>280.21800000000002</c:v>
                </c:pt>
                <c:pt idx="145">
                  <c:v>280.30500000000001</c:v>
                </c:pt>
                <c:pt idx="146">
                  <c:v>280.90499999999997</c:v>
                </c:pt>
                <c:pt idx="147">
                  <c:v>281.55500000000001</c:v>
                </c:pt>
                <c:pt idx="148">
                  <c:v>282.24700000000001</c:v>
                </c:pt>
                <c:pt idx="149">
                  <c:v>282.41800000000001</c:v>
                </c:pt>
                <c:pt idx="150">
                  <c:v>283.39</c:v>
                </c:pt>
                <c:pt idx="151">
                  <c:v>284.83800000000002</c:v>
                </c:pt>
                <c:pt idx="152">
                  <c:v>285.28500000000003</c:v>
                </c:pt>
                <c:pt idx="153">
                  <c:v>286.35000000000002</c:v>
                </c:pt>
                <c:pt idx="154">
                  <c:v>286.19600000000003</c:v>
                </c:pt>
                <c:pt idx="155">
                  <c:v>286.49900000000002</c:v>
                </c:pt>
                <c:pt idx="156">
                  <c:v>287.00700000000001</c:v>
                </c:pt>
                <c:pt idx="157">
                  <c:v>287.56599999999997</c:v>
                </c:pt>
                <c:pt idx="158">
                  <c:v>288</c:v>
                </c:pt>
                <c:pt idx="159">
                  <c:v>288.59699999999998</c:v>
                </c:pt>
                <c:pt idx="160">
                  <c:v>289.31400000000002</c:v>
                </c:pt>
                <c:pt idx="161">
                  <c:v>290.50700000000001</c:v>
                </c:pt>
                <c:pt idx="162">
                  <c:v>291.38299999999998</c:v>
                </c:pt>
                <c:pt idx="163">
                  <c:v>292.35199999999998</c:v>
                </c:pt>
                <c:pt idx="164">
                  <c:v>293.80900000000003</c:v>
                </c:pt>
                <c:pt idx="165">
                  <c:v>295.67099999999999</c:v>
                </c:pt>
                <c:pt idx="166">
                  <c:v>297.01400000000001</c:v>
                </c:pt>
                <c:pt idx="167">
                  <c:v>298.35399999999998</c:v>
                </c:pt>
                <c:pt idx="168">
                  <c:v>298.96100000000001</c:v>
                </c:pt>
                <c:pt idx="169">
                  <c:v>301.46100000000001</c:v>
                </c:pt>
                <c:pt idx="170">
                  <c:v>302.04899999999998</c:v>
                </c:pt>
                <c:pt idx="171">
                  <c:v>302.37200000000001</c:v>
                </c:pt>
                <c:pt idx="172">
                  <c:v>303.37099999999998</c:v>
                </c:pt>
                <c:pt idx="173">
                  <c:v>303.73700000000002</c:v>
                </c:pt>
                <c:pt idx="174">
                  <c:v>304.84500000000003</c:v>
                </c:pt>
                <c:pt idx="175">
                  <c:v>305.69499999999999</c:v>
                </c:pt>
                <c:pt idx="176">
                  <c:v>307.565</c:v>
                </c:pt>
                <c:pt idx="177">
                  <c:v>309.846</c:v>
                </c:pt>
                <c:pt idx="178">
                  <c:v>311.30799999999999</c:v>
                </c:pt>
                <c:pt idx="179">
                  <c:v>312.048</c:v>
                </c:pt>
                <c:pt idx="180">
                  <c:v>313.08199999999999</c:v>
                </c:pt>
                <c:pt idx="181">
                  <c:v>314.42500000000001</c:v>
                </c:pt>
                <c:pt idx="182">
                  <c:v>315.09300000000002</c:v>
                </c:pt>
                <c:pt idx="183">
                  <c:v>315.69600000000003</c:v>
                </c:pt>
                <c:pt idx="184">
                  <c:v>318.50700000000001</c:v>
                </c:pt>
                <c:pt idx="185">
                  <c:v>319.92</c:v>
                </c:pt>
                <c:pt idx="186">
                  <c:v>321.23599999999999</c:v>
                </c:pt>
                <c:pt idx="187">
                  <c:v>322.04300000000001</c:v>
                </c:pt>
                <c:pt idx="188">
                  <c:v>323.726</c:v>
                </c:pt>
                <c:pt idx="189">
                  <c:v>325.767</c:v>
                </c:pt>
                <c:pt idx="190">
                  <c:v>327.11</c:v>
                </c:pt>
                <c:pt idx="191">
                  <c:v>328.59100000000001</c:v>
                </c:pt>
                <c:pt idx="192">
                  <c:v>330.029</c:v>
                </c:pt>
                <c:pt idx="193">
                  <c:v>332.57499999999999</c:v>
                </c:pt>
                <c:pt idx="194">
                  <c:v>334.62</c:v>
                </c:pt>
                <c:pt idx="195">
                  <c:v>335.42099999999999</c:v>
                </c:pt>
                <c:pt idx="196">
                  <c:v>336.59500000000003</c:v>
                </c:pt>
                <c:pt idx="197">
                  <c:v>337.863</c:v>
                </c:pt>
                <c:pt idx="198">
                  <c:v>340.09</c:v>
                </c:pt>
                <c:pt idx="199">
                  <c:v>341.52</c:v>
                </c:pt>
                <c:pt idx="200">
                  <c:v>342.99200000000002</c:v>
                </c:pt>
                <c:pt idx="201">
                  <c:v>344.75</c:v>
                </c:pt>
                <c:pt idx="202">
                  <c:v>346.53800000000001</c:v>
                </c:pt>
                <c:pt idx="203">
                  <c:v>348.63600000000002</c:v>
                </c:pt>
                <c:pt idx="204">
                  <c:v>350.553</c:v>
                </c:pt>
                <c:pt idx="205">
                  <c:v>352.47699999999998</c:v>
                </c:pt>
                <c:pt idx="206">
                  <c:v>353.85199999999998</c:v>
                </c:pt>
                <c:pt idx="207">
                  <c:v>354.83</c:v>
                </c:pt>
                <c:pt idx="208">
                  <c:v>356.83699999999999</c:v>
                </c:pt>
                <c:pt idx="209">
                  <c:v>358.33800000000002</c:v>
                </c:pt>
                <c:pt idx="210">
                  <c:v>359.928</c:v>
                </c:pt>
                <c:pt idx="211">
                  <c:v>361.93400000000003</c:v>
                </c:pt>
                <c:pt idx="212">
                  <c:v>364.53199999999998</c:v>
                </c:pt>
                <c:pt idx="213">
                  <c:v>367.334</c:v>
                </c:pt>
                <c:pt idx="214">
                  <c:v>369.7</c:v>
                </c:pt>
                <c:pt idx="215">
                  <c:v>371.517</c:v>
                </c:pt>
                <c:pt idx="216">
                  <c:v>372.75200000000001</c:v>
                </c:pt>
                <c:pt idx="217">
                  <c:v>374.17899999999997</c:v>
                </c:pt>
                <c:pt idx="218">
                  <c:v>375.46100000000001</c:v>
                </c:pt>
                <c:pt idx="219">
                  <c:v>376.43099999999998</c:v>
                </c:pt>
                <c:pt idx="220">
                  <c:v>377.96300000000002</c:v>
                </c:pt>
                <c:pt idx="221">
                  <c:v>381.577</c:v>
                </c:pt>
                <c:pt idx="222">
                  <c:v>383.584</c:v>
                </c:pt>
                <c:pt idx="223">
                  <c:v>385.99799999999999</c:v>
                </c:pt>
                <c:pt idx="224">
                  <c:v>388.24599999999998</c:v>
                </c:pt>
                <c:pt idx="225">
                  <c:v>389.37</c:v>
                </c:pt>
                <c:pt idx="226">
                  <c:v>390.63600000000002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C1C-41F2-8D11-69E4EF05E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611848"/>
        <c:axId val="400606752"/>
      </c:lineChart>
      <c:dateAx>
        <c:axId val="4006118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06752"/>
        <c:crosses val="autoZero"/>
        <c:auto val="1"/>
        <c:lblOffset val="100"/>
        <c:baseTimeUnit val="months"/>
      </c:dateAx>
      <c:valAx>
        <c:axId val="400606752"/>
        <c:scaling>
          <c:orientation val="minMax"/>
          <c:max val="425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611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05374515451484"/>
          <c:y val="6.8283722243802331E-2"/>
          <c:w val="0.37220560913031936"/>
          <c:h val="4.9124986817686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o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2000/pep/int_charagegroups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census.gov/data/2017/pep/charagegroup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Emergence - Seattle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5" y="1715623"/>
            <a:ext cx="5309675" cy="40688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EB100C2-2338-46BD-A0A1-3366506A0E47}"/>
              </a:ext>
            </a:extLst>
          </p:cNvPr>
          <p:cNvSpPr txBox="1">
            <a:spLocks/>
          </p:cNvSpPr>
          <p:nvPr/>
        </p:nvSpPr>
        <p:spPr>
          <a:xfrm>
            <a:off x="7214997" y="1929324"/>
            <a:ext cx="4977003" cy="3853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D46F9D4-1866-45BF-AC38-88FC8538C954}"/>
              </a:ext>
            </a:extLst>
          </p:cNvPr>
          <p:cNvSpPr txBox="1">
            <a:spLocks/>
          </p:cNvSpPr>
          <p:nvPr/>
        </p:nvSpPr>
        <p:spPr>
          <a:xfrm>
            <a:off x="6096000" y="2074616"/>
            <a:ext cx="3864746" cy="3563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Look out, Bay Area: Seattle rises to 2nd best tech city in the U.S., passing Washington D.C </a:t>
            </a:r>
            <a:r>
              <a:rPr lang="en-US" sz="1100" dirty="0"/>
              <a:t>(</a:t>
            </a:r>
            <a:r>
              <a:rPr lang="en-US" sz="1100" dirty="0" err="1"/>
              <a:t>geekwire</a:t>
            </a:r>
            <a:r>
              <a:rPr lang="en-US" sz="1100" dirty="0"/>
              <a:t>: 7/2017)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F6CD3-20D8-4FB1-B021-453AAE81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68658"/>
            <a:ext cx="8596668" cy="1826581"/>
          </a:xfrm>
        </p:spPr>
        <p:txBody>
          <a:bodyPr/>
          <a:lstStyle/>
          <a:p>
            <a:r>
              <a:rPr lang="en-US" dirty="0"/>
              <a:t>How Gender population change in Seattle Metro Vs US National?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777FFC-CF73-4780-A4BA-B0DF50C85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74ADA-BEB8-4D8D-9E37-D50DAE4B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440924"/>
            <a:ext cx="8788893" cy="739806"/>
          </a:xfrm>
        </p:spPr>
        <p:txBody>
          <a:bodyPr>
            <a:noAutofit/>
          </a:bodyPr>
          <a:lstStyle/>
          <a:p>
            <a:r>
              <a:rPr lang="en-US" sz="2400" dirty="0"/>
              <a:t>Gender Population Seattle Metro Vs US National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A30E9-7349-44CC-98BC-E6A5F75DDB41}"/>
              </a:ext>
            </a:extLst>
          </p:cNvPr>
          <p:cNvSpPr txBox="1"/>
          <p:nvPr/>
        </p:nvSpPr>
        <p:spPr>
          <a:xfrm>
            <a:off x="5108249" y="1719318"/>
            <a:ext cx="4067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	Seattle Metro population Net change (%) is always higher than the US population Net changes in most of the years from 2001 to 2017 for both sexes </a:t>
            </a:r>
          </a:p>
        </p:txBody>
      </p:sp>
      <p:pic>
        <p:nvPicPr>
          <p:cNvPr id="6146" name="Picture 2" descr="https://lh4.googleusercontent.com/nEJ_gxkGef6xMvLwT4D7hKo_cvFmYOyw4_UXFh2Cb-SD5CfFQNORfUSNDm4CKnie8A3R6lnewwOb9qUJlItjsGCTS6qCN-ghIncpT3xHfl8gNr40sVtqTkDZ9x1NAM0Q63i3aDj1eOw">
            <a:extLst>
              <a:ext uri="{FF2B5EF4-FFF2-40B4-BE49-F238E27FC236}">
                <a16:creationId xmlns:a16="http://schemas.microsoft.com/office/drawing/2014/main" xmlns="" id="{6D9283F3-DA49-482E-9B27-171F7019E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0730"/>
            <a:ext cx="5109008" cy="25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rXTPRApA2WL15qOe0EHFdVzCFLicej7inDa7JIhVsfcFS7VjoRoNukcCBg5vGTac4Oe_UgzWoMEIjBrHmpa-d1NMNpZbzzzCJFDOTLyZQ3eIMwFyRdJMF_09s50cVIh34ZPCwroxx8U">
            <a:extLst>
              <a:ext uri="{FF2B5EF4-FFF2-40B4-BE49-F238E27FC236}">
                <a16:creationId xmlns:a16="http://schemas.microsoft.com/office/drawing/2014/main" xmlns="" id="{7D573286-A03E-49CD-A398-C0EA2064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24" y="4001315"/>
            <a:ext cx="4825861" cy="24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5"/>
          <p:cNvSpPr txBox="1">
            <a:spLocks/>
          </p:cNvSpPr>
          <p:nvPr/>
        </p:nvSpPr>
        <p:spPr>
          <a:xfrm>
            <a:off x="652183" y="4256720"/>
            <a:ext cx="2789395" cy="161483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Great !!!</a:t>
            </a:r>
          </a:p>
          <a:p>
            <a:r>
              <a:rPr lang="en-US" dirty="0"/>
              <a:t>I might find a spouse </a:t>
            </a:r>
          </a:p>
        </p:txBody>
      </p:sp>
    </p:spTree>
    <p:extLst>
      <p:ext uri="{BB962C8B-B14F-4D97-AF65-F5344CB8AC3E}">
        <p14:creationId xmlns:p14="http://schemas.microsoft.com/office/powerpoint/2010/main" val="31349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4C129-EDFF-4B19-99DE-91E2D788F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32" y="406400"/>
            <a:ext cx="11408735" cy="2387600"/>
          </a:xfrm>
        </p:spPr>
        <p:txBody>
          <a:bodyPr/>
          <a:lstStyle/>
          <a:p>
            <a:pPr algn="l"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Seattle Property Market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63FA51-2E44-46EB-B1F0-9C5191E6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958" y="3112940"/>
            <a:ext cx="9144000" cy="1655762"/>
          </a:xfrm>
        </p:spPr>
        <p:txBody>
          <a:bodyPr/>
          <a:lstStyle/>
          <a:p>
            <a:pPr algn="l"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Residential and Commercial Trends Over Time v. National Trends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A1C76B5-C813-41DF-9DB9-D35344BE1D20}"/>
              </a:ext>
            </a:extLst>
          </p:cNvPr>
          <p:cNvCxnSpPr/>
          <p:nvPr/>
        </p:nvCxnSpPr>
        <p:spPr>
          <a:xfrm>
            <a:off x="1385775" y="2804633"/>
            <a:ext cx="9420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הסבר ענן 7"/>
          <p:cNvSpPr/>
          <p:nvPr/>
        </p:nvSpPr>
        <p:spPr>
          <a:xfrm>
            <a:off x="1001806" y="3785347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Is economy doing well?</a:t>
            </a:r>
          </a:p>
        </p:txBody>
      </p:sp>
      <p:sp>
        <p:nvSpPr>
          <p:cNvPr id="9" name="הסבר ענן 8"/>
          <p:cNvSpPr/>
          <p:nvPr/>
        </p:nvSpPr>
        <p:spPr>
          <a:xfrm>
            <a:off x="4590428" y="4515682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Will I be able to  afford a house?</a:t>
            </a:r>
          </a:p>
        </p:txBody>
      </p:sp>
    </p:spTree>
    <p:extLst>
      <p:ext uri="{BB962C8B-B14F-4D97-AF65-F5344CB8AC3E}">
        <p14:creationId xmlns:p14="http://schemas.microsoft.com/office/powerpoint/2010/main" val="1150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4C129-EDFF-4B19-99DE-91E2D788F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409" y="372675"/>
            <a:ext cx="11408735" cy="444205"/>
          </a:xfrm>
        </p:spPr>
        <p:txBody>
          <a:bodyPr>
            <a:noAutofit/>
          </a:bodyPr>
          <a:lstStyle/>
          <a:p>
            <a:pPr algn="l" rtl="1"/>
            <a:r>
              <a:rPr lang="en-US" sz="2400" dirty="0"/>
              <a:t>Seattle Property Market Trends: </a:t>
            </a:r>
            <a:br>
              <a:rPr lang="en-US" sz="2400" dirty="0"/>
            </a:br>
            <a:r>
              <a:rPr lang="en-US" sz="2400" dirty="0"/>
              <a:t>Seattle Office Market Inventory v. Vacancy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63FA51-2E44-46EB-B1F0-9C5191E6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42938"/>
            <a:ext cx="9310578" cy="65995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Seen here is the effect of speculative construction in Seattle growing inventory; this has created a contra-phenomena of higher inventory being met counterintuitively by lower vacancy rates as firms are now rushing to gather Class-A and B office space in Seattle as the market continues to be saturated by Amazon and competitors such as Facebook, Google, Microsoft and many other mid/small-tech firms.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C81F7188-BE4A-4B2D-B6AD-135F39D25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141107"/>
              </p:ext>
            </p:extLst>
          </p:nvPr>
        </p:nvGraphicFramePr>
        <p:xfrm>
          <a:off x="867335" y="816880"/>
          <a:ext cx="8594181" cy="4575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3A844AD-4345-47B3-9CBD-5BFF1C066CB7}"/>
              </a:ext>
            </a:extLst>
          </p:cNvPr>
          <p:cNvSpPr txBox="1"/>
          <p:nvPr/>
        </p:nvSpPr>
        <p:spPr>
          <a:xfrm>
            <a:off x="0" y="6302896"/>
            <a:ext cx="3409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Source: CBRE Proprietary Database; Seattle Area Research</a:t>
            </a:r>
          </a:p>
        </p:txBody>
      </p:sp>
      <p:sp>
        <p:nvSpPr>
          <p:cNvPr id="9" name="הסבר ענן 8"/>
          <p:cNvSpPr/>
          <p:nvPr/>
        </p:nvSpPr>
        <p:spPr>
          <a:xfrm>
            <a:off x="9368118" y="134470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Looks like economy doing great!</a:t>
            </a:r>
          </a:p>
        </p:txBody>
      </p:sp>
    </p:spTree>
    <p:extLst>
      <p:ext uri="{BB962C8B-B14F-4D97-AF65-F5344CB8AC3E}">
        <p14:creationId xmlns:p14="http://schemas.microsoft.com/office/powerpoint/2010/main" val="10369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4C129-EDFF-4B19-99DE-91E2D788F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344" y="85841"/>
            <a:ext cx="11408735" cy="444205"/>
          </a:xfrm>
        </p:spPr>
        <p:txBody>
          <a:bodyPr>
            <a:normAutofit fontScale="90000"/>
          </a:bodyPr>
          <a:lstStyle/>
          <a:p>
            <a:pPr algn="l" rtl="1"/>
            <a:r>
              <a:rPr lang="en-US" sz="2700" dirty="0"/>
              <a:t>Seattle Property Market Trends: Commercial Rent Trend</a:t>
            </a:r>
            <a:r>
              <a:rPr lang="en-US" sz="2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63FA51-2E44-46EB-B1F0-9C5191E6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006" y="5350554"/>
            <a:ext cx="9278680" cy="74295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Seattle market expansion on speculation has been fueled by the lack of many build-to-suit projects away from Amazon (and to a lesser extent mega-tech firms like Google and Microsoft) leading to a glut of office space as firms that tech firms traditionally don’t commit to large spaces for extended periods of time well in advance of occupancy date; this trend has been reversing as the market absorption rate continues to increase rapidly alongside Amazon’s mega-campus expansion in the East South Union neighborhood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BE1BBEC-74B1-4604-8C2A-B636E8D79298}"/>
              </a:ext>
            </a:extLst>
          </p:cNvPr>
          <p:cNvCxnSpPr/>
          <p:nvPr/>
        </p:nvCxnSpPr>
        <p:spPr>
          <a:xfrm>
            <a:off x="1385776" y="614326"/>
            <a:ext cx="9420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9910E1D-1B67-42BC-93CC-7EDC889E9A81}"/>
              </a:ext>
            </a:extLst>
          </p:cNvPr>
          <p:cNvCxnSpPr/>
          <p:nvPr/>
        </p:nvCxnSpPr>
        <p:spPr>
          <a:xfrm>
            <a:off x="7165198" y="3256835"/>
            <a:ext cx="19989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6C94C6-AC9C-4CC3-ABAB-B14C4F727118}"/>
              </a:ext>
            </a:extLst>
          </p:cNvPr>
          <p:cNvSpPr txBox="1"/>
          <p:nvPr/>
        </p:nvSpPr>
        <p:spPr>
          <a:xfrm>
            <a:off x="7560166" y="2856725"/>
            <a:ext cx="215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2017/3-Present: Seattle +14.3% / Nationals +1.3%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C5BA86-6C26-4C3C-A5DD-0325D14366E5}"/>
              </a:ext>
            </a:extLst>
          </p:cNvPr>
          <p:cNvSpPr txBox="1"/>
          <p:nvPr/>
        </p:nvSpPr>
        <p:spPr>
          <a:xfrm>
            <a:off x="7560166" y="3230501"/>
            <a:ext cx="215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2009-Present: Seattle +28.8% / Nationals +14.3%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7771E2-4B63-4849-890A-E5CFEFA62580}"/>
              </a:ext>
            </a:extLst>
          </p:cNvPr>
          <p:cNvSpPr txBox="1"/>
          <p:nvPr/>
        </p:nvSpPr>
        <p:spPr>
          <a:xfrm>
            <a:off x="87406" y="6073501"/>
            <a:ext cx="2856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Source: St. Louis Federal Reserve (FRED) Total Federal Reserve Economic Database / Source: CBRE Proprietary Database; Seattle Area Research</a:t>
            </a:r>
          </a:p>
          <a:p>
            <a:endParaRPr lang="en-US" sz="1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998B072-4EDC-471D-9BFC-4F51CF294FD1}"/>
              </a:ext>
            </a:extLst>
          </p:cNvPr>
          <p:cNvCxnSpPr/>
          <p:nvPr/>
        </p:nvCxnSpPr>
        <p:spPr>
          <a:xfrm>
            <a:off x="7560166" y="1353942"/>
            <a:ext cx="0" cy="2817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8878DC82-7E52-45D2-9470-2461D9872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5895"/>
              </p:ext>
            </p:extLst>
          </p:nvPr>
        </p:nvGraphicFramePr>
        <p:xfrm>
          <a:off x="985282" y="641394"/>
          <a:ext cx="8101124" cy="47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3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4C129-EDFF-4B19-99DE-91E2D788F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603" y="-4481"/>
            <a:ext cx="11408735" cy="444205"/>
          </a:xfrm>
        </p:spPr>
        <p:txBody>
          <a:bodyPr>
            <a:normAutofit fontScale="90000"/>
          </a:bodyPr>
          <a:lstStyle/>
          <a:p>
            <a:pPr algn="l" rtl="1"/>
            <a:r>
              <a:rPr lang="en-US" sz="2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Seattle Property Market Trends: Home Price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63FA51-2E44-46EB-B1F0-9C5191E6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40" y="5738418"/>
            <a:ext cx="9196491" cy="6129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This data is indicative of the strong economic impact of technology-related growth in the Seattle economy, outpacing the nation as a whole.  Rents have outpaced National trends by 27.4 percentage points (nearly double) national trends since the beginning of 2014.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BE1BBEC-74B1-4604-8C2A-B636E8D79298}"/>
              </a:ext>
            </a:extLst>
          </p:cNvPr>
          <p:cNvCxnSpPr/>
          <p:nvPr/>
        </p:nvCxnSpPr>
        <p:spPr>
          <a:xfrm>
            <a:off x="1385776" y="614326"/>
            <a:ext cx="9420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BBF6EF2-B24F-4385-A45F-3ADF28D0AE07}"/>
              </a:ext>
            </a:extLst>
          </p:cNvPr>
          <p:cNvCxnSpPr/>
          <p:nvPr/>
        </p:nvCxnSpPr>
        <p:spPr>
          <a:xfrm flipV="1">
            <a:off x="8282763" y="2126512"/>
            <a:ext cx="0" cy="31047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9910E1D-1B67-42BC-93CC-7EDC889E9A81}"/>
              </a:ext>
            </a:extLst>
          </p:cNvPr>
          <p:cNvCxnSpPr/>
          <p:nvPr/>
        </p:nvCxnSpPr>
        <p:spPr>
          <a:xfrm>
            <a:off x="7995684" y="4116525"/>
            <a:ext cx="19989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6C94C6-AC9C-4CC3-ABAB-B14C4F727118}"/>
              </a:ext>
            </a:extLst>
          </p:cNvPr>
          <p:cNvSpPr txBox="1"/>
          <p:nvPr/>
        </p:nvSpPr>
        <p:spPr>
          <a:xfrm>
            <a:off x="8282762" y="3695149"/>
            <a:ext cx="215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2014-Present: Seattle +56.7% / Nationals +29.3%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C5BA86-6C26-4C3C-A5DD-0325D14366E5}"/>
              </a:ext>
            </a:extLst>
          </p:cNvPr>
          <p:cNvSpPr txBox="1"/>
          <p:nvPr/>
        </p:nvSpPr>
        <p:spPr>
          <a:xfrm>
            <a:off x="8282761" y="4158331"/>
            <a:ext cx="215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2000-Present: Seattle +147.7% / Nationals +106%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7771E2-4B63-4849-890A-E5CFEFA62580}"/>
              </a:ext>
            </a:extLst>
          </p:cNvPr>
          <p:cNvSpPr txBox="1"/>
          <p:nvPr/>
        </p:nvSpPr>
        <p:spPr>
          <a:xfrm>
            <a:off x="-42532" y="6421545"/>
            <a:ext cx="285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Source: St. Louis Federal Reserve (FRED) Total Federal Reserve Economic Database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26A2DFDD-AE66-4EA6-B680-C71B780D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066997"/>
              </p:ext>
            </p:extLst>
          </p:nvPr>
        </p:nvGraphicFramePr>
        <p:xfrm>
          <a:off x="1385776" y="742950"/>
          <a:ext cx="9196498" cy="49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הסבר ענן 14"/>
          <p:cNvSpPr/>
          <p:nvPr/>
        </p:nvSpPr>
        <p:spPr>
          <a:xfrm>
            <a:off x="9394282" y="-57588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OMG!!!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So expensive</a:t>
            </a:r>
          </a:p>
        </p:txBody>
      </p:sp>
    </p:spTree>
    <p:extLst>
      <p:ext uri="{BB962C8B-B14F-4D97-AF65-F5344CB8AC3E}">
        <p14:creationId xmlns:p14="http://schemas.microsoft.com/office/powerpoint/2010/main" val="40830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4C129-EDFF-4B19-99DE-91E2D788F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105" y="124300"/>
            <a:ext cx="11408735" cy="444205"/>
          </a:xfrm>
        </p:spPr>
        <p:txBody>
          <a:bodyPr>
            <a:normAutofit fontScale="90000"/>
          </a:bodyPr>
          <a:lstStyle/>
          <a:p>
            <a:pPr algn="l" rtl="1"/>
            <a:r>
              <a:rPr lang="en-US" sz="2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Seattle Property Market Trends: Rental Cost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63FA51-2E44-46EB-B1F0-9C5191E6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235" y="5685725"/>
            <a:ext cx="9196491" cy="6129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As opposed to home price trends, which are indicative of a speculator bubble in home construction growing inventory even ahead of the rapid growth of the Seattle economy and population, rents have lagged behind home prices; this is often a classic example of a speculator bubble and over-investment.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BE1BBEC-74B1-4604-8C2A-B636E8D79298}"/>
              </a:ext>
            </a:extLst>
          </p:cNvPr>
          <p:cNvCxnSpPr/>
          <p:nvPr/>
        </p:nvCxnSpPr>
        <p:spPr>
          <a:xfrm>
            <a:off x="1385776" y="614326"/>
            <a:ext cx="9420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9910E1D-1B67-42BC-93CC-7EDC889E9A81}"/>
              </a:ext>
            </a:extLst>
          </p:cNvPr>
          <p:cNvCxnSpPr/>
          <p:nvPr/>
        </p:nvCxnSpPr>
        <p:spPr>
          <a:xfrm>
            <a:off x="6920023" y="4329176"/>
            <a:ext cx="19989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6C94C6-AC9C-4CC3-ABAB-B14C4F727118}"/>
              </a:ext>
            </a:extLst>
          </p:cNvPr>
          <p:cNvSpPr txBox="1"/>
          <p:nvPr/>
        </p:nvSpPr>
        <p:spPr>
          <a:xfrm>
            <a:off x="6920023" y="3883245"/>
            <a:ext cx="215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2011-Present: Seattle +42.9% / Nationals +28.8%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C5BA86-6C26-4C3C-A5DD-0325D14366E5}"/>
              </a:ext>
            </a:extLst>
          </p:cNvPr>
          <p:cNvSpPr txBox="1"/>
          <p:nvPr/>
        </p:nvSpPr>
        <p:spPr>
          <a:xfrm>
            <a:off x="6920023" y="4396900"/>
            <a:ext cx="215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2000-Present: Seattle +78.9% / Nationals +89.7%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7771E2-4B63-4849-890A-E5CFEFA62580}"/>
              </a:ext>
            </a:extLst>
          </p:cNvPr>
          <p:cNvSpPr txBox="1"/>
          <p:nvPr/>
        </p:nvSpPr>
        <p:spPr>
          <a:xfrm>
            <a:off x="0" y="6361550"/>
            <a:ext cx="285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Source: St. Louis Federal Reserve (FRED) Total Federal Reserve Economic Database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745C6B41-64A3-4154-8037-81E2043CF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040609"/>
              </p:ext>
            </p:extLst>
          </p:nvPr>
        </p:nvGraphicFramePr>
        <p:xfrm>
          <a:off x="1459006" y="654495"/>
          <a:ext cx="9258613" cy="498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998B072-4EDC-471D-9BFC-4F51CF294FD1}"/>
              </a:ext>
            </a:extLst>
          </p:cNvPr>
          <p:cNvCxnSpPr/>
          <p:nvPr/>
        </p:nvCxnSpPr>
        <p:spPr>
          <a:xfrm>
            <a:off x="6920023" y="2115879"/>
            <a:ext cx="0" cy="28176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הסבר ענן 13"/>
          <p:cNvSpPr/>
          <p:nvPr/>
        </p:nvSpPr>
        <p:spPr>
          <a:xfrm>
            <a:off x="9394282" y="-57588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rents are awful </a:t>
            </a:r>
          </a:p>
        </p:txBody>
      </p:sp>
    </p:spTree>
    <p:extLst>
      <p:ext uri="{BB962C8B-B14F-4D97-AF65-F5344CB8AC3E}">
        <p14:creationId xmlns:p14="http://schemas.microsoft.com/office/powerpoint/2010/main" val="5371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717BE0-D65E-4979-8F34-20D4CC314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Educational Attainment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69892EA-4C3F-460C-A543-212CA6045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D7EDB-64A3-423B-BA05-547D23B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skills are in demand?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B74BF-EFE7-4E2F-B938-387D9A2A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Overview of Educational Attainment of the Washington State population.</a:t>
            </a:r>
          </a:p>
          <a:p>
            <a:r>
              <a:rPr lang="en-US" sz="2000" dirty="0"/>
              <a:t>Compare changes from 2010 to 2017</a:t>
            </a:r>
          </a:p>
          <a:p>
            <a:pPr lvl="1"/>
            <a:r>
              <a:rPr lang="en-US" sz="1800" dirty="0"/>
              <a:t>Focuses on population with Computer &amp; Engineering Degrees.</a:t>
            </a:r>
          </a:p>
          <a:p>
            <a:r>
              <a:rPr lang="en-US" sz="2000" dirty="0"/>
              <a:t>Impact of demand on unemployment.</a:t>
            </a:r>
          </a:p>
          <a:p>
            <a:r>
              <a:rPr lang="en-US" sz="2000" dirty="0"/>
              <a:t>Data Source: US Census American Community Survey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ECC08B6-3227-4ED0-827A-B179C74F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Attainment 2010 - 2017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CFF7974-EC28-458D-8975-819797148F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2154404"/>
            <a:ext cx="5032057" cy="335470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C2A39FF-88EF-4E86-86BD-DD5333DAE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19" y="2653511"/>
            <a:ext cx="4184034" cy="3612406"/>
          </a:xfrm>
        </p:spPr>
        <p:txBody>
          <a:bodyPr/>
          <a:lstStyle/>
          <a:p>
            <a:r>
              <a:rPr lang="en-US" dirty="0"/>
              <a:t>Seattle has consistently held a higher percentage of the population with bachelor degrees or higher than the national average since 2010.</a:t>
            </a:r>
          </a:p>
          <a:p>
            <a:r>
              <a:rPr lang="en-US" dirty="0"/>
              <a:t>Rate of growth of Seattle has been equal to that of the U.S. overall.</a:t>
            </a:r>
          </a:p>
          <a:p>
            <a:endParaRPr lang="en-US" dirty="0"/>
          </a:p>
        </p:txBody>
      </p:sp>
      <p:sp>
        <p:nvSpPr>
          <p:cNvPr id="8" name="הסבר ענן 7"/>
          <p:cNvSpPr/>
          <p:nvPr/>
        </p:nvSpPr>
        <p:spPr>
          <a:xfrm>
            <a:off x="9394282" y="-57588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Oooh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there is huge competition over there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616CF-C064-420A-B62A-FFCE7DF2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227" y="1875865"/>
            <a:ext cx="7766936" cy="2086194"/>
          </a:xfrm>
        </p:spPr>
        <p:txBody>
          <a:bodyPr/>
          <a:lstStyle/>
          <a:p>
            <a:pPr algn="ctr"/>
            <a:r>
              <a:rPr lang="en-US" sz="4000" dirty="0"/>
              <a:t>Is Seattle </a:t>
            </a:r>
            <a:r>
              <a:rPr lang="en-US" sz="4000" dirty="0" smtClean="0"/>
              <a:t>an </a:t>
            </a:r>
            <a:r>
              <a:rPr lang="en-US" sz="4000" dirty="0"/>
              <a:t>attractive location for us to move after Data Science </a:t>
            </a:r>
            <a:r>
              <a:rPr lang="en-US" sz="4000" dirty="0" err="1"/>
              <a:t>BootCamp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67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E48DC-10FF-4508-991F-3C14914A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Washington State 2010 Ranking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CE6984-9964-4332-89FF-E893CD59E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2770" y="2042160"/>
            <a:ext cx="4846510" cy="3738880"/>
          </a:xfrm>
        </p:spPr>
        <p:txBody>
          <a:bodyPr>
            <a:normAutofit/>
          </a:bodyPr>
          <a:lstStyle/>
          <a:p>
            <a:r>
              <a:rPr lang="en-US" dirty="0"/>
              <a:t>2010 data as used as the baseline for comparison for changes.</a:t>
            </a:r>
          </a:p>
          <a:p>
            <a:r>
              <a:rPr lang="en-US" dirty="0"/>
              <a:t>In 2010 Washington State ranked 5</a:t>
            </a:r>
            <a:r>
              <a:rPr lang="en-US" baseline="30000" dirty="0"/>
              <a:t>th</a:t>
            </a:r>
            <a:r>
              <a:rPr lang="en-US" dirty="0"/>
              <a:t> among all 50 States for the percentage of Computer, Science, &amp; Engineering professionals.</a:t>
            </a:r>
          </a:p>
          <a:p>
            <a:r>
              <a:rPr lang="en-US" dirty="0"/>
              <a:t>Total Computer, Science, &amp; Engineering professionals.</a:t>
            </a:r>
          </a:p>
          <a:p>
            <a:pPr lvl="1"/>
            <a:r>
              <a:rPr lang="en-US" dirty="0"/>
              <a:t>Est. 210K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מציין מיקום תוכן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9" t="41426" r="46586" b="29622"/>
          <a:stretch/>
        </p:blipFill>
        <p:spPr>
          <a:xfrm>
            <a:off x="351324" y="1930400"/>
            <a:ext cx="5424188" cy="2997947"/>
          </a:xfrm>
        </p:spPr>
      </p:pic>
    </p:spTree>
    <p:extLst>
      <p:ext uri="{BB962C8B-B14F-4D97-AF65-F5344CB8AC3E}">
        <p14:creationId xmlns:p14="http://schemas.microsoft.com/office/powerpoint/2010/main" val="34776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E48DC-10FF-4508-991F-3C14914A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Washington State 2017 Ranking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CE6984-9964-4332-89FF-E893CD59E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7840" y="215042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By 2017 Washington State ranked 1st among all 50 States for the number of Computer, Science, &amp; Engineering professionals.</a:t>
            </a:r>
          </a:p>
          <a:p>
            <a:r>
              <a:rPr lang="en-US" dirty="0"/>
              <a:t>Total Computer, Science, &amp; Engineering professionals.</a:t>
            </a:r>
          </a:p>
          <a:p>
            <a:pPr lvl="1"/>
            <a:r>
              <a:rPr lang="en-US" dirty="0"/>
              <a:t>Est. 311K</a:t>
            </a:r>
          </a:p>
          <a:p>
            <a:r>
              <a:rPr lang="en-US" dirty="0"/>
              <a:t>Growth primarily driven by growth of tech companies in Seattle.</a:t>
            </a:r>
          </a:p>
        </p:txBody>
      </p:sp>
      <p:sp>
        <p:nvSpPr>
          <p:cNvPr id="5" name="הסבר ענן 4"/>
          <p:cNvSpPr/>
          <p:nvPr/>
        </p:nvSpPr>
        <p:spPr>
          <a:xfrm>
            <a:off x="4602039" y="5059018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job market keeps getting tougher and </a:t>
            </a:r>
            <a:r>
              <a:rPr lang="en-US" dirty="0" err="1" smtClean="0">
                <a:solidFill>
                  <a:srgbClr val="FF0000"/>
                </a:solidFill>
              </a:rPr>
              <a:t>togher</a:t>
            </a:r>
            <a:r>
              <a:rPr lang="en-US" dirty="0" smtClean="0">
                <a:solidFill>
                  <a:srgbClr val="FF0000"/>
                </a:solidFill>
              </a:rPr>
              <a:t>….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מציין מיקום תוכן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8" t="40239" r="45975" b="29643"/>
          <a:stretch/>
        </p:blipFill>
        <p:spPr>
          <a:xfrm>
            <a:off x="240467" y="2235134"/>
            <a:ext cx="5138358" cy="2823884"/>
          </a:xfrm>
        </p:spPr>
      </p:pic>
    </p:spTree>
    <p:extLst>
      <p:ext uri="{BB962C8B-B14F-4D97-AF65-F5344CB8AC3E}">
        <p14:creationId xmlns:p14="http://schemas.microsoft.com/office/powerpoint/2010/main" val="24831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9BF29-9D35-4027-88C8-A0492D44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Unemployment for Skilled Professional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17503B-2BAA-43D8-A2BB-89CD4F89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5890" y="2146938"/>
            <a:ext cx="4184034" cy="3880773"/>
          </a:xfrm>
        </p:spPr>
        <p:txBody>
          <a:bodyPr/>
          <a:lstStyle/>
          <a:p>
            <a:r>
              <a:rPr lang="en-US" dirty="0"/>
              <a:t>Considered top 10 states with the highest percentage of Computer and Engineering Professionals.</a:t>
            </a:r>
          </a:p>
          <a:p>
            <a:r>
              <a:rPr lang="en-US" dirty="0" smtClean="0"/>
              <a:t>Change </a:t>
            </a:r>
            <a:r>
              <a:rPr lang="en-US" dirty="0"/>
              <a:t>since 2010</a:t>
            </a:r>
          </a:p>
          <a:p>
            <a:pPr lvl="1"/>
            <a:r>
              <a:rPr lang="en-US" dirty="0"/>
              <a:t>Unemployment </a:t>
            </a:r>
            <a:r>
              <a:rPr lang="en-US" dirty="0" smtClean="0"/>
              <a:t>3.5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Washington Unemployment Rate was 2.6% vs 3.5% for California.</a:t>
            </a:r>
          </a:p>
          <a:p>
            <a:r>
              <a:rPr lang="en-US" dirty="0"/>
              <a:t>Difference may be the result of:</a:t>
            </a:r>
          </a:p>
          <a:p>
            <a:pPr lvl="1"/>
            <a:r>
              <a:rPr lang="en-US" dirty="0"/>
              <a:t>Large difference in population</a:t>
            </a:r>
          </a:p>
          <a:p>
            <a:pPr lvl="1"/>
            <a:r>
              <a:rPr lang="en-US" dirty="0"/>
              <a:t>Large difference in demographics.</a:t>
            </a:r>
          </a:p>
          <a:p>
            <a:pPr lvl="1"/>
            <a:endParaRPr lang="en-US" dirty="0"/>
          </a:p>
        </p:txBody>
      </p:sp>
      <p:pic>
        <p:nvPicPr>
          <p:cNvPr id="16" name="מציין מיקום תוכן 1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4" t="43530" r="48133" b="26315"/>
          <a:stretch/>
        </p:blipFill>
        <p:spPr>
          <a:xfrm>
            <a:off x="373390" y="2146938"/>
            <a:ext cx="5092500" cy="3031565"/>
          </a:xfrm>
        </p:spPr>
      </p:pic>
    </p:spTree>
    <p:extLst>
      <p:ext uri="{BB962C8B-B14F-4D97-AF65-F5344CB8AC3E}">
        <p14:creationId xmlns:p14="http://schemas.microsoft.com/office/powerpoint/2010/main" val="37838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8DEFF-C2B8-4E67-8B55-365A231C1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Job market changes in Seattle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6752F4-E3B9-4A15-BE8A-3559F9277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הסבר ענן 3"/>
          <p:cNvSpPr/>
          <p:nvPr/>
        </p:nvSpPr>
        <p:spPr>
          <a:xfrm>
            <a:off x="1423147" y="3883585"/>
            <a:ext cx="1837765" cy="113446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Will I find a job ? </a:t>
            </a:r>
          </a:p>
        </p:txBody>
      </p:sp>
      <p:sp>
        <p:nvSpPr>
          <p:cNvPr id="5" name="הסבר ענן 4"/>
          <p:cNvSpPr/>
          <p:nvPr/>
        </p:nvSpPr>
        <p:spPr>
          <a:xfrm>
            <a:off x="5000813" y="5093956"/>
            <a:ext cx="1837765" cy="113446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How much will I make? </a:t>
            </a:r>
          </a:p>
        </p:txBody>
      </p:sp>
    </p:spTree>
    <p:extLst>
      <p:ext uri="{BB962C8B-B14F-4D97-AF65-F5344CB8AC3E}">
        <p14:creationId xmlns:p14="http://schemas.microsoft.com/office/powerpoint/2010/main" val="20119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F8CFD-6061-48CC-89FB-AE78B525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en-US" dirty="0"/>
              <a:t>How job market changes are compared?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D818C-0141-4D9D-95A7-93513E8C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8596668" cy="4416748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Data collected from US Occupational Employment Statistics: </a:t>
            </a:r>
            <a:r>
              <a:rPr lang="en-US" dirty="0">
                <a:hlinkClick r:id="rId2"/>
              </a:rPr>
              <a:t>https://www.bls.gov/oes/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Topics in focus: 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dirty="0"/>
              <a:t>How the job market composition evolved in Seattle with focus on the IT sector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dirty="0"/>
              <a:t>How the mean salaries evolved in Seattle with focus on the IT sector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A Long period (1999 - 2017) was chosen in order to be able to identify over time changes</a:t>
            </a:r>
          </a:p>
          <a:p>
            <a:pPr lvl="1"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Seattle data was compared to US national averages</a:t>
            </a:r>
          </a:p>
        </p:txBody>
      </p:sp>
    </p:spTree>
    <p:extLst>
      <p:ext uri="{BB962C8B-B14F-4D97-AF65-F5344CB8AC3E}">
        <p14:creationId xmlns:p14="http://schemas.microsoft.com/office/powerpoint/2010/main" val="6720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 national job market changed over years</a:t>
            </a: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0" y="2063662"/>
            <a:ext cx="4572018" cy="3048012"/>
          </a:xfr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01" y="2003611"/>
            <a:ext cx="4589433" cy="30596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428" y="5365044"/>
            <a:ext cx="858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jobs percentage of economy grew rapidly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still represent a small percentage of economy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" y="1841784"/>
            <a:ext cx="4531676" cy="3021117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Seattle job market changed over years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428" y="5365044"/>
            <a:ext cx="858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Seattle has been a technology hub city for at least 20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impact of technology sector grew significantly over the years  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35" y="1659097"/>
            <a:ext cx="4805707" cy="3203804"/>
          </a:xfrm>
          <a:prstGeom prst="rect">
            <a:avLst/>
          </a:prstGeom>
        </p:spPr>
      </p:pic>
      <p:sp>
        <p:nvSpPr>
          <p:cNvPr id="8" name="הסבר ענן 7"/>
          <p:cNvSpPr/>
          <p:nvPr/>
        </p:nvSpPr>
        <p:spPr>
          <a:xfrm>
            <a:off x="7910850" y="4546743"/>
            <a:ext cx="1837765" cy="113446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Lots of tech jobs!!!</a:t>
            </a:r>
          </a:p>
        </p:txBody>
      </p:sp>
    </p:spTree>
    <p:extLst>
      <p:ext uri="{BB962C8B-B14F-4D97-AF65-F5344CB8AC3E}">
        <p14:creationId xmlns:p14="http://schemas.microsoft.com/office/powerpoint/2010/main" val="31997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average salaries changed over years</a:t>
            </a: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99" t="40647" r="42019" b="15701"/>
          <a:stretch/>
        </p:blipFill>
        <p:spPr>
          <a:xfrm>
            <a:off x="101260" y="1950572"/>
            <a:ext cx="4023867" cy="255419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/>
          <a:srcRect l="16213" t="36765" r="41434" b="14608"/>
          <a:stretch/>
        </p:blipFill>
        <p:spPr>
          <a:xfrm>
            <a:off x="5654489" y="1950572"/>
            <a:ext cx="3798793" cy="2453387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4"/>
          <a:srcRect l="14945" t="37941" r="42040" b="12353"/>
          <a:stretch/>
        </p:blipFill>
        <p:spPr>
          <a:xfrm>
            <a:off x="2595766" y="4390466"/>
            <a:ext cx="3909989" cy="25414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9428" y="4504766"/>
            <a:ext cx="22882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in Seattle have been paid higher than in rest of US for at least 20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9763" y="4491661"/>
            <a:ext cx="2288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technological “boom” caused the average annual salaries to grow faster in Seattle than US national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הסבר ענן 8"/>
          <p:cNvSpPr/>
          <p:nvPr/>
        </p:nvSpPr>
        <p:spPr>
          <a:xfrm>
            <a:off x="8200082" y="5377569"/>
            <a:ext cx="1837765" cy="113446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$$$$</a:t>
            </a:r>
          </a:p>
        </p:txBody>
      </p:sp>
    </p:spTree>
    <p:extLst>
      <p:ext uri="{BB962C8B-B14F-4D97-AF65-F5344CB8AC3E}">
        <p14:creationId xmlns:p14="http://schemas.microsoft.com/office/powerpoint/2010/main" val="39626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616CF-C064-420A-B62A-FFCE7DF2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557" y="1864311"/>
            <a:ext cx="7766936" cy="3287356"/>
          </a:xfrm>
        </p:spPr>
        <p:txBody>
          <a:bodyPr/>
          <a:lstStyle/>
          <a:p>
            <a:pPr algn="ctr"/>
            <a:r>
              <a:rPr lang="en-US" dirty="0"/>
              <a:t>Do Tech related occupations exhibit higher than average wage disparity?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B54261F-5524-47AE-BB9B-89D7D78FE620}"/>
              </a:ext>
            </a:extLst>
          </p:cNvPr>
          <p:cNvSpPr/>
          <p:nvPr/>
        </p:nvSpPr>
        <p:spPr>
          <a:xfrm>
            <a:off x="189389" y="5388746"/>
            <a:ext cx="80224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 sources:</a:t>
            </a:r>
          </a:p>
          <a:p>
            <a:r>
              <a:rPr lang="en-US" sz="1200" dirty="0"/>
              <a:t>Assumptions:  State level data was only available for wage and gender data by occupation.  Data for Tech was assumed in occupation categories of Sales, Management, and Computer &amp; Math for this analyses	</a:t>
            </a:r>
          </a:p>
          <a:p>
            <a:endParaRPr lang="en-US" dirty="0"/>
          </a:p>
          <a:p>
            <a:r>
              <a:rPr lang="en-US" sz="1400" b="1" dirty="0"/>
              <a:t>PUMA (USA Data), 3-YR </a:t>
            </a:r>
            <a:r>
              <a:rPr lang="en-US" sz="1400" b="1" dirty="0" err="1"/>
              <a:t>est</a:t>
            </a:r>
            <a:r>
              <a:rPr lang="en-US" sz="1400" b="1" dirty="0"/>
              <a:t>, 1-Yr </a:t>
            </a:r>
            <a:r>
              <a:rPr lang="en-US" sz="1400" b="1" dirty="0" err="1"/>
              <a:t>est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313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222E6-5097-438B-9484-E481841D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Emergence - Seattle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5FD81E6-2C9F-471B-8F5F-7FC7AC9C60CD}"/>
              </a:ext>
            </a:extLst>
          </p:cNvPr>
          <p:cNvSpPr txBox="1">
            <a:spLocks/>
          </p:cNvSpPr>
          <p:nvPr/>
        </p:nvSpPr>
        <p:spPr>
          <a:xfrm>
            <a:off x="366615" y="1716706"/>
            <a:ext cx="3495171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Washington Wage disparity across occupations falls at 29%.  </a:t>
            </a:r>
          </a:p>
          <a:p>
            <a:r>
              <a:rPr lang="en-US" dirty="0"/>
              <a:t>Computer &amp; Math occupations, when compared against all other occupations falls below average in wage disparity (21%).</a:t>
            </a:r>
          </a:p>
          <a:p>
            <a:r>
              <a:rPr lang="en-US" dirty="0" smtClean="0"/>
              <a:t>Sales</a:t>
            </a:r>
            <a:r>
              <a:rPr lang="en-US" dirty="0"/>
              <a:t>, interestingly, </a:t>
            </a:r>
            <a:r>
              <a:rPr lang="en-US" dirty="0" smtClean="0"/>
              <a:t>represents 1 </a:t>
            </a:r>
            <a:r>
              <a:rPr lang="en-US" dirty="0"/>
              <a:t>of the largest populations of occupations, </a:t>
            </a:r>
            <a:r>
              <a:rPr lang="en-US" dirty="0" smtClean="0"/>
              <a:t>has an above average </a:t>
            </a:r>
            <a:r>
              <a:rPr lang="en-US" dirty="0"/>
              <a:t>percent of </a:t>
            </a:r>
            <a:r>
              <a:rPr lang="en-US" dirty="0" smtClean="0"/>
              <a:t>and displays </a:t>
            </a:r>
            <a:r>
              <a:rPr lang="en-US" dirty="0"/>
              <a:t>above average wage disparity </a:t>
            </a:r>
            <a:r>
              <a:rPr lang="en-US" dirty="0" smtClean="0"/>
              <a:t>(39</a:t>
            </a:r>
            <a:r>
              <a:rPr lang="en-US" dirty="0"/>
              <a:t>%)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177C8C1-570C-47BE-BAFA-561E5CEF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10" y="1565956"/>
            <a:ext cx="5974672" cy="4182271"/>
          </a:xfrm>
          <a:prstGeom prst="rect">
            <a:avLst/>
          </a:prstGeom>
        </p:spPr>
      </p:pic>
      <p:sp>
        <p:nvSpPr>
          <p:cNvPr id="6" name="הסבר ענן 5"/>
          <p:cNvSpPr/>
          <p:nvPr/>
        </p:nvSpPr>
        <p:spPr>
          <a:xfrm>
            <a:off x="857868" y="5459506"/>
            <a:ext cx="2915142" cy="1189889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 is good to be female in tech over there!</a:t>
            </a:r>
          </a:p>
        </p:txBody>
      </p:sp>
    </p:spTree>
    <p:extLst>
      <p:ext uri="{BB962C8B-B14F-4D97-AF65-F5344CB8AC3E}">
        <p14:creationId xmlns:p14="http://schemas.microsoft.com/office/powerpoint/2010/main" val="3413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הסבר ענן 3"/>
          <p:cNvSpPr/>
          <p:nvPr/>
        </p:nvSpPr>
        <p:spPr>
          <a:xfrm>
            <a:off x="5856194" y="2386853"/>
            <a:ext cx="2823882" cy="147245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Is economy doing well?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572063" y="387351"/>
            <a:ext cx="2341532" cy="1563221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 I afford a house?</a:t>
            </a:r>
          </a:p>
        </p:txBody>
      </p:sp>
      <p:sp>
        <p:nvSpPr>
          <p:cNvPr id="7" name="מציין מיקום תוכן 5"/>
          <p:cNvSpPr txBox="1">
            <a:spLocks/>
          </p:cNvSpPr>
          <p:nvPr/>
        </p:nvSpPr>
        <p:spPr>
          <a:xfrm>
            <a:off x="238063" y="2068606"/>
            <a:ext cx="2718049" cy="198035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Will women earn as much as men? </a:t>
            </a:r>
          </a:p>
        </p:txBody>
      </p:sp>
      <p:sp>
        <p:nvSpPr>
          <p:cNvPr id="8" name="מציין מיקום תוכן 5"/>
          <p:cNvSpPr txBox="1">
            <a:spLocks/>
          </p:cNvSpPr>
          <p:nvPr/>
        </p:nvSpPr>
        <p:spPr>
          <a:xfrm>
            <a:off x="1953933" y="230467"/>
            <a:ext cx="2341532" cy="1563221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Will I have friends my age ? </a:t>
            </a:r>
          </a:p>
        </p:txBody>
      </p:sp>
      <p:sp>
        <p:nvSpPr>
          <p:cNvPr id="9" name="מציין מיקום תוכן 5"/>
          <p:cNvSpPr txBox="1">
            <a:spLocks/>
          </p:cNvSpPr>
          <p:nvPr/>
        </p:nvSpPr>
        <p:spPr>
          <a:xfrm>
            <a:off x="2826374" y="3064333"/>
            <a:ext cx="2938182" cy="2245658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Will I be competitive in the job market ? </a:t>
            </a:r>
          </a:p>
        </p:txBody>
      </p:sp>
      <p:sp>
        <p:nvSpPr>
          <p:cNvPr id="10" name="מציין מיקום תוכן 5"/>
          <p:cNvSpPr txBox="1">
            <a:spLocks/>
          </p:cNvSpPr>
          <p:nvPr/>
        </p:nvSpPr>
        <p:spPr>
          <a:xfrm>
            <a:off x="5764555" y="4558553"/>
            <a:ext cx="4219885" cy="1533048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Can I get a job at Amazon ? Or should I compromise on Microsoft? </a:t>
            </a:r>
          </a:p>
        </p:txBody>
      </p:sp>
      <p:sp>
        <p:nvSpPr>
          <p:cNvPr id="11" name="מציין מיקום תוכן 5"/>
          <p:cNvSpPr txBox="1">
            <a:spLocks/>
          </p:cNvSpPr>
          <p:nvPr/>
        </p:nvSpPr>
        <p:spPr>
          <a:xfrm>
            <a:off x="8771714" y="1148789"/>
            <a:ext cx="2341532" cy="1563221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Will my kids have fun over there? </a:t>
            </a:r>
          </a:p>
        </p:txBody>
      </p:sp>
      <p:sp>
        <p:nvSpPr>
          <p:cNvPr id="12" name="מציין מיקום תוכן 5"/>
          <p:cNvSpPr txBox="1">
            <a:spLocks/>
          </p:cNvSpPr>
          <p:nvPr/>
        </p:nvSpPr>
        <p:spPr>
          <a:xfrm>
            <a:off x="510989" y="4829091"/>
            <a:ext cx="2789395" cy="161483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Will I find a spouse ?</a:t>
            </a:r>
          </a:p>
        </p:txBody>
      </p:sp>
      <p:sp>
        <p:nvSpPr>
          <p:cNvPr id="13" name="הסבר ענן 12"/>
          <p:cNvSpPr/>
          <p:nvPr/>
        </p:nvSpPr>
        <p:spPr>
          <a:xfrm>
            <a:off x="64994" y="367179"/>
            <a:ext cx="1837765" cy="113446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Will I find a job ? </a:t>
            </a:r>
          </a:p>
        </p:txBody>
      </p:sp>
      <p:sp>
        <p:nvSpPr>
          <p:cNvPr id="14" name="הסבר ענן 13"/>
          <p:cNvSpPr/>
          <p:nvPr/>
        </p:nvSpPr>
        <p:spPr>
          <a:xfrm>
            <a:off x="3642660" y="1577550"/>
            <a:ext cx="1837765" cy="1134460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How much will I make? </a:t>
            </a:r>
          </a:p>
        </p:txBody>
      </p:sp>
    </p:spTree>
    <p:extLst>
      <p:ext uri="{BB962C8B-B14F-4D97-AF65-F5344CB8AC3E}">
        <p14:creationId xmlns:p14="http://schemas.microsoft.com/office/powerpoint/2010/main" val="5444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96679-701C-4CB5-A39B-FC7AF134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Emergence - Seattle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A369E-D6A3-47C3-903B-638FC08B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1" y="2018546"/>
            <a:ext cx="3548437" cy="3880773"/>
          </a:xfrm>
        </p:spPr>
        <p:txBody>
          <a:bodyPr/>
          <a:lstStyle/>
          <a:p>
            <a:r>
              <a:rPr lang="en-US" dirty="0"/>
              <a:t>Interesting, while Computer &amp; Math occupations in Washington were below average in wage disparity when compared against all other occupations, Computer &amp; Math wage disparity when compared against the US falls slightly above average, and higher than its Tech heavy states of California, New York and Maryland/DC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ADB014-ADCD-4482-A88D-F11E4F53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18" y="1799932"/>
            <a:ext cx="5297488" cy="3783920"/>
          </a:xfrm>
          <a:prstGeom prst="rect">
            <a:avLst/>
          </a:prstGeom>
        </p:spPr>
      </p:pic>
      <p:sp>
        <p:nvSpPr>
          <p:cNvPr id="6" name="הסבר ענן 5"/>
          <p:cNvSpPr/>
          <p:nvPr/>
        </p:nvSpPr>
        <p:spPr>
          <a:xfrm>
            <a:off x="3864287" y="5129994"/>
            <a:ext cx="4366422" cy="1189889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Guess what ? The person next to you might make more than you</a:t>
            </a:r>
          </a:p>
        </p:txBody>
      </p:sp>
    </p:spTree>
    <p:extLst>
      <p:ext uri="{BB962C8B-B14F-4D97-AF65-F5344CB8AC3E}">
        <p14:creationId xmlns:p14="http://schemas.microsoft.com/office/powerpoint/2010/main" val="11010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96679-701C-4CB5-A39B-FC7AF134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Emergence - Seattle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A369E-D6A3-47C3-903B-638FC08B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49" y="2470882"/>
            <a:ext cx="3548437" cy="2917438"/>
          </a:xfrm>
        </p:spPr>
        <p:txBody>
          <a:bodyPr/>
          <a:lstStyle/>
          <a:p>
            <a:r>
              <a:rPr lang="en-US" dirty="0"/>
              <a:t>Management occupation wage disparity in Washington fell in-line with the rest of the US, and in comparison with the tech heavy states of California and New York. The south noticeably shows the largest disparity in the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ED2E09-7788-4548-8C8C-8D93F8F2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86" y="1610803"/>
            <a:ext cx="6045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96679-701C-4CB5-A39B-FC7AF134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Emergence - Seattle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A369E-D6A3-47C3-903B-638FC08B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31" y="1915289"/>
            <a:ext cx="4045586" cy="3441219"/>
          </a:xfrm>
        </p:spPr>
        <p:txBody>
          <a:bodyPr>
            <a:normAutofit/>
          </a:bodyPr>
          <a:lstStyle/>
          <a:p>
            <a:r>
              <a:rPr lang="en-US" dirty="0"/>
              <a:t>Washington Sales occupation disparity is rather interesting. As you recall it was one of the highest disparity occupation categories in Washington at 39%, but Washington is actually one of the lowest wage disparity states within the US. And, California, a tech heavy states shows a lower wage disparity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95FF30F-253A-49B3-846E-2982ED3C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40" y="1492624"/>
            <a:ext cx="5547269" cy="3700855"/>
          </a:xfrm>
          <a:prstGeom prst="rect">
            <a:avLst/>
          </a:prstGeom>
        </p:spPr>
      </p:pic>
      <p:sp>
        <p:nvSpPr>
          <p:cNvPr id="5" name="הסבר ענן 4"/>
          <p:cNvSpPr/>
          <p:nvPr/>
        </p:nvSpPr>
        <p:spPr>
          <a:xfrm>
            <a:off x="3864287" y="5129994"/>
            <a:ext cx="4366422" cy="1189889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you love sales ? Washington is the place for you</a:t>
            </a:r>
          </a:p>
        </p:txBody>
      </p:sp>
    </p:spTree>
    <p:extLst>
      <p:ext uri="{BB962C8B-B14F-4D97-AF65-F5344CB8AC3E}">
        <p14:creationId xmlns:p14="http://schemas.microsoft.com/office/powerpoint/2010/main" val="33113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F8CFD-6061-48CC-89FB-AE78B525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6494"/>
            <a:ext cx="8596668" cy="864093"/>
          </a:xfrm>
        </p:spPr>
        <p:txBody>
          <a:bodyPr/>
          <a:lstStyle/>
          <a:p>
            <a:r>
              <a:rPr lang="en-US" dirty="0"/>
              <a:t>Conclusion?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Let’s all go to Seattle !</a:t>
            </a:r>
          </a:p>
        </p:txBody>
      </p:sp>
    </p:spTree>
    <p:extLst>
      <p:ext uri="{BB962C8B-B14F-4D97-AF65-F5344CB8AC3E}">
        <p14:creationId xmlns:p14="http://schemas.microsoft.com/office/powerpoint/2010/main" val="40298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74ADA-BEB8-4D8D-9E37-D50DAE4B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5" y="446735"/>
            <a:ext cx="8596668" cy="739806"/>
          </a:xfrm>
        </p:spPr>
        <p:txBody>
          <a:bodyPr>
            <a:normAutofit/>
          </a:bodyPr>
          <a:lstStyle/>
          <a:p>
            <a:r>
              <a:rPr lang="en-US" sz="2800" dirty="0"/>
              <a:t>All Age Group Population changes in US National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A30E9-7349-44CC-98BC-E6A5F75DDB41}"/>
              </a:ext>
            </a:extLst>
          </p:cNvPr>
          <p:cNvSpPr txBox="1"/>
          <p:nvPr/>
        </p:nvSpPr>
        <p:spPr>
          <a:xfrm>
            <a:off x="603683" y="1180730"/>
            <a:ext cx="839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Most of Age group population net changes (%) are stayed positive except 35-44 year Age group during from 2001 to 2013.</a:t>
            </a:r>
          </a:p>
        </p:txBody>
      </p:sp>
      <p:pic>
        <p:nvPicPr>
          <p:cNvPr id="4098" name="Picture 2" descr="https://lh4.googleusercontent.com/l-G7kEVDllXUDK-sZXsWsBDF7vkiAo_N2SyrP867JRf_pANZKiz2USoafBVOOr3bE98JAsBMKFY_bVSr4MUu9i1yX_82yD6JNoIfO-h0GpszQxKRQczOnwuzeYKMxxLTdne3cXQlSvk">
            <a:extLst>
              <a:ext uri="{FF2B5EF4-FFF2-40B4-BE49-F238E27FC236}">
                <a16:creationId xmlns:a16="http://schemas.microsoft.com/office/drawing/2014/main" xmlns="" id="{6D7DE3C8-6FAA-48C5-B4E8-E6D183515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81" y="2810669"/>
            <a:ext cx="51720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74ADA-BEB8-4D8D-9E37-D50DAE4B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3" y="440924"/>
            <a:ext cx="8596668" cy="739806"/>
          </a:xfrm>
        </p:spPr>
        <p:txBody>
          <a:bodyPr>
            <a:normAutofit/>
          </a:bodyPr>
          <a:lstStyle/>
          <a:p>
            <a:r>
              <a:rPr lang="en-US" sz="2800" dirty="0"/>
              <a:t>All Age Group Population changes in Seattle Metro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A30E9-7349-44CC-98BC-E6A5F75DDB41}"/>
              </a:ext>
            </a:extLst>
          </p:cNvPr>
          <p:cNvSpPr txBox="1"/>
          <p:nvPr/>
        </p:nvSpPr>
        <p:spPr>
          <a:xfrm>
            <a:off x="603683" y="1180730"/>
            <a:ext cx="839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Most of Age group population net changes (%) are stayed positive except 35-44 year Age group during from 2001 to 2010.</a:t>
            </a:r>
          </a:p>
        </p:txBody>
      </p:sp>
      <p:pic>
        <p:nvPicPr>
          <p:cNvPr id="5122" name="Picture 2" descr="https://lh4.googleusercontent.com/bzDlySTRN37fdfYYGNnWGXyf8JRr7IhdZt-l9XVOs_zGq8tts-0Rr63fdztOtsXQ5z3qvcVx-a9-W2thZCy6VNmFLzeZYsFUwvbuG8Xsyep3xsIaHy0_9_Xguvc1iHdW6VhMUKlWSP0">
            <a:extLst>
              <a:ext uri="{FF2B5EF4-FFF2-40B4-BE49-F238E27FC236}">
                <a16:creationId xmlns:a16="http://schemas.microsoft.com/office/drawing/2014/main" xmlns="" id="{364B2171-D882-4E37-B8B3-DC5E3249F2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9" y="2615406"/>
            <a:ext cx="5943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7939C8-26F1-48F5-9D08-D497046D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Emergence - Seattle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6BF3E-8700-45FF-9BDC-DA3C892C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495171" cy="3405710"/>
          </a:xfrm>
        </p:spPr>
        <p:txBody>
          <a:bodyPr>
            <a:normAutofit/>
          </a:bodyPr>
          <a:lstStyle/>
          <a:p>
            <a:r>
              <a:rPr lang="en-US" dirty="0"/>
              <a:t>When evaluating Tech related occupations over a 3-year period (2014-2016) there is little to no change over 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(NOTE: Given there is margin of error in, these slight changes are considered to be flat and negligible)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E2C338-7249-48B4-B7A6-4408BB47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5" y="1930400"/>
            <a:ext cx="5954989" cy="39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8DEFF-C2B8-4E67-8B55-365A231C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21392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Population changes in Seattle Metro</a:t>
            </a:r>
          </a:p>
        </p:txBody>
      </p:sp>
      <p:sp>
        <p:nvSpPr>
          <p:cNvPr id="4" name="מציין מיקום תוכן 5"/>
          <p:cNvSpPr txBox="1">
            <a:spLocks/>
          </p:cNvSpPr>
          <p:nvPr/>
        </p:nvSpPr>
        <p:spPr>
          <a:xfrm>
            <a:off x="636121" y="4366121"/>
            <a:ext cx="2341532" cy="1563221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Will I have friends my age ? </a:t>
            </a:r>
          </a:p>
        </p:txBody>
      </p:sp>
    </p:spTree>
    <p:extLst>
      <p:ext uri="{BB962C8B-B14F-4D97-AF65-F5344CB8AC3E}">
        <p14:creationId xmlns:p14="http://schemas.microsoft.com/office/powerpoint/2010/main" val="28115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F8CFD-6061-48CC-89FB-AE78B525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en-US" dirty="0"/>
              <a:t>How population changes are compared?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D818C-0141-4D9D-95A7-93513E8C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5"/>
            <a:ext cx="8596668" cy="4416748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Data collected from US census Bureau population Estimates and Projections (2012 - 2017) program’s APIs  (</a:t>
            </a:r>
            <a:r>
              <a:rPr lang="en-US" u="sng" dirty="0">
                <a:hlinkClick r:id="rId2"/>
              </a:rPr>
              <a:t>www.census.gov</a:t>
            </a:r>
            <a:r>
              <a:rPr lang="en-US" dirty="0"/>
              <a:t>):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"2000-2010 </a:t>
            </a:r>
            <a:r>
              <a:rPr lang="en-US" dirty="0" err="1"/>
              <a:t>Intercensals"</a:t>
            </a:r>
            <a:r>
              <a:rPr lang="en-US" u="sng" dirty="0" err="1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://api.census.gov/data/2000/pep/</a:t>
            </a:r>
            <a:r>
              <a:rPr lang="en-US" u="sng" dirty="0" err="1">
                <a:hlinkClick r:id="rId3"/>
              </a:rPr>
              <a:t>int_charagegroups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"Vintage 2017" - </a:t>
            </a:r>
            <a:r>
              <a:rPr lang="en-US" u="sng" dirty="0">
                <a:hlinkClick r:id="rId4"/>
              </a:rPr>
              <a:t>https://api.census.gov/data/2017/pep/charagegroups</a:t>
            </a:r>
            <a:endParaRPr lang="en-US" u="sng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Comparing Population changes by two categories 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 Age Groups 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Gender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Bucketed population by 6 different Age groups.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Compared the population between Male and Female (Gender).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Population net changes in percentage (%) between years are used as metric in comparing Seattle Metro Vs US National changes.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4020BE-490C-4197-8C7A-D417E75B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71" y="212936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different age Groups’ population Net changed for periods (2001-2009) and (2009-2017) ?</a:t>
            </a:r>
          </a:p>
        </p:txBody>
      </p:sp>
    </p:spTree>
    <p:extLst>
      <p:ext uri="{BB962C8B-B14F-4D97-AF65-F5344CB8AC3E}">
        <p14:creationId xmlns:p14="http://schemas.microsoft.com/office/powerpoint/2010/main" val="1330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74ADA-BEB8-4D8D-9E37-D50DAE4B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5" y="446735"/>
            <a:ext cx="8596668" cy="739806"/>
          </a:xfrm>
        </p:spPr>
        <p:txBody>
          <a:bodyPr/>
          <a:lstStyle/>
          <a:p>
            <a:r>
              <a:rPr lang="en-US" dirty="0"/>
              <a:t>Age Group of 20 - 34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A30E9-7349-44CC-98BC-E6A5F75DDB41}"/>
              </a:ext>
            </a:extLst>
          </p:cNvPr>
          <p:cNvSpPr txBox="1"/>
          <p:nvPr/>
        </p:nvSpPr>
        <p:spPr>
          <a:xfrm>
            <a:off x="603683" y="1180730"/>
            <a:ext cx="839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population change (%) of Young Age Group (“20-34 Years”) is nearly double the time of US National from 2001-2009 and 2009 -2017. </a:t>
            </a:r>
          </a:p>
        </p:txBody>
      </p:sp>
      <p:pic>
        <p:nvPicPr>
          <p:cNvPr id="1026" name="Picture 2" descr="https://lh5.googleusercontent.com/RmqJt5Na4Uim5hW7D7M8rtO2LmMabIMu9vRcV0Dd_wFU_TCD2u3qpAwqG9SzuLh0FV0PNE99CkdmKDTZ6FDhM3y3-45FAIpFme0Ci8h7-Z5f8o1oUjj1ct_YSm8O63VGgRn8KY4Pqm8">
            <a:extLst>
              <a:ext uri="{FF2B5EF4-FFF2-40B4-BE49-F238E27FC236}">
                <a16:creationId xmlns:a16="http://schemas.microsoft.com/office/drawing/2014/main" xmlns="" id="{516569FC-0FE2-4848-8562-3BC3AB410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2381059"/>
            <a:ext cx="6958366" cy="366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5"/>
          <p:cNvSpPr txBox="1">
            <a:spLocks/>
          </p:cNvSpPr>
          <p:nvPr/>
        </p:nvSpPr>
        <p:spPr>
          <a:xfrm>
            <a:off x="7104157" y="1503895"/>
            <a:ext cx="2341532" cy="1563221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err="1"/>
              <a:t>Yayy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5042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74ADA-BEB8-4D8D-9E37-D50DAE4B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5" y="446735"/>
            <a:ext cx="8596668" cy="739806"/>
          </a:xfrm>
        </p:spPr>
        <p:txBody>
          <a:bodyPr/>
          <a:lstStyle/>
          <a:p>
            <a:r>
              <a:rPr lang="en-US" dirty="0"/>
              <a:t>Age Group of 35 – 44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A30E9-7349-44CC-98BC-E6A5F75DDB41}"/>
              </a:ext>
            </a:extLst>
          </p:cNvPr>
          <p:cNvSpPr txBox="1"/>
          <p:nvPr/>
        </p:nvSpPr>
        <p:spPr>
          <a:xfrm>
            <a:off x="603683" y="1180730"/>
            <a:ext cx="839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Also for “35 – 44 Years” Age Group population Net population change (%) is increased about almost 12.40% compared 6.43%  increase on US National level during 2009-2017 period. It means that Seattle attracts “35 – 44 Years” (Mid Age experienced) Age Group people to Seattle during 2009-2017.</a:t>
            </a:r>
          </a:p>
        </p:txBody>
      </p:sp>
      <p:pic>
        <p:nvPicPr>
          <p:cNvPr id="2054" name="Picture 6" descr="https://lh4.googleusercontent.com/cfnvBte9aKW6AUxoURmF8fXETV9dzcd6OCrMlYCMu2U644IAmOAc7PBIs8XpzBBoqr1BhLZnEr4wVGtNQdIBwsrnBU0XrEQhvgYLFwtMcBZyzVZtYrvngIdOk5eSunjM2UDJ1zoxwws">
            <a:extLst>
              <a:ext uri="{FF2B5EF4-FFF2-40B4-BE49-F238E27FC236}">
                <a16:creationId xmlns:a16="http://schemas.microsoft.com/office/drawing/2014/main" xmlns="" id="{37C8FAC4-A735-4873-BF2C-680B79FDBD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2489200"/>
            <a:ext cx="7366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5"/>
          <p:cNvSpPr txBox="1">
            <a:spLocks/>
          </p:cNvSpPr>
          <p:nvPr/>
        </p:nvSpPr>
        <p:spPr>
          <a:xfrm>
            <a:off x="7581528" y="2572936"/>
            <a:ext cx="2341532" cy="1563221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err="1"/>
              <a:t>Yayy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73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74ADA-BEB8-4D8D-9E37-D50DAE4B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5" y="446735"/>
            <a:ext cx="8596668" cy="739806"/>
          </a:xfrm>
        </p:spPr>
        <p:txBody>
          <a:bodyPr/>
          <a:lstStyle/>
          <a:p>
            <a:r>
              <a:rPr lang="en-US" dirty="0"/>
              <a:t>Age Group of 0 – 19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A30E9-7349-44CC-98BC-E6A5F75DDB41}"/>
              </a:ext>
            </a:extLst>
          </p:cNvPr>
          <p:cNvSpPr txBox="1"/>
          <p:nvPr/>
        </p:nvSpPr>
        <p:spPr>
          <a:xfrm>
            <a:off x="603683" y="1180730"/>
            <a:ext cx="839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Young Age Group (0 – 19 Years) Net population change (%) also increased almost 6% compared 1.5% decline in overall US. This may be due to increased population of Age Groups ( “20-34 Years”  and “35 – 44 Years”)</a:t>
            </a:r>
          </a:p>
        </p:txBody>
      </p:sp>
      <p:pic>
        <p:nvPicPr>
          <p:cNvPr id="3074" name="Picture 2" descr="https://lh4.googleusercontent.com/MeSrC4NnlFCgw1DipNjHB650Mtz3fnQmZY2eh4oTpkNjICjwy9-kHjptLox9mi-GxqTp8Kec3VDRDKVWPBV8VuyImEZYc0a4tXH_Br1jWHb4MimcXrknijJZozxBQ7m8OZ_gAbghY54">
            <a:extLst>
              <a:ext uri="{FF2B5EF4-FFF2-40B4-BE49-F238E27FC236}">
                <a16:creationId xmlns:a16="http://schemas.microsoft.com/office/drawing/2014/main" xmlns="" id="{07ED0140-74C0-4AAE-878C-13E3EF9260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9" y="2320131"/>
            <a:ext cx="59436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תוכן 5"/>
          <p:cNvSpPr txBox="1">
            <a:spLocks/>
          </p:cNvSpPr>
          <p:nvPr/>
        </p:nvSpPr>
        <p:spPr>
          <a:xfrm>
            <a:off x="7698442" y="2838055"/>
            <a:ext cx="2789395" cy="1614833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Great !!!</a:t>
            </a:r>
          </a:p>
          <a:p>
            <a:r>
              <a:rPr lang="en-US" dirty="0"/>
              <a:t>My kids will find new friends too</a:t>
            </a:r>
          </a:p>
        </p:txBody>
      </p:sp>
    </p:spTree>
    <p:extLst>
      <p:ext uri="{BB962C8B-B14F-4D97-AF65-F5344CB8AC3E}">
        <p14:creationId xmlns:p14="http://schemas.microsoft.com/office/powerpoint/2010/main" val="38314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566</TotalTime>
  <Words>1572</Words>
  <Application>Microsoft Office PowerPoint</Application>
  <PresentationFormat>מסך רחב</PresentationFormat>
  <Paragraphs>159</Paragraphs>
  <Slides>37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3" baseType="lpstr">
      <vt:lpstr>Arial</vt:lpstr>
      <vt:lpstr>Tahoma</vt:lpstr>
      <vt:lpstr>Trebuchet MS</vt:lpstr>
      <vt:lpstr>Wingdings</vt:lpstr>
      <vt:lpstr>Wingdings 3</vt:lpstr>
      <vt:lpstr>Facet</vt:lpstr>
      <vt:lpstr>Tech Emergence - Seattle</vt:lpstr>
      <vt:lpstr>Is Seattle an attractive location for us to move after Data Science BootCamp?</vt:lpstr>
      <vt:lpstr>מצגת של PowerPoint</vt:lpstr>
      <vt:lpstr>Population changes in Seattle Metro</vt:lpstr>
      <vt:lpstr>How population changes are compared?</vt:lpstr>
      <vt:lpstr>How different age Groups’ population Net changed for periods (2001-2009) and (2009-2017) ?</vt:lpstr>
      <vt:lpstr>Age Group of 20 - 34 Years</vt:lpstr>
      <vt:lpstr>Age Group of 35 – 44 Years</vt:lpstr>
      <vt:lpstr>Age Group of 0 – 19 Years</vt:lpstr>
      <vt:lpstr>How Gender population change in Seattle Metro Vs US National?</vt:lpstr>
      <vt:lpstr>Gender Population Seattle Metro Vs US National</vt:lpstr>
      <vt:lpstr>Seattle Property Market Trends</vt:lpstr>
      <vt:lpstr>Seattle Property Market Trends:  Seattle Office Market Inventory v. Vacancy</vt:lpstr>
      <vt:lpstr>Seattle Property Market Trends: Commercial Rent Trends</vt:lpstr>
      <vt:lpstr>Seattle Property Market Trends: Home Price Trends</vt:lpstr>
      <vt:lpstr>Seattle Property Market Trends: Rental Cost Trends</vt:lpstr>
      <vt:lpstr>Educational Attainment</vt:lpstr>
      <vt:lpstr>What skills are in demand? </vt:lpstr>
      <vt:lpstr>Educational Attainment 2010 - 2017</vt:lpstr>
      <vt:lpstr>Washington State 2010 Ranking </vt:lpstr>
      <vt:lpstr>Washington State 2017 Ranking </vt:lpstr>
      <vt:lpstr>2017 Unemployment for Skilled Professional </vt:lpstr>
      <vt:lpstr>Job market changes in Seattle Metro</vt:lpstr>
      <vt:lpstr>How job market changes are compared?</vt:lpstr>
      <vt:lpstr>How US national job market changed over years</vt:lpstr>
      <vt:lpstr>How Seattle job market changed over years</vt:lpstr>
      <vt:lpstr>How average salaries changed over years</vt:lpstr>
      <vt:lpstr>Do Tech related occupations exhibit higher than average wage disparity?</vt:lpstr>
      <vt:lpstr>Tech Emergence - Seattle</vt:lpstr>
      <vt:lpstr>Tech Emergence - Seattle</vt:lpstr>
      <vt:lpstr>Tech Emergence - Seattle</vt:lpstr>
      <vt:lpstr>Tech Emergence - Seattle</vt:lpstr>
      <vt:lpstr>Conclusion?</vt:lpstr>
      <vt:lpstr>Appendix: </vt:lpstr>
      <vt:lpstr>All Age Group Population changes in US National</vt:lpstr>
      <vt:lpstr>All Age Group Population changes in Seattle Metro</vt:lpstr>
      <vt:lpstr>Tech Emergence - Seattle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Romo</dc:creator>
  <cp:lastModifiedBy>Michael</cp:lastModifiedBy>
  <cp:revision>52</cp:revision>
  <dcterms:created xsi:type="dcterms:W3CDTF">2019-01-11T01:07:56Z</dcterms:created>
  <dcterms:modified xsi:type="dcterms:W3CDTF">2019-01-12T14:57:38Z</dcterms:modified>
</cp:coreProperties>
</file>