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1" r:id="rId5"/>
    <p:sldId id="271" r:id="rId6"/>
    <p:sldId id="272" r:id="rId7"/>
    <p:sldId id="275" r:id="rId8"/>
    <p:sldId id="273" r:id="rId9"/>
    <p:sldId id="280" r:id="rId10"/>
    <p:sldId id="281" r:id="rId11"/>
    <p:sldId id="282" r:id="rId12"/>
    <p:sldId id="277" r:id="rId13"/>
    <p:sldId id="259" r:id="rId14"/>
    <p:sldId id="267" r:id="rId15"/>
    <p:sldId id="260" r:id="rId16"/>
    <p:sldId id="268" r:id="rId17"/>
    <p:sldId id="269" r:id="rId18"/>
    <p:sldId id="278" r:id="rId19"/>
    <p:sldId id="270" r:id="rId20"/>
    <p:sldId id="274" r:id="rId21"/>
    <p:sldId id="265" r:id="rId22"/>
    <p:sldId id="266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Comparison</a:t>
            </a:r>
            <a:r>
              <a:rPr lang="en-US" sz="1800" baseline="0" dirty="0"/>
              <a:t> of computing cost</a:t>
            </a:r>
            <a:endParaRPr lang="en-US" sz="1800" dirty="0"/>
          </a:p>
        </c:rich>
      </c:tx>
      <c:layout>
        <c:manualLayout>
          <c:xMode val="edge"/>
          <c:yMode val="edge"/>
          <c:x val="0.21709711286089242"/>
          <c:y val="6.1171935174388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pragmatic encoding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conv2</c:v>
                </c:pt>
                <c:pt idx="1">
                  <c:v>conv3</c:v>
                </c:pt>
                <c:pt idx="2">
                  <c:v>conv4</c:v>
                </c:pt>
                <c:pt idx="3">
                  <c:v>conv5</c:v>
                </c:pt>
                <c:pt idx="4">
                  <c:v>conv6</c:v>
                </c:pt>
                <c:pt idx="5">
                  <c:v>conv7</c:v>
                </c:pt>
                <c:pt idx="6">
                  <c:v>conv8</c:v>
                </c:pt>
                <c:pt idx="7">
                  <c:v>conv9</c:v>
                </c:pt>
                <c:pt idx="8">
                  <c:v>conv10</c:v>
                </c:pt>
                <c:pt idx="9">
                  <c:v>conv11</c:v>
                </c:pt>
                <c:pt idx="10">
                  <c:v>conv12</c:v>
                </c:pt>
                <c:pt idx="11">
                  <c:v>conv13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932349905</c:v>
                </c:pt>
                <c:pt idx="1">
                  <c:v>515942208</c:v>
                </c:pt>
                <c:pt idx="2">
                  <c:v>920748132</c:v>
                </c:pt>
                <c:pt idx="3">
                  <c:v>260288644</c:v>
                </c:pt>
                <c:pt idx="4">
                  <c:v>388405661</c:v>
                </c:pt>
                <c:pt idx="5">
                  <c:v>396487663</c:v>
                </c:pt>
                <c:pt idx="6">
                  <c:v>93391864</c:v>
                </c:pt>
                <c:pt idx="7">
                  <c:v>129695085</c:v>
                </c:pt>
                <c:pt idx="8">
                  <c:v>100687561</c:v>
                </c:pt>
                <c:pt idx="9">
                  <c:v>18814553</c:v>
                </c:pt>
                <c:pt idx="10">
                  <c:v>16291770</c:v>
                </c:pt>
                <c:pt idx="11">
                  <c:v>11827772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81-43EA-9844-3323148844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complementary encoding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conv2</c:v>
                </c:pt>
                <c:pt idx="1">
                  <c:v>conv3</c:v>
                </c:pt>
                <c:pt idx="2">
                  <c:v>conv4</c:v>
                </c:pt>
                <c:pt idx="3">
                  <c:v>conv5</c:v>
                </c:pt>
                <c:pt idx="4">
                  <c:v>conv6</c:v>
                </c:pt>
                <c:pt idx="5">
                  <c:v>conv7</c:v>
                </c:pt>
                <c:pt idx="6">
                  <c:v>conv8</c:v>
                </c:pt>
                <c:pt idx="7">
                  <c:v>conv9</c:v>
                </c:pt>
                <c:pt idx="8">
                  <c:v>conv10</c:v>
                </c:pt>
                <c:pt idx="9">
                  <c:v>conv11</c:v>
                </c:pt>
                <c:pt idx="10">
                  <c:v>conv12</c:v>
                </c:pt>
                <c:pt idx="11">
                  <c:v>conv13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795740060</c:v>
                </c:pt>
                <c:pt idx="1">
                  <c:v>365874283</c:v>
                </c:pt>
                <c:pt idx="2">
                  <c:v>609468462</c:v>
                </c:pt>
                <c:pt idx="3">
                  <c:v>161695821</c:v>
                </c:pt>
                <c:pt idx="4">
                  <c:v>242579273</c:v>
                </c:pt>
                <c:pt idx="5">
                  <c:v>241691210</c:v>
                </c:pt>
                <c:pt idx="6">
                  <c:v>55454069</c:v>
                </c:pt>
                <c:pt idx="7">
                  <c:v>81794600</c:v>
                </c:pt>
                <c:pt idx="8">
                  <c:v>66727693</c:v>
                </c:pt>
                <c:pt idx="9">
                  <c:v>13221560</c:v>
                </c:pt>
                <c:pt idx="10">
                  <c:v>12560736</c:v>
                </c:pt>
                <c:pt idx="11">
                  <c:v>9890857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81-43EA-9844-332314884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2314392"/>
        <c:axId val="542318328"/>
      </c:barChart>
      <c:catAx>
        <c:axId val="54231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18328"/>
        <c:crosses val="autoZero"/>
        <c:auto val="1"/>
        <c:lblAlgn val="ctr"/>
        <c:lblOffset val="100"/>
        <c:noMultiLvlLbl val="0"/>
      </c:catAx>
      <c:valAx>
        <c:axId val="54231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1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71303587051617"/>
          <c:y val="0.19989823652301694"/>
          <c:w val="0.6187959317585302"/>
          <c:h val="9.3843966463592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E04C4-62A9-4805-9C7E-539FE63AFDD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DF3B-4159-46B3-A68B-FC4E0244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8DF3B-4159-46B3-A68B-FC4E024428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5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86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8C0B-4D00-4E7B-A990-059CFCED5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AD93-B31C-4B99-988E-B99E643D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A638-E483-454C-B6D2-E5C66DBA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E15A-0F62-4C8B-BA4B-93128C02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4D7E-3F61-4CE8-84EF-0731E3AF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8D2-0D22-4478-8D6B-B8FE9981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3978-91B4-4B6D-AB8E-363AE917F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25A4-B496-48E0-BCDD-72F9233E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A16E-6DB6-4F01-9414-67C58EEE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D48D-2983-4A4D-AF1E-E55E1E20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0DE6F-95EE-4E6F-91EC-E441F16F7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524D8-2DE2-4EEC-AD2E-6AB455DC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DB7A-3ACA-4CF9-ADD9-508BD4F2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188E-4BFA-48E1-80C1-36B2F7C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E392-8AD1-46E0-99E0-81EB5988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E430-ED05-4D23-91C4-4090CFB6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AC85-E47E-4A5B-A006-A9E16D49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6C30-1AE1-49A3-A325-A14D84B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1C6A-E6A5-4800-BC75-AA1E7C94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A95-DAD7-44C8-8506-3A5D33F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B646-137A-49E1-8225-14B10208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E3503-C401-4FE1-8E2D-DC3672D0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80A0-D62F-415A-BDFF-864B05EA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80F6-88D2-44DA-857D-852DB432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113A-B526-496A-A8DD-00FE4CE7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AFE-E240-4533-9F13-C7AB2F73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8454-E038-4874-A2F7-C887D6FE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6A248-B869-429B-BEB5-9FD1EEE3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C6BF7-8D39-4665-9FF4-4CEBD0E5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5113-AACF-4C78-8B4B-31EE95E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7899-0A3F-4BEE-A18E-3405D4F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91D9-1AF6-4C4D-BFD6-3637A93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7D869-1826-4FDA-A3AB-5A46F2D1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209E-D02B-4014-8D07-5AD690FB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18566-876D-446C-A516-1F0E510A0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27CC1-19C4-49A3-8B3E-565C9051F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43FB4-7841-421A-AA24-5F2FC96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DF90B-A429-44B5-9721-5E9A7F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91535-3FBE-4F6F-8478-AC44D061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5C28-4443-4791-A3A7-17567477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8595-5CBC-49A2-BEB3-5F0FAFF6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314-08EB-4086-B992-8B740CC0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B4CF-7E4C-43AD-8666-D0EF2EA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0A9CC-CF89-48E1-9746-C7131BEB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61CC0-4BF5-44A4-A533-A74F800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0658-BD1C-4413-AF92-9BAFE6C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5285-9871-41A1-B63C-AEF963C7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B486-04F7-4425-BAF8-6C89D95B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5F16-7D1F-4FD9-B745-EA9410EB5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15F4-0257-4E86-892B-149BA2A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A921-1556-4B70-BAF5-5F3220C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B07C6-80A9-4AB2-B662-120D12B2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F71-4358-4A16-9924-DE199536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3DA5B-D0AC-4B8E-9AED-4CA5A833F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420A-5C94-41B1-BDCE-35CF431E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75E3-0137-4044-A54D-20A278C9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9A7B-0184-4E4A-A8B4-DF36D122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2F57-3621-46EA-9F99-E958DF0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2DCF1-029F-4B7B-A597-3066250B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E3F7-C8A0-416B-AA47-70CB6121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97C8-D173-4E5C-B50A-7DC4006F5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310F-6904-45AE-8CB3-EB1EE6D27B18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D4D5-586D-4C7D-8A27-33323601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CB70-9FD6-4B3E-AA41-236C1CD98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A63D-40A3-4E5E-B433-3C34FBD2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EA14-CF11-43DA-A951-814EDE681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Enhanced Automatic DNN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6C956-B9E0-4A3F-B0D5-A93DEF88D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Rana </a:t>
            </a:r>
            <a:r>
              <a:rPr lang="en-US" dirty="0" err="1"/>
              <a:t>Elnaggar</a:t>
            </a:r>
            <a:r>
              <a:rPr lang="en-US" dirty="0"/>
              <a:t>, </a:t>
            </a:r>
            <a:r>
              <a:rPr lang="en-US" dirty="0" err="1"/>
              <a:t>Mengyun</a:t>
            </a:r>
            <a:r>
              <a:rPr lang="en-US" dirty="0"/>
              <a:t> Liu, </a:t>
            </a:r>
            <a:r>
              <a:rPr lang="en-US" dirty="0" err="1"/>
              <a:t>Naman</a:t>
            </a:r>
            <a:r>
              <a:rPr lang="en-US" dirty="0"/>
              <a:t> Jain</a:t>
            </a:r>
          </a:p>
          <a:p>
            <a:r>
              <a:rPr lang="en-US" dirty="0"/>
              <a:t>04/26/2018</a:t>
            </a:r>
          </a:p>
        </p:txBody>
      </p:sp>
    </p:spTree>
    <p:extLst>
      <p:ext uri="{BB962C8B-B14F-4D97-AF65-F5344CB8AC3E}">
        <p14:creationId xmlns:p14="http://schemas.microsoft.com/office/powerpoint/2010/main" val="229340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Training and generating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these details, training was done in python using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theano</a:t>
            </a:r>
            <a:r>
              <a:rPr lang="en-US" dirty="0"/>
              <a:t>.</a:t>
            </a:r>
          </a:p>
          <a:p>
            <a:r>
              <a:rPr lang="en-US" dirty="0"/>
              <a:t>As the original dataset is a flat list of 784 vectors, we reshaped the data into 28x28 dimension images</a:t>
            </a:r>
          </a:p>
          <a:p>
            <a:r>
              <a:rPr lang="en-US" dirty="0"/>
              <a:t>Then, we split the data into training and testing and assigned the relevant labels</a:t>
            </a:r>
          </a:p>
          <a:p>
            <a:r>
              <a:rPr lang="en-US" dirty="0"/>
              <a:t>SGD was used with a learning rate of 0.01</a:t>
            </a:r>
          </a:p>
          <a:p>
            <a:r>
              <a:rPr lang="en-US" dirty="0"/>
              <a:t>Training was done for 20 epochs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" r="34684" b="7314"/>
          <a:stretch/>
        </p:blipFill>
        <p:spPr bwMode="auto">
          <a:xfrm>
            <a:off x="1524000" y="-29097"/>
            <a:ext cx="9144000" cy="688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38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D3BD-9A22-4324-841F-4890C4C6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III. Accelerate CNN Computing with Encoding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62F3-2A88-40BA-B2CF-2924D063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encoding methods</a:t>
            </a:r>
          </a:p>
          <a:p>
            <a:pPr lvl="1"/>
            <a:r>
              <a:rPr lang="en-US" dirty="0"/>
              <a:t>Stripes: bit-serial CNN computing</a:t>
            </a:r>
          </a:p>
          <a:p>
            <a:pPr lvl="1"/>
            <a:r>
              <a:rPr lang="en-US" dirty="0"/>
              <a:t>Bit-pragmatic CNN computing</a:t>
            </a:r>
          </a:p>
          <a:p>
            <a:pPr lvl="1"/>
            <a:endParaRPr lang="en-US" dirty="0"/>
          </a:p>
          <a:p>
            <a:r>
              <a:rPr lang="en-US" dirty="0"/>
              <a:t>Proposed bit-complementary encoding method</a:t>
            </a:r>
          </a:p>
          <a:p>
            <a:endParaRPr lang="en-US" dirty="0"/>
          </a:p>
          <a:p>
            <a:r>
              <a:rPr lang="en-US" dirty="0"/>
              <a:t>Approximation of bit-complementary encoding method</a:t>
            </a:r>
          </a:p>
          <a:p>
            <a:pPr lvl="1"/>
            <a:r>
              <a:rPr lang="en-US" dirty="0"/>
              <a:t>Optimum approximation</a:t>
            </a:r>
          </a:p>
          <a:p>
            <a:pPr lvl="1"/>
            <a:r>
              <a:rPr lang="en-US" dirty="0"/>
              <a:t>Fast approximation</a:t>
            </a:r>
          </a:p>
        </p:txBody>
      </p:sp>
    </p:spTree>
    <p:extLst>
      <p:ext uri="{BB962C8B-B14F-4D97-AF65-F5344CB8AC3E}">
        <p14:creationId xmlns:p14="http://schemas.microsoft.com/office/powerpoint/2010/main" val="78015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17C3-21CD-47E0-899A-345E07E7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Existing Encoding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1A25-EA49-4881-8D8E-3F7D483B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357"/>
            <a:ext cx="10515600" cy="4907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Stripes: Bit-serial DNN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Waste time on computing ‘0’s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E8D68-A483-4F1C-B863-A01E8F98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63" y="2089255"/>
            <a:ext cx="5023180" cy="3448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8B8D50-08DB-4F03-9974-B67DF14B7CFE}"/>
              </a:ext>
            </a:extLst>
          </p:cNvPr>
          <p:cNvSpPr txBox="1"/>
          <p:nvPr/>
        </p:nvSpPr>
        <p:spPr>
          <a:xfrm>
            <a:off x="838200" y="2268359"/>
            <a:ext cx="5983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(1). Bit-Parallel Computation: (</a:t>
            </a:r>
            <a:r>
              <a:rPr lang="en-US" sz="2000" b="1" dirty="0" err="1"/>
              <a:t>DaDianNao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fixed length for both neurons and synapses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use multipliers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(2). Bit-Serial Computation: (</a:t>
            </a:r>
            <a:r>
              <a:rPr lang="en-US" altLang="zh-CN" sz="2000" b="1" dirty="0"/>
              <a:t>Stripes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fixed length for synapses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use AND gates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E9D67-0686-4EDA-9CFE-5CA3FE07C126}"/>
              </a:ext>
            </a:extLst>
          </p:cNvPr>
          <p:cNvSpPr txBox="1"/>
          <p:nvPr/>
        </p:nvSpPr>
        <p:spPr>
          <a:xfrm>
            <a:off x="8071557" y="1031359"/>
            <a:ext cx="3867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Speedup = 16/p,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 is the bit-width of neurons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6D39-E65A-4A1A-89B5-985557D9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Existing Encoding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8E11-F509-4B57-8F8F-9655C230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89" y="1796890"/>
            <a:ext cx="10515600" cy="5061109"/>
          </a:xfrm>
        </p:spPr>
        <p:txBody>
          <a:bodyPr>
            <a:normAutofit/>
          </a:bodyPr>
          <a:lstStyle/>
          <a:p>
            <a:r>
              <a:rPr lang="en-US" sz="3200" dirty="0"/>
              <a:t>Bit-pragmatic DNN computing</a:t>
            </a:r>
          </a:p>
          <a:p>
            <a:endParaRPr lang="en-US" sz="3200" dirty="0"/>
          </a:p>
          <a:p>
            <a:pPr lvl="1"/>
            <a:r>
              <a:rPr lang="en-US" sz="2800" dirty="0"/>
              <a:t>Skip Excess of Precision (</a:t>
            </a:r>
            <a:r>
              <a:rPr lang="en-US" sz="2800" dirty="0" err="1"/>
              <a:t>EoP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Skip Lack of Explicitness (</a:t>
            </a:r>
            <a:r>
              <a:rPr lang="en-US" sz="2800" dirty="0" err="1"/>
              <a:t>LoE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Express only essential bits</a:t>
            </a:r>
          </a:p>
          <a:p>
            <a:pPr lvl="1"/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Not suitable for the expressions with lots of ‘1’s,</a:t>
            </a:r>
          </a:p>
          <a:p>
            <a:pPr marL="457200" lvl="1" indent="0">
              <a:buNone/>
            </a:pPr>
            <a:r>
              <a:rPr lang="en-US" dirty="0"/>
              <a:t>	e.g., 255 = 11111111</a:t>
            </a:r>
          </a:p>
          <a:p>
            <a:pPr lvl="1"/>
            <a:r>
              <a:rPr lang="en-US" dirty="0"/>
              <a:t>Each neuron has different number of essential bits,</a:t>
            </a:r>
          </a:p>
          <a:p>
            <a:pPr marL="457200" lvl="1" indent="0">
              <a:buNone/>
            </a:pPr>
            <a:r>
              <a:rPr lang="en-US" dirty="0"/>
              <a:t>	hence a synchronize mechanism is needed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50F318-6A4E-4EE4-9EF2-CAF224311B56}"/>
              </a:ext>
            </a:extLst>
          </p:cNvPr>
          <p:cNvGrpSpPr/>
          <p:nvPr/>
        </p:nvGrpSpPr>
        <p:grpSpPr>
          <a:xfrm>
            <a:off x="7284720" y="1759638"/>
            <a:ext cx="4146785" cy="4710582"/>
            <a:chOff x="7284720" y="1759638"/>
            <a:chExt cx="4146785" cy="4710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87F568-8D15-46DF-8A38-9FAD1AB22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4720" y="1759638"/>
              <a:ext cx="3957002" cy="180953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90F534-8CA9-48AE-B9C4-923C8A4951E4}"/>
                </a:ext>
              </a:extLst>
            </p:cNvPr>
            <p:cNvCxnSpPr/>
            <p:nvPr/>
          </p:nvCxnSpPr>
          <p:spPr>
            <a:xfrm>
              <a:off x="7579360" y="3429000"/>
              <a:ext cx="243840" cy="5435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B4BAEE-D7D5-4B2C-86B1-2E74B22A0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7942" y="3429000"/>
              <a:ext cx="67978" cy="5435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B49D21-38CC-4AE0-90B2-24D70D905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931" y="3429000"/>
              <a:ext cx="2703345" cy="5435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552920-9376-4A07-A3EC-19B673933228}"/>
                </a:ext>
              </a:extLst>
            </p:cNvPr>
            <p:cNvSpPr txBox="1"/>
            <p:nvPr/>
          </p:nvSpPr>
          <p:spPr>
            <a:xfrm>
              <a:off x="7579360" y="3908741"/>
              <a:ext cx="1008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EoP</a:t>
              </a:r>
              <a:endParaRPr lang="en-US" sz="28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C1F232-DF5A-40B1-92BE-114D3E282809}"/>
                </a:ext>
              </a:extLst>
            </p:cNvPr>
            <p:cNvCxnSpPr>
              <a:cxnSpLocks/>
            </p:cNvCxnSpPr>
            <p:nvPr/>
          </p:nvCxnSpPr>
          <p:spPr>
            <a:xfrm>
              <a:off x="8914038" y="3499088"/>
              <a:ext cx="776717" cy="47347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26DC7B-8946-45C6-8800-2AD9579D8396}"/>
                </a:ext>
              </a:extLst>
            </p:cNvPr>
            <p:cNvCxnSpPr>
              <a:cxnSpLocks/>
            </p:cNvCxnSpPr>
            <p:nvPr/>
          </p:nvCxnSpPr>
          <p:spPr>
            <a:xfrm>
              <a:off x="9734171" y="3508970"/>
              <a:ext cx="55486" cy="4635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E30C39-991B-4AB4-B64E-66AAE9E705CA}"/>
                </a:ext>
              </a:extLst>
            </p:cNvPr>
            <p:cNvSpPr txBox="1"/>
            <p:nvPr/>
          </p:nvSpPr>
          <p:spPr>
            <a:xfrm>
              <a:off x="9506146" y="3900120"/>
              <a:ext cx="1008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LoE</a:t>
              </a:r>
              <a:endParaRPr lang="en-US" sz="28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2430E2-CABD-4A1A-A8A0-DC5EE3710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6272" y="3446090"/>
              <a:ext cx="367123" cy="20743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FF29A5-0375-48AA-834A-D4B934DE112A}"/>
                </a:ext>
              </a:extLst>
            </p:cNvPr>
            <p:cNvCxnSpPr>
              <a:cxnSpLocks/>
            </p:cNvCxnSpPr>
            <p:nvPr/>
          </p:nvCxnSpPr>
          <p:spPr>
            <a:xfrm>
              <a:off x="9387542" y="3394792"/>
              <a:ext cx="303213" cy="21256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64F035-77BB-4746-819E-B53013ABB665}"/>
                </a:ext>
              </a:extLst>
            </p:cNvPr>
            <p:cNvCxnSpPr>
              <a:cxnSpLocks/>
            </p:cNvCxnSpPr>
            <p:nvPr/>
          </p:nvCxnSpPr>
          <p:spPr>
            <a:xfrm>
              <a:off x="8483930" y="3429000"/>
              <a:ext cx="1076332" cy="20914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47BEC4-7488-46C3-9B63-27FEB6B207B6}"/>
                </a:ext>
              </a:extLst>
            </p:cNvPr>
            <p:cNvSpPr txBox="1"/>
            <p:nvPr/>
          </p:nvSpPr>
          <p:spPr>
            <a:xfrm>
              <a:off x="8728160" y="5516113"/>
              <a:ext cx="2703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Essential bits</a:t>
              </a:r>
            </a:p>
            <a:p>
              <a:r>
                <a:rPr lang="en-US" sz="2800" dirty="0"/>
                <a:t>(1, -1, -3)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5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0806-0D2F-4D5F-B16F-FAB07EDF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Proposed Bit-</a:t>
            </a:r>
            <a:r>
              <a:rPr lang="en-US" dirty="0" err="1">
                <a:solidFill>
                  <a:srgbClr val="C00000"/>
                </a:solidFill>
              </a:rPr>
              <a:t>Complementray</a:t>
            </a:r>
            <a:r>
              <a:rPr lang="en-US" dirty="0">
                <a:solidFill>
                  <a:srgbClr val="C00000"/>
                </a:solidFill>
              </a:rPr>
              <a:t> Encoding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9A90-E258-4A86-B3FF-1FFE0614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2244" cy="49373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Bit-complementary Encoding:</a:t>
            </a:r>
          </a:p>
          <a:p>
            <a:pPr lvl="1"/>
            <a:r>
              <a:rPr lang="en-US" dirty="0"/>
              <a:t> If there are relatively less ‘1’s than ‘0’s in the expression, we record the position of ‘1’s (same as the pragmatic-encoding method)</a:t>
            </a:r>
          </a:p>
          <a:p>
            <a:pPr marL="457200" lvl="1" indent="0">
              <a:buNone/>
            </a:pPr>
            <a:r>
              <a:rPr lang="en-US" dirty="0"/>
              <a:t>    E.g., 132 = 10000100 </a:t>
            </a:r>
            <a:r>
              <a:rPr lang="en-US" dirty="0">
                <a:sym typeface="Wingdings" panose="05000000000000000000" pitchFamily="2" charset="2"/>
              </a:rPr>
              <a:t> 1:(7,2)</a:t>
            </a:r>
            <a:endParaRPr lang="en-US" dirty="0"/>
          </a:p>
          <a:p>
            <a:pPr lvl="1"/>
            <a:r>
              <a:rPr lang="en-US" dirty="0"/>
              <a:t>If there are relatively more ‘1’s than ‘0’s in the expression, we record the position of ‘0’s</a:t>
            </a:r>
          </a:p>
          <a:p>
            <a:pPr marL="457200" lvl="1" indent="0">
              <a:buNone/>
            </a:pPr>
            <a:r>
              <a:rPr lang="en-US" dirty="0"/>
              <a:t>    E.g., 254 = 11111110 </a:t>
            </a:r>
            <a:r>
              <a:rPr lang="en-US" dirty="0">
                <a:sym typeface="Wingdings" panose="05000000000000000000" pitchFamily="2" charset="2"/>
              </a:rPr>
              <a:t> 0:(0)</a:t>
            </a:r>
          </a:p>
          <a:p>
            <a:r>
              <a:rPr lang="en-US" dirty="0">
                <a:sym typeface="Wingdings" panose="05000000000000000000" pitchFamily="2" charset="2"/>
              </a:rPr>
              <a:t>Speedup potential of the proposed method:</a:t>
            </a:r>
          </a:p>
          <a:p>
            <a:pPr lvl="1"/>
            <a:r>
              <a:rPr lang="en-US" dirty="0"/>
              <a:t>Neuron = 254</a:t>
            </a:r>
          </a:p>
          <a:p>
            <a:pPr lvl="1"/>
            <a:r>
              <a:rPr lang="en-US" dirty="0"/>
              <a:t>Pragmatic-encoding: 254 = 11111110 </a:t>
            </a:r>
            <a:r>
              <a:rPr lang="en-US" dirty="0">
                <a:sym typeface="Wingdings" panose="05000000000000000000" pitchFamily="2" charset="2"/>
              </a:rPr>
              <a:t> 7 shift add operations</a:t>
            </a:r>
            <a:endParaRPr lang="en-US" dirty="0"/>
          </a:p>
          <a:p>
            <a:pPr lvl="1"/>
            <a:r>
              <a:rPr lang="en-US" dirty="0"/>
              <a:t>Bit-complementary Encoding: </a:t>
            </a:r>
          </a:p>
          <a:p>
            <a:pPr marL="457200" lvl="1" indent="0">
              <a:buNone/>
            </a:pPr>
            <a:r>
              <a:rPr lang="en-US" dirty="0"/>
              <a:t>254 = 11111110 = 11111111 – 00000001 = </a:t>
            </a:r>
            <a:r>
              <a:rPr lang="en-US" dirty="0">
                <a:highlight>
                  <a:srgbClr val="FFFF00"/>
                </a:highlight>
              </a:rPr>
              <a:t>(100000000-1)-000000001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3 shift subtract operations</a:t>
            </a:r>
          </a:p>
          <a:p>
            <a:r>
              <a:rPr lang="en-US" dirty="0">
                <a:sym typeface="Wingdings" panose="05000000000000000000" pitchFamily="2" charset="2"/>
              </a:rPr>
              <a:t>Challenge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synchronization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E1B0A-D72A-46B2-99CA-42987FE2CB63}"/>
              </a:ext>
            </a:extLst>
          </p:cNvPr>
          <p:cNvGrpSpPr/>
          <p:nvPr/>
        </p:nvGrpSpPr>
        <p:grpSpPr>
          <a:xfrm>
            <a:off x="6096000" y="5584057"/>
            <a:ext cx="4207934" cy="727843"/>
            <a:chOff x="7145866" y="5818452"/>
            <a:chExt cx="4207934" cy="727843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B72E2E32-CD0B-416B-9811-11792D51BB52}"/>
                </a:ext>
              </a:extLst>
            </p:cNvPr>
            <p:cNvSpPr/>
            <p:nvPr/>
          </p:nvSpPr>
          <p:spPr>
            <a:xfrm>
              <a:off x="7371644" y="5825067"/>
              <a:ext cx="135467" cy="3406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B1AA710-2AAC-41C8-A024-0812ECCB7106}"/>
                </a:ext>
              </a:extLst>
            </p:cNvPr>
            <p:cNvSpPr/>
            <p:nvPr/>
          </p:nvSpPr>
          <p:spPr>
            <a:xfrm>
              <a:off x="8743247" y="5818452"/>
              <a:ext cx="135467" cy="3406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CF3215D-71EB-448A-8FA4-87AB313F3A7D}"/>
                </a:ext>
              </a:extLst>
            </p:cNvPr>
            <p:cNvSpPr/>
            <p:nvPr/>
          </p:nvSpPr>
          <p:spPr>
            <a:xfrm>
              <a:off x="10217859" y="5836356"/>
              <a:ext cx="135467" cy="3406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404882-031C-4D0D-B425-531E70763720}"/>
                </a:ext>
              </a:extLst>
            </p:cNvPr>
            <p:cNvSpPr txBox="1"/>
            <p:nvPr/>
          </p:nvSpPr>
          <p:spPr>
            <a:xfrm>
              <a:off x="7145866" y="6176963"/>
              <a:ext cx="420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op          +       1 op         +         1op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048E-6F04-4262-8C89-7A4CF97F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692467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Proposed Encoding Method: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optimum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7CD7A-7480-49EA-A312-0C9B0728C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fixed number of essential bits for an approximated expression</a:t>
                </a:r>
              </a:p>
              <a:p>
                <a:pPr lvl="1"/>
                <a:r>
                  <a:rPr lang="en-US" dirty="0"/>
                  <a:t>No need for synchronization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example, 8-bit expression, use at most three ‘1’s or at most one ‘0’:</a:t>
                </a:r>
              </a:p>
              <a:p>
                <a:pPr lvl="2"/>
                <a:r>
                  <a:rPr lang="en-US" dirty="0"/>
                  <a:t>11111000 = 11111111 – 00000111 </a:t>
                </a:r>
                <a:r>
                  <a:rPr lang="zh-CN" altLang="en-US" dirty="0"/>
                  <a:t>≈ </a:t>
                </a:r>
                <a:r>
                  <a:rPr lang="en-US" altLang="zh-CN" dirty="0"/>
                  <a:t>11111111 –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00001000 </a:t>
                </a:r>
                <a:r>
                  <a:rPr lang="en-US" altLang="zh-CN" dirty="0"/>
                  <a:t>   diff = 1</a:t>
                </a:r>
              </a:p>
              <a:p>
                <a:pPr lvl="2"/>
                <a:endParaRPr lang="en-US" altLang="zh-CN" dirty="0"/>
              </a:p>
              <a:p>
                <a:pPr lvl="1"/>
                <a:r>
                  <a:rPr lang="en-US" dirty="0"/>
                  <a:t>Maximum difference:</a:t>
                </a:r>
              </a:p>
              <a:p>
                <a:pPr lvl="2"/>
                <a:r>
                  <a:rPr lang="en-US" dirty="0"/>
                  <a:t>N-bit expression, use at most m1 ‘1’s or at most m0 ‘0’s</a:t>
                </a:r>
              </a:p>
              <a:p>
                <a:pPr lvl="2"/>
                <a:r>
                  <a:rPr lang="en-US" dirty="0"/>
                  <a:t>Maximum difference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For an 8-bit expression, m1 = 3, m0 = 1, </a:t>
                </a:r>
                <a:r>
                  <a:rPr lang="en-US" dirty="0" err="1"/>
                  <a:t>max_diff</a:t>
                </a:r>
                <a:r>
                  <a:rPr lang="en-US" dirty="0"/>
                  <a:t>/2^8= 2.7%</a:t>
                </a:r>
              </a:p>
              <a:p>
                <a:pPr lvl="2"/>
                <a:r>
                  <a:rPr lang="en-US" dirty="0"/>
                  <a:t>For a 16-bit expression, m1 = 4, m0 = 2, </a:t>
                </a:r>
                <a:r>
                  <a:rPr lang="en-US" dirty="0" err="1"/>
                  <a:t>max_diff</a:t>
                </a:r>
                <a:r>
                  <a:rPr lang="en-US" dirty="0"/>
                  <a:t>/2^16= 0.8%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7CD7A-7480-49EA-A312-0C9B0728C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5FA052-76B3-441F-B852-3826185D36A5}"/>
              </a:ext>
            </a:extLst>
          </p:cNvPr>
          <p:cNvSpPr txBox="1"/>
          <p:nvPr/>
        </p:nvSpPr>
        <p:spPr>
          <a:xfrm>
            <a:off x="9110134" y="4944533"/>
            <a:ext cx="2856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High time complexity: O(2^(n-m1-m2))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010B3836-9F10-4651-B7A4-E54ED3032427}"/>
              </a:ext>
            </a:extLst>
          </p:cNvPr>
          <p:cNvSpPr/>
          <p:nvPr/>
        </p:nvSpPr>
        <p:spPr>
          <a:xfrm>
            <a:off x="5078994" y="3739081"/>
            <a:ext cx="2525917" cy="4798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964A-0A99-404B-BF4F-AA17D85F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161925"/>
            <a:ext cx="1110544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Proposed Encoding Method: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	fast approximation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FB7B5F-B246-48DA-8408-8585CE65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306113"/>
              </p:ext>
            </p:extLst>
          </p:nvPr>
        </p:nvGraphicFramePr>
        <p:xfrm>
          <a:off x="658318" y="48623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660">
                  <a:extLst>
                    <a:ext uri="{9D8B030D-6E8A-4147-A177-3AD203B41FA5}">
                      <a16:colId xmlns:a16="http://schemas.microsoft.com/office/drawing/2014/main" val="3151265813"/>
                    </a:ext>
                  </a:extLst>
                </a:gridCol>
                <a:gridCol w="2065866">
                  <a:extLst>
                    <a:ext uri="{9D8B030D-6E8A-4147-A177-3AD203B41FA5}">
                      <a16:colId xmlns:a16="http://schemas.microsoft.com/office/drawing/2014/main" val="2314660486"/>
                    </a:ext>
                  </a:extLst>
                </a:gridCol>
                <a:gridCol w="2088445">
                  <a:extLst>
                    <a:ext uri="{9D8B030D-6E8A-4147-A177-3AD203B41FA5}">
                      <a16:colId xmlns:a16="http://schemas.microsoft.com/office/drawing/2014/main" val="488248871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809905242"/>
                    </a:ext>
                  </a:extLst>
                </a:gridCol>
                <a:gridCol w="2391162">
                  <a:extLst>
                    <a:ext uri="{9D8B030D-6E8A-4147-A177-3AD203B41FA5}">
                      <a16:colId xmlns:a16="http://schemas.microsoft.com/office/drawing/2014/main" val="299431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N=8, m1=3, m0=1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N=16, m1=3, m0=1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N=16, m1=4, m0=2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19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Optimum-approximation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134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413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Fast-approximation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19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913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FDE6C4-D52F-4307-95EB-A38EE446E307}"/>
              </a:ext>
            </a:extLst>
          </p:cNvPr>
          <p:cNvSpPr txBox="1"/>
          <p:nvPr/>
        </p:nvSpPr>
        <p:spPr>
          <a:xfrm>
            <a:off x="753217" y="1825447"/>
            <a:ext cx="8105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Express only the significant essential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example, 8-bit expression, m1 = 3, m0 = 1:</a:t>
            </a:r>
          </a:p>
          <a:p>
            <a:r>
              <a:rPr lang="en-US" sz="2400" dirty="0"/>
              <a:t>Record ‘1’s:	11111000 </a:t>
            </a:r>
            <a:r>
              <a:rPr lang="zh-CN" altLang="en-US" sz="2400" dirty="0"/>
              <a:t>≈ </a:t>
            </a:r>
            <a:r>
              <a:rPr lang="en-US" altLang="zh-CN" sz="2400" dirty="0">
                <a:highlight>
                  <a:srgbClr val="FFFF00"/>
                </a:highlight>
              </a:rPr>
              <a:t>11100000</a:t>
            </a:r>
            <a:r>
              <a:rPr lang="en-US" altLang="zh-CN" sz="2400" dirty="0"/>
              <a:t>		diff = 11000</a:t>
            </a:r>
          </a:p>
          <a:p>
            <a:r>
              <a:rPr lang="en-US" sz="2400" dirty="0"/>
              <a:t>Record ‘0’s: 	</a:t>
            </a:r>
            <a:r>
              <a:rPr lang="en-US" altLang="zh-CN" sz="2400" dirty="0"/>
              <a:t>11111000=11111111-00000111</a:t>
            </a:r>
          </a:p>
          <a:p>
            <a:pPr lvl="2"/>
            <a:r>
              <a:rPr lang="en-US" altLang="zh-CN" sz="2400" dirty="0"/>
              <a:t>	</a:t>
            </a:r>
            <a:r>
              <a:rPr lang="zh-CN" altLang="en-US" sz="2400" dirty="0"/>
              <a:t>≈</a:t>
            </a:r>
            <a:r>
              <a:rPr lang="en-US" altLang="zh-CN" sz="2400" dirty="0"/>
              <a:t>11111111-</a:t>
            </a:r>
            <a:r>
              <a:rPr lang="en-US" altLang="zh-CN" sz="2400" dirty="0">
                <a:highlight>
                  <a:srgbClr val="FFFF00"/>
                </a:highlight>
              </a:rPr>
              <a:t>00000100</a:t>
            </a:r>
            <a:r>
              <a:rPr lang="en-US" altLang="zh-CN" sz="2400" dirty="0"/>
              <a:t>			diff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EA3E1-9222-4B52-AE77-072E52462608}"/>
              </a:ext>
            </a:extLst>
          </p:cNvPr>
          <p:cNvSpPr txBox="1"/>
          <p:nvPr/>
        </p:nvSpPr>
        <p:spPr>
          <a:xfrm>
            <a:off x="8858653" y="1825447"/>
            <a:ext cx="2856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low time complexity: O(m1+m0)</a:t>
            </a:r>
          </a:p>
        </p:txBody>
      </p:sp>
    </p:spTree>
    <p:extLst>
      <p:ext uri="{BB962C8B-B14F-4D97-AF65-F5344CB8AC3E}">
        <p14:creationId xmlns:p14="http://schemas.microsoft.com/office/powerpoint/2010/main" val="232631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58BB-944C-4C71-A5F5-FBA9F4A5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IV. 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E703-F0D9-4168-A238-2CE7608B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  <a:p>
            <a:endParaRPr lang="en-US" dirty="0"/>
          </a:p>
          <a:p>
            <a:r>
              <a:rPr lang="en-US" dirty="0"/>
              <a:t>Preliminary simulation results: accuracy</a:t>
            </a:r>
          </a:p>
          <a:p>
            <a:endParaRPr lang="en-US" dirty="0"/>
          </a:p>
          <a:p>
            <a:r>
              <a:rPr lang="en-US" dirty="0"/>
              <a:t>Preliminary simulation results: computing cost</a:t>
            </a:r>
          </a:p>
        </p:txBody>
      </p:sp>
    </p:spTree>
    <p:extLst>
      <p:ext uri="{BB962C8B-B14F-4D97-AF65-F5344CB8AC3E}">
        <p14:creationId xmlns:p14="http://schemas.microsoft.com/office/powerpoint/2010/main" val="195716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E5FD-249D-431F-8585-A14FA7AF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6174B-53A8-AC4E-BB09-176D08F3837A}"/>
              </a:ext>
            </a:extLst>
          </p:cNvPr>
          <p:cNvSpPr/>
          <p:nvPr/>
        </p:nvSpPr>
        <p:spPr>
          <a:xfrm>
            <a:off x="1046206" y="188147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pre-trained weights of VGG16 in </a:t>
            </a:r>
            <a:r>
              <a:rPr lang="en-US" dirty="0" err="1"/>
              <a:t>Keras</a:t>
            </a:r>
            <a:r>
              <a:rPr lang="en-US" dirty="0"/>
              <a:t>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weight of each layer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models for each layer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output of each layer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Path through encoding function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 output to next layer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DF82F-74AB-47B8-A90D-AFFEFDCD5B7B}"/>
              </a:ext>
            </a:extLst>
          </p:cNvPr>
          <p:cNvGrpSpPr/>
          <p:nvPr/>
        </p:nvGrpSpPr>
        <p:grpSpPr>
          <a:xfrm>
            <a:off x="4935671" y="3951155"/>
            <a:ext cx="7163966" cy="2674361"/>
            <a:chOff x="4852544" y="2337490"/>
            <a:chExt cx="7163966" cy="2674361"/>
          </a:xfrm>
        </p:grpSpPr>
        <p:pic>
          <p:nvPicPr>
            <p:cNvPr id="1026" name="Picture 2" descr="Image result for vgg16">
              <a:extLst>
                <a:ext uri="{FF2B5EF4-FFF2-40B4-BE49-F238E27FC236}">
                  <a16:creationId xmlns:a16="http://schemas.microsoft.com/office/drawing/2014/main" id="{41A7EFEE-F1DF-4FAF-A38B-AEEB103B8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544" y="2337490"/>
              <a:ext cx="7163966" cy="2674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D46439-5B72-428C-AE76-C190C2852F4C}"/>
                </a:ext>
              </a:extLst>
            </p:cNvPr>
            <p:cNvSpPr/>
            <p:nvPr/>
          </p:nvSpPr>
          <p:spPr>
            <a:xfrm>
              <a:off x="6714836" y="4359564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6DB0A-C9ED-4B01-A7FC-1CD582BC64A5}"/>
                </a:ext>
              </a:extLst>
            </p:cNvPr>
            <p:cNvSpPr/>
            <p:nvPr/>
          </p:nvSpPr>
          <p:spPr>
            <a:xfrm>
              <a:off x="7541490" y="4359563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EA7C1E-9B16-4209-9007-BAF199F1F67F}"/>
                </a:ext>
              </a:extLst>
            </p:cNvPr>
            <p:cNvSpPr/>
            <p:nvPr/>
          </p:nvSpPr>
          <p:spPr>
            <a:xfrm>
              <a:off x="7541490" y="4522323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46FFC4-EE09-4514-8AD1-AA8252E30190}"/>
                </a:ext>
              </a:extLst>
            </p:cNvPr>
            <p:cNvSpPr/>
            <p:nvPr/>
          </p:nvSpPr>
          <p:spPr>
            <a:xfrm>
              <a:off x="8929255" y="4359563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95DA05-06F6-43B7-A21C-345BF7EAFCFA}"/>
                </a:ext>
              </a:extLst>
            </p:cNvPr>
            <p:cNvSpPr/>
            <p:nvPr/>
          </p:nvSpPr>
          <p:spPr>
            <a:xfrm>
              <a:off x="8929255" y="4522322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C0ABB2-6E75-42BD-91F1-C0199C827106}"/>
                </a:ext>
              </a:extLst>
            </p:cNvPr>
            <p:cNvSpPr/>
            <p:nvPr/>
          </p:nvSpPr>
          <p:spPr>
            <a:xfrm>
              <a:off x="10610083" y="4373417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1A2546-66FD-4057-AABD-1D6220EADECA}"/>
                </a:ext>
              </a:extLst>
            </p:cNvPr>
            <p:cNvSpPr/>
            <p:nvPr/>
          </p:nvSpPr>
          <p:spPr>
            <a:xfrm>
              <a:off x="10610082" y="4504411"/>
              <a:ext cx="563419" cy="17549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Image result for vgg16">
            <a:extLst>
              <a:ext uri="{FF2B5EF4-FFF2-40B4-BE49-F238E27FC236}">
                <a16:creationId xmlns:a16="http://schemas.microsoft.com/office/drawing/2014/main" id="{E735E4F1-CDE5-4E40-B1F7-C22CF913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45" y="166978"/>
            <a:ext cx="6018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2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018C-7485-4F1E-9E75-428BD030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493C-CDE5-4635-836C-B44D2FE2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	Motivations of Improving Automatic DNN Acceleration on FPGA</a:t>
            </a:r>
          </a:p>
          <a:p>
            <a:r>
              <a:rPr lang="en-US" dirty="0"/>
              <a:t>II. 	Replicating </a:t>
            </a:r>
            <a:r>
              <a:rPr lang="en-US" dirty="0" err="1"/>
              <a:t>DnnWeaver</a:t>
            </a:r>
            <a:r>
              <a:rPr lang="en-US" dirty="0"/>
              <a:t> Framework </a:t>
            </a:r>
          </a:p>
          <a:p>
            <a:r>
              <a:rPr lang="en-US" dirty="0"/>
              <a:t>III. 	Accelerate DNN Computing with Encoding Method</a:t>
            </a:r>
          </a:p>
          <a:p>
            <a:r>
              <a:rPr lang="en-US" dirty="0"/>
              <a:t>IV.	Simulation Results</a:t>
            </a:r>
          </a:p>
          <a:p>
            <a:r>
              <a:rPr lang="en-US" dirty="0"/>
              <a:t>V. 	Future Works</a:t>
            </a:r>
          </a:p>
        </p:txBody>
      </p:sp>
    </p:spTree>
    <p:extLst>
      <p:ext uri="{BB962C8B-B14F-4D97-AF65-F5344CB8AC3E}">
        <p14:creationId xmlns:p14="http://schemas.microsoft.com/office/powerpoint/2010/main" val="3920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3954-1EE1-D544-8459-6B83D8C3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Results: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1ABE-1FC0-CB47-B553-B822556D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the same with different types of encoding </a:t>
            </a:r>
          </a:p>
          <a:p>
            <a:endParaRPr lang="en-US" dirty="0"/>
          </a:p>
          <a:p>
            <a:r>
              <a:rPr lang="en-US" dirty="0"/>
              <a:t>Almost similar to original VGG16 settings without encodin</a:t>
            </a:r>
            <a:r>
              <a:rPr lang="en-US" altLang="zh-CN" dirty="0"/>
              <a:t>g</a:t>
            </a:r>
            <a:endParaRPr lang="en-US" dirty="0"/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MUBQADASIAAhEBAxEB/8QAGwABAAMBAQEBAAAAAAAAAAAAAAQFBgEDAgf/xABNEAEAAQIDAgoHBwMBBgMIAwEAAQIDBAURNLEGEhMhMTI1cXLBFEFRc4GC0SIzQ1JTYZEVkqFCFiM2YrLwVKLhByRVY3STwtIXRPHi/8QAGgEBAQEBAQEBAAAAAAAAAAAAAAUEAwYCAf/EACkRAQACAQMDAwQDAQEAAAAAAAABBDICAzMFEXESFIETNFFhFTFSoSH/2gAMAwEAAhEDEQA/AP0AAAAAAAAAAAAAAAAAAAAAAAAAAAAAAAAAAAAAAAAAAAAAAAAAAAAAAAAAAAAAAAAAAAAAAAAAAAAAAAAAAAAAAAAAAAAAAAAAAAAAAAAAAAAAAAAAAAAAAAAAAAAAAAAAAAAAAAAAAAAAAAAAAAAAAAAAAAAAAAAAAAAAAAAAAEfGYu1gsPVevTpTH+VP/tFfqp49vLaqrf5uU05u7ivThRYuXMFRXRTNUW6taoiNZ6Y+j0wWb4L+mU1zcoo4lOk0TVET0ezUEnLMztZjamqiOLXT1qPZ/gzLNLOX008aOPcq6tEa8/8AhV8G8PXVisVi5pqot3KtaI00155+r4pppxvC65Fc8a3apiqnTn59KZB7Twju29Kr+XVW7c/6+U1/xxV1h8RbxNmm7aq41NXrfGYWqb2Cu0VxrEwpuCNyqcPftT1bcxp8ZqBogAAAAAAAAAAAAAAAAAAAAAAAAAAAAAAAAAAAAAAAAAAAAAAAAAAAAAAAAAAAAAAAAAAAAAAAAAAAAAAAAAAAAAAAAAAAAAAAAAAAAAAAAAAAAAAAAAAAAAAAAAAAAAAAAAAAAAAAAAAAAAAAAAAAAAAAAAVOfZhOCsUWqKYquX5mmnXo9X1V1HBibmGm5Xd0v1fa0iOaJ06NNUzhHgL2Lpw96xGteHmZ4vt1mPo8qM9xlNEU15bem5HNzUVaTP8AAOZDj7tvE1ZbiaYiqjmpmOb2/R5ZZTyXCvE2p6eJ5UvXJ8BiLmY15hiqeJVPVp9frjzM4wWIs5jRmOEom5PNx6Y6Z6PoC8v18SxXVprpHrUPBGJ4uKqmOaao31PnFZnj8dh5w9rA3bdVcaTVVTMRH+Ftk+AjL8FTannuTz1T7eeZ8wT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B0AAAAAAAAHAdAAAAHAHQAAAAAAAAABwB0AAAAAAAAAAAAAAAAAAAAcAdAAAAAAAAAAAABwHQAAAAcB0AAAAAAAAAAAAAAAAAAAAAAAAAAcdAAAAABwHQAAAAAAABwB0AAAAHAdAAAAAAAAAAAAAAAAEDMs0tZbFub1u7XFeunJxE6aae2Y9qD/ALVYP/w2L/sp/wD2Beiqy/PcLmGI5G1bvU1f89MRG/8AZKx2PsYC3x79emvRTGmsglikp4TYOZiKrOIoieiqqmIjeuLVyi7biu3VFVM9ExIPsAAAAAAAAAHHnN+1TMxN2iJjpjjQ9J6GSxu23/eTvcd7d+nHfs7bO19We3dqPSbH61H90HpNj9aj+6GQGf3c/hp9nH5a/wBJsfrUf3Qek2P1qP7oZAPdz+D2cflr/SLH61v+6H3TVTXHGoqiqPbEsa0mSdn09873Xa353NXbs5b1f6env3WEzERrPND45ez+rR/dDmK2W94KtzLtLK1PL2f1aP7oOXs/q0f3QywDU8vZ/Vo/ug5ez+rR/dDLANTF61MxEXKJmfVFUPRmMFttnxxvaYHzVXTT1qojvlzlbf56f5V+afe0dyClb/UJ2tydHp/pp0bHq09+6+5a3+en+Tlrf56f5UI4/wArq/y+/bR+V9y1v89P8nLW/wA9P8qEP5XV/k9tH5X9NymqdKaonul9KrLNoq8P0WqnW3p3tHrmGbc0ejV2dHHWh8AAAAAADjoDjlUxTEzMxER0zLqPmGwX/BO5+TPaO79iO89n36TY/Wo/ug9JsfrUf3QyAxe7n8N3s4/LX+k2P1qP7oPSbH61H90MgHu5/D99nH5a/wBJsfrUf3Qek2P1qP7oZAPdz+H57OPy2jlVdNEa1VRTHtmdHY6IV2d7JR7yN0tzAncvZ/Vo/ug5ez+rR/dDLANTy9n9Wj+6Dl7P6tH90MsA1PL2f1aP7odpuUV68SqmrT2Tqyq1yLrXu6PMFu+Ju24nSa6YnvfaixG0XPFLHbszsRExHfu67W3657Lrlrf56f5OWt/np/lQjB/K6v8ALv7aPyvuWt/np/k5a3+en+VCH8rq/wAnto/K+5W3+en+X1TMVRrTMTHthn1xl2yU9872qrdnf1+mY7OW5s+iO/dKHHVFwAAAAAAAAAcB8V3KLenHrpp16NZ0fPpNj9Wj+6FXwi6tjvq8lIyblidGr09mvarRuafV3a/0mx+tR/dB6TY/Wo/uhkB8e7n8Ons4/LX+k2P1qP7oPSbH61H90MgHu5/B7OPy2VFyi5rxK6atOnSdX0puDvVv98ea5a9vX69MamPc0ejVOl8VXbdM6VXKYn2TJy9n9Wj+6FFm/aFfdG5Dfb4anl7P6tH90HL2f1aP7oZYBqeXs/q0f3QcvZ/Vo/uhlgGrpqiqNaZiYn1w+kPK+z7Xx3ymAAAAAAAAAAAAAAAAAAA486r1qmqaarlETHqmXoy+b9p3vhuhx3dz6enu7bO39TV2aP0mx+tR/dB6TY/Wo/uhkBn93P4afZx+Wv8ASbH61H90HpNj9aj+6GQD3c/g9nH5a/0mx+tR/dD0pmKoiYnWJ6JhjGsy/YbHgjc7bO99Se3Zw3tj6URPdJefL2f1aP7oejJNDO1PL2f1aP7oOXs/q0f3QywDU8vZ/Vo/ug5ez+rR/dDLANTF61M6RdomfFD7ZfD7Ta8cb2oB81V009aqI75c5W3+en+ULNfwvj5K5LsX52dydER/TTt7Hr09+6+5a3+en+Tlrf56f5UI4fyur/L79tH5X3LW/wA9P8nLW/z0/wAqEP5XV/k9tH5X9NyiqdKaomf2l9KnLdq+WVspVd+d7R65hn3NHo1dh0GlzAAAAAAAAAAAAAAfFduivTj001ae2NUbG8hhsJdvTatxxKJmPsx6o1TGb4T4mbt2xl9qdarlVMzpz9OsA+uDGG483sdVTH+8qni/tzz9Xndo9P4WVWbk627ERVET0dFMr7A2KcNhLVqmNOLTGveoMrpm3wpxNurrcTygFzmWDs3sDdom3THNzaR0K3gleqrwt2zVOsWp5tf3mpeX6ops11VRrERzwz/BDq4udOaZjfUDSAAAAAAAAAA4yWN22/7yre1rJY3bb/vKt7Hbxhsp5S8AGBRAAGkyTs+nvnezbSZJ2dT3zvaqubLbwTMVst7wVbmXajFbLe8FW5l1FMAAAAe2C22z44admMFttnxw04KvNPvaO5CTc0+9o7kJ5i7z6lHZwgAZHUABLyzaKvD9Fqqss2irw/RavR9O4IT9/N0BvcQAAAAAAAHEfMdgv+CdyQj5jsF/wTufOvGX1oyhkwEZbAAAH7BLaR0Qrs72Sj3kbpWMdEK7O9ko95G6VpCUgAAAC1yLrXu6PNVLXIute7o8wW/qUWI2i54pXvqUWI2i54pSeqYaWmtlL4AQ20AAW+XbJT3zvVC3y7ZKe+d6l0zmnwz2MUoB6BhAAAAAAAAAAUvCLq2Pm8lIu+EXVsfN5KRLsckqtbjgAcGgABd8Herf7481ypuDvVv98ea5Va/HCTY5JZ/N+0K+6NyGmZv2hX3RuQ3ZwAAAAaHK+z7Xx3ymIeV9n2vjvlMAAAAAAAAAAAAAAAAAABxl837TvfDdDUMvm/ad74boZbWENdTOfCGAnKQAA1mX7BY8EbmTazL9gseCNzZUyliuYwkMm1jJt6eAAAA9MPtNrxxvallsPtNrxxvakFdmv4Xx8lesM1/C+Pkr3mr/ANxqUNjCABidgAErLdq+WVsqct2r5ZWz0PTeH5YLGboCi4AAAAAAAAAAAAAAPi5Xydquuf8ATEyzGTW5zPOb2Ou6zbomeJ+06xMb2pIiI6IiO4HWaze1ey/OKcytUzVRXpFzT2c30aVyYiemAZzGcIaMVharGEtVzerjTT2LHIsBOBwMRc+9r56v5nTesYopj/TH8PoAAAAAAAAAAHGSxu23/eVb2tZLG7bf95O9jt4w2U8peADAogADSZJ2dT3zvZtpMk7Op753tVXNlt4JmK2W94KtzLtRitlveCrcy6imAAAAPbBbbZ8cNOzGC22z44acFXmn3tHchJuafe0dyE8xd59Sjs4QAMjqAAl5ZtFXh+i1VWWbRV4fotXo+ncEJ+/m6A3uIAAAAAAADiPmOwX/AATuSEfMdgv+Cdz514y+tGUMmAjLYAAA/YJbSOiFdneyUe8jdKxjohXZ3slHvI3StISkAAAAWuRda93R5qpa5F1r3dHmC39SixG0XPFK99SixG0XPFKT1TDS01spfACG2gAC3y7ZKe+d6oW+XbJT3zvUumc0+GexilAPQMIAAAAAAAAACl4RdWx83kpF3wi6tj5vJSJdjklVrccADg0AALvg71b/AHx5rlTcHerf7481yq1+OEmxySz+b9oV90bkNMzftCvujchuzgAAAA0OV9n2vjvlMQ8r7PtfHfKYAAAAAAAAAAAAAAAAAADjL5v2ne+G6GoZfN+073w3Qy2sIa6mc+EMBOUgABrMv2Cx4I3Mm1mX7BY8EbmyplLFcxhIZNrGTb08AAAB6YfabXjje1LLYfabXjje1IK7Nfwvj5K9YZr+F8fJXvNX/uNShsYQAMTsAAlZbtXyytlTlu1fLK2eh6bw/LBYzdAUXAAAAAAAAAAAAAAAAAAAAAAAAAAAAAABxksbtt/3k72tZLG7bf8AeVb2O3jDZTyl4AMCiAANJknZ1PfO9m2kyTs6nvne1Vc2W3gmYrZb3gq3Mu1GK2W94KtzLqKYAAAA9sFttnxw07MYLbbPjhpwVeafe0dyEm5p97R3ITzF3n1KOzhAAyOoACXlm0VeH6LVVZZtFXh+i1ej6dwQn7+boDe4gAAAAAAAOI+Y7Bf8E7khHzHYL/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uNShsYQAMTsAAlZbtXyytlTlu1fLK2eh6bw/LBYzdAUXAAAAAAAAAAAAAAAAAAAAAAAAAAAAAABxksbtt/3lW9rWSxu23/AHlW9jt4w2U8peADAogADSZJ2dT3zvZtpMk7Op753tVXNlt4JmK2W94KtzLtRitlveCrcy6imAAAAPbBbbZ8cNOzGC22z44acFXmn3tHchJuafe0dyE8xd59Sjs4QAMjqAAl5ZtFXh+i1VWWbRV4fotXo+ncEJ+/m6A3uIAAAAAAADiPmOwX/BO5IR8x2C/4J3PnXjL60ZQyYCMtgAAD9gltI6IV2d7JR7yN0rGOiFdneyUe8jdK0hKQAAABa5F1r3dHmqlrkXWvd0eYLf1KLEbRc8Ur31KLEbRc8UpPVMNLTWyl8AIbaAALfLtkp753qhb5dslPfO9S6ZzT4Z7GKUA9AwgAAAAAAAAAKXhF1bHzeSkXfCLq2Pm8lIl2OSVWtxwAODQAAu+DvVv98ea5U3B3q3++PNcqtfjhJscks/m/aFfdG5DTM37Qr7o3Ibs4AAAANDlfZ9r475TEPK+z7Xx3ymAAAAAAAAAAAAAAAAAAA4y+b9p3vhuhqGXzftO98N0MtrCGupnPhDATlIAAazL9gseCNzJtZl+wWPBG5sqZSxXMYSGTaxk29PAAAAemH2m1443tSy2H2m1443tSCuzX8L4+SvWGa/hfHyV7zV/7jUobGEADE7AAJWW7V8srZU5btXyrZ6HpvD8sFjN0BRcAAAAAAAAAAAAAAHEHEZzgMNcmi9f0qj1RRVO6HhwixleFwPFtTpcuzxY/mNd7mU5PhrODt13LUV3a4iaqqo/wCbhMfhsbxvRrnH4vT9mY0/mHpiMRaw1ubl6uKaY9fS5YwmHw1VVVm1TRNfWmPWoMbROZ8JvRK+e1YiKpieieifMFpRn2W118SnE8/wC9uqPJYxMVRrE6xKrzLKcJcwFymizTTNMfZmI6Efgria72DrtVzM8lPTP7zIL0AAAAAAAAAHGSxu23/eTva1ksbtt/3lW9jt4w2U8peADAogADSZJ2dT3zvZtpMk7Op753tVXNlt4JmK2W94KtzLtRitlveCrcy6imAAAAPbBbbZ8cb2nZjBbbZ8cNOCrzT72juQk3NPvaO5CeYu8+pR2cIAGR1AAS8s2irw/RaqrLNoq8P0Wr0fTuCE/fzdAb3EAAAAAAABxHzHYL/gnckI+Y7Bf8E7nzrxl9aMoZMBGWwAAB+wS2kdEK7O9ko95G6VjHRCuzvZKPeRulaQlIAAAAtci617ujzVS1yLrXu6PMFv6lFiNoueKV76lFiNoueKUnqmGlprZS+AENtAAFvl2yU9871Qt8u2SnvnepdM5p8M9jFKAegYQAAAAAAAAAFLwi6tj5vJSLvhF1bHzeSkS7HJKrW44AHBoAAXfB3q3++PNcqbg71b/fHmuVWvxwk2OSWfzftCvujchpmb9oV90bkN2cAAAAGhyvs+18d8piHlfZ9r475TAAAAAAAAAAAAAAAAAAAcZfN+073w3Q1DL5v2ne+G6GW1hDXUznwhgJykAANZl+wWPBG5k2sy/YLHgjc2VMpYrmMJDJtYybengAAAPTD7Ta8cb2pZbD7Ta8cb2pBXZr+F8fJXrDNfwvj5K95q/9xqUNjCABidgAErLdq+WVsqct2r5ZWz0PTeH5YLGboCi4AAAAAAAAAAAAAAM3wv1mMHFM6TNU6fzS9LWUY67YprqzK7TVMaxFFdURH+Xtwlwld/B0XbdM1VWZ10jvj6OYPP8ACRgqOVqmm5RTpVTMc+ugI+TY3FWszry/FXJuTr9mqZmZ9c+T4yvjf7U4mK9ePxPXzz0QZNauYzOLmPm3NFuJ+zrHTzTDmY8plvCGMfxaptXYiKpiNdI5oncDR3+LyNfH6unOz/BDTTF98b6nvmGe4avBV04aarl2uNIiI53twdwVeEwPGuc1y5zzHs55+oLcAAAAAAAAAHGSxu23/eVb2tZLG7bf95VvY7eMNlPKXgAwKIAA0mSdnU9872baTJOzqe+d7VVzZbeCZitlveCrcy7UYrZb3gq3MuopgAAAD2wW22fHDTsxgtts+OGnBV5p97R3ISbmn3tHchPMXefUo7OEADI6gAJeWbRV4fotVVlm0VeH6LV6Pp3BCfv5ugN7iAAAAAAAA4j5jsF/wTuSEfMdgv8A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ALjUobGEADE7AAJWW7V8srZU5btXyytnoem8PywWM3QFFwAAAAAAAAAAAAAAcmImJiY1iUWcswNVXGnB2Jn28nCWA+LdFNumKaKYppjoiI0hy7Zt3qeLdt010+yqNYegCLRl2Ct1cajCWaavbFEQkugAAAAAAAAAAOMljdtv+8ne1rJY3bb/ALyrex28YbKeUvABgUQABpMk7Op753s20mSdnU9872qrmy28EzFbLe8FW5l2oxWy3vBVuZdRTAAAAHtgtts+OGnZjBbbZ8cNOCrzT72juQk3NPvaO5CeYu8+pR2cIAGR1AAS8s2irw/RaqrLNoq8P0Wr0fTuCE/fzdAb3EAAAAAAABxHzHYL/gnckI+Y7Bf8E7nzrxl9aMoZMBGWwAAB+wS2kdEK7O9ko95G6VjHRCuzvZKPeRulaQlIAAAAtci617ujzVS1yLrXu6PMFv6lFiNoueKV76lFiNoueKUnqmGlprZS+AENtAAFvl2yU9871Qt8u2SnvnepdM5p8M9jFKAegYQAAAAAAAAAFLwi6tj5vJSLvhF1bHzeSkS7HJKrW44AHBoAAXfB3q3++PNcqbg71b/fHmuVWvxwk2OSWfzftCvujchpmb9oV90bkN2cAAAAGhyvs+18d8piHlfZ9r475TAAAAAAAAAAAAAAAAAAAcZfN+073w3Q1DL5v2ne+G6GW1hDXUznwhgJykAANZl+wWPBG5k2sy/YLHgjc2VMpYrmMJDJtYybengAAAPTD7Ta8cb2pZbD7Ta8cb2pBXZr+F8fJXrDNfwvj5K95q/9xqUNjCABidgAErLdq+WVsqct2r5ZWz0PTeH5YLGboCi4AAAAAAAAAAAAAAAAAAAAAAAAAAAAAAOMljdtv+8ne1rJY3bb/vKt7Hbxhsp5S8AGBRAAGkyTs6nvnezbSZJ2dT3zvaqubLbwTMVst7wVbmXajFbLe8FW5l1FMAAAAe2C22z44admMFttnxw04KvNPvaO5CTc0+9o7kJ5i7z6lHZwgAZHUABLyzaKvD9Fqqss2irw/RavR9O4IT9/N0BvcQAAAAAAAHEfMdgv+CdyQj5jsF/wTufOvGX1oyhkwEZbAAAH7BLaR0Qrs72Sj3kbpWMdEK7O9ko95G6VpCUgAAAC1yLrXu6PNVLXIute7o8wW/qUWI2i54pXvqUWI2i54pSeqYaWmtlL4AQ20AAW+XbJT3zvVC3y7ZKe+d6l0zmnwz2MUoB6BhAAAAAAAAAAUvCLq2Pm8lIu+EXVsfN5KRLsckqtbjgAcGgABd8Herf7481ypuDvVv8AfHmuVWvxwk2OSWfzftCvujchpmb9oV90bkN2cAAAAGhyvs+18d8piHlfZ9r475TAAAAAAAAAAAAAAAAAAAcZfN+073w3Q1DL5v2ne+G6GW1hDXUznwhgJykAANZl+wWPBG5k2sy/YLHgjc2VMpYrmMJDJtYybengAAAPTD7Ta8cb2pZbD7Ta8cb2pBXZr+F8fJXrDNfwvj5K95q/9xqUNjCABidgAErLdq+WVsqct2r5ZWz0PTeH5YLGboCi4AAAAAAAAAAAAAAA87161Yo4965Rbo/NXVEQ8P6pl/8A47Df/dp+oJY8rOIs4injWL1u7HtoqiX1cuUWqeNcrpopj11TpAPsRacxwVdXFpxliavZFyNUnpB0AAAAAAAAAHGSxu23/eVb2tZLG7bf95O9jt4w2U8peADAogADSZJ2dT3zvZtpMk7Op753tVXNlt4JmK2W94KtzLtRitlveCrcy6imAAAAPbBbbZ8cNOzGC22z443tOCrzT72juQk3NPvaO5CeYu8+pR2cIAGR1AAS8s2irw/RaqrLNoq8P0Wr0fTuCE/fzdAb3EAAAAAAABxHzHYL/gnckI+Y7Bf8E7nzrxl9aMoZMBGWwAAB+wS2kdEK7O9ko95G6VjHRCuzvZKPeRulaQlIAAAAtci617ujzVS1yLrXu6PMFv6lFiNoueKV76lFiNoueKUnqmGlprZS+AENtAAFvl2yU9871Qt8u2SnvnepdM5p8M9jFKAegYQAAAAAAAAAFLwi6tj5vJSLvhF1bHzeSkS7HJKrW44AHBoAAXfB3q3++PNcqbg71b/fHmuVWvxwk2OSWfzftCvujchpmb9oV90bkN2cAAAAGhyvs+18d8piHlfZ9r475TAAAAAAAAAAAAAAAAAAAcZfN+073w3Q1DL5v2ne+G6GW1hDXUznwhgJykAANZl+wWPBG5k2sy/YLHgjc2VMpYrmMJDJtYybengAAAPTD7Ta8cb2pZbD7Ta8cb2pBXZr+F8fJXrDNfwvj5K95q/9xqUNjCABidgAErLdq+VbKnLdq+WVs9D03h+WCxm6AouAAAAAAAAAAAAAACi4Vc+Aop9U1Rr/ADD6wmQZfcwtquq1M1VUxM/aTM2y+Mxw3JTXNE6xOsd8Ky5wfxFm3rhsbXVXT0RVREQC5weBsYGiaMPTNNM+2dVHmVVzMs+py+KqotW9JriJ01jmmd6TkGZ3sTXdwuK57tqdNdNNen6IuV1VV8KcTVc6/E9fdAJOYZDhacFXVh6aqLlEa01RL74NYyvFYKaLtXGrtTpMz+8z9FtfimbNcVTpGnPLP8EOjF+KN9QNIAAAAAAAAADjJY3bb/vKt7Wsljdtv+8q3sdvGGynlLwAYFEAAaTJOzqe+d7NtJknZ1PfO9qq5stvBMxWy3vBVuZdqMVst7wVbmXUUwAAAB7YLbbPjhp2YwW22fHDTgq80+9o7kJNzT72juQnmLvPqUdnCABkdQAEvLNoq8P0WqqyzaKvD9Fq9H07ghP383QG9xAAAAAAAAcR8x2C/wCCdyQj5jsF/wAE7nzrxl9aMoZMBGWwAAB+wS2kdEK7O9ko95G6VjHRCuzvZKPeRulaQlIAAAAtci617ujzVS1yLrXu6PMFv6lFiNoueKV76lFiNoueKUnqmGlprZS+AENtAAFvl2yU9871Qt8u2SnvnepdM5p8M9jFKAegYQAAAAAAAAAFLwi6tj5vJSLvhF1bHzeSkS7HJKrW44AHBoAAXfB3q3++PNcqbg71b/fHmuVWvxwk2OSWfzftCvujchpmb9oV90bkN2cAAAAGhyvs+18d8piHlfZ9r475TAAAAAAAAAAAAAAAAAAAcZfN+073w3Q1DL5v2ne+G6GW1hDXUznwhgJykAANZl+wWPBG5k2sy/YLHgjc2VMpYrmMJDJtYybengAAAPTD7Ta8cb2pZbD7Ta8cb2pBXZr+F8fJXrDNfwvj5K95q/8AcalDYwgAYnYABKy3avllbKnLdq+WVs9D03h+WCxm6AouAAAAAAAAAAAAAADwxGKsYbi8vdpo43V19bwv5rg7Nqq5VfpnSNdI9f7PbF4OxjKIpxFHGiOjnmNyHTwfy2irjRYnX97lU+YK7g3ZrvY3E42adLddWtP788vjF1/0zhP6VXzWr8RTrPRHNENLbt02qIoojSmOiHnicJYxdviX6OPT36AgZnm+Et4Cuqi9TXVVH2Yj1vLgxhK7GBm7XGlV2ddPXGkz9Um1kOXWrnHosTr+9dU+axiIiNIjSAdAAAAAAAAABxksbtt/3lW9rWSxu23/AHk72O3jDZTyl4AMCiAANJknZ1PfO9m2kyTs6nvne1Vc2W3gmYrZb3gq3Mu1GK2W94KtzLqKYAAAA9sFttnxw07MYLbbPjhpwVeafe0dyEm5p97R3ITzF3n1KOzhAAyOoACXlm0VeH6LVVZZtFXh+i1ej6dwQn7+boDe4gAAAAAAAOI+Y7Bf8E7khHzHYL/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uNShsYQAMTsAAlZbtXyytlTlu1fLK2eh6bw/LBYzdAUXAAAAAAAAAAAAAAAAAAAAAAAAAAAAAABxksbtt/wB5Vva1ksbtt/3lW9jt4w2U8peADAogADSZJ2dT3zvZtpMk7Op753tVXNlt4JmK2W94KtzLtRitlveCrcy6imAAAAPbBbbZ8cNOzGC22z44acFXmn3tHchJuafe0dyE8xd59Sjs4QAMjqAAl5ZtFXh+i1VWWbRV4fotXo+ncEJ+/m6A3uIAAAAAAADiPmOwX/BO5IR8x2C/4J3PnXjL60ZQyYCMtgAAD9gltI6IV2d7JR7yN0rGOiFdneyUe8jdK0hKQAAABa5F1r3dHmqlrkXWvd0eYLf1KLEbRc8Ur31KLEbRc8UpPVMNLTWyl8AIbaAALfLtkp753qhb5dslPfO9S6ZzT4Z7GKUA9AwgAAAAAAAAAKXhF1bHzeSkXfCLq2Pm8lIl2OSVWtxwAODQAAu+DvVv98ea5U3B3q3++PNcqtfjhJscks/m/aFfdG5DTM37Qr7o3Ibs4AAAANDlfZ9r475TEPK+z7Xx3ymAAAAAAAAAAAAAAAAAAA4y+b9p3vhuhqGXzftO98N0MtrCGupnPhDATlIAAazL9gseCNzJtZl+wWPBG5sqZSxXMYSGTaxk29PAAAAemH2m1443tSy2H2m1443tSCuzX8L4+SvWGa/hfHyV7zV/7jUobGEADE7AAJWW7V8srZU5btXyytnoem8PywWM3QFFwAAAAAAB8XLlFqia7lUU0x0zLlm9bv0ce1XTXT7YkHoAAAAAAAAAAAAAAAAAAAAADjJY3bb/ALyre1rJY3bb/vKt7Hbxhsp5S8AGBRAAGkyTs6nvnezbSZJ2dT3zvaqubLbwTMVst7wVbmXajFbLe8FW5l1FMAAAAe2C22z44admMFttnxw04KvNPvaO5CTc0+9o7kJ5i7z6lHZwgAZHUABLyzaKvD9Fqqss2irw/RavR9O4IT9/N0BvcQAAAAAAAHEfMdgv+CdyQj5jsF/wTufOvGX1oyhkwEZbAAAH7BLaR0Qrs72Sj3kbpWMdEK7O9ko95G6VpCUgAAAC1yLrXu6PNVLXIute7o8wW/qUWI2i54pXvqUWI2i54pSeqYaWmtlL4AQ20AAW+XbJT3zvVC3y7ZKe+d6l0zmnwz2MUoB6BhAAAAAAAAAAUvCLq2Pm8lIu+EXVsfN5KRLsckqtbjgAcGgABd8Herf7481ypuDvVv8AfHmuVWvxwk2OSWfzftCvujchpmb9oV90bkN2cAAAAGhyvs+18d8piHlfZ9r475TAAAAAAAAAAAAAAAAAAAcZfN+073w3Q1DL5v2ne+G6GW1hDXUznwhgJykAANZl+wWPBG5k2sy/YLHgjc2VMpYrmMJDJtYybengAAAPTD7Ta8cb2pZbD7Ta8cb2pBXZr+F8fJXrDNfwvj5K95q/9xqUNjCABidgAErLdq+WVsqct2r5ZWz0PTeH5YLGboCi4AAAAAAPDGYanF4WuxXOlNcaSxd7ghmmW3Jv5TmFdcx0W5pjT2/6qv2ht716ixaquXaopop55mZ0hlcdw6wduuqzgLN3E3o6OLTFVMz8J9ugIFvhbm2UVxZzrB8eYnTjxXTH+KYlpMr4TZZmelNi/wD7z8vFq3zEMxXVwp4R0zTTR6FYq6aa6aqYmOmOmJSMP/7OsNFiqL2JucrPRxdNI/wDbxMT0S6yWRZBmuT5lH/vcXMFxdOLM8/TH7eyGtAAARsZjsPgbcXMTc4lMzprpM7u571VRTTNU80RGsslj4qze/jL3/8AXw1qviz6pqjnj/Eg1GFxVnGWIvYevj25nSJ0mN76v37WHtzcvVcWmPXpqq+CnYlvx1b0LG0TmfCWMHXz2rERVMT0T0T5gtKM+y25c4lGJ1q9nJ1fRYxMTGsdCqzLKMJcwFdNFmmmqmPszHqeHBXE13sFXarnWbU9PfMgvQAAAAAAAAAcZLG7bf8AeTva1ksbtt/3lW9jt4w2U8peADAogADSZJ2dT3zvZtpMk7Op753tVXNlt4JmK2W94KtzLtRitlveCrcy6imAAAAPbBbbZ8cNOzGC22z44acFXmn3tHchJuafe0dyE8xd59Sjs4QAMjqAAl5ZtFXh+i1VWWbRV4fotXo+ncEJ+/m6A3uIAAAAAAADiPmOwX/BO5IR8x2C/wCCdz514y+tGUMmAjLYAAA/YJbSOiFdneyUe8jdKxjohXZ3slHvI3StISkAAAAWuRda93R5qpa5F1r3dHmC39SixG0XPFK99SixG0XPFKT1TDS01spfACG2gAC3y7ZKe+d6oW+XbJT3zvUumc0+GexilAPQMIAAAAAAAAACl4RdWx83kpF3wi6tj5vJSJdjklVrccADg0AALvg71b/fHmuVNwd6t/vjzXKrX44SbHJLP5v2hX3RuQ0zN+0K+6NyG7OAAAADQ5X2fa+O+UxDyvs+18d8pgAAAAAAAAAAAAAAAAAAOMvm/ad74boahl837TvfDdDLawhrqZz4QwE5SAAGsy/YLHgjcybWZfsFjwRubKmUsVzGEhk2sZNvTwAAAHph9pteON7Usth9pteON7Ugrs1/C+Pkr1hmv4Xx8le81f8AuNShsYQAMTsAAlZbtXyytlTlu1fLK2eh6bw/LBYzdAUXAAAAAABFzCzaxGBu28RMxamnWqY6dI51HwZwWRX7E3MBhLdyKJ4vKXLdM1a809Oi1z6K6smxMW+txfNWcBrmHqyC1Raqp48aceNefXSAaHSKKNKaejoiOZXZLnmGzmi7OH1ibUxFVM+rXX6LKqqmiNapiI9syxvBW5Rd4S5nXhp1sTxOePB//oNoAAACpz/GThsLTZt/e354tP8AMa73xGBjA8HMVb0+3Niua5/fimaZJVmGKpv04vkZp6I5PjeqP3/ZBxuRYmzgb92rMZrii3VVNPIxGukdGuoJ3BTsS346t6FlfG/2pxPKazXxPXzz0Q+eC2AuzZs4z0nS3FVUclxOnpjp1dzDj5ZwijHTTPJ3YiKpiNdI5oncDR3+LyNfH6unOz/BDoxffG+pIzHPcLOCrjD1TcuVxpTERL04OYKvC4DjXeau5Os0+znn6guAAAAAAAAAAcZLG7bf95Vva1ksbtt/3lW9jt4w2U8peADAogADSZJ2dT3zvZtpMk7Op753tVXNlt4JmK2W94KtzLtRitlveCrcy6imAAAAPbBbbZ8cNOzGC22z44acFXmn3tHchJuafe0dyE8xd59Sjs4QAMjqAAl5ZtFXh+i1VWWbRV4fotXo+ncEJ+/m6A3uIAAAAAAADiPmOwX/AATuSEfMdgv+Cdz514y+tGUMmAjLYAAA/YJbSOiFdneyUe8jdKxjohXZ3slHvI3StISkAAAAWuRda93R5qpa5F1r3dHmC39SixG0XPFK99SixG0XPFKT1TDS01spfACG2gAC3y7ZKe+d6oW+XbJT3zvUumc0+GexilAPQMIAAAAAAAAACl4RdWx83kpF3wi6tj5vJSJdjklVrccADg0AALvg71b/AHx5rlTcHerf7481yq1+OEmxySz+b9oV90bkNMzftCvujchuzgAAAA0OV9n2vjvlMQ8r7PtfHfKYAAAAAAAAAAAAAAAAAADjL5v2ne+G6GoZfN+073w3Qy2sIa6mc+EMBOUgABrMv2Cx4I3Mm1mX7BY8EbmyplLFcxhIZNrGTb08AAAB6YfabXjje1LLYfabXjje1IK7Nfwvj5K9YZr+F8fJXvNX/uNShsYQAMTsAAlZbtXyytlTlu1fLK2eh6bw/LBYzdAUXAAAAAAB8V0U3KKqKo1pqjSYYnH8EcyweKrvZDjfR6K6uNNE3Jp/iKaejmhtb12mzaruVzpTTGssPc4cYvFYq5TluD49qjX7U1xGse3ngHnXkPC3GTFu9mUU0ev/AHtyIn/ytTweyGxkWEm1amarlc611zpMzzzp6o9rK2uGmbXaa5owUTFE6Vfbp5p/he8Fc7x2c01Xb+H4lj/TVxonXpjo+ANIAAAA+K6KblFVFdMVU1RpMT0TD7AeVmxaw9uLdm3Tbojn4tMaQ7ds2r9PFu0U10+yqNXoAiUZZgbdfGowlmmr2xRCU6AAAAAAAAAAA4yWN22/7yd7Wsljdtv+8q3sdvGGynlLwAYFEAAaTJOzqe+d7NtJknZ1PfO9qq5stvBMxWy3vBVuZdqMVst7wVbmXUUwAAAB7YLbbPjje07MYLbbPjhpwVeafe0dyEm5p97R3ITzF3n1KOzhAAyOoACXlm0VeH6LVVZZtFXh+i1ej6dwQn7+boDe4gAAAAAAAOI+Y7Bf8E7khHzHYL/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uNShsYQAMTsAAlZbtXyytlTlu1fLK2eh6bw/LBYzdAUXAAAAAABXZ7RXXk+JptxrVxPUq+BdNqvgzTTY04006V8/+riwv8TXat4euq/VFNvT7Uz7FVwcwGCwlq7dy3E13cPermuI1+zGsR0RpHsBU8Db9uzjs1w92umi5TiK50qnTX7U9D44H12rWe5lYwcxOFniTE0zrGvF9vfqkZxwQrxeYVYzAYyvC13OvFNfFif4j91jwb4PWsiw9dNNU3Ltyda650no1005o9oLsAAAAAAAAAAAAAAAAAAAHGSxu23/eVb2tZLG7bf8AeVb2O3jDZTyl4AMCiAANJknZ1PfO9m2kyTs6nvne1Vc2W3gmYrZb3gq3Mu1GK2W94KtzLqKYAAAA9sFttnxw07MYLbbPjhpwVeafe0dyEm5p97R3ITzF3n1KOzhAAyOoACXlm0VeH6LVVZZtFXh+i1ej6dwQn7+boDe4gAAAAAAAOI+Y7Bf8E7khHzHYL/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uNShsYQAMTsAAlZbtXyytlTlu1fLK2eh6bw/LBYzdAUXAAAAAABCzazTiMsv2qq+JFVPTLLcFeEGFwFicsx9cWrlnmpqj7UVRGkeqNP8thisPRisPXYuxrRXzSof8AYnJ/0p/iPoCx/r+V/wDi6f4n6JGEzHCY2qacNei5MdOkSpv9icn/AEp/iPon5VkGCym5VXhKOLNXTzQC1AAAAHzVVTRTNVVUUxHrmdEf+o4HjcX0zD6+zlafqCUPmmqmqmKqZiqJ9cS5cuUWqeNcrpopj11TpAPsRacwwVVXFpxmHmr2Rdp13pPSDoAAAAAAAAAOMljdtv8AvKt7Wsljdtv+8nex28YbKeUvABgUQABpMk7Op753s20mSdnU9872qrmy28EzFbLe8FW5l2oxWy3vBVuZdRTAAAAHtgtts+OGnZjBbbZ8cNOCrzT72juQk3NPvaO5CeYu8+pR2cIAGR1AAS8s2irw/RaqrLNoq8P0Wr0fTuCE/fzdAb3EAAAAAAABxHzHYL/gnckI+Y7Bf8E7nzrxl9aMoZMBGWwAAB+wS2kdEK7O9ko95G6VjHRCuzvZKPeRulaQlIAAAAtci617ujzVS1yLrXu6PMFv6lFiNoueKV76lFiNoueKUnqmGlprZS+AENtAAFvl2yU9871Qt8u2SnvnepdM5p8M9jFKAegYQAAAAAAAAAFLwi6tj5vJSLvhF1bHzeSkS7HJKrW44AHBoAAXfB3q3++PNcqbg71b/fHmuVWvxwk2OSWfzftCvujchpmb9oV90bkN2cAAAAGhyvs+18d8piHlfZ9r475TAAAAAAAAAAAAAAAAAAAcZfN+073w3Q1DL5v2ne+G6GW1hDXUznwhgJykAANZl+wWPBG5k2sy/YLHgjc2VMpYrmMJDJtYybengAAAPTD7Ta8cb2pZbD7Ta8cb2pBXZr+F8fJXrDNfwvj5K95q/wDcalDYwgAYnYABKy3avllbKnLdq+WVs9D03h+WCxm6AouAAAAAACNj7d67grtGHr4l2Y+zVHqYr+h8Kf8A4hd/vn/9m7rrpt0zXXVFNMdM1TpEIv8AVst/+IYT/wC9T9QYrEZRwrs2KrlONvVzT/pi5pr/AOZZcBLuMxdm5iMTjqr8dE26tZ4vT65n9mgu51llqiapx+GnT1U3aZnezPA2/GLzvMcRhaaowtfE6Y9cU6b4kG2AAABCzHBVY63Tbi9VbpiftcWZjXoQMXkGCowVyqmmqK6KJqivXn1iFvf5XkauR05TTm1ZvM4z2rDVU3op5P8A1RRpVMxpOvqBL4LX7tzC3Ldyua4t1aRMzrPTLwzKu7mOe05fTXVTat6TXFM6axzT5pfBu/hasHyNiJpro68T7UPK6qq+FOJqudfid3qgEjH5BhaMHXVh4qou0RrFUTzvXg3jbmKwU0Xapqrt80zPfP0Wt+KZs1RVOkac8s/wQ6MX3xvqBpAAAAAAAAAAcZLG7bf95Vva1ksbtt/3lW9jt4w2U8peADAogADSZJ2dT3zvZtpMk7Op753tVXNlt4JmK2W94KtzLtRitlveCrcy6imAAAAPbBbbZ8cNOzGC22z44acFXmn3tHchJuafe0dyE8xd59Sjs4QAMjqAAl5ZtFXh+i1VWWbRV4fotXo+ncEJ+/m6A3uIAAAAAAADiPmOwX/BO5IR8x2C/wCCdz514y+tGUMmAjLYAAA/YJbSOiFdneyUe8jdKxjohXZ3slHvI3StISkAAAAWuRda93R5qpa5F1r3dHmC39SixG0XPFK99SixG0XPFKT1TDS01spfACG2gAC3y7ZKe+d6oW+XbJT3zvUumc0+GexilAPQMIAAAAAAAAACl4RdWx83kpF3wi6tj5vJSJdjklVrccADg0AALvg71b/fHmuVNwd6t/vjzXKrX44SbHJLP5v2hX3RuQ0zN+0K+6NyG7OAAAADQ5X2fa+O+UxDyvs+18d8pgAAAAAAAAAAAAAAAAAAOMvm/ad74boahl837TvfDdDLawhrqZz4QwE5SAAGsy/YLHgjcybWZfsFjwRubKmUsVzGEhk2sZNvTwAAAHph9pteON7Usth9pteON7Ugrs1/C+Pkr1hmv4Xx8le81f8AuNShsYQAMTsAAlZbtXyytlTlu1fLK2eh6bw/LBYzdAUXAAAAAABGx2FpxuDuYeqqaaa40mYnnZD/APjjBf8AicR/fH/6tVnN+rDZViLtEfaijSPjzKjgNh6reSU367lVdd+ePM1TM9MQCDa/9nOWR97icXr/AMtdP/6tJlWW4PLMNyWCopin11REa1c89Okfum1RFUaT0MhwQ42CznMcu49VdFE0TTxp10+zr5g2IAAAIeNzCxgarUX5mIua6VeqNNOn+XLuZYKmzVXVft1U6a6a9L2xOGs4q3xL1HGpQY4PZbFWvI1f/cq+oKvgvZqrx2LxNMaWqqtaf355dxVf9N4UTia/s2r8RTrPRHNENJZs27FuKLdMU0x6nnisHYxlHEv0caP4BCzPNcLawFyqi9RVVVH2Yiel48F8LXYwNV2uNJuzrp6+aZ+qRbyHLrVfHps1ax7a5nzWURFMaRGkQDoAAAAAAAAAOMljdtv+8q3tayWN22/7yd7Hbxhsp5S8AGBRAAGkyTs6nvnezbSZJ2dT3zvaqubLbwTMVst7wVbmXajFbLe8FW5l1FMAAAAe2C22z44admMFttnxxvacFXmn3tHchJuafe0dyE8xd59Sjs4QAMjqAAl5ZtFXh+i1VWWbRV4fotXo+ncEJ+/m6A3uIAAAAAAADiPmOwX/AATuSEfMdgv+Cdz514y+tGUMmAjLYAAA/YJbSOiFdneyUe8jdKxjohXZ3slHvI3StISkAAAAWuRda93R5qpa5F1r3dHmC39SixG0XPFK99SixG0XPFKT1TDS01spfACG2gAC3y7ZKe+d6oW+XbJT3zvUumc0+GexilAPQMIAAAAAAAAACl4RdWx83kpF3wi6tj5vJSJdjklVrccADg0AALvg71b/AHx5rlTcHerf7481yq1+OEmxySz+b9oV90bkNMzftCvujchuzgAAAA0OV9n2vjvlMQ8r7PtfHfKYAAAAAAAAAAAAAAAAAADjL5v2ne+G6GoZfN+073w3Qy2sIa6mc+EMBOUgABrMv2Cx4I3Mm1mX7BY8EbmyplLFcxhIZNrGTb08AAAB6YfabXjje1LLYfabXjje1IK7Nfwvj5K9YZr+F8fJXvNX/uNShsYQAMTsAAlZbtXyrZU5btXyytnoem8PywWM3QFFwAAAAAAR8bh6cXg7tirorp0YTL81zPgrVXgMVg7t7DUz9i5Tbqnm5o5p5o9Ut9fu02LFd2vq0UzMqrJ8xw3CPC1X68BEW6auLHKxTVrzRPmCixHDu5XRxcDl9+u76oqtT5Sl8CssxdmL+PzGmqnEX5jSK4mKoiNY54mP2hoIy7A2vtW8Dh4qjo4tqmJ3IPB/Pqc55eiqxVYu2ZiKqap16dZ9QLoAAAAAAAAAAAAAAAAAAAHGSxu23/eVb2tZLG7bf95VvY7eMNlPKXgAwKIAA0mSdnU9872baTJOzqe+d7VVzZbeCZitlveCrcy7UYrZb3gq3MuopgAAAD2wW22fHDTsxgtts+OGnBV5p97R3ISbmn3tHchPMXefUo7OEADI6gAJeWbRV4fotVVlm0VeH6LV6Pp3BCfv5ugN7iAAAAAAAA4j5jsF/wAE7khHzHYL/gnc+deMvrRlDJgIy2AAAP2CW0johXZ3slHvI3SsY6IV2d7JR7yN0rSEpAAAAFrkXWvd0eaqWuRda93R5gt/UosRtFzxSvfUosRtFzxSk9Uw0tNbKXwAhtoAAt8u2SnvneqFvl2yU9871LpnNPhnsYpQD0DCAAAAAAAAAApeEXVsfN5KRd8IurY+byUiXY5JVa3HAA4NAAC74O9W/wB8ea5U3B3q3++PNcqtfjhJscks/m/aFfdG5DTM37Qr7o3Ibs4AAAANDlfZ9r475TEPK+z7Xx3ymAAAAAAAAAAAAAAAAAAA4y+b9p3vhuhqGXzftO98N0MtrCGupnPhDATlIAAazL9gseCNzJtZl+wWPBG5sqZSxXMYSGTaxk29PAAAAemH2m1443tSy2H2m1443tSCuzX8L4+SvWGa/hfHyV7zV/7jUobGEADE7AAJWW7V8srZU5btXyytnoem8PywWM3QFFwAAAAAAV+e2qr2T4miiNappU/AjHYWrI7diLtNF23pTVTVOk66R6mmqiKomJjWJ5pZLM+BNNzF1YrLcRXhrlfPMRXxaY7tKe4GpuYqxap41y9bpj2zVEMhwSvU43hDmOLsRPIVcSIn5dPKXjPAnM8RMUY3M6rlr1xF6Z30tRkuWYLJ8POFwdWs9NU1THGnpnn0j9wWYAAAAAAAAAAAAAAAAAAAOMljdtv+8q3tayWN22/7yd7Hbxhsp5S8AGBRAAGkyTs6nvnezbSZJ2dT3zvaqubLbwTMVst7wVbmXajFbLe8FW5l1FMAAAAe2C22z44admMFttnxw04KvNPvaO5CTc0+9o7kJ5i7z6lHZwgAZHUABLyzaKvD9Fqqss2irw/RavR9O4IT9/N0BvcQAAAAAAAHEfMdgv8AgnckI+Y7Bf8ABO5868ZfWjKGTARlsAAAfsEtpHRCuzvZKPeRulYx0Qrs72Sj3kbpWkJSAAAALXIute7o81Utci617ujzBb+pRYjaLnile+pRYjaLnilJ6phpaa2UvgBDbQABb5dslPfO9ULfLtkp753qXTOafDPYxSgHoGEAAAAAAAAABS8IurY+byUi74RdWx83kpEuxySq1uOABwaAAF3wd6t/vjzXKm4O9W/3x5rlVr8cJNjkln837Qr7o3IaZm/aFfdG5DdnAAAABocr7PtfHfKYh5X2fa+O+UwAAAAAAAAAAAAAAAAAAHGXzftO98N0NQy+b9p3vhuhltYQ11M58IYCcpAADWZfsFjwRuZNrMv2Cx4I3NlTKWK5jCQybWMm3p4AAAD0w+02vHG9qWWw+02vHG9qQV2a/hfHyV6wzX8L4+Sveav/AHGpQ2MIAGJ2AASst2r5ZWypy3avllbPQ9N4flgsZugKLgAAAAAj42q7ThLlVjXlIj7OkayD0u3aLNuq5cni0U9M6MxmnDvLcHFVOGmcTcjmmmONRp0+2ljaf/fcfpwjvYuzOv2dbUUx8ddPZS3OR5ZwdtRTXgarFy7+aLutXq9WvcDL/wC0GfcIcX6NgIi3TPPxYmnWI6Y5+b2NRwX4P4nKarl7F4yu/cr9VWvN/mULB6Rw+v6dHJ07qmxAAAAAEDNcNicVZptYa5FuJn7Uz7Ob/wBVNi+DFNrDV3rd+qb1ETVzxHPpANQKLgxjbuIw1y1enjVWp01+M/R5ZviL+NzSnLLFU00RpNzSNebm8pBohmcZwdow2Gqv4W7VF6iNdZjpWOQY+rHYL/ezrdo5qv5nTcC1AAAAAAAAABxksbtt/wB5Vva1ksbtt/3k72O3jDZTyl4AMCiAANJknZ1PfO9m2kyTs6nvne1Vc2W3gmYrZb3gq3Mu1GK2W94KtzLqKYAAAA9sFttnxw07MYLbbPjhpwVeafe0dyEm5p97R3ITzF3n1KOzhAAyOoACXlm0VeH6LVVZZtFXh+i1ej6dwQn7+boDe4gAAAAAAAOI+Y7Bf8E7khHzHYL/AIJ3PnXjL60ZQyYCMtgAAD9gltI6IV2d7JR7yN0rGOiFdneyUe8jdK0hKQAAABa5F1r3dHmqlrkXWvd0eYLf1KLEbRc8Ur31KLEbRc8UpPVMNLTWyl8AIbaAALfLtkp753qhb5dslPfO9S6ZzT4Z7GKUA9AwgAAAAAAAAAKXhF1bHzeSkXfCLq2Pm8lIl2OSVWtxwAODQAAu+DvVv98ea5U3B3q3++PNcqtfjhJscks/m/aFfdG5DTM37Qr7o3Ibs4AAAANDlfZ9r475TEPK+z7Xx3ymAAAAAAAAAAAAAAAAAAA4y+b9p3vhuhqGXzftO98N0MtrCGupnPhDATlIAAazL9gseCNzJtZl+wWPBG5sqZSxXMYSGTaxk29PAAAAemH2m1443tSy2H2m1443tSCuzX8L4+SvWGa/hfHyV7zV/wC41KGxhAAxOwACVlu1fLK2VOW7V8srZ6HpvD8sFjN0BRcAAAAAAEHG5TgMfTVGIwlmuZ/1TbpmqPjMM1i+A02aq7mUY/EYauefTlOLGv7cWI/ZswH5pRY4QcH809NvWPSo0imq5VM1a6RMR0zr62s4O8JrOeTVRTart3aOtFWmi+mInpjXveNvC2LV2btFuKa6umYB7gAAAKzPMdRg8BciZ+3cpmimO+JSMwxtvA4Wq9cnojmj2qDLbFWa430/HV0xbidbdE1R7YmOiY9sgsODWCrw2Dm7cjSu7z/D/uUPLK5vcKsTcq0400eruhoqK7cxFNFVM6eqJZyquMBwtruVxpbvRFNOvdTANFfpiuzXTM6RMdMqDgh0YuP3jfUtsyxdqxgbtc3KZ5uaInpV/BTD128HcvVUzEXZ5vhMgvgAAAAAAAAAcZLG7bf95Vva1ksbtt/3lW9jt4w2U8peADAogADSZJ2dT3zvZtpMk7Op753tVXNlt4JmK2W94KtzLtRitlveCrcy6imAAAAPbBbbZ8cNOzGC22z44acFXmn3tHchJuafe0dyE8xd59Sjs4QAMjqAAl5ZtFXh+i1VWWbRV4fotXo+ncEJ+/m6A3uIAAAAAAADiPmOwX/BO5IR8x2C/wCCdz514y+tGUMmAjLYAAA/YJbSOiFdneyUe8jdKxjohXZ3slHvI3StISkAAAAWuRda93R5qpa5F1r3dHmC39SixG0XPFK99SixG0XPFKT1TDS01spfACG2gAC3y7ZKe+d6oW+XbJT3zvUumc0+GexilAPQMIAAAAAAAAACl4RdWx83kpF3wi6tj5vJSJdjklVrccADg0AALvg71b/fHmuVNwd6t/vjzXKrX44SbHJLP5v2hX3RuQ0zN+0K+6NyG7OAAAADQ5X2fa+O+UxDyvs+18d8pgAAAAAAAAAAAAAAAAAAOMvm/ad74boahl837TvfDdDLawhrqZz4QwE5SAAGsy/YLHgjcybWZfsFjwRubKmUsVzGEhk2sZNvTwAAAHph9pteON7Usth9pteON7Ugrs1/C+Pkr1hmv4Xx8le81f8AuNShsYQAMTsAAlZbtXyytlTlu1fKtnoem8PywWM3QFFwAAAAAAAAAAAAAAV+aZVZzSiim9XXRFGunE09en0QI4K4WI0jFYn+Y+i/AVmXZNZy+7Ny3eu1zPqrmPp+72zDLcPmFEReidaeiqOmE0BSU8GsLFUce9euUx0U1zExuXFu3TaoiiiIimOiIfYAAAAAAAAAADjJY3bb/vJ3tayWN22/7yrex28YbKeUvABgUQABpMk7Op753s20mSdnU9872qrmy28EzFbLe8FW5l2oxWy3vBVuZdRTAAAAHtgtts+ON7Tsxgtts+OGnBV5p97R3ISbmn3tHchPMXefUo7OEADI6gAJeWbRV4fotVVlm0VeH6LV6Pp3BCfv5ugN7iAAAAAAAA4j5jsF/wAE7khHzHYL/gnc+deMvrRlDJgIy2AAAP2CW0johXZ3slHvI3SsY6IV2d7JR7yN0rSEpAAAAFrkXWvd0eaqWuRda93R5gt/UosRtFzxSvfUosRtFzxSk9Uw0tNbKXwAhtoAAt8u2SnvneqFvl2yU9871LpnNPhnsYpQD0DCAAAAAAAAAApeEXVsfN5KRd8IurY+byUiXY5JVa3HAA4NAAC74O9W/wB8ea5U3B3q3++PNcqtfjhJscks/m/aFfdG5DTM37Qr7o3Ibs4AAAANDlfZ9r475TEPK+z7Xx3ymAAAAAAAAAAAAAAAAAAA4y+b9p3vhuhqGXzftO98N0MtrCGupnPhDATlIAAazL9gseCNzJtZl+wWPBG5sqZSxXMYSGTaxk29PAAAAemH2m1443tSy2H2m1443tSCuzX8L4+SvWGa/hfHyV7zV/7jUobGEADE7AAJWW7V8srZU5btXyytnoem8PywWM3QFFwAAAAAAAAAAAAAAAAAAAAAAAAAAAAAAcZLG7bf95Vva1ksbtt/3lW9jt4w2U8peADAogADSZJ2dT3zvZtpMk7Op753tVXNlt4JmK2W94KtzLtRitlveCrcy6imAAAAPbBbbZ8cNOzGC22z44acFXmn3tHchJuafe0dyE8xd59Sjs4QAMjqAAl5ZtFXh+i1VWWbRV4fotXo+ncEJ+/m6A3uIAAAAAAADiPmOwX/AATuSEfMdgv+Cdz514y+tGUMmAjLYAAA/YJbSOiFdneyUe8jdKxjohXZ3slHvI3StISkAAAAWuRda93R5qpa5F1r3dHmC39SixG0XPFK99SixG0XPFKT1TDS01spfACG2gAC3y7ZKe+d6oW+XbJT3zvUumc0+GexilAPQMIAAAAAAAAACl4RdWx83kpF3wi6tj5vJSJdjklVrccADg0AALvg71b/AHx5rlTcHerf7481yq1+OEmxySz+b9oV90bkNMzftCvujchuzgAAAA0OV9n2vjvlMQ8r7PtfHfKYAAAAAAAAAAAAAAAAAADjL5v2ne+G6GoZfN+073w3Qy2sIa6mc+EMBOUgABrMv2Cx4I3Mm1mX7BY8EbmyplLFcxhIZNrGTb08AAAB6YfabXjje1LLYfabXjje1IK7Nfwvj5K9YZr+F8fJXvNX/uNShsYQAMTsAAlZbtXyytlTlu1fLK2eh6bw/LBYzdAUXAAAAAAAAAAAAAAAAAAAAAAAAAAAAAABxksbtt/3k72tZLG7bf8AeVb2O3jDZTyl4AMCiAANJknZ1PfO9m2kyTs6nvne1Vc2W3gmYrZb3gq3Mu1GK2W94KtzLqKYAAAA9sFttnxw07MYLbbPjhpwVeafe0dyEm5p97R3ITzF3n1KOzhAAyOoACXlm0VeH6LVVZZtFXh+i1ej6dwQn7+boDe4gAAAAAAAOI+Y7Bf8E7khHzHYL/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uNShsYQAMTsAAlZbtXyytlTlu1fLK2eh6bw/LBYzdAUXAAAAAAAAAAAAAABFzDGU4HCV36o1iNIiP3llcbmGZ14ixduXK7Fuuqni0UVTGsTPr0lsq6aa40qjWOlmuFO14XxU75Bo7EzNi3MzrM0xuUmcZhiK8dRl+Dq4ldWnHr9cdH1XWH2e14I3M/l1fLcLMTdmNPsdHwpB3F5dmWDw9WIt5jeuVURrNNVyqYn/KzyXMJzDBxcqjS5HNVHxn6JmIo5SxXR7Y9ag4IdXFx7JjfUDSAAAAAAAAAA4yWN22/7yd7Wsljdtv+8q3sdvGGynlLwAYFEAAaTJOzqe+d7NtJknZ1PfO9qq5stvBMxWy3vBVuZdqMVst7wVbmXUUwAAAB7YLbbPjhp2YwW22fHDTgq80+9o7kJNzT72juQnmLvPqUdnCABkdQAEvLNoq8P0WqqyzaKvD9Fq9H07ghP383QG9xAAAAAAAAcR8x2C/4J3JCPmOwX/BO5868ZfWjKGTARlsAAAfsEtpHRCuzvZKPeRulYx0Qrs72Sj3kbpWkJSAAAALXIute7o81Utci617ujzBb+pRYjaLnile+pRYjaLnilJ6phpaa2UvgBDbQABb5dslPfO9ULfLtkp753qXTOafDPYxSgHoGEAAAAAAAAABS8IurY+byUi74RdWx83kpEuxySq1uOABwaAAF3wd6t/vjzXKm4O9W/wB8ea5Va/HCTY5JZ/N+0K+6NyGmZv2hX3RuQ3ZwAAAAaHK+z7Xx3ymIeV9n2vjvlMAAAAAAAAAAAAAAAAAABxl837TvfDdDUMvm/ad74boZbWENdTOfCGAnKQAA1mX7BY8EbmTazL9gseCNzZUyliuYwkMm1jJt6eAAAA9MPtNrxxvallsPtNrxxvakFdmv4Xx8lesM1/C+Pkr3mr/3GpQ2MIAGJ2AASst2r5ZWypy3avllbPQ9N4flgsZugKLgAAAAAAAAAAAAAAMxwp2zC+KnfK+x1i5icLVas3uRrmY0r010Ul/g1ib9VNV3MeNNPPGtr/1Bf4fZ7XgjcztqqnB8LrvG5rd2mKae/SlZ5bluJwdzjXcby1OmnF4mnm+s0ym3mHFq43J3aOrXAJGYXqbGCu3Kp0iKVTwStVU4a9emJ4tyeafbpNR/s9fuaU4jH1XbUf6eJMea7w9mjD2abVqOLTT0QD1AAAAAAAAABxksbtt/3lW9rWSxu23/AHk72O3jDZTyl4AMCiAANJknZ1PfO9m2kyTs6nvne1Vc2W3gmYrZb3gq3Mu1GK2W94KtzLqKYAAAA9sFttnxw07MYLbbPjhpwVeafe0dyEm5p97R3ITzF3n1KOzhAAyOoACXlm0VeH6LVVZZtFXh+i1ej6dwQn7+boDe4gAAAAAAAOI+Y7Bf8E7khHzHYL/gnc+deMvrRlDJgIy2AAAP2CW0johXZ3slHvI3SsY6IV2d7JR7yN0rSEpAAAAFrkXWvd0eaqWuRda93R5gt/UosRtFzxSvfUosRtFzxSk9Uw0tNbKXwAhtoAAt8u2SnvneqFvl2yU9871LpnNPhnsYpQD0DCAAAAAAAAAApeEXVsfN5KRd8IurY+byUiXY5JVa3HAA4NAAC74O9W/3x5rlTcHerf7481yq1+OEmxySz+b9oV90bkNMzftCvujchuzgAAAA0OV9n2vjvlMQ8r7PtfHfKYAAAAAAAAAAAAAAAAAADjL5v2ne+G6GoZfN+073w3Qy2sIa6mc+EMBOUgABrMv2Cx4I3Mm1mX7BY8EbmyplLFcxhIZNrGTb08AAAB6YfabXjje1LLYfabXjje1IK7Nfwvj5K9YZr+F8fJXvNX/uNShsYQAMTsAAlZbtXyytlTlu1fLK2eh6bw/LBYzdAUXAAAAAAAAAAAAAAAAAAAAAAAAAAAAAABxksbtt/wB5Vva1ksbtt/3lW9jt4w2U8peADAogADSZJ2dT3zvZtpMk7Op753tVXNlt4JmK2W94KtzLtRitlveCrcy6imAAAAPbBbbZ8cNOzGC22z44acFXmn3tHchJuafe0dyE8xd59Sjs4QAMjqAAl5ZtFXh+i1VWWbRV4fotXo+ncEJ+/m6A3uIAAAAAAADiPmOwX/BO5IR8x2C/4J3PnXjL60ZQyYCMtgAAD9gltI6IV2d7JR7yN0rGOiFdneyUe8jdK0hKQAAABa5F1r3dHmqlrkXWvd0eYLf1KLEbRc8Ur31KLEbRc8UpPVMNLTWyl8AIbaAALfLtkp753qhb5dslPfO9S6ZzT4Z7GKUA9AwgAAAAAAAAAKXhF1bHzeSkXfCLq2Pm8lIl2OSVWtxwAODQAAu+DvVv98ea5U3B3q3++PNcqtfjhJscks/m/aFfdG5DTM37Qr7o3Ibs4AAAANDlfZ9r475TEPK+z7Xx3ymAAAAAAAAAAAAAAAAAAA4y+b9p3vhuhqGXzftO98N0MtrCGupnPhDATlIAAazL9gseCNzJtZl+wWPBG5sqZSxXMYSGTaxk29PAAAAemH2m1443tSy2H2m1443tSCuzX8L4+SvWGa/hfHyV7zV/7jUobGEADE7AAJWW7V8srZU5btXyytnoem8PywWM3QFFwAAAAAAAAAAAAAAAAAAAAAAAAAAAAAAcZLG7bf8AeVb2tZLG7bf95O9jt4w2U8peADAogADSZJ2dT3zvZtpMk7Op753tVXNlt4JmK2W94KtzLtRitlveCrcy6imAAAAPbBbbZ8cNOzGC22z443tOCrzT72juQk3NPvaO5CeYu8+pR2cIAGR1AAS8s2irw/RaqrLNoq8P0Wr0fTuCE/fzdAb3EAAAAAAABxHzHYL/AIJ3JCPmOwX/AATufOvGX1oyhkwEZbAAAH7BLaR0Qrs72Sj3kbpWMdEK7O9ko95G6VpCUgAAAC1yLrXu6PNVLXIute7o8wW/qUWI2i54pXvqUWI2i54pSeqYaWmtlL4AQ20AAW+XbJT3zvVC3y7ZKe+d6l0zmnwz2MUoB6BhAAAAAAAAAAUvCLq2Pm8lIu+EXVsfN5KRLsckqtbjgAcGgABd8Herf7481ypuDvVv98ea5Va/HCTY5JZ/N+0K+6NyGmZv2hX3RuQ3ZwAAAAaHK+z7Xx3ymIeV9n2vjvlMAAAAAAAAAAAAAAAAAABxl837TvfDdDUMvm/ad74boZbWENdTOfCGAnKQAA1mX7BY8EbmTazL9gseCNzZUyliuYwkMm1jJt6eAAAA9MPtNrxxvallsPtNrxxvakFdmv4Xx8lesM1/C+Pkr3mr/wBxqUNjCABidgAErLdq+WVsqct2r5ZWz0PTeH5YLGboCi4AAAAAAAAAAAAAAAAAKTNMzxEY6nA4GI5aetV+Xo+oLsZvFV55gLXpFy/Teop61MU0838QucuxlGOwdF+jm43THs59ASwAAAAAAAAAcZLG7bf95Vva1ksbtt/3k72O3jDZTyl4AMCiAANJknZ1PfO9m2kyTs+nvne1Vc2W3gmYrZb3gq3Mu1GK2W94KtzLqKYAAAA9sFttnxw07MYLbbPjhpwVeafe0dyEm5p97R3ITzF3n1KOzhAAyOoACXlm0VeH6LVVZZtFXh+i1ej6dwQn7+boDe4gAAAAAAAOI+Y7Bf8ABO5IR8x2C/4J3PnXjL60ZQyYCMtgAAD9gltI6IV2d7JR7yN0rGOiFdneyUe8jdK0hKQAAABa5F1r3dHmqlrkXWvd0eYLf1KLEbRc8Ur31KLEbRc8UpPVMNLTWyl8AIbaAALfLtkp753qhb5dslPfO9S6ZzT4Z7GKUA9AwgAAAAAAAAAKXhF1bHzeSkXfCLq2Pm8lIl2OSVWtxwAODQAAu+DvVv8AfHmuVNwd6t/vjzXKrX44SbHJLP5v2hX3RuQ0zN+0K+6NyG7OAAAADQ5X2fa+O+UxDyvs+18d8pgAAAAAAAAAAAAAAAAAAOMvm/ad74boahl837TvfDdDLawhrqZz4QwE5SAAGsy/YLHgjcybWZfsFjwRubKmUsVzGEhk2sZNvTwAAAHph9pteON7Usth9pteON7Ugrs1/C+Pkr1hmv4Xx8le81f+41KGxhAAxOwACVlu1fLK2VOW7V8srZ6HpvD8sFjN0BRcAAAAAAAAAAAAAAAABmMmnl+EOJvVc88XTn6eiGnZjKf/AHbhJiLFf2Z4vR8IBe5jRx8Bep011p6FTwSmfRLtMzzRPNHxqWuZ3ItZffrmdIilWcE6JjA13J6K55v5kF8AAAAPmqiK40l8chb9k/zIPUeXIW/ZP8ychb9k/wAyD1HlyFv2T/MnIW/ZP8yD0noZLG7bf95VvankLfsn+ZfM4WzM6zRDjvbX1I7d3bZ3fpz3ZEa70Sx+nB6JY/Thn9p+2n3n6ZEa70Sx+nB6JY/Tg9p+z3n6ZFpMk7Pp753pXolj9OHYw9uI0inSP2l12tj6erv3ct6x9TT27O4rZb3gq3Mu1HIW59U/zL59Fs/khpZWZGm9Fs/kg9Fs/kgGZGm9Fs/pwei2fyQDP4LbbPjhpnlGFsx0UQ7yFv2T/MggZp97R3IK8nD2p6adfiejWfyf5S9/p87u5Ov1f206N/06e3ZSC79Gs/k/yejWfyf5cf4qf9f8fXuf0pBd+jWfyf5PRrP5P8n8VP8Ar/h7n9K/LNoq8P0WryjD2o6KdPi7yFHsn+ZUq2z9HR6O7Pua/Xq7vR15chb9k/zJyFv2T/MtD4eo8uQt+yf5k5C37J/mQeo8uQt+yf5k5C37J/mQeo8uQt+yf5k5C37J/mQeo8uQt+yf5k5C37J/mQeiPmGwX/BO56chb9k/zJNi3PNMTMd8vyY7x2fsT2nux413olj9OD0Sx+nDF7T9t3vP0yI13olj9OD0Sx+nB7T9nvP0yI13olj9OD0Sx+nB7T9nvP09o6IV2d7JR7yN0pvIW/ZP8y5OHtT00698tzAzA03otn8kHotn9OAZkab0Wz+SD0Wz+SAZla5F1r3dHmsfRbP5IdjDWo6KdO6QeqixG0XPFK55C37J/mXPRrX5P8slqt7jTEd+3Z129z0T3Ugu/RrP5P8AJ6NZ/J/lg/ip/wBf8dvc/pSC79Gs/k/yejWfyf5P4qf9f8Pc/pRrjLtkp753vT0az+T/AC7Fi3Ec0T/MtNWlOxr9Xfu57m9647dno68uQt+yf5k5C37J/mVFweo8uQt+yf5k5C37J/mQeo8uQt+yf5k5C37J/mQeo8uQt+yf5k5C37J/mQeo8uQt+yf5k5C37J/mQeo8uQt+yf5k5C37J/mQVXCLosfN5KRr5w1qrpp175c9Esfpwyblf16vV3a9qz6NPp7MiNd6JY/Tg9Esfpw+Paft095+mRGu9EsfpweiWP04Pafs95+lZwd6t/vjzXLyjDWqeinTul3kLfsn+Za9vR6NPpY9zX69U6lHm/aFfdG5DaecNZmdZo1nvc9Fs/kh9vhmRpvRbP5IPRbP5IBmRpvRbP5IPRbP5IB5ZX2fa+O+Ux5Rh7cRpFMxHfJyFv2T/Mg9R5chb9k/zJyFv2T/ADIPUeXIW/ZP8ychb9k/zIPUeXIW/ZP8ychb9k/zIPUeXIW/ZP8AMnIW/ZP8yD1HlyFv2T/MnIW/ZP8AMg9R5chb9k/zJyFv2T/Mg9R5chb9k/zJyFv2T/Mg9R5chb9k/wAychb9k/zIPUeXIW/ZP8ychb9k/wAyD0ZfN+073w3Q0nIW/ZP8y+ZwtmZ1mjVy3dv6kdnbZ3Pp6u7IjXeiWP04PRLH6cM3tP20+8/TIjXeiWP04PRLH6cHtP2e8/TItZl+wWPBG59eiWP04fUWLcRpETHxl22dn6c9+7hvb/1YiOz1ZJqOQt+yf5l8+i2fyQ0M7MjTei2fyQei2fyQDMjTei2fyQei2fyQDO4fabXjje1Dx9Fs/kfXIW/ZP8yCHmv4Xx8lcvJw9uemnX4uejWfyf5TLFCd7cnX6v7aNvf9Gnt2Uou/RrP5P8no1n8n+XD+Kn/X/H37n9KQXfo1n8n+T0az+T/J/FT/AK/4e5/Suy3avllbPKMPajop0+LvIW/ZP8yo1tj6Gj09+7hua/Xq7vR15chb9k/zJyFv2T/MtLm9R5chb9k/zJyFv2T/ADIPUeXIW/ZP8y+4iKY0gH0AAAAAAAAAAAAps1yevFYinFYS5Fu/T65nSJ/x+y5AZ25lObYymLWNxNvkvXxKp1n+YXmGsUYaxTZtxpTS9gAAAAAAAAAAAAAAAABx0AAAAAAAAAcdAAAAAcHQAAAAAAAAAABx0AAAAAAAAAAAAAAAAAAAABwdAAAAAAAAAAAAAcdAAAAAAAAAAAAAAAAAAAAAAAAAAAAAAAAAHB0AAAAAcdAAAAAAAAAcHQAAAABx0AAAAAAAAAAAAAAAAAAAAAAAAAAAAAAAAAAAAAAAAAAAAAAAHxNdMVRTNURVPqfYAAAAAAAAAAAAAAAAAAAAAAAAAAAAAAAPH0mz6RyHK0cr+TXn/gHsAAAAAADxu4izaroouXaKKq+rFU6TPcD2AAAAAAAAAAAAAAAAAAAAAAAAB43cRZsVUU3btFE19WKp01B7AAAAAAA8a8TYt3abVd2im5V0UzPPIPYAAAAAAAAAAAAAAAAAAAAAAAAAAHjVibFN+mxVdoi7V0UTPPPwB7D5qqimNapiI9skTFURMTrE+sH0AAAAAAAAAAAAAAAAAAAAAAAAAAAAAAAAAAAAAAAAAAAAACJmkzTleLmmZiYs1zEx3SoMqyerHYGi/Xi7sTVM83Gn6r7NuycZ7iv/AKZZ/KM1xOGy+i1bwF+7TEz9qm3MwD0wV7E5ZnPoNy7N63VppM/Dv9rUMjgMRGMz3l8dE2LnNxKKo05+b2tHmNrEXsNNGFuRbrn/AFSCVqM5XkOBiiZvYuJvaa6zVGur14MYm7ctXbFyrj8nVpTP7aQC+GUuU0ZjnmIs4+/ydFEzFETpGsaz7Vzl2UWMBdm5YuVTTMdXm0B815TXVmtOM9KmKaZ15PSfbr7VozN3/iy34f8A83pnmLv38wt5ZhquLNXPVp6+aJjcDRauqCrgxYop41i9XTdjoq5l1hrdVrDWrddXGqooimZ9sxAPUAAAAAAAAAAAAAAAAAEPNappy+7NMzE83PHfDOZVk93MMHTfnHXKJn1c8+bR5t2be+G+GdybNMThsDTbtYG9dpj/AFU25mP8AusqymvL7tddWJrvcanTSrXm/wArNX5Zj7+Mqri9hbljixrE10TTr/KPmGW3sbjK6sTieJhI04lMTHs59fjALjV1j8wwlnKarOJwGJpnW5TTNMVRP7+ULjOMVft5HF61rx6qKZmYjo10Bb6vO/XNFiuqmdJiOZm8tybBY7C0XZxE1XqtddJjWOefUtsfltq9ldvD3JmqmxETE+udI0B55Bj7+OtXasRXFU0zpHNEeufot2OyLJsNjrdyq7rrRPNp3z9GttW6bVqm3T0UxpAPquqKKZqqnSIZ3g7E43MMTjrnWjixT/ExO5a55cm1lGIrj1RG+ETgraijJ7dz13NdfhVILmZiImZ6IYfOcbiMXfvXrdyqi1bnixETprz6NBwgxtVqxThLPPevzxIiPZMTG9WZ3g6cFkdm3Efa6au/WAaHLJmrAWpqnWZieee+UtDyyYjLbUzOkRE75e3pWH/Xtf3wDzzGMROCuRhI1vzpxej2xr0/tqo6+D+Mqs1XasfXy2kzxYjTn9nS0lNVNdMVU1RVE+uJ1eGPxVGDwly9XVEaROms9M6TOgKbg3j71d2/gsTVrVanSNfbrp5PfhNZmcLbxNPXs1xMfz/6I/BnD1XL+Kx9ymYi9XM0698z5rfNbUXctvxPqomr+IB9ZdiIxOBs3ddZqoiZ79EpR8ErnKZVV0/ZucX/AMsLwAAAAAAAAAAAAAAGRjCXcyz3GWfSrlqKJqqjSZ/Np7U+zwduW7tNc4+5VpOunP8AVX2sXdwfCDG12cPcvzVNUTFFM1TH2+nmWljOMXdvU0VZdfoif9U2qoiAXbmqBmmGxWKt028Pei1TNUcefXxefX1KjFZHgrViqunFR6RHrmqNdfWDTuKTg/jL2Iyquq5PGroidJ9vPKqwdi1muPvxj7/Fqprq4tEzEeuPrINgpasxxEZ/6Jx45HTo0j2x60rBZTawdq7bouVVUXNOafVozlWU4eM99E5+T084+oNmzdFUZlwm5+e1Y6I76frC2weCs5Vhq4tazTrrKn4IU8evGXqueqZp0/brAts2t429bot4OeLxqoiurm5o59en4KvFZFiLOHm9Rjbk3afVz8/+Wgv3KrWHuXKaJrqopmqKYjWZmI6GZzLOsdXh5t+hXbMVdNdduY0549oLLg1jruNwM8tOtVE6a+3pXKn4N2cPZy/SxciuZn7WkxPrnRZTibFMzFV63Ex0xNUA9ZnSJn2MlmWY43H2rs4eJt4a3rMzExrOkfCehq6Llu5E8SumuP8AlnVX57TFOUXopjSIpn/pkHnwYrquZTTVXVNU8aeeZ19UPHhPamm1YxlHNNivnnvmPo9OC3ZFPindCTnlEXMrvRPs1BJwd70jCWb356Iq/l7qfgxc5TKadZn7E8X/ABC4AAAAAAAAAAAAAAAZbPIrvZ5asRdropq16szH+mJalk89u1Wc+s3KKKq5jXSmmNZn7MA9sbkt/B4avE2MZcmq1TNcxOvREa+uf2WXB/G3MdllNy51qZ4kz7dIhU5lnONu4Su3OBvWqK4mmuqq3Mc0xOqz4NxYpyuimxXxufWqNY1idI1BbGqnx+WXcbjK6sVieJhI04lMTHsjXX4qjMMJZyiuzicBiaZ1uRTNMVRPtnygGwc1VGd4q/ayblbOsVTTTMzEdHPCvy7JcFjcLRc9I416Y1nSYmY5wahzVX46/GVZT9meNNqiKaZn16KXA5dYzCxGJzDF0zcr/wBM1RGnPp9AapnsX/xhhO6f+mUfBXasrzijB2r3K2LummkxOmtUQkYv/jDCd0/9MgtszwU4/CTYpuzamZieNEavvAYacJhaLNVybk0xEcafXzIPCfsevxQU/wDCtH/0sf8ASC21GTyXK7mYYKOXu1Rh4meJTHr551/zEPqm1XkmeWLFq5M2r8xGk/vVEA1bmql4R5hcwtmizYq4ty5PT7IRIyPA1WeNcxlNV7TXjcaOkGldZ/g5jLtV69grlfKRa14tX7RpDQAAAAAAAAAAAAAAAAAAAAAAAAAAAAAAAAAAAAAAAAAh5t2TjPcV/wDTKNwa7Htd8p+Lsek4W9Y43F5WiaNdNdNY0UVvg1iLVEUUZnpTHq5CPqDy4S02qMfhJtRFN7jx1Y0meeEzPcdfwWTWaqJmLlzSmatZ1jm16X3gcgt4a/F+/d9Iux0VcWafNPx+CtY/DTZuxzeqfZIKi3kNFWG5bFY3E1VTGusXOb/MPPgnFNNeJimqaoiqdJn4PSngzXEcSrHzVa/JyWn+dU7Ksppy2u7NF3jU1zrEcXTTo/f9gMxyXD46vldarV381GkfzzK/Kb2KwmdV5bfvTepinWKqpmZ6NfX3va/wfu3MRdu2sfNqLlc1TTyXG6Z19qTleTWsvrquTXN27V/r0mP8agrLv/Flvw//AJvnHVxheGFrE3ea3p/+Gnmta8o42bU47l9NI04nE/fXp1euZ5XZzK3FNz7NUdWrn5uj9/2BNqqimmaqp0iI1mSmqK6YqpnWmY1iVBHBq5OlN3Hzctx/p5LT/Oq8sWosWLdmnq26Ypj4RoD1AAAAAAAAAAAAAAAAABDzbs298N8IXBfsmhZYux6Thq7PG4vG059NfXq8crwP9OwlNjlOU0/1cXTzBNZWq7ic3zmvDekXLNmnT7NFUxr9nXyapS4/IKMViZxFi9yF2emeLxvVEe0FTn2WYfAWbM28RfruTdp+zcr1jTn5+j9mmsWqL2XWbdymKqJt06xMaxPNCongxFdMTcxc13ddePyfq9mmqxxmWelYO1h+W4nJ0xHG4vT0erX9gVOY5ROW2qsVgcTdt8Xnmjj6RP8AGixwGLrxuTTdudbi6Tp6+aPqh/7NXK5iL+Pm7RE9XktNf4ld4fD28Ph6bNEaUUxEApeCcxyOIj/m86mgZ+rg1NN+u5h8ZyVNc6zTyfG/zqvLFvkrNNvXXixpqCDwgpmvJcTTHTNMb4ePBeuKsksUR008bX+6VniLMYixVaqnSKlBwUuTaqxGEu/Zro4uke3pkHlirGZTnVeK9DqvUW50tc8TGkVaxPPKNn+Kx97C0xi8JyNPqn4x+7ZK/N8s/qeHi1yvJaevi8b2fvHsBFyW5isRg+Rv2JtWppmIrjpnX4lXBvDVVTM4rGc86/ex9FphbPo+HotcbjcX16aet7AjWqLWX4PizXVNu3rPGrnWeln4m/wixkdNGCt1RPNPTpO/SV3muX/1LCTY5Xktf9XF19cT7f2U9HBS7RGlOZaR7n//AKBobFi3h7NNq1TFNNMREaQ8syri3l2ImfXbqj/Cuy7IruCxdN6rHTdin/TyemvN3vvhLfi3ls24n7dyqKYj2g8eB9E0ZVc19d2Z/wDLSvkDJcN6Lllmj11UxVPfpCeAAAAAAAAAAAAAADO5P/xLmHdV/wBbRK3B5V6LmeIxnLcblomOJxdNNatenVZAoOEmNv2rljC2K5tzdmNa4mYmNdY9Tyu5JZowPL38ZiprmmJmeU5ufT9lrmmWWsytRTX9mqOeKufm6f3/AHV1vg19qmMRjJvWqeijk+L/AJiQOCGwV9/nKRjshsYm5N6zXXYvT/qomKY/xD1y3KfQMFcw/Lcpx4mONxdNOn9/3Qp4OXtZijMZpon/AE8lr/nUDg/jcRVib2DxFc3OT0iKpmZn1+3ueVyYjhXGvs84WuV5Xay23VFE8auvrVc8a9Pq1/d4ZpklOYX6L1F7kblP+ri8bzBZYiiblmqiOmYZ7gbMTTi6fXTNOv8ANS3yzAV4G3VTXf5aqqdeNxeL5qbLKf6dwivYarmpuaaT3U6+YNFcxFm3dpt11xFdXRHtMRas3bUxfopqo/5o1Rszyu1mNERXM0109FXPzdPq1/dWTwau1RxbmYzVb/LyWn+dQRuCM1ekX4oqmbXfzarS/kGHv367tWIxVM11TVMU3IiI19nMm4DA2cBYi1ZjSPXPPzpQImAwFvAW5ot3LtcT67lWs/8AfO8M/wCyb3hn/plYzGsTDP3+DuIvcaKsy+zV6uQj6gkcFuyKfFO6ErOqopyy9M+zRW4bg5fw008TMfsx6uRj6vbhPe4uApsR171URH8x9Qd4K0TTlXPPTXr/AIhdIeV2Iw2XWLemkxRHG79EwAAAAAAAAAAAAAABmM0/4mw/x/6GnU2aZHVj8XTiKMVyNVP/AMvjeqI9oLPE0Wq8Pci9ETb4s8bWNebRQcGObMcwptz/ALiKp4ns60vSeDl+vmu5lNdHrp5HTX/K3wGBtYDDxasxzeuefnkGfm5iM4zi5h5xFyzYo0+zRVMa838PHPssw+AtWZt4i/XcquR9m5XrGmk8/R+y2x+QUYnEziLF/wBHuT0zxeNrzRHt/Z4VcGIrpibmLmq7rrx+J6vZpqC5t2qL2Ct27tMVUTRTrTMax6lBmOU1ZXanFYHE3bcU880TXpE+v1aexb47LfTMLbs8rxJojTjaa+z9/wBld/s1crmIxGPm7RE9XktNf4kHljr13MeDXLVR9qjTjad0fVzKcmwmNwNF30rFRM66xTc0iOef2aC1hbVrCxh6af8AdxTFOmqmr4M8W7NeFxc2In1cnxt8g9rORYLDYy3dm/fqu0zE0xXXE+vuR8X/AMYYTun/AKZS8BkdGFxHL3r037kRzTpNPrifa9buV8pnFrMOW05ONOJxenmmOnX9weXCfsevxQU/8K0f/Sx/0peZ4L+oYOrD8pyes68bi6kYLTKowXKdFqLfH4v7aa6AicGOxLXir/6pV/CD/iLK/FR/1rvK8F/T8FRhuU5TizM8bi6dM69CPj8o9NzHC4vluJyExPF4uuuk69OoKvhba/32Hu1zMW+rMxPemW+DuEroiqnF4yYn/wCbH0WeNwdrHWJs3qdaZ/eVNTwau2/s2swmij8vJa+YJ2WZXhMBiblVi7druTExVx5ifXH7fstEDLMrtZdTVxZmuuqeern/AG9Wv7J4AAAAAAAAAAAAAAAAAAAAAAAAAAAAAAAAAAAAAAAAAAAAAAAAAAAAAAAAAAAAAAAAAAAAAAAAAAAAAAAACDTllmjMpx1NVcXJjSaY04s82icAAAAAAAIWNy61jb1i5dqr/wBzOsUxppPR0/wmgORERGkOgAAAAAAAAAAAAAAAAAAAAAAAg4vLLOLxFq/VNdFy1MzE0aRr0dP8JwAAAAAAAg4rLbWLxNq/drrmbU6006xxfV9E4AAAAAAAAAAAAAAAAAAAAAAAAAAAAAAAAAAAAAAAAAAAAAAAAAAAAAAAAAAAAAAAAAAAAAAAAAAAAAAAAAAAAAAAAAAAHAHRwB0cdAAAAAAAAAAAAAAAAAAAAAAAAAAAAAAAAAAAAAAAAAAAAAAAAABwHRwB0cAdAAAAAAAAAAAAAAAAAAAAAAAAAAAAAAAAAAAAAAAAAAAAAAAAAAAAAAAAAAAAAAAAAAAAAAAAAAAAAAAAAAAAAAAAAAAAAAAAAAABwFPjs2vYbF3LNFFE006c89PREvjXrjRHeX3o29Wue2lcCg/ruI/Tt/5c/ruI/Tt/5cvc7br7bc/DQDwwd6b+Ft3aoiJqjWYh7u8T3jvDhMdp7S5TVTV1aonul9M3wO+7xXfTvqaR+vwHjdxFixz3r1u346oje5ZxmGvzpZxFq5PsoridwPceNzEWLNUU3b1uiqroiqqImXqDo8aMRYrvVWaL1uq7T00RVE1R3wXsVh7E6Xr9q3464jeD2HjZxWHxE6Wb9q54K4nc+7l23Zomu7XTRTHTNU6QD7EarH4OiImvFWKYnombkRr/AJe9NUVUxVTMTE9ExIFVVNMfaqiO+Xzy1v8AUo/uhGzLLrWZWqbd6aoimdY0VtXBbA00zM3LmkRr6voC8i5RM6RXTM/tL7Y7I8FRXnlybEzyNnomfXpVDYgAAAACtx+YXMLiIt0UUTHFiefVG/rV/wDTt/5Bdik/rV/9O3/lZYG/VicNF2uIiZmY0gEjocpqpq6sxPdLzxeyXvBVuUnBXpxfvavIGhB5XsRYsffXrdvx1RG8HqPCzjMNfq0s4i1cn2UVxO59XMRZs1003b1uiqvqxVVETV3A9QeNOJsV3ZtUX7dVyOmmK4mf4B7DxvYrD2J0vX7Vuf8AnriN5ZxWHv8A3N+1c8FcTuB7D4uXKLVE13a6aKY6aqp0h4147CURTNeKsUxVGtMzciNY/YEl81VU09aqI75KaoqpiqmYmmY1iY9aJmOW2cxt00XpqiKfYCTy1v8AUo/uh2LlFU6U10zPsiVHPBbAxGs3LkR++n0VuQYSmrPpu2NZtWJ01n96ZgGxAB8zXTT1qojvlyLlFXVrpnullMssTn2Kv3MXdni0aaURP7T9DMsHGS4uxcwlyrSqqmJo9vPP0Brh52qprs0VT0zTEy9AHHXAARcbiKsPFM0xE6z63Pc3NO3pnVq/p+6dM6p7QlCr/qV38lJ/Urv5KWT+Q2Py6/Q1rQRMFiasRNfGiI006Etr2tzTu6fVp/py1aZ0z2kfMXKJnSK6Zn2RLxx+IjC4O5emY+xGvOxeEi/gr+EzCqZ0vVVR3aTp5uj8b1Fpx+Grxc4Wm7rejpp4s79EimqKqYqpnWJ54lnML/xVc/79UgvMVjcPg6aZxFziRVOkfZmef4PaiuLlFNdM601RrE/so+FP3OH95TvXGC2Kx7uncD0uXKbVE11zpTHTLywmLsYy1yuHr49Ht0mN7mY7Dd7vNW8Fey/j5Aux5XcRZsRrevW7cf8APVEb3xaxmFv1cWzibNyr2UVxMgkDxu4ixZqim7et25q6IqqiJl6xOsax0A6PGnEWar82ab1ubsc80RVHGj4F7E2LH39+3b8dURvB7Dws4vDX50s4i1cn/kridz0uXKLVE13K6aKY6ZqnSAfYjVY/B00xVVi7EUz0TNyNJ/y9ZvWot8pNyiKPzTVGn8g9BFpzDBVVcWnGYeavZF2nXek9IOgAAAAAAAAAAAAAAAAAAAAAAAAAAAAAAAAAAAAAAAAAAAAAAAAAAAAAAAAAAAAAAAAAAAAAAAAAAAAAAA4zGcdp3vhuhp2YzjtO98N0MtrBrqZ/CEAnKTVZX2fZ8KUi5X2fZ8KUsaMYRdeUs5wO+7xXfTvqaRl+CV61at4nlLlFGs09aqI9dTR04izXVpRet1T7IqiX2+FVicqtV4iu/j8TXXbnq0azpHw/hU42nC4LHYW5l12qnWumKojWInndw1m1mub4r+oXIpi3VpTTM6a9Pd7IfOb4XLsLjMLTgqaYq5SnjaVzV6/3kFhwls1XcvtYujmuUaVTMezSfqs8LjabuV04mZ0jizz93M9K7EYnLos1dFduIY+3jq8Pl2Iy6qNK5qpij9vtayCyyHXkcbmtfX4tXTz82kT5PHAejZldu4nMb9UxNc8SjWZiI1XVnBcjkFzDU06V1WKqZ/edJhSZHgMsvUXbOOt08vbrmJmq5NOsd2oGL9Hy7HYa7l16ri1VaV0azEdMf+q5z6rj5Jcr0041Ov8AiXjOV5FYuUTxKOPxo4ul6qZ1173vwgpinJrsRzRETEfxIKzJ8jt4zB03sbXXXr1aYq6P++ZpLNqmzapt0a8Wno1Q8j7Ks/FYAKzPsZ6Jl1c09evmp/mI81myuZXJzbPbOEonW3ZnXX1dET5As+DmD9Fy6muqI5S79uZ9fPEc2vwW75opiimKaY0iOaH0AAAAChzrbY8EeaAn51tseCPNAAX+UbBT3zvUC/yjYKe+d4JGL2S94Ktyk4K9OL97V5LvF7Je8FW5QcGb1q1ViuUuUUf72rrVRHsBpVNisqtV4i7iMfiK67c1fZo1nSmPZp/KzjEWatYt3bdVWnNEVRMyyuGs2s0zi/OYVxFNEzpRM8X1x6409sg5mNOGwGKsXctvVRxpmKqY1iOhZ8KLFU4aziqOtYq1/wAx9FVnmFy7C3rFGBpiK9Z4+lc1c2nN0zLV4yzGIwd23Ma8aidO/QEfDY2mrJ6cVrrNNqKqu/TVUcH4imnE5le59avsz8ZjzVkYy5hsvv5ZPPcm7NPR6tNGns4DiZLThaOmYif86go8tjDZjNzE5nfqmZn7NEzMxBjJw+W4yzey67Vxap0qo1mI9bmQ4LLMTZroxtuIv0z/AKrk0+cLSrK8isV0zydHGmeaIvVTO8EjhBOuSXp8O+FXlGR0YzBW72NruVxNP+7iKuin1ea04Q9i3tOj7O+HtkvY+E91TuBLtW6bVqi3T1aIimNfZD7HAVnCDFzg8srqidKq/sUz++n/AKPng9gvRMBFVUf7y5z1T7eedN6rzGv+rZ9awtP3drr6c/RMx5tRTTxaYpjoiNAeF3HYazXNFy7FNUerSX1YxVnEa8lXxtOnmlGxOS5fir03b+H49dXTPHqjdL4nL8PluEvVYG1NuuYjomavX++oKHGTGW5pM5Xd1qq61rniOiO6PXJhb8Y7NqZzS5xaqKvsW+fTXXm9vtlJ4J1Yeii9Vcrppu82vGq09r64V1YW5YtVW6qasRx4iOLOvNpV6u8Gkp04scXo05n0jYDlPQrPK9biRuSQAAcQM16tvvlPQM16tvvlkvcGp12c4VwDzCin5V03fh5rFXZV03fh5rGZ0jWXpaHBpTt7OVBwpvVVWrWEtzpVdnn7v+4eucZdT/RYotx9qzz0/tzxMq2/YuZ3n92mi7ydNiJo48U69FUptXBy/NMx/Uqp1jo5GPq2uSbwfxfpeV25mdaqNKJ79IVuF/4quf8Afql5cHq5y/NL+X3KuaJnSfbOsQ9cL/xVc/79Ug9uFP3OH95TvXGC2Kx7uncp+FP3OH95TvXGC2Kx7uncD5zHYbvd5q3gr2X8fJZZjsN3u81bwV7L+PkD7xeV2ruJqv47EV1Wv9NGs6R8FRmNvCYPEYa7l12qmqa9KojWNeeP/V9U2reaZ7iqMfcimizVNNFMzprGsx+zzzrCZbhbuHpwVNMXOPHG0rmr1x7ZBZcI8PViMst4qjmuW5iuZj1RETKwy3GUXsstX6p0piNJnu5nryUX8u5Keiu3xf5hj/Tq8FgcZl8xpVxo4n92oLHIpquem5rc566aZ015/V/6PHA1YfM8RexGY36poiuYoo1nSPX5rnCYGcPkFzDxT/vKrVcT+8zqpMiwOXXeXsY+3HL0XJ0mq5NPNzRp0x69QdzCMPl+IsX8tvVRrP26YmYj1R5yu87r5TJbtemnGomdPllHuZXkNmaapt0a682l6qZ3pWe0xTk92mmNIimdP7ZBUZJklvHYKL2MrrqieaimKuh7cI6ZwtjC2aK66cPxvt6VerWP/VYcHeyLX/fqhMxUYeujksTVRFNfqqq01BV4PK8rxFu3cw/GmY0njRzTuXVMcWmIjojmZLNsFh8rmjFZfepi5x4jk4njT659cz7IauzVNVi3VV0zTEz/AAD0AAAAAAAAAAAAAAAAAAAAAAAAAAAAAAAAAAAAAAAAAAAAAAAAAAAAAAAAAAAAAAAAAAAAAAAAAAAAAAcdAcV+Jymzib9V2uu5E1dMRMadHcsB86tMao7S+tOqdM94Vf8AQsP+pd/mPof0LD/qXf5j6LVx8fR0fh9/W3Py88PZpw9mm1TMzTTGkavQHSI7f+OUz3UX+ymCiZmL+KjX2VU/R74PIMNg8RF63fxFVUequqJjp19i3H6KrGZDhMXfm9NVy1XPrtTEeTzjg5go4utd6aqaoq48zHGnT99FyA+aKYooppjopjRkasPax/CqeSp/3UacbSObqfWGwQ8HluFwVyuuxbmmquftTNUz7fb3gmKvGZFhMXem7M12q56ZtaRrPt6FoAqcNkGEsXabk13b1VM6xysxVp/hOxuEoxuGqsXZqimrpmnpSAHhhMNRhMPTZtzVNNPRNXS9wAV2AyfD4C/Xet13K66/XcmJ06ejm/dYgAAAAAAIeKy+1irvKXKq4nTTmmPo8f6Nh/z3f5j6LIBW/wBGw/57v8x9EzDWKcNai3RMzEe3pewD4uURct1UT0VRMTopauC2Dqrqr5fExNUzM6VU/RegKnA5Bh8DiqMRbvYiqqnXmrqiY5409n7u4vIcJir03eNdtVz0zamI1/wtQFN/s3guLETXemqJ148zHGn46Ljoh181UxVTNM9ExpIMlGHt43hTVyVOtNuqaq+b1xVz72uiIiIiETCZbhsHdru2KJprr140zVM66/8A+JgKrF5Dg8Vd5XW5Zrnpm1pHkYbIMJh7sXJru3qo6OVmKvJagI+NwlGNwtWHuTVTRVprNPS+sLh6cLhrdiiZmm3TFMTV0vYAfNdPHomnWY1jTWH0Ar8DlGHwOJu37dVyu5c11muYnpnX2LAAHJjXpdAVGI4PYO9cm5TNyzVP6UxT5GH4P4Oxdi5NVy9VE6xysxV5LcByIiI0jodABx1wB44jDU4iIiqZjT2PYfOrRp1x6dUf+P2JmJ7whf021+av+Y+h/TbX5q/5j6Jo4e02P8vv6uv8vDD4anDzVxZqnjdOr1uURct1UTMxFUTGsdL6HbRo06I9OmP/AB8TMzPeULAZXYwFd2u1VXVVdmZqmuYnp+Cc46+34rruT4e5mFGN49ym5TMTpTMRE8+vPzPq3ldm3mFWNiu5ylXqmY09f7fungIeYZdazCmim9VXTFFUVRxZj6JFq3Fq1RbjWYoiIjV6APO9ai9aqt1TMRV06PDL8Bay/D8jZqrqp111rmNUsBV43I8LjL3LTNy1X65tTEa/4eUcG8FFMa13qqomJ48zHG5v30XID4ooiiimiOiI0ZPEYa1mHCjiW6f93ppXzc2vFnzhr0PC5bhsJeuXbNExXcnWqZqmf++kExV43I8JjLvKzx7Vc9NVrSJmfb0LQBUWOD2Es3Irqru3pp545WYq8k/GYWjGYeqxcmqKaomJmnp6NEgBHwWEowWGpsWqqppp6Jq6XhmOV2cxm3N2u5RNGuk0TETz/BPAU9jg9hLV6m5VcvXppnWIuzFUblvEREaR0OgAAAAAAAAAAAAAAAAAAAAAAAAAAAAAAAAAAAAAAAAAAAAAAAAAAAAAAAAAAAAAAAAAAAAAAAAAAAAAAAAODoAADg6AAAAAAAAAAAAAAAAAAAAAAAAAAAAAAAAAAAAAAAAAAAAAAAAA4OgAAOOgAAAAAAAAAAAAAAAAAAAAAAAAAAAAAAAAAAAAAAAAAAAAAAAAAAAAAAAAAAAAAAAAAAAAAAAAAAAAAAAAAAAAAAAAAAAAAAAAAAAAAAAAAAAAAAAAAAAAAAAAAAAAAAAAAAAAAAAAAAAAAAAAAAAAAAAAAAAAAAAAAAAAAAAAAAAAAAAAAAAAAAAAAAAAAAAAAAAAAAAAAAAAAAAAAAAAAAD/2Q==">
            <a:extLst>
              <a:ext uri="{FF2B5EF4-FFF2-40B4-BE49-F238E27FC236}">
                <a16:creationId xmlns:a16="http://schemas.microsoft.com/office/drawing/2014/main" id="{FDCAE3F1-25E4-4E6C-99E7-AF1D5EE60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3D8F6-921D-43FC-9479-0E997A20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34" y="3581400"/>
            <a:ext cx="5254391" cy="32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E5FD-249D-431F-8585-A14FA7AF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F817-6749-452E-972B-12F0AAE3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91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of computing cost in the metric of number of operations required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1E82CE-0ED6-4151-8B16-D261DC16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09216"/>
              </p:ext>
            </p:extLst>
          </p:nvPr>
        </p:nvGraphicFramePr>
        <p:xfrm>
          <a:off x="192340" y="2353469"/>
          <a:ext cx="11807319" cy="20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18">
                  <a:extLst>
                    <a:ext uri="{9D8B030D-6E8A-4147-A177-3AD203B41FA5}">
                      <a16:colId xmlns:a16="http://schemas.microsoft.com/office/drawing/2014/main" val="3782287861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2017235149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2951503191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1267412952"/>
                    </a:ext>
                  </a:extLst>
                </a:gridCol>
                <a:gridCol w="745725">
                  <a:extLst>
                    <a:ext uri="{9D8B030D-6E8A-4147-A177-3AD203B41FA5}">
                      <a16:colId xmlns:a16="http://schemas.microsoft.com/office/drawing/2014/main" val="2912373271"/>
                    </a:ext>
                  </a:extLst>
                </a:gridCol>
                <a:gridCol w="719098">
                  <a:extLst>
                    <a:ext uri="{9D8B030D-6E8A-4147-A177-3AD203B41FA5}">
                      <a16:colId xmlns:a16="http://schemas.microsoft.com/office/drawing/2014/main" val="3929542306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3116502949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3223423658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875528326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3240156009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1857367879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2801160967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2785223378"/>
                    </a:ext>
                  </a:extLst>
                </a:gridCol>
                <a:gridCol w="843380">
                  <a:extLst>
                    <a:ext uri="{9D8B030D-6E8A-4147-A177-3AD203B41FA5}">
                      <a16:colId xmlns:a16="http://schemas.microsoft.com/office/drawing/2014/main" val="157486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Conv1_2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Conv2_1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Conv2_2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Conv3_1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Conv3_2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Conv3_3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Conv4_1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Conv4_2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Conv4_3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Conv5_1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Conv5_2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Conv5_3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all layers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05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Pragmatic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Encoding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(Num. Ops)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9.32E+08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5.16E+08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9.21E+08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2.60E+08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3.88E+08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3.96E+08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9.34E+07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1.30E+08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1.01E+08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1.88E+07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1.63E+07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1.18E+07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3.78E+09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969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Complementary Encoding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(Num. Ops)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7.96E+08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3.66E+08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6.09E+08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1.62E+08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2.43E+08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2.42E+08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5.55E+07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8.18E+07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6.67E+07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1.32E+07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1.26E+07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9.89E+06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2.66E+09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03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29.09%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33.81%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37.88%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37.54%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39.04%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40.62%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36.93%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33.73%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29.73%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16.38%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29.81%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716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7966B2-4715-4E4E-943D-B4B69424E270}"/>
              </a:ext>
            </a:extLst>
          </p:cNvPr>
          <p:cNvSpPr txBox="1"/>
          <p:nvPr/>
        </p:nvSpPr>
        <p:spPr>
          <a:xfrm>
            <a:off x="7007887" y="4623725"/>
            <a:ext cx="646294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*Did not compare the cost of encoding (future work)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99DAAA1-C06D-4AF6-9E57-B53A6F70B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772878"/>
              </p:ext>
            </p:extLst>
          </p:nvPr>
        </p:nvGraphicFramePr>
        <p:xfrm>
          <a:off x="666581" y="4512551"/>
          <a:ext cx="6898001" cy="2444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22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B97F-D99C-4A0D-9C64-6E7CC551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EDA-9C02-40C2-9940-E0FB1B91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 the encoding mechanism to handle negative values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hardware to implement bit-complementary encoding on-fly</a:t>
            </a:r>
          </a:p>
          <a:p>
            <a:endParaRPr lang="en-US" dirty="0"/>
          </a:p>
          <a:p>
            <a:r>
              <a:rPr lang="en-US" dirty="0"/>
              <a:t>Modify the “</a:t>
            </a:r>
            <a:r>
              <a:rPr lang="en-US" dirty="0" err="1"/>
              <a:t>PE.v</a:t>
            </a:r>
            <a:r>
              <a:rPr lang="en-US" dirty="0"/>
              <a:t>” file to integrate the new design to </a:t>
            </a:r>
            <a:r>
              <a:rPr lang="en-US" dirty="0" err="1"/>
              <a:t>DnnWeaver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simulations on more datasets and more network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7B99-17CB-4A1D-B82A-D3A99435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2C14-9E76-44B4-8220-BAE70658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80719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30427" y="648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C00000"/>
              </a:buClr>
              <a:buSzPts val="3300"/>
            </a:pPr>
            <a:r>
              <a:rPr lang="en-US" dirty="0" err="1">
                <a:ea typeface="Calibri"/>
                <a:cs typeface="Calibri"/>
                <a:sym typeface="Calibri"/>
              </a:rPr>
              <a:t>DnnWeaver</a:t>
            </a:r>
            <a:r>
              <a:rPr lang="en-US" dirty="0">
                <a:ea typeface="Calibri"/>
                <a:cs typeface="Calibri"/>
                <a:sym typeface="Calibri"/>
              </a:rPr>
              <a:t> flow</a:t>
            </a:r>
            <a:endParaRPr sz="1467" dirty="0"/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757" y="1837865"/>
            <a:ext cx="2131192" cy="133242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70711" y="1710717"/>
            <a:ext cx="1837731" cy="1525339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2668102" y="2225242"/>
            <a:ext cx="1132045" cy="747655"/>
          </a:xfrm>
          <a:prstGeom prst="rect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2614254" y="2221712"/>
            <a:ext cx="12442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 Mapping</a:t>
            </a:r>
            <a:endParaRPr sz="1467"/>
          </a:p>
        </p:txBody>
      </p:sp>
      <p:sp>
        <p:nvSpPr>
          <p:cNvPr id="281" name="Shape 281"/>
          <p:cNvSpPr txBox="1"/>
          <p:nvPr/>
        </p:nvSpPr>
        <p:spPr>
          <a:xfrm>
            <a:off x="3601896" y="3003604"/>
            <a:ext cx="24852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 Macro dataflow diagram</a:t>
            </a:r>
            <a:endParaRPr sz="1467"/>
          </a:p>
        </p:txBody>
      </p:sp>
      <p:sp>
        <p:nvSpPr>
          <p:cNvPr id="282" name="Shape 282"/>
          <p:cNvSpPr txBox="1"/>
          <p:nvPr/>
        </p:nvSpPr>
        <p:spPr>
          <a:xfrm>
            <a:off x="4998844" y="1400594"/>
            <a:ext cx="184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SPECs</a:t>
            </a:r>
            <a:endParaRPr sz="1467"/>
          </a:p>
        </p:txBody>
      </p:sp>
      <p:cxnSp>
        <p:nvCxnSpPr>
          <p:cNvPr id="283" name="Shape 283"/>
          <p:cNvCxnSpPr>
            <a:endCxn id="280" idx="1"/>
          </p:cNvCxnSpPr>
          <p:nvPr/>
        </p:nvCxnSpPr>
        <p:spPr>
          <a:xfrm>
            <a:off x="2208253" y="2544877"/>
            <a:ext cx="406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3870034" y="2605273"/>
            <a:ext cx="534041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Shape 285"/>
          <p:cNvSpPr/>
          <p:nvPr/>
        </p:nvSpPr>
        <p:spPr>
          <a:xfrm>
            <a:off x="4547975" y="2022542"/>
            <a:ext cx="370703" cy="39834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>
            <a:off x="4544661" y="2375399"/>
            <a:ext cx="57672" cy="2535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4886569" y="2344710"/>
            <a:ext cx="142393" cy="2842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8" name="Shape 288"/>
          <p:cNvSpPr/>
          <p:nvPr/>
        </p:nvSpPr>
        <p:spPr>
          <a:xfrm>
            <a:off x="4925618" y="2580559"/>
            <a:ext cx="370703" cy="39834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318170" y="2608802"/>
            <a:ext cx="370703" cy="39834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Shape 290"/>
          <p:cNvCxnSpPr/>
          <p:nvPr/>
        </p:nvCxnSpPr>
        <p:spPr>
          <a:xfrm>
            <a:off x="5314248" y="2595023"/>
            <a:ext cx="534041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Shape 291"/>
          <p:cNvSpPr/>
          <p:nvPr/>
        </p:nvSpPr>
        <p:spPr>
          <a:xfrm>
            <a:off x="5879852" y="2234817"/>
            <a:ext cx="1132045" cy="747655"/>
          </a:xfrm>
          <a:prstGeom prst="rect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Shape 292"/>
          <p:cNvCxnSpPr/>
          <p:nvPr/>
        </p:nvCxnSpPr>
        <p:spPr>
          <a:xfrm>
            <a:off x="6426115" y="1978634"/>
            <a:ext cx="0" cy="25618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Shape 293"/>
          <p:cNvSpPr/>
          <p:nvPr/>
        </p:nvSpPr>
        <p:spPr>
          <a:xfrm>
            <a:off x="5348508" y="1214702"/>
            <a:ext cx="1147293" cy="700373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679059" y="2248775"/>
            <a:ext cx="15134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Planner</a:t>
            </a:r>
            <a:endParaRPr sz="1467"/>
          </a:p>
        </p:txBody>
      </p:sp>
      <p:cxnSp>
        <p:nvCxnSpPr>
          <p:cNvPr id="295" name="Shape 295"/>
          <p:cNvCxnSpPr/>
          <p:nvPr/>
        </p:nvCxnSpPr>
        <p:spPr>
          <a:xfrm rot="10800000" flipH="1">
            <a:off x="7027147" y="2234817"/>
            <a:ext cx="473412" cy="3019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Shape 296"/>
          <p:cNvCxnSpPr/>
          <p:nvPr/>
        </p:nvCxnSpPr>
        <p:spPr>
          <a:xfrm>
            <a:off x="7020879" y="2558925"/>
            <a:ext cx="479680" cy="30911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7" name="Shape 297"/>
          <p:cNvSpPr txBox="1"/>
          <p:nvPr/>
        </p:nvSpPr>
        <p:spPr>
          <a:xfrm>
            <a:off x="7214098" y="1973153"/>
            <a:ext cx="1846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Schedule</a:t>
            </a:r>
            <a:endParaRPr sz="1467"/>
          </a:p>
        </p:txBody>
      </p:sp>
      <p:sp>
        <p:nvSpPr>
          <p:cNvPr id="298" name="Shape 298"/>
          <p:cNvSpPr txBox="1"/>
          <p:nvPr/>
        </p:nvSpPr>
        <p:spPr>
          <a:xfrm>
            <a:off x="7234141" y="2721797"/>
            <a:ext cx="1846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Allocation</a:t>
            </a:r>
            <a:endParaRPr sz="1467"/>
          </a:p>
        </p:txBody>
      </p:sp>
      <p:sp>
        <p:nvSpPr>
          <p:cNvPr id="299" name="Shape 299"/>
          <p:cNvSpPr/>
          <p:nvPr/>
        </p:nvSpPr>
        <p:spPr>
          <a:xfrm>
            <a:off x="7555408" y="1986645"/>
            <a:ext cx="1147293" cy="632840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7577502" y="2779731"/>
            <a:ext cx="1147293" cy="588397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Shape 301"/>
          <p:cNvCxnSpPr/>
          <p:nvPr/>
        </p:nvCxnSpPr>
        <p:spPr>
          <a:xfrm rot="10800000" flipH="1">
            <a:off x="8724795" y="2779731"/>
            <a:ext cx="493352" cy="33071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2" name="Shape 302"/>
          <p:cNvCxnSpPr/>
          <p:nvPr/>
        </p:nvCxnSpPr>
        <p:spPr>
          <a:xfrm>
            <a:off x="8694852" y="2325065"/>
            <a:ext cx="523297" cy="454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Shape 303"/>
          <p:cNvSpPr/>
          <p:nvPr/>
        </p:nvSpPr>
        <p:spPr>
          <a:xfrm>
            <a:off x="9247675" y="2255951"/>
            <a:ext cx="1132045" cy="747655"/>
          </a:xfrm>
          <a:prstGeom prst="rect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044013" y="2282107"/>
            <a:ext cx="15134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Weaver</a:t>
            </a:r>
            <a:endParaRPr sz="1467"/>
          </a:p>
        </p:txBody>
      </p:sp>
      <p:sp>
        <p:nvSpPr>
          <p:cNvPr id="305" name="Shape 305"/>
          <p:cNvSpPr/>
          <p:nvPr/>
        </p:nvSpPr>
        <p:spPr>
          <a:xfrm>
            <a:off x="9239257" y="3312558"/>
            <a:ext cx="1257999" cy="747655"/>
          </a:xfrm>
          <a:prstGeom prst="rect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895372" y="3326770"/>
            <a:ext cx="1109777" cy="700373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0444673" y="3363219"/>
            <a:ext cx="20520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endParaRPr sz="1467"/>
          </a:p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sz="1467"/>
          </a:p>
        </p:txBody>
      </p:sp>
      <p:sp>
        <p:nvSpPr>
          <p:cNvPr id="308" name="Shape 308"/>
          <p:cNvSpPr txBox="1"/>
          <p:nvPr/>
        </p:nvSpPr>
        <p:spPr>
          <a:xfrm>
            <a:off x="9044012" y="3533235"/>
            <a:ext cx="1681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Integrator</a:t>
            </a:r>
            <a:endParaRPr sz="1467"/>
          </a:p>
        </p:txBody>
      </p:sp>
      <p:cxnSp>
        <p:nvCxnSpPr>
          <p:cNvPr id="309" name="Shape 309"/>
          <p:cNvCxnSpPr>
            <a:endCxn id="305" idx="0"/>
          </p:cNvCxnSpPr>
          <p:nvPr/>
        </p:nvCxnSpPr>
        <p:spPr>
          <a:xfrm>
            <a:off x="9868256" y="3003357"/>
            <a:ext cx="0" cy="309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0" name="Shape 310"/>
          <p:cNvCxnSpPr/>
          <p:nvPr/>
        </p:nvCxnSpPr>
        <p:spPr>
          <a:xfrm rot="10800000">
            <a:off x="10528711" y="3717901"/>
            <a:ext cx="36666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1" name="Shape 311"/>
          <p:cNvSpPr txBox="1"/>
          <p:nvPr/>
        </p:nvSpPr>
        <p:spPr>
          <a:xfrm>
            <a:off x="9044013" y="4398453"/>
            <a:ext cx="1846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Synthesizable accelerator</a:t>
            </a:r>
            <a:endParaRPr sz="1467"/>
          </a:p>
        </p:txBody>
      </p:sp>
      <p:sp>
        <p:nvSpPr>
          <p:cNvPr id="312" name="Shape 312"/>
          <p:cNvSpPr/>
          <p:nvPr/>
        </p:nvSpPr>
        <p:spPr>
          <a:xfrm>
            <a:off x="9197584" y="4371431"/>
            <a:ext cx="1459129" cy="700373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Shape 313"/>
          <p:cNvCxnSpPr/>
          <p:nvPr/>
        </p:nvCxnSpPr>
        <p:spPr>
          <a:xfrm>
            <a:off x="9784411" y="4062477"/>
            <a:ext cx="0" cy="30895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3143" y="3980601"/>
            <a:ext cx="1904496" cy="1469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Shape 315"/>
          <p:cNvCxnSpPr/>
          <p:nvPr/>
        </p:nvCxnSpPr>
        <p:spPr>
          <a:xfrm rot="10800000">
            <a:off x="8597446" y="4721617"/>
            <a:ext cx="5848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Shape 316"/>
          <p:cNvSpPr/>
          <p:nvPr/>
        </p:nvSpPr>
        <p:spPr>
          <a:xfrm>
            <a:off x="7214098" y="6017834"/>
            <a:ext cx="1132045" cy="519516"/>
          </a:xfrm>
          <a:prstGeom prst="rect">
            <a:avLst/>
          </a:prstGeom>
          <a:noFill/>
          <a:ln w="412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023417" y="6068495"/>
            <a:ext cx="15134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67"/>
          </a:p>
        </p:txBody>
      </p:sp>
      <p:sp>
        <p:nvSpPr>
          <p:cNvPr id="318" name="Shape 318"/>
          <p:cNvSpPr/>
          <p:nvPr/>
        </p:nvSpPr>
        <p:spPr>
          <a:xfrm rot="5400000">
            <a:off x="7445926" y="5516269"/>
            <a:ext cx="547057" cy="358347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578271" y="1235064"/>
            <a:ext cx="1147293" cy="700373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228758" y="1236553"/>
            <a:ext cx="1846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templates</a:t>
            </a:r>
            <a:endParaRPr sz="1467"/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5">
            <a:alphaModFix/>
          </a:blip>
          <a:srcRect l="1385" t="3891" r="964"/>
          <a:stretch/>
        </p:blipFill>
        <p:spPr>
          <a:xfrm>
            <a:off x="1955609" y="4488543"/>
            <a:ext cx="4725123" cy="2250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/>
          <p:nvPr/>
        </p:nvCxnSpPr>
        <p:spPr>
          <a:xfrm flipH="1">
            <a:off x="2042117" y="2384301"/>
            <a:ext cx="3782887" cy="26604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3" name="Shape 323"/>
          <p:cNvCxnSpPr/>
          <p:nvPr/>
        </p:nvCxnSpPr>
        <p:spPr>
          <a:xfrm flipH="1">
            <a:off x="6581078" y="2953185"/>
            <a:ext cx="439801" cy="202589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FCEFED-AEC5-4027-B928-BE597D493DC4}"/>
              </a:ext>
            </a:extLst>
          </p:cNvPr>
          <p:cNvSpPr/>
          <p:nvPr/>
        </p:nvSpPr>
        <p:spPr>
          <a:xfrm>
            <a:off x="1385740" y="4437569"/>
            <a:ext cx="5397403" cy="23556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261B3-7699-4FC1-B4B5-7392EC871C6C}"/>
              </a:ext>
            </a:extLst>
          </p:cNvPr>
          <p:cNvSpPr txBox="1"/>
          <p:nvPr/>
        </p:nvSpPr>
        <p:spPr>
          <a:xfrm>
            <a:off x="430427" y="1326092"/>
            <a:ext cx="132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prototxt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98674-4169-4AFB-911D-803B25B9D216}"/>
              </a:ext>
            </a:extLst>
          </p:cNvPr>
          <p:cNvSpPr txBox="1"/>
          <p:nvPr/>
        </p:nvSpPr>
        <p:spPr>
          <a:xfrm>
            <a:off x="9080766" y="5031040"/>
            <a:ext cx="210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Zync_wrapper.bit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7541-7ED6-48CF-BC08-40D16BAD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BF91-E632-4FDD-8E00-293B00CE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 is widely used</a:t>
            </a:r>
          </a:p>
          <a:p>
            <a:endParaRPr lang="en-US" dirty="0"/>
          </a:p>
          <a:p>
            <a:r>
              <a:rPr lang="en-US" dirty="0"/>
              <a:t>FPGA provides an attractive acceleration solution:</a:t>
            </a:r>
          </a:p>
          <a:p>
            <a:pPr lvl="1"/>
            <a:r>
              <a:rPr lang="en-US" dirty="0"/>
              <a:t>Compared with GPU: lower power consumption</a:t>
            </a:r>
          </a:p>
          <a:p>
            <a:pPr lvl="1"/>
            <a:r>
              <a:rPr lang="en-US" dirty="0"/>
              <a:t>Compared with ASIC: lower design effort</a:t>
            </a:r>
          </a:p>
          <a:p>
            <a:pPr lvl="1"/>
            <a:endParaRPr lang="en-US" dirty="0"/>
          </a:p>
          <a:p>
            <a:r>
              <a:rPr lang="en-US" altLang="zh-CN" dirty="0"/>
              <a:t>Automation tools further reduce design effort:</a:t>
            </a:r>
          </a:p>
          <a:p>
            <a:pPr lvl="1"/>
            <a:r>
              <a:rPr lang="en-US" altLang="zh-CN" dirty="0"/>
              <a:t> map neural network to FPGA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6F49-A93B-4AE7-86AA-BD98831A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II. Replicating </a:t>
            </a:r>
            <a:r>
              <a:rPr lang="en-US" dirty="0" err="1">
                <a:solidFill>
                  <a:srgbClr val="C00000"/>
                </a:solidFill>
              </a:rPr>
              <a:t>DnnWeaver</a:t>
            </a:r>
            <a:r>
              <a:rPr lang="en-US" dirty="0">
                <a:solidFill>
                  <a:srgbClr val="C00000"/>
                </a:solidFill>
              </a:rPr>
              <a:t>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0786-CF96-4159-B7FD-85BA42ED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</a:t>
            </a:r>
            <a:r>
              <a:rPr lang="en-US" dirty="0" err="1"/>
              <a:t>DnnWeaver</a:t>
            </a:r>
            <a:r>
              <a:rPr lang="en-US" dirty="0"/>
              <a:t> Environment to improve upon it </a:t>
            </a:r>
          </a:p>
          <a:p>
            <a:endParaRPr lang="en-US" dirty="0"/>
          </a:p>
          <a:p>
            <a:r>
              <a:rPr lang="en-US" dirty="0"/>
              <a:t>Run the accelerator synthesis </a:t>
            </a:r>
          </a:p>
          <a:p>
            <a:endParaRPr lang="en-US" dirty="0"/>
          </a:p>
          <a:p>
            <a:r>
              <a:rPr lang="en-US" dirty="0"/>
              <a:t>Configure FPGA with bitstream and run arm interface code to pass inputs and weights of the model under acceleration </a:t>
            </a:r>
          </a:p>
        </p:txBody>
      </p:sp>
    </p:spTree>
    <p:extLst>
      <p:ext uri="{BB962C8B-B14F-4D97-AF65-F5344CB8AC3E}">
        <p14:creationId xmlns:p14="http://schemas.microsoft.com/office/powerpoint/2010/main" val="20300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3BBF-4C32-8849-A291-AA76373D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Experimental Setup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FFAC-8969-BE4F-A36C-B3A76398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Zedboard</a:t>
            </a:r>
            <a:r>
              <a:rPr lang="en-US" dirty="0"/>
              <a:t> with FPGA SoC </a:t>
            </a:r>
          </a:p>
          <a:p>
            <a:r>
              <a:rPr lang="en-US" dirty="0"/>
              <a:t>FPGA SoC is needed because the code depends that PS passes the inputs and weights through the interface</a:t>
            </a:r>
          </a:p>
          <a:p>
            <a:endParaRPr lang="en-US" dirty="0"/>
          </a:p>
          <a:p>
            <a:r>
              <a:rPr lang="en-US" dirty="0"/>
              <a:t>Connection options: </a:t>
            </a:r>
          </a:p>
          <a:p>
            <a:pPr lvl="1"/>
            <a:r>
              <a:rPr lang="en-US" b="1" dirty="0"/>
              <a:t>Directly boot </a:t>
            </a:r>
            <a:r>
              <a:rPr lang="en-US" b="1" dirty="0" err="1"/>
              <a:t>petalinux</a:t>
            </a:r>
            <a:r>
              <a:rPr lang="en-US" b="1" dirty="0"/>
              <a:t> (precompiled image) and deal with it (took us long trial and error to </a:t>
            </a:r>
            <a:r>
              <a:rPr lang="en-US" b="1" dirty="0" smtClean="0"/>
              <a:t>realize </a:t>
            </a:r>
            <a:r>
              <a:rPr lang="en-US" b="1" dirty="0"/>
              <a:t>this)  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Linux </a:t>
            </a:r>
            <a:r>
              <a:rPr lang="en-US" dirty="0"/>
              <a:t>application in </a:t>
            </a:r>
            <a:r>
              <a:rPr lang="en-US" dirty="0" err="1"/>
              <a:t>Vivado</a:t>
            </a:r>
            <a:r>
              <a:rPr lang="en-US" dirty="0"/>
              <a:t> SDK </a:t>
            </a:r>
          </a:p>
          <a:p>
            <a:pPr lvl="2"/>
            <a:r>
              <a:rPr lang="en-US" dirty="0"/>
              <a:t>Cross compilation is challenging </a:t>
            </a:r>
          </a:p>
          <a:p>
            <a:pPr lvl="2"/>
            <a:r>
              <a:rPr lang="en-US" dirty="0"/>
              <a:t>Require </a:t>
            </a:r>
            <a:r>
              <a:rPr lang="en-US" dirty="0" err="1"/>
              <a:t>tcf</a:t>
            </a:r>
            <a:r>
              <a:rPr lang="en-US" dirty="0"/>
              <a:t> agent and server to be setup </a:t>
            </a:r>
          </a:p>
          <a:p>
            <a:pPr lvl="2"/>
            <a:r>
              <a:rPr lang="en-US" dirty="0"/>
              <a:t>To enable </a:t>
            </a:r>
            <a:r>
              <a:rPr lang="en-US" dirty="0" err="1"/>
              <a:t>tcf</a:t>
            </a:r>
            <a:r>
              <a:rPr lang="en-US" dirty="0"/>
              <a:t> agent </a:t>
            </a:r>
            <a:r>
              <a:rPr lang="en-US" dirty="0" err="1"/>
              <a:t>petalinux</a:t>
            </a:r>
            <a:r>
              <a:rPr lang="en-US" dirty="0"/>
              <a:t> need to be built from sources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4BB-208E-A04D-B631-690C3F7F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Experimental Setup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3DE22-D8DF-1140-AEB6-EBE0F16DCA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0442" y="1840922"/>
            <a:ext cx="5613971" cy="4156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314" y="2714920"/>
            <a:ext cx="4939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to host PC via serial 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PUTTY to get output from 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 err="1" smtClean="0"/>
              <a:t>Bitstream</a:t>
            </a:r>
            <a:r>
              <a:rPr lang="en-US" dirty="0" smtClean="0"/>
              <a:t> using SDK before running arm-software code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32F0-75B6-B14E-9901-EE532A48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DNN Weaver High-level Structure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EBB50-5FFF-FF42-947F-B0FD3B78FBE2}"/>
              </a:ext>
            </a:extLst>
          </p:cNvPr>
          <p:cNvSpPr/>
          <p:nvPr/>
        </p:nvSpPr>
        <p:spPr>
          <a:xfrm>
            <a:off x="3447537" y="3540434"/>
            <a:ext cx="1618735" cy="16558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60C4-6822-FE4C-9DBD-EDB8A135F397}"/>
              </a:ext>
            </a:extLst>
          </p:cNvPr>
          <p:cNvSpPr/>
          <p:nvPr/>
        </p:nvSpPr>
        <p:spPr>
          <a:xfrm>
            <a:off x="5912708" y="3534032"/>
            <a:ext cx="1618735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F946B-7A23-3742-8D74-9EFF08163E86}"/>
              </a:ext>
            </a:extLst>
          </p:cNvPr>
          <p:cNvSpPr/>
          <p:nvPr/>
        </p:nvSpPr>
        <p:spPr>
          <a:xfrm>
            <a:off x="4504038" y="1690688"/>
            <a:ext cx="2218038" cy="9043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61ED3-27B4-1646-A579-190192203417}"/>
              </a:ext>
            </a:extLst>
          </p:cNvPr>
          <p:cNvSpPr txBox="1"/>
          <p:nvPr/>
        </p:nvSpPr>
        <p:spPr>
          <a:xfrm>
            <a:off x="3826474" y="4177269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28357-F638-A546-AB73-6AECB3B04885}"/>
              </a:ext>
            </a:extLst>
          </p:cNvPr>
          <p:cNvSpPr txBox="1"/>
          <p:nvPr/>
        </p:nvSpPr>
        <p:spPr>
          <a:xfrm>
            <a:off x="6336956" y="4177269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PL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8B2F0-55B6-244E-A1F9-CD0E25E1B3FE}"/>
              </a:ext>
            </a:extLst>
          </p:cNvPr>
          <p:cNvSpPr txBox="1"/>
          <p:nvPr/>
        </p:nvSpPr>
        <p:spPr>
          <a:xfrm>
            <a:off x="4866502" y="1958191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9FE1B-5C8B-9C40-BD28-A0100BFFF879}"/>
              </a:ext>
            </a:extLst>
          </p:cNvPr>
          <p:cNvCxnSpPr>
            <a:cxnSpLocks/>
          </p:cNvCxnSpPr>
          <p:nvPr/>
        </p:nvCxnSpPr>
        <p:spPr>
          <a:xfrm flipH="1" flipV="1">
            <a:off x="4269259" y="2327523"/>
            <a:ext cx="1" cy="1206509"/>
          </a:xfrm>
          <a:prstGeom prst="line">
            <a:avLst/>
          </a:prstGeom>
          <a:ln w="3492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60C1E-CDA4-6B4F-B20F-A51EECFEB789}"/>
              </a:ext>
            </a:extLst>
          </p:cNvPr>
          <p:cNvCxnSpPr>
            <a:cxnSpLocks/>
          </p:cNvCxnSpPr>
          <p:nvPr/>
        </p:nvCxnSpPr>
        <p:spPr>
          <a:xfrm flipH="1">
            <a:off x="4256905" y="2327522"/>
            <a:ext cx="271333" cy="6403"/>
          </a:xfrm>
          <a:prstGeom prst="line">
            <a:avLst/>
          </a:prstGeom>
          <a:ln w="34925">
            <a:solidFill>
              <a:schemeClr val="tx1"/>
            </a:solidFill>
            <a:headEnd type="triangle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346D4-0D89-6C4E-AE7C-C19D5C47882C}"/>
              </a:ext>
            </a:extLst>
          </p:cNvPr>
          <p:cNvCxnSpPr/>
          <p:nvPr/>
        </p:nvCxnSpPr>
        <p:spPr>
          <a:xfrm flipH="1" flipV="1">
            <a:off x="6956852" y="2333925"/>
            <a:ext cx="1" cy="1206509"/>
          </a:xfrm>
          <a:prstGeom prst="line">
            <a:avLst/>
          </a:prstGeom>
          <a:ln w="3492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69DAA-3434-704A-92D9-521D4E5C7F15}"/>
              </a:ext>
            </a:extLst>
          </p:cNvPr>
          <p:cNvCxnSpPr>
            <a:cxnSpLocks/>
          </p:cNvCxnSpPr>
          <p:nvPr/>
        </p:nvCxnSpPr>
        <p:spPr>
          <a:xfrm>
            <a:off x="6722075" y="2333925"/>
            <a:ext cx="216242" cy="1"/>
          </a:xfrm>
          <a:prstGeom prst="line">
            <a:avLst/>
          </a:prstGeom>
          <a:ln w="34925">
            <a:solidFill>
              <a:schemeClr val="tx1"/>
            </a:solidFill>
            <a:headEnd type="triangle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>
            <a:extLst>
              <a:ext uri="{FF2B5EF4-FFF2-40B4-BE49-F238E27FC236}">
                <a16:creationId xmlns:a16="http://schemas.microsoft.com/office/drawing/2014/main" id="{14880F2C-1AB9-CF46-AC4E-21CF7656EEC0}"/>
              </a:ext>
            </a:extLst>
          </p:cNvPr>
          <p:cNvSpPr/>
          <p:nvPr/>
        </p:nvSpPr>
        <p:spPr>
          <a:xfrm>
            <a:off x="3510348" y="3735238"/>
            <a:ext cx="1580636" cy="44203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CCFBE-D8C1-F34F-BADF-4729032A6D47}"/>
              </a:ext>
            </a:extLst>
          </p:cNvPr>
          <p:cNvSpPr txBox="1"/>
          <p:nvPr/>
        </p:nvSpPr>
        <p:spPr>
          <a:xfrm>
            <a:off x="3529113" y="3744262"/>
            <a:ext cx="22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Controlling SW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20C52-1D8C-BE4B-BA76-F0CF72B9C2BD}"/>
              </a:ext>
            </a:extLst>
          </p:cNvPr>
          <p:cNvSpPr txBox="1"/>
          <p:nvPr/>
        </p:nvSpPr>
        <p:spPr>
          <a:xfrm>
            <a:off x="3094469" y="2817182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Input.bin</a:t>
            </a:r>
            <a:endParaRPr lang="en-US" dirty="0"/>
          </a:p>
          <a:p>
            <a:r>
              <a:rPr lang="en-US" dirty="0" err="1" smtClean="0"/>
              <a:t>weight.bin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5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BF1B-9287-1B4B-A3B4-DA3C944F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DNN Weaver 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334C4-D549-F34B-870D-AC3403D4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8" y="1690688"/>
            <a:ext cx="3136900" cy="470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E8FD2-7816-6044-9E71-E52F563B5675}"/>
              </a:ext>
            </a:extLst>
          </p:cNvPr>
          <p:cNvSpPr txBox="1"/>
          <p:nvPr/>
        </p:nvSpPr>
        <p:spPr>
          <a:xfrm>
            <a:off x="1222624" y="1321356"/>
            <a:ext cx="11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Mmap.txt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63DEA-5649-8240-88BB-05438A980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5" t="2247" r="41046" b="-2247"/>
          <a:stretch/>
        </p:blipFill>
        <p:spPr>
          <a:xfrm>
            <a:off x="5890730" y="1536576"/>
            <a:ext cx="471584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F538E-D77E-104C-8468-3D0FE6273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74" y="3632688"/>
            <a:ext cx="43053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3D16D8-BEFB-9C49-8268-0D25C17B7E07}"/>
              </a:ext>
            </a:extLst>
          </p:cNvPr>
          <p:cNvSpPr txBox="1"/>
          <p:nvPr/>
        </p:nvSpPr>
        <p:spPr>
          <a:xfrm>
            <a:off x="7109717" y="1168554"/>
            <a:ext cx="20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command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3F682-A951-D043-B892-88EAFA7BB10D}"/>
              </a:ext>
            </a:extLst>
          </p:cNvPr>
          <p:cNvSpPr txBox="1"/>
          <p:nvPr/>
        </p:nvSpPr>
        <p:spPr>
          <a:xfrm>
            <a:off x="7119991" y="3264666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layers</a:t>
            </a:r>
          </a:p>
        </p:txBody>
      </p:sp>
    </p:spTree>
    <p:extLst>
      <p:ext uri="{BB962C8B-B14F-4D97-AF65-F5344CB8AC3E}">
        <p14:creationId xmlns:p14="http://schemas.microsoft.com/office/powerpoint/2010/main" val="40673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Dataset Guidelines for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According to the generated mmap.txt, following were the requirements:</a:t>
            </a:r>
          </a:p>
          <a:p>
            <a:pPr marL="514350" indent="-514350">
              <a:buAutoNum type="arabicPeriod"/>
            </a:pPr>
            <a:r>
              <a:rPr lang="en-US" dirty="0"/>
              <a:t>28x28 image size</a:t>
            </a:r>
          </a:p>
          <a:p>
            <a:pPr marL="514350" indent="-514350">
              <a:buAutoNum type="arabicPeriod"/>
            </a:pPr>
            <a:r>
              <a:rPr lang="en-US" dirty="0"/>
              <a:t>20 Convolution filters, each of 5x5 size</a:t>
            </a:r>
          </a:p>
          <a:p>
            <a:pPr marL="514350" indent="-514350">
              <a:buAutoNum type="arabicPeriod"/>
            </a:pPr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activation function followed by 2x2 max pooling in both x and y directions</a:t>
            </a:r>
          </a:p>
          <a:p>
            <a:pPr marL="514350" indent="-514350">
              <a:buAutoNum type="arabicPeriod"/>
            </a:pPr>
            <a:r>
              <a:rPr lang="en-US" dirty="0"/>
              <a:t>This is followed by 50 convolution filters, also of 5x5 size with same act. function and pooling</a:t>
            </a:r>
          </a:p>
          <a:p>
            <a:pPr marL="514350" indent="-514350">
              <a:buAutoNum type="arabicPeriod"/>
            </a:pPr>
            <a:r>
              <a:rPr lang="en-US" dirty="0"/>
              <a:t>After this, there’s a fully connected layer with 500 units and same act. function.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1017</Words>
  <Application>Microsoft Office PowerPoint</Application>
  <PresentationFormat>Widescreen</PresentationFormat>
  <Paragraphs>286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等线</vt:lpstr>
      <vt:lpstr>Wingdings</vt:lpstr>
      <vt:lpstr>Office Theme</vt:lpstr>
      <vt:lpstr>Enhanced Automatic DNN Acceleration</vt:lpstr>
      <vt:lpstr>Outline</vt:lpstr>
      <vt:lpstr>Motivations</vt:lpstr>
      <vt:lpstr>II. Replicating DnnWeaver Framework </vt:lpstr>
      <vt:lpstr>Experimental Setup </vt:lpstr>
      <vt:lpstr>Experimental Setup</vt:lpstr>
      <vt:lpstr>DNN Weaver High-level Structure </vt:lpstr>
      <vt:lpstr>DNN Weaver Output </vt:lpstr>
      <vt:lpstr>Dataset Guidelines for the project</vt:lpstr>
      <vt:lpstr>Training and generating files</vt:lpstr>
      <vt:lpstr>PowerPoint Presentation</vt:lpstr>
      <vt:lpstr>III. Accelerate CNN Computing with Encoding Methods </vt:lpstr>
      <vt:lpstr>Existing Encoding Method 1</vt:lpstr>
      <vt:lpstr>Existing Encoding Method 2</vt:lpstr>
      <vt:lpstr>Proposed Bit-Complementray Encoding Method</vt:lpstr>
      <vt:lpstr>Proposed Encoding Method:      optimum approximation</vt:lpstr>
      <vt:lpstr>Proposed Encoding Method:       fast approximation</vt:lpstr>
      <vt:lpstr>IV. Simulation Results</vt:lpstr>
      <vt:lpstr>Simulation Setup</vt:lpstr>
      <vt:lpstr>Simulation Results: Accuracy </vt:lpstr>
      <vt:lpstr>Simulation Results</vt:lpstr>
      <vt:lpstr>Future Works</vt:lpstr>
      <vt:lpstr>Q&amp;A</vt:lpstr>
      <vt:lpstr>DnnWeaver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Automatic CNN Acceleration</dc:title>
  <dc:creator>lmy</dc:creator>
  <cp:lastModifiedBy>Rana Elnaggar</cp:lastModifiedBy>
  <cp:revision>47</cp:revision>
  <dcterms:created xsi:type="dcterms:W3CDTF">2018-04-24T15:33:25Z</dcterms:created>
  <dcterms:modified xsi:type="dcterms:W3CDTF">2018-04-26T15:48:44Z</dcterms:modified>
</cp:coreProperties>
</file>