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6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90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32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2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2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9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0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8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2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9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109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15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3" name="Rectangle 1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5D660-0082-4E21-8E76-ED248B091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PROJECT: REAL TIME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15F97-DF0D-4F93-8337-E1DA732F6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200"/>
              <a:t>PRANAV DESHPANDE</a:t>
            </a:r>
          </a:p>
          <a:p>
            <a:r>
              <a:rPr lang="en-US" sz="2200"/>
              <a:t>Naina Jain</a:t>
            </a:r>
          </a:p>
        </p:txBody>
      </p:sp>
      <p:sp>
        <p:nvSpPr>
          <p:cNvPr id="44" name="Rectangle 19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367D82-B443-4922-BEAA-E06F0175F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40" r="14093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98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C08B-1E27-4AAB-BBDC-3D937054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294846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0397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F579-9A0D-4D88-8E14-543339F9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79681-9FAA-448B-8014-C679E79F3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19086"/>
            <a:ext cx="11030237" cy="239485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dirty="0"/>
              <a:t>Dataset contains comments, URL, </a:t>
            </a:r>
            <a:r>
              <a:rPr lang="en-US" sz="2800" dirty="0" err="1"/>
              <a:t>company_name</a:t>
            </a:r>
            <a:r>
              <a:rPr lang="en-US" sz="2800" dirty="0"/>
              <a:t>, logo, website, ratings, review.</a:t>
            </a:r>
          </a:p>
          <a:p>
            <a:pPr marL="0" indent="0">
              <a:buNone/>
            </a:pPr>
            <a:r>
              <a:rPr lang="en-US" sz="2800" dirty="0"/>
              <a:t>Used review and ratings  </a:t>
            </a:r>
            <a:r>
              <a:rPr lang="en-US" sz="2800" dirty="0" err="1"/>
              <a:t>coloumn</a:t>
            </a:r>
            <a:r>
              <a:rPr lang="en-US" sz="2800" dirty="0"/>
              <a:t> in data to train model and predict ratings of new review.</a:t>
            </a:r>
          </a:p>
          <a:p>
            <a:pPr marL="0" indent="0">
              <a:buNone/>
            </a:pPr>
            <a:r>
              <a:rPr lang="en-US" sz="2800" dirty="0"/>
              <a:t>We have around more than 1 million rows of data</a:t>
            </a:r>
          </a:p>
        </p:txBody>
      </p:sp>
    </p:spTree>
    <p:extLst>
      <p:ext uri="{BB962C8B-B14F-4D97-AF65-F5344CB8AC3E}">
        <p14:creationId xmlns:p14="http://schemas.microsoft.com/office/powerpoint/2010/main" val="237980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EB8A-C9B8-4150-815C-2CA82DDC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7F92-9913-4A2F-B5EF-03A3BB0CB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3570514"/>
            <a:ext cx="11029615" cy="3846286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/>
              <a:t>Removed all the column except review and ratings.</a:t>
            </a:r>
          </a:p>
          <a:p>
            <a:r>
              <a:rPr lang="en-US" sz="11200" dirty="0"/>
              <a:t>Removed </a:t>
            </a:r>
            <a:r>
              <a:rPr lang="en-US" sz="11200" dirty="0" err="1"/>
              <a:t>stopwords</a:t>
            </a:r>
            <a:r>
              <a:rPr lang="en-US" sz="11200" dirty="0"/>
              <a:t>. “a”, “above”,  “again” etc.</a:t>
            </a:r>
          </a:p>
          <a:p>
            <a:r>
              <a:rPr lang="en-US" sz="11200" dirty="0"/>
              <a:t>The words like ‘aren’t’,  ‘isn’t’ are converted to ‘are not’, ‘is not’</a:t>
            </a:r>
          </a:p>
          <a:p>
            <a:r>
              <a:rPr lang="en-US" sz="11200" i="0" dirty="0">
                <a:solidFill>
                  <a:srgbClr val="000000"/>
                </a:solidFill>
                <a:effectLst/>
              </a:rPr>
              <a:t>remove special characters such as ' * ( ] " ' and keep characters a-z in the reviews.</a:t>
            </a:r>
          </a:p>
          <a:p>
            <a:r>
              <a:rPr lang="en-US" sz="11200" i="0" dirty="0">
                <a:solidFill>
                  <a:srgbClr val="000000"/>
                </a:solidFill>
                <a:effectLst/>
              </a:rPr>
              <a:t>LEMMATIZATION convert the words to it's root form.</a:t>
            </a:r>
          </a:p>
          <a:p>
            <a:endParaRPr lang="en-US" sz="11200" i="0" dirty="0">
              <a:solidFill>
                <a:srgbClr val="000000"/>
              </a:solidFill>
              <a:effectLst/>
            </a:endParaRPr>
          </a:p>
          <a:p>
            <a:endParaRPr lang="en-US" sz="11200" dirty="0"/>
          </a:p>
          <a:p>
            <a:endParaRPr lang="en-US" sz="9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sz="11200" dirty="0"/>
          </a:p>
          <a:p>
            <a:endParaRPr lang="en-US" sz="112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304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EB8A-C9B8-4150-815C-2CA82DDC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+mn-lt"/>
              </a:rPr>
              <a:t>Histogram for the length of the reviews.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7F92-9913-4A2F-B5EF-03A3BB0CB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3570514"/>
            <a:ext cx="11029615" cy="3846286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/>
              <a:t>Removed all the column except review and ratings.</a:t>
            </a:r>
          </a:p>
          <a:p>
            <a:r>
              <a:rPr lang="en-US" sz="11200" dirty="0"/>
              <a:t>Removed </a:t>
            </a:r>
            <a:r>
              <a:rPr lang="en-US" sz="11200" dirty="0" err="1"/>
              <a:t>stopwords</a:t>
            </a:r>
            <a:r>
              <a:rPr lang="en-US" sz="11200" dirty="0"/>
              <a:t>. “a”, “above”,  “again” etc.</a:t>
            </a:r>
          </a:p>
          <a:p>
            <a:r>
              <a:rPr lang="en-US" sz="11200" dirty="0"/>
              <a:t>The words like ‘aren’t’,  ‘isn’t’ are converted to ‘are not’, ‘is not’</a:t>
            </a:r>
          </a:p>
          <a:p>
            <a:r>
              <a:rPr lang="en-US" sz="11200" i="0" dirty="0">
                <a:solidFill>
                  <a:srgbClr val="000000"/>
                </a:solidFill>
                <a:effectLst/>
              </a:rPr>
              <a:t>remove special characters such as ' * ( ] " ' and keep characters a-z in the reviews.</a:t>
            </a:r>
          </a:p>
          <a:p>
            <a:r>
              <a:rPr lang="en-US" sz="11200" i="0" dirty="0">
                <a:solidFill>
                  <a:srgbClr val="000000"/>
                </a:solidFill>
                <a:effectLst/>
              </a:rPr>
              <a:t>LEMMATIZATION convert the words to it's root form.</a:t>
            </a:r>
          </a:p>
          <a:p>
            <a:endParaRPr lang="en-US" sz="11200" i="0" dirty="0">
              <a:solidFill>
                <a:srgbClr val="000000"/>
              </a:solidFill>
              <a:effectLst/>
            </a:endParaRPr>
          </a:p>
          <a:p>
            <a:endParaRPr lang="en-US" sz="11200" dirty="0"/>
          </a:p>
          <a:p>
            <a:endParaRPr lang="en-US" sz="9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sz="11200" dirty="0"/>
          </a:p>
          <a:p>
            <a:endParaRPr lang="en-US" sz="112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027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F992-B1AC-48AA-87C3-CA437C87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Applied bag of words and traditional ML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F5CE6-AAF5-40C1-A2F8-C33E4EF85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890876"/>
            <a:ext cx="11029615" cy="7427295"/>
          </a:xfrm>
        </p:spPr>
        <p:txBody>
          <a:bodyPr>
            <a:normAutofit/>
          </a:bodyPr>
          <a:lstStyle/>
          <a:p>
            <a:r>
              <a:rPr lang="en-US" sz="2800" i="0" dirty="0">
                <a:solidFill>
                  <a:srgbClr val="000000"/>
                </a:solidFill>
                <a:effectLst/>
              </a:rPr>
              <a:t>Naive Bayes model with multiple classes :  Accuracy 60%</a:t>
            </a:r>
          </a:p>
          <a:p>
            <a:r>
              <a:rPr lang="en-US" sz="3200" i="0" dirty="0">
                <a:solidFill>
                  <a:srgbClr val="000000"/>
                </a:solidFill>
                <a:effectLst/>
                <a:latin typeface="Helvetica Neue"/>
              </a:rPr>
              <a:t>Using BI-grams : Accuracy 42%</a:t>
            </a:r>
          </a:p>
          <a:p>
            <a:r>
              <a:rPr lang="en-US" sz="3200" dirty="0">
                <a:solidFill>
                  <a:srgbClr val="000000"/>
                </a:solidFill>
                <a:latin typeface="Helvetica Neue"/>
              </a:rPr>
              <a:t>Using TF_IDF data : Accuracy 56%</a:t>
            </a:r>
          </a:p>
          <a:p>
            <a:r>
              <a:rPr lang="en-US" sz="3200" i="0" dirty="0">
                <a:solidFill>
                  <a:srgbClr val="000000"/>
                </a:solidFill>
                <a:effectLst/>
                <a:latin typeface="Helvetica Neue"/>
              </a:rPr>
              <a:t>Using BI-grams : Accuracy 56%</a:t>
            </a:r>
          </a:p>
          <a:p>
            <a:r>
              <a:rPr lang="en-US" sz="3200" dirty="0">
                <a:solidFill>
                  <a:srgbClr val="000000"/>
                </a:solidFill>
                <a:latin typeface="Helvetica Neue"/>
              </a:rPr>
              <a:t>Random Forest: Accuracy 57%</a:t>
            </a:r>
          </a:p>
          <a:p>
            <a:r>
              <a:rPr lang="en-US" sz="3200" i="0" dirty="0">
                <a:solidFill>
                  <a:srgbClr val="000000"/>
                </a:solidFill>
                <a:effectLst/>
                <a:latin typeface="Helvetica Neue"/>
              </a:rPr>
              <a:t>TF_IDF Random Forest: Accuracy 54%</a:t>
            </a:r>
          </a:p>
          <a:p>
            <a:endParaRPr lang="en-US" sz="320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sz="2800" i="0" dirty="0">
              <a:solidFill>
                <a:srgbClr val="000000"/>
              </a:solidFill>
              <a:effectLst/>
            </a:endParaRPr>
          </a:p>
          <a:p>
            <a:endParaRPr lang="en-US" sz="2800" i="0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5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BE57-25BE-4A51-994A-1A7BF034D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Applied Algorithms After balancing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183C7-C297-46DE-B17A-CEC43E4D8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Balaced</a:t>
            </a:r>
            <a:r>
              <a:rPr lang="en-US" sz="2800" dirty="0"/>
              <a:t> the data by considering only 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27398 </a:t>
            </a:r>
            <a:r>
              <a:rPr lang="en-US" sz="3200" i="0" dirty="0">
                <a:solidFill>
                  <a:srgbClr val="000000"/>
                </a:solidFill>
                <a:effectLst/>
                <a:latin typeface="Helvetica Neue"/>
              </a:rPr>
              <a:t>samples for each class</a:t>
            </a:r>
          </a:p>
          <a:p>
            <a:r>
              <a:rPr lang="en-US" sz="3200" i="0" dirty="0">
                <a:solidFill>
                  <a:srgbClr val="000000"/>
                </a:solidFill>
                <a:effectLst/>
                <a:latin typeface="Helvetica Neue"/>
              </a:rPr>
              <a:t>Naïve Bayes: Accuracy 53%</a:t>
            </a:r>
          </a:p>
          <a:p>
            <a:r>
              <a:rPr lang="en-US" sz="3200" dirty="0">
                <a:solidFill>
                  <a:srgbClr val="000000"/>
                </a:solidFill>
                <a:latin typeface="Helvetica Neue"/>
              </a:rPr>
              <a:t>Logistic Model: Accuracy 53%</a:t>
            </a:r>
            <a:endParaRPr lang="en-US" sz="320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250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BE57-25BE-4A51-994A-1A7BF034D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Chain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183C7-C297-46DE-B17A-CEC43E4D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7092"/>
            <a:ext cx="11029615" cy="6440279"/>
          </a:xfrm>
        </p:spPr>
        <p:txBody>
          <a:bodyPr>
            <a:normAutofit/>
          </a:bodyPr>
          <a:lstStyle/>
          <a:p>
            <a:r>
              <a:rPr lang="en-US" sz="2800" i="0" dirty="0">
                <a:solidFill>
                  <a:srgbClr val="000000"/>
                </a:solidFill>
                <a:effectLst/>
              </a:rPr>
              <a:t>The first model will be predicting 3 classes, class 1, 2 as class 1, class 3,4 as class 2, and class 5 as class 3.</a:t>
            </a:r>
          </a:p>
          <a:p>
            <a:r>
              <a:rPr lang="en-US" sz="2800" i="0" dirty="0">
                <a:solidFill>
                  <a:srgbClr val="000000"/>
                </a:solidFill>
                <a:effectLst/>
              </a:rPr>
              <a:t>After the predictions from model 1, the samples predicted as class 1 will be given to model 2, this model will </a:t>
            </a:r>
            <a:r>
              <a:rPr lang="en-US" sz="2800" i="0" dirty="0" err="1">
                <a:solidFill>
                  <a:srgbClr val="000000"/>
                </a:solidFill>
                <a:effectLst/>
              </a:rPr>
              <a:t>precdict</a:t>
            </a:r>
            <a:r>
              <a:rPr lang="en-US" sz="2800" i="0" dirty="0">
                <a:solidFill>
                  <a:srgbClr val="000000"/>
                </a:solidFill>
                <a:effectLst/>
              </a:rPr>
              <a:t> the original class of the samples (1,2).</a:t>
            </a:r>
          </a:p>
          <a:p>
            <a:r>
              <a:rPr lang="en-US" sz="2800" i="0" dirty="0">
                <a:solidFill>
                  <a:srgbClr val="000000"/>
                </a:solidFill>
                <a:effectLst/>
              </a:rPr>
              <a:t>Model 3 will predict for class 2 from model 1 into original classes 3,4. The final metrics will take output from model 1 (class 3--&gt;5) and model 2 (class 1,2 --&gt; 1,2,3,4).</a:t>
            </a:r>
          </a:p>
          <a:p>
            <a:r>
              <a:rPr lang="en-US" sz="2800" b="1" i="0" dirty="0">
                <a:solidFill>
                  <a:srgbClr val="000000"/>
                </a:solidFill>
                <a:effectLst/>
              </a:rPr>
              <a:t>Accuracy : 63.22%</a:t>
            </a:r>
          </a:p>
          <a:p>
            <a:endParaRPr lang="en-US" sz="2800" i="0" dirty="0">
              <a:solidFill>
                <a:srgbClr val="000000"/>
              </a:solidFill>
              <a:effectLst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9539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BE57-25BE-4A51-994A-1A7BF034D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Experimenting on binary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183C7-C297-46DE-B17A-CEC43E4D8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 get assured on algorithms functionality, we tested on binary data by taking only 1 and 5 ratings into considerations.</a:t>
            </a:r>
          </a:p>
          <a:p>
            <a:r>
              <a:rPr lang="en-US" sz="2800" dirty="0"/>
              <a:t>Bernoulli Naïve Bayes. Accuracy: 84%</a:t>
            </a:r>
          </a:p>
          <a:p>
            <a:r>
              <a:rPr lang="en-US" sz="2800" dirty="0"/>
              <a:t>Logistic Regression. Accuracy: 90%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66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346F-63E3-47B7-80FD-289B802D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1-D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EFBFB-10DD-4575-9F54-5E71AD9CA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all the characters needed for text classification such as (a-z, A-Z, 0-9, emojis). To achieve it we use character level encoding using TensorFlow Tokenizer.</a:t>
            </a:r>
          </a:p>
          <a:p>
            <a:r>
              <a:rPr lang="en-US" dirty="0"/>
              <a:t>Consider each review as a matrix of 70x1440 containing characters in a one hot representation.</a:t>
            </a:r>
          </a:p>
          <a:p>
            <a:r>
              <a:rPr lang="en-US" dirty="0"/>
              <a:t>Apply 1-D filter that will slide in a single direction to extract positional information of words.</a:t>
            </a:r>
          </a:p>
          <a:p>
            <a:r>
              <a:rPr lang="en-US" dirty="0"/>
              <a:t>This technique avoids out of bag words and thus improve the overall performance.</a:t>
            </a:r>
          </a:p>
          <a:p>
            <a:r>
              <a:rPr lang="en-US" dirty="0"/>
              <a:t>We have used an embedding layer, 5 Convolutional layer, 5 Max pooling layer, activation function ‘RELU’, and a final </a:t>
            </a:r>
            <a:r>
              <a:rPr lang="en-US" dirty="0" err="1"/>
              <a:t>Softmax</a:t>
            </a:r>
            <a:r>
              <a:rPr lang="en-US" dirty="0"/>
              <a:t> layer with 3 units.</a:t>
            </a:r>
          </a:p>
          <a:p>
            <a:r>
              <a:rPr lang="en-US" dirty="0"/>
              <a:t>The final accuracy using 1-D </a:t>
            </a:r>
            <a:r>
              <a:rPr lang="en-US"/>
              <a:t>CNN is 70%.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260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563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Gill Sans MT</vt:lpstr>
      <vt:lpstr>Helvetica Neue</vt:lpstr>
      <vt:lpstr>Univers</vt:lpstr>
      <vt:lpstr>Univers Condensed</vt:lpstr>
      <vt:lpstr>Wingdings 2</vt:lpstr>
      <vt:lpstr>DividendVTI</vt:lpstr>
      <vt:lpstr>PROJECT: REAL TIME SENTIMENT ANALYSIS</vt:lpstr>
      <vt:lpstr>DatA</vt:lpstr>
      <vt:lpstr>DATA CLEANING</vt:lpstr>
      <vt:lpstr>Histogram for the length of the reviews. </vt:lpstr>
      <vt:lpstr>Applied bag of words and traditional ML Algorithms</vt:lpstr>
      <vt:lpstr>Applied Algorithms After balancing the data</vt:lpstr>
      <vt:lpstr>Chain model </vt:lpstr>
      <vt:lpstr>Experimenting on binary data </vt:lpstr>
      <vt:lpstr>1-D CNN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REAL TIME SENTIMENT ANALYSIS</dc:title>
  <dc:creator>Naina Jain</dc:creator>
  <cp:lastModifiedBy>Pranav Sunil Deshpande</cp:lastModifiedBy>
  <cp:revision>11</cp:revision>
  <dcterms:created xsi:type="dcterms:W3CDTF">2020-12-12T17:54:08Z</dcterms:created>
  <dcterms:modified xsi:type="dcterms:W3CDTF">2020-12-15T13:06:39Z</dcterms:modified>
</cp:coreProperties>
</file>