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4975-60CE-4BCC-8311-85462FCD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9BC62-F3C9-495B-8ABC-C366F42F3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D91B-98A2-4595-8C95-3933ED7A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805C-991F-429C-8E7F-9DA98944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CF1-19E7-482A-AA7F-2AB9080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C86A-3DC6-49C7-9EF1-0FE6FDBD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FFCA-5910-48CD-86DA-72C0C002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5A0D-8A75-4B79-ACC5-CE3FBC22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8216-1BEB-4B40-A22C-EADCA7DA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0323-AA41-4561-94DC-9CA733D8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E6578-FF53-4366-B14A-F5C66A570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942E9-6C50-4E81-9355-6703E001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5452-B320-4A5C-BEB3-15A5B40F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78E8-4E87-4270-9820-DBCD44E5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F6B-A7FC-42EE-8314-D867F7B8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49BC-454A-4467-AA5C-67EC308C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50A8-1898-4B80-A02C-1E4FE842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B301-3DE7-4C9A-88F9-54DFE3B9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0A7E-84FD-4FFB-AE0A-B4009AB1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1A56-48FE-4323-BDDA-71ECC5B2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EA59-49E9-4DB0-ADD0-E16CFF6D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EF39-C0BF-440F-9652-348AD11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836E-4CB1-4089-B157-E47672BD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65BA-0D9B-4FB4-BC2E-4C4D95A7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92D4-C897-4A32-86AA-FDA7F0DF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9171-96C1-481F-A5B5-BE777F5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1F3F-AFBB-4368-A27B-9900CB43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81E8D-C4B3-48ED-BE52-EA870654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DC87F-08F6-4171-AB21-CE260216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E6AA-D66A-41E6-8704-CE5DF69F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2D5AE-0881-4568-87B9-A6A97AB3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03A0-5408-47C0-A972-91EFCF6F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B8E7-425B-4F46-AC49-68792629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0F98-B8B6-474E-BB1C-2A560F49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54B6E-EF4E-4FBA-AB4C-2D5FA8C2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DA66C-4F77-4479-8E6C-805FCED5C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BF767-589F-42C3-BFB9-94D0456F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C2E10-1CDD-4151-8F76-750D310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7EF56-3BBD-471B-BD76-C0C6A205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A029-1E53-44C2-9105-08AFEDBC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67042-E929-4A60-B5F2-14C8DE5E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9F0E7-12A7-4E32-9D74-BBF4AF05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9272F-375D-4439-AB32-7E970214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C395B-07EB-45DA-9C70-30503268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EE3AD-801E-4394-A1BB-E06101A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37D8-719C-4AB7-A769-8DFCDA03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0BE7-F5EB-47FB-BDF8-52238817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6119-0BC8-46B6-BAC7-99023C4A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41DCE-55E9-443B-A776-9D410970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B8874-A364-429C-B41E-F8792F18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3EE6-B16E-4824-8119-5B9E9F2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F7F5-E98A-4D3D-B872-7FB0BD05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BE45-57DF-4199-BFED-CAB86B93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5ADDF-5D5B-4246-A145-5C1128694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0E78-E357-4F71-B27A-8309AE23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365F-E6B3-4C2F-AD6C-57B0ABFD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9A93-4A00-4269-9165-5B5E2D3D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30BC-2A9A-45F7-B978-BEDDFDA6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61D4C-3BCD-4061-80D0-7ABD00A9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CE52-E712-46A2-8A5B-7F1CEA03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8A7F-F365-46E5-97F4-B6BC35932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78D4-43BA-4AC1-AB57-27ECF177AC65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75A3-7BDA-4900-84A6-76D8A01C8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2F3E-F650-4DAC-8A31-2C6132F1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EF5A-1B97-4F5F-846A-C49B72C9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FACFAF-BCB2-4034-A622-FE9A220121A2}"/>
              </a:ext>
            </a:extLst>
          </p:cNvPr>
          <p:cNvGrpSpPr/>
          <p:nvPr/>
        </p:nvGrpSpPr>
        <p:grpSpPr>
          <a:xfrm>
            <a:off x="-8524" y="595108"/>
            <a:ext cx="11341862" cy="5707006"/>
            <a:chOff x="-8524" y="595108"/>
            <a:chExt cx="11341862" cy="5707006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FDF2AA9-80C3-4EA0-AEF2-07F8C01E6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9237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494A2584-DF60-464C-A382-D9B57EF27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9237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9DB6B70B-D273-4847-9310-897D4BD62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1166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8241EF56-4811-485B-9B6F-B45B7E017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1166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AE6A89B-1ED9-4495-9DBE-8B1B400E6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9237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E311CBB-E80E-44D8-879B-F8F5EAAF3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9237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41AD2C3-101F-4467-A50C-5CC907D92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1166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1768559-6263-4410-A22A-C47F98658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1166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727A119-5A86-476E-A010-81C16CEFB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3096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65524C6-EC6A-4FB8-8A9F-DDAD3E0B7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3096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3E6215DF-393D-4A4B-A79C-02C811EE4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50257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E4E0F393-5777-41DB-B7F9-899762206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50256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771DAE-BAC6-4C77-B393-E596F46B6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3096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9542558-29C3-4A65-B07E-79AECF45E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309621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1C427B26-FDF4-42DA-81D7-606B79D20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50256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2F9142D6-06F6-476E-B596-B9F879E33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50256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98FE2723-3D0A-4BC0-B51D-F27B534C9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9237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C7E52C36-D41C-459C-B512-43B17276C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9237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4E137AAC-950B-4906-8D30-108441923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1166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8648076-3FD4-455E-90A2-2788DCFD6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1166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A18E702-AA13-457C-AF68-08890FDD2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9237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47AD8E6-1EE3-4E82-897B-32D43372A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92372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445CA3CC-65C2-46F5-96EB-A6775BA72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1166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18A2054-DEA9-4B50-9A47-20E5C64C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11667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5EDE5BB-5FED-40FD-AA2C-615BE63FBD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30962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C03B3FB-70CB-4A42-836D-75F6A6591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30962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B027CEAE-A30C-43C9-B973-565E37AA3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50256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17F2A7B-53A8-428F-ADDC-B1924C81E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50256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8CE40D8-2FEE-47FA-88DF-B78AB9158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309620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E447DBC2-907C-4FE7-8895-89F1AC657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30961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C2031B1-D9D0-4785-B674-BB30395FE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50256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FFC8ACB-41D3-4A95-A650-E1AA3E520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50256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B64DCD1-713A-483B-9F9A-0FFD01D76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69551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6602DBA-24A6-4708-8A9A-A052209FF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69551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A6ADFF99-10B3-45CD-9D17-955C98DB8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188846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6F27569-F418-4D5D-965C-DB0A3EC95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188846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D8BDE827-F3C6-4055-B5C6-35313A640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69551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F838F31-124E-49BB-8544-BFA9379CB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69551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57FCACE-90BD-49D6-AC6D-6011A6249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188846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82DB1A91-488A-4E26-9843-098C69486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188846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DCC2A1B-E2D9-4E43-BB35-4AA2C5A86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08141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1DCE7B8-F319-485A-BBFC-74BF4C4AB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0814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5B5028A4-ECCE-438F-8848-3789568DE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2743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A78AEA1-1BA0-45B1-892D-36AD194325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2743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1F58E65D-9882-4CEC-A50B-9BA0F71A5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0814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6CCA4E7-16E9-435A-8FD1-17C901E3A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0814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D19B4EA4-D263-4697-912C-1B6C126EE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2743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1D9FF5B-9760-4FB2-84ED-01279AFB8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2743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7FA5D7B-6DBF-414F-A5DE-A16A73577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69551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7EC432AE-F6A2-4C2F-A260-12F8F9E52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695513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14C5787-7A7B-4307-933C-9D45F0E5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188846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7B2BB86-4732-472D-B720-91A293851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18884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CAAF624F-FEA3-4A55-A7A7-F52B22FB4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69551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44C4ADBE-058A-48FD-A1B9-85EB85EBD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69551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56D48EE-878B-426B-86A3-0449982E2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18884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E98CD9B-486A-4F05-A65C-40BB4F331C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18884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9248FFC9-AC06-40D6-B1F5-CE72F2AF3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0814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4DA8A78F-0817-4734-AE82-1EFCA9A86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0814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F82BBD6-DE20-4722-8D6A-C95BA61B2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2743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F053B05-C988-4341-99D0-63CC1E74A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2743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91BBCDA-6E71-48B0-9180-7261FB3E2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0814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4128CF2-72CF-4E8C-B9B1-F61090CE0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0814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FD43FF24-D498-4CA3-935C-F0AEB51A1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2743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97D82D2-54E6-46AB-BDB8-ED394F428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27435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240C335-7BDA-4E2B-B1D0-E71163D25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4673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073346C-A7D6-4474-9A21-7916DB0A5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4673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ED1F81E3-C934-47E7-9404-449DBC5B8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6602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ADDBC54C-737D-48B2-B9A7-BCBDC02D4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6602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30DC4540-86D7-443D-BED0-9CCE8FEF8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4673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AD8D89F8-C93C-4436-B985-FEB50313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4673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F534AF58-C3B3-48F4-8D52-FD28020C7B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6602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76713E4C-4D43-4190-A875-C359B081C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6602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9DF4EBC-8406-4FB4-85A3-D4369C0704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285319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DEB6C44B-7B3C-444F-B644-7EC2119EC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28531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60B16AB-C5EF-4CC2-A153-3C8625C1A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04614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448CB40-3FEB-43A7-BD89-3E94C902F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0461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5AD4118-6DBC-4D90-89DC-F6DF57E7F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28531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5FB89AD6-AF97-4495-90D6-25C9B0B20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28531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247A35A-3D66-42C2-B61D-F0B796277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0461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B16E620-E65D-44FC-9C19-10BC2E3D2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0461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1EC77C4B-D9C7-4470-8035-5C6B40214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4673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6664CEE-1257-403C-873B-DC7E62B44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4673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FA5C455C-8831-4951-A981-3547EF74A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6602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1FC1D7F-7BB1-41B6-8FDC-21CA7F05F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6602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9225AA91-1B7B-4458-9243-E77997DD3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4673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39701C7A-E469-4FBC-8B33-F0DE94E86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46729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8D466A9-C33E-45C7-9AA7-BE6C8BFAC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6602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929D6999-13AB-4ABC-AD0F-88728682E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66024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B54F95E5-2467-4B34-885F-4A84AACD5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28531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D1F8AE8F-8400-403D-8810-F7DCFB5E5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28531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F8BC0359-29BD-4B91-BFA9-FBDBD1AA3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0461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C7C9E51-2446-4D53-95DD-BF26840096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0461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238E6BCB-9DD6-4BA4-B409-3EAADCEB8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28531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B4FA9A7-601C-480B-9D86-9E506CC70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28531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FD358412-C616-44E4-988E-9FBF68C913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0461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B5F9BE3C-17AE-4C38-AD5A-BD2460785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0461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9812916-9BDF-4784-8703-1E93C01EC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2390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25AF0D42-C928-4371-BE27-524B95A0A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2390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7976921-879F-42C7-AC88-14E1970D4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4320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B85A924C-C6B4-40E5-9397-1894F5E92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4320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846DC6AC-CC16-4845-BA18-1BFAB146E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2390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3DBF0E3E-043B-4647-A581-C759AB67B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2390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FFDC4D0C-5357-468C-B01B-7A09BB16F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4320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C324AF0-B5E1-4AA8-A1BD-548CB6886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4320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D18DD73-5554-4FB4-89CE-4A5CEBB6E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62498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31C7F23-73BA-48E9-B2D8-E568B757B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6249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869C1C6D-46C7-49D3-B8DD-AFF407F9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381793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DA3EB529-5BD9-473F-829E-36A935F4C0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38179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B0489440-F6D1-4726-9F05-55536F31B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6249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91129FAB-AE03-4A00-9EDC-A87672A66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6249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E5C6962F-6EDA-47EA-8853-5CBA9D935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38179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9CB9728-ED76-483C-812A-B3E5C825E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38179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6075BC6-A571-4B10-BBC6-339DABB59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2390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EA1CB52-D539-40D0-8AE7-CBD5267B1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2390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B78D154C-90B1-4E49-8F0E-B5D2B0AA7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4320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C336CF08-9C3D-4120-AEED-1E00A03D5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4320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503EEDD6-0785-4A59-B493-6738DCB14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2390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50EF1B7B-7B47-4A27-B260-27DCA12D9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2390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A3E171B-2FA2-43D0-95A7-0E38389D9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4320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818B86A-C523-46F7-AC41-0F72AC4D2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43203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D943DAB-862E-4AAD-8584-71360596F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6249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AB563A2A-65CF-4F33-9F4B-1A8EE8D00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6249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F924E1A-FCEB-48D9-84C2-C323F9D77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38179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167952-8A56-47DB-87A8-2BF3D9037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38179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24A269AD-53CF-4399-9863-D345A72D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6249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748BEDF4-DEA9-4D96-9A9E-2D110F422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6249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9AEA1494-C471-4525-89DA-5EA3EFECF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38179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314D7D72-59AA-4F75-BE0E-750282E05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38179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6A7DB93-E125-4D97-97C5-F8D172695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063" y="4384970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461894BC-EEA1-4E9B-AEB7-8ACE9800B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010" y="4384969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CCAC8E9-14C8-49C0-AC6B-B9BFD908F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957" y="4384969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27B87AF-630D-4D04-A393-D3269A9CD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04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EAB7425-97A7-45D1-A351-B53738F7F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851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055CE04B-C5BA-466A-822D-FCDC667A2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98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AE58BA7A-DD9C-4DA9-A4AA-AEF69C41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45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FDF2EF43-4D03-4FF0-82E2-499DEEBCD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8692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C5E298D0-4779-4EAD-B724-31CC4E75D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1639" y="4384969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FCDD3470-D0D0-4EEA-85B8-309D287FC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4586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CC2CCA99-D797-497C-93DD-8E182DCF4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7533" y="4384968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93280A3-7574-441E-9161-6150AA9AE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480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2AEE064-CB66-4555-9C73-CE474A1C3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3427" y="4384967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9FEE6227-5F19-4F61-8164-EC29ECA2F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374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6D9A608D-1D59-451D-A87C-B5E1202CB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9321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933B060-6C3D-4C14-A2F8-DD2530ED8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268" y="4384965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F61C7496-3140-40EF-B6BF-09A26E374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2169" y="438496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AFB41F50-BD89-4DF0-A491-22AD5CF1E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5116" y="4384965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DA411E65-D1D1-49CD-A023-24847D90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3777" y="3172315"/>
              <a:ext cx="0" cy="8725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572235BE-9135-406F-A5B2-D4E85E4B698E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99" y="4139073"/>
              <a:ext cx="8465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9DB51F54-870E-4912-A505-F3C0F287ADCD}"/>
                </a:ext>
              </a:extLst>
            </p:cNvPr>
            <p:cNvSpPr txBox="1"/>
            <p:nvPr/>
          </p:nvSpPr>
          <p:spPr>
            <a:xfrm>
              <a:off x="2496634" y="392131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img</a:t>
              </a:r>
              <a:endParaRPr lang="en-US" dirty="0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B84EAE16-F017-4B36-AC89-C52B7A2D0F11}"/>
                </a:ext>
              </a:extLst>
            </p:cNvPr>
            <p:cNvSpPr txBox="1"/>
            <p:nvPr/>
          </p:nvSpPr>
          <p:spPr>
            <a:xfrm>
              <a:off x="1218369" y="2756719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img</a:t>
              </a:r>
              <a:endParaRPr lang="en-US" dirty="0"/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6867A32-59A2-4074-80DA-C2443982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340518" y="4776443"/>
              <a:ext cx="8465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32F958A2-FC40-48E2-A9A7-B2546C120634}"/>
                </a:ext>
              </a:extLst>
            </p:cNvPr>
            <p:cNvSpPr txBox="1"/>
            <p:nvPr/>
          </p:nvSpPr>
          <p:spPr>
            <a:xfrm>
              <a:off x="2117153" y="4558682"/>
              <a:ext cx="473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ser</a:t>
              </a:r>
              <a:endParaRPr lang="en-US" dirty="0"/>
            </a:p>
          </p:txBody>
        </p:sp>
        <p:sp>
          <p:nvSpPr>
            <p:cNvPr id="475" name="Isosceles Triangle 474">
              <a:extLst>
                <a:ext uri="{FF2B5EF4-FFF2-40B4-BE49-F238E27FC236}">
                  <a16:creationId xmlns:a16="http://schemas.microsoft.com/office/drawing/2014/main" id="{FB5C959C-97BB-46F2-91CA-94E0EC12C0E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723" y="4304308"/>
              <a:ext cx="410940" cy="3542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0EAAAF2-F9E5-498B-8BC0-6A9C0FA4C143}"/>
                </a:ext>
              </a:extLst>
            </p:cNvPr>
            <p:cNvSpPr txBox="1"/>
            <p:nvPr/>
          </p:nvSpPr>
          <p:spPr>
            <a:xfrm>
              <a:off x="168160" y="4695763"/>
              <a:ext cx="1024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 Readout</a:t>
              </a:r>
            </a:p>
          </p:txBody>
        </p:sp>
        <p:sp>
          <p:nvSpPr>
            <p:cNvPr id="477" name="Isosceles Triangle 476">
              <a:extLst>
                <a:ext uri="{FF2B5EF4-FFF2-40B4-BE49-F238E27FC236}">
                  <a16:creationId xmlns:a16="http://schemas.microsoft.com/office/drawing/2014/main" id="{DD416171-20FE-447F-9F4D-97E92D7AAB1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41101" y="4308771"/>
              <a:ext cx="410940" cy="35425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DBD4BD74-C2EE-4589-8E3B-4D2D7C4980B2}"/>
                </a:ext>
              </a:extLst>
            </p:cNvPr>
            <p:cNvSpPr txBox="1"/>
            <p:nvPr/>
          </p:nvSpPr>
          <p:spPr>
            <a:xfrm>
              <a:off x="4957874" y="4686908"/>
              <a:ext cx="12376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Electron-Multiplying Readout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C18D0C15-3BD8-41F4-962E-5E1E45109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8543" y="9237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6EA9A4D5-A97E-4A8F-B318-105E7B9BE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8543" y="1208770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A88D7C2B-C005-4180-9092-5B17677B3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02" y="1493816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BB9EB40-BDA5-4AE2-9060-E5B545BB7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01" y="1778862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CC28C2FA-BB3C-482C-86FF-7F34A4F952BD}"/>
                </a:ext>
              </a:extLst>
            </p:cNvPr>
            <p:cNvSpPr txBox="1"/>
            <p:nvPr/>
          </p:nvSpPr>
          <p:spPr>
            <a:xfrm>
              <a:off x="4246374" y="835531"/>
              <a:ext cx="1222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Parallel Pixel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284B0D19-F47C-4287-AD44-F91C1223DED0}"/>
                </a:ext>
              </a:extLst>
            </p:cNvPr>
            <p:cNvSpPr txBox="1"/>
            <p:nvPr/>
          </p:nvSpPr>
          <p:spPr>
            <a:xfrm>
              <a:off x="4243633" y="1133234"/>
              <a:ext cx="1075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Serial Pixel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3FFCBE0C-244D-4C2F-B459-9F4DE1D9C614}"/>
                </a:ext>
              </a:extLst>
            </p:cNvPr>
            <p:cNvSpPr txBox="1"/>
            <p:nvPr/>
          </p:nvSpPr>
          <p:spPr>
            <a:xfrm>
              <a:off x="4243633" y="1408001"/>
              <a:ext cx="1540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Serial Over-Scan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824F6AC3-9B6E-4521-A984-021EEC93B564}"/>
                </a:ext>
              </a:extLst>
            </p:cNvPr>
            <p:cNvSpPr txBox="1"/>
            <p:nvPr/>
          </p:nvSpPr>
          <p:spPr>
            <a:xfrm>
              <a:off x="4243633" y="1703793"/>
              <a:ext cx="3136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Additional Serial Pixels (Corner,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B987B403-8F7D-495E-A485-CAA6A2373A1F}"/>
                </a:ext>
              </a:extLst>
            </p:cNvPr>
            <p:cNvCxnSpPr>
              <a:cxnSpLocks/>
              <a:stCxn id="488" idx="1"/>
              <a:endCxn id="408" idx="3"/>
            </p:cNvCxnSpPr>
            <p:nvPr/>
          </p:nvCxnSpPr>
          <p:spPr>
            <a:xfrm flipH="1">
              <a:off x="3281639" y="2558905"/>
              <a:ext cx="578841" cy="4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70BBF3E3-BD8D-4BD2-865D-350A0ECC34D6}"/>
                </a:ext>
              </a:extLst>
            </p:cNvPr>
            <p:cNvSpPr txBox="1"/>
            <p:nvPr/>
          </p:nvSpPr>
          <p:spPr>
            <a:xfrm>
              <a:off x="3860480" y="2374239"/>
              <a:ext cx="85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Pixel.m</a:t>
              </a:r>
              <a:endParaRPr lang="en-US" dirty="0"/>
            </a:p>
          </p:txBody>
        </p:sp>
        <p:sp>
          <p:nvSpPr>
            <p:cNvPr id="489" name="Right Brace 488">
              <a:extLst>
                <a:ext uri="{FF2B5EF4-FFF2-40B4-BE49-F238E27FC236}">
                  <a16:creationId xmlns:a16="http://schemas.microsoft.com/office/drawing/2014/main" id="{2E962DB9-C363-4282-844A-9B117C1BA80D}"/>
                </a:ext>
              </a:extLst>
            </p:cNvPr>
            <p:cNvSpPr/>
            <p:nvPr/>
          </p:nvSpPr>
          <p:spPr>
            <a:xfrm rot="5400000">
              <a:off x="3018552" y="2759846"/>
              <a:ext cx="326582" cy="602736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B5B52237-1ABF-4B8B-AAF4-E2679C001A8E}"/>
                </a:ext>
              </a:extLst>
            </p:cNvPr>
            <p:cNvSpPr txBox="1"/>
            <p:nvPr/>
          </p:nvSpPr>
          <p:spPr>
            <a:xfrm>
              <a:off x="2569496" y="5932782"/>
              <a:ext cx="1224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Detector.m</a:t>
              </a:r>
              <a:endParaRPr lang="en-US" dirty="0"/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E21543AB-5237-449B-A735-39353597B0FF}"/>
                </a:ext>
              </a:extLst>
            </p:cNvPr>
            <p:cNvSpPr txBox="1"/>
            <p:nvPr/>
          </p:nvSpPr>
          <p:spPr>
            <a:xfrm>
              <a:off x="4999660" y="5932109"/>
              <a:ext cx="1345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Controller.m</a:t>
              </a:r>
              <a:endParaRPr lang="en-US" dirty="0"/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37176D92-8EDF-4801-8548-91A5AAFE2FF3}"/>
                </a:ext>
              </a:extLst>
            </p:cNvPr>
            <p:cNvCxnSpPr>
              <a:cxnSpLocks/>
              <a:stCxn id="490" idx="3"/>
              <a:endCxn id="491" idx="1"/>
            </p:cNvCxnSpPr>
            <p:nvPr/>
          </p:nvCxnSpPr>
          <p:spPr>
            <a:xfrm flipV="1">
              <a:off x="3794190" y="6116775"/>
              <a:ext cx="1205470" cy="6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749962CD-EBC0-4BB1-8DB2-F494B1AD8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9294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947E7C60-5B7F-4ED7-B52A-29D9983A6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9294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DCF9C4A-7482-4B58-B9D0-F785C951B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1224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0A6B690-9A97-426B-83CB-BC2BC4FC4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122405"/>
              <a:ext cx="192947" cy="1929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C361360E-6D34-49D7-8347-75185BA05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9294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E799B0A9-4C57-4BA6-9467-7E5F9A108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9294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43F9E4C8-E82B-4481-B0C1-A6AB416EC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12240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27C55279-1F62-4D56-A084-2B643BF95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122404"/>
              <a:ext cx="192947" cy="192947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5A5CC769-B170-46E2-9101-79BB06DB0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31535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A648111C-D7A7-4028-83A5-97C009C0A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31535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A6571CA-5D26-4497-9564-6A123F1B4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5083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7A680DB3-FAE5-4B73-A859-A25124586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50829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3841FF27-6C9C-4D39-95AD-C3382F9EB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31535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1C5C4769-68B2-4A75-8D14-4B749D50F2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315351"/>
              <a:ext cx="192947" cy="192947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072B1B55-D0FF-4869-8C39-99CECB57E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50829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BA4E454F-6239-4326-A09C-DF22E2430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50829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3112AD60-2CA9-410A-9205-F3AABD77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9294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40BDEF7D-E974-4CD2-8D3F-E370C4091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9294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52B4E0B-BF66-4076-A291-32CA87F86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12240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4201FE2-3803-4CD3-B4CB-AC93E9EF8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1224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06A5D2FB-9E4C-4F99-8FB7-85164A664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9294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F388647C-FB8B-4CFC-A87F-22D0A99B5F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9294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AC07BCF3-AB8D-4FDB-B1E8-CE8C419F3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122403"/>
              <a:ext cx="192947" cy="192947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 w="38100">
              <a:solidFill>
                <a:srgbClr val="00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3171D326-B97D-4C06-9241-A8EBBD3F1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122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B67310BB-DC94-485A-8B16-C3414F42D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31535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97FCA6D5-2CAB-4B6E-849B-DD9D82C3B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3153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BFAEE092-256E-4AC8-92C7-D80E97BC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50829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491B37EF-D3E3-47AD-B4E7-E30AABB74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508297"/>
              <a:ext cx="192947" cy="192947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482A7406-89FF-45FB-A5D8-CD1D80C2B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315350"/>
              <a:ext cx="192947" cy="192947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35AF6F97-DD06-4574-9AD4-8FA8B1AB6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315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208EDA2-A2BA-4D2B-8976-ECBCEA3B6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50829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8A86F25C-2EFE-427C-BE60-5C7B6A16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5082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6439F70-F883-4C14-B963-D360220AE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70124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3D7E55C6-EE84-4EDF-9F2A-18C1B532E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70124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2558B7B6-6208-4E18-8334-0D5045D1D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18941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0A9493E7-D876-41AE-BD61-8BDB854F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1894192"/>
              <a:ext cx="192947" cy="1929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A41D10E5-88CC-4A85-BC66-5230C5B2F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70124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EEA3AB8C-7E76-48EF-ACD5-BA431B1DE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70124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A0BABAF4-4420-40FE-80E5-81F9315E4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189419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8EA65034-6910-4686-A812-81EA7C935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189419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C4FD5397-D934-4E2A-BEBC-7AB067859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0871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E8E0807-38CD-4F45-99DC-3C3B5F5CF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08713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CA76037-E068-4A58-BC75-B2CBB156F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2800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6AD950F5-1675-4FAB-992C-ACB3B657B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2800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E268A58-6D36-4748-A680-ECD9A2321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08713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89BDD810-9256-43B7-BB86-22C533759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08713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0E435BAF-5E05-4D36-BD80-36D456C83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2800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C181E027-982F-49B1-8461-47E9139E7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28008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4B3330A-3E53-465D-B44E-9A7DCA776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70124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8FF411BA-4319-4A2B-99A0-B4F45D06E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701243"/>
              <a:ext cx="192947" cy="192947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57C8CBC-88F2-42C4-AA0A-F3BBF20E3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189419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B5F8CBA-4762-486A-AB7B-953E6669E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1894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04742F9F-BEEB-4C56-A064-4FC34E6A7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7012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66F44056-5A1E-4360-B9D6-38F9E768C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701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E11B191A-3A3F-4C8C-95E1-D1A2A0CC4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1894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C825F5DF-8C40-4FCF-84F3-ECAA49BA4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1894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5323CDE2-4820-45D3-94F2-90F41B34C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08713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AD50C655-A5CB-48EF-8E73-3C02C8DAF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087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910E009D-DE20-4E47-856B-029B438E1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280085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38B81D6-305A-4861-882B-00D0F69DD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28008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58FA379-9C3F-4444-BE53-28F585BAE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087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B747EC6-E6F7-4718-800E-BCD975BAA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087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CC0DC5EB-7D6D-4444-BD80-F1DBC32F2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28008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D629712B-CBBE-4854-968C-382E7D03D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2800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E2EBAD20-F3DA-4F1D-8007-429144F0F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47303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4D45724-6614-439C-9C27-E8285675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47303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03F4C042-C413-428B-BFAB-E4C67D21A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6659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10C284E6-D4C7-47D2-80C0-3A642BA82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66597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CDA5E8C-0B5B-4BE7-A8FD-B895380E6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47303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B4B9BF30-4F6F-45B6-83C9-03AAD59A4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47303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E22982A9-310C-4068-A670-548377FD15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66597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16A54F49-175D-4303-9476-4B1D20890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66597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87D4E5AC-0A8A-40BC-8EE4-9483B6A7A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28589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FA24636A-276A-4224-8643-EBA6866CB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28589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57B7E13F-2504-4EC8-8267-6F54FA26F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0518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DA820C9E-C2A9-4373-AE13-A5470CD4D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0518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071D53D-7323-4513-ACFA-87FBC081C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28589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A60407A2-B097-4704-87B2-34B9C065B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285892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3A147BEB-8659-410A-B747-1C4928EB1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051873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3F06B2F8-27D4-41FB-AA5E-EFB8A2033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05187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0771B315-5D05-4312-8394-8D30F0FD2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47303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87F47EB9-EA79-43A5-9CF7-77504483D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473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B80B5180-DD28-4D83-9D40-46D97B30E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66597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5D1447E-F866-42A1-8308-4ECB20CA3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66597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60375DB-7B95-4818-95CE-3034175E5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473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97D5A566-F642-4610-A0F1-52C99C0F01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473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DB0B9B96-AB3F-41E0-8520-D8F85AD70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665977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D6E9B01-6680-48DE-9A38-6FFB7F7BE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665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256B5ED6-4F8C-44EC-B53E-0AD28FF68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285892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D660AEC-B497-4E52-AA19-BAA1C3420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2858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9D5BB900-67B9-4CE5-885B-7394C2256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05187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C7507848-8CD1-44EE-9F75-EE37A0F1F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05187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594CCE66-A8BD-462C-BBD8-B712B6DCB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2858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46BF6F9C-AA03-4CB9-A3B7-D544CFDD5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2858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41E4279A-5C36-476E-BC9A-20750AABB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05187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72949296-2AA5-4DBC-AD03-AFEC1102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05187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AA271C3-B1B9-4579-B8AD-FB13F484F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24482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2324B2E-E1D7-4F11-A88E-11B111738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24481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BC74E9FB-7B85-4D5D-AEDF-E0D3AAA21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43776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0DFD1124-C1E1-4485-A0F5-583CE9FEB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43776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4EDC7AA-AF73-451B-8891-2BF8C201D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24481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B70A5E9B-5620-4DDE-AD2E-F71419679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24481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9BECE51F-840E-4A4C-8022-87A96D1B4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43776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FD694E73-34A6-4DB8-8A85-5DF5FF0D6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43776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65EDA077-4703-411A-A3EC-EB76C2981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63071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9364475D-37E7-43A4-9F31-D302C3954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630713"/>
              <a:ext cx="192947" cy="192947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67F30D9-7909-4324-A0B3-B7EB1ED71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8460" y="382366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6E0B95A7-9043-4C9A-8CDB-9353E01C8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407" y="38236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4F356562-C471-41F3-B648-B419BD215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63071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571BFF78-E1A7-424F-A2F5-776052619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63071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90EA3479-5C71-46C5-A6E7-718C64C11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54" y="382366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287476F4-0164-4B3B-BCC0-4F51B8613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7301" y="38236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AB7D65E1-0B05-496C-9014-19C4C0C2F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24481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CA450DFF-D9A9-4D90-89ED-E87C8AF75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24481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74C4B7D2-E692-4985-BDBB-B52166B56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43776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AA1D9C4D-A6E2-499E-89CD-456F86982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437764"/>
              <a:ext cx="192947" cy="1929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1EA80018-DAA0-4EB7-88B2-A846A42C3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24481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5C5D1F5E-9AF1-4D9C-8CA0-A1A140EFB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24481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4C5AED4E-4B5F-4FA8-81A8-7E1F8D9B8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43776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B8AE01B6-6DA8-49B2-836A-B99DE978A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43776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B0C74625-B4B5-48C6-B92A-0E91CB3D6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63071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69E427A8-BA1A-40F9-8815-AF881140C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63071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E0FBB2C9-92AA-4EBA-877B-F8BDCD14E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248" y="382365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C34E065B-535F-45D9-B9AD-8201D5CC8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3195" y="38236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194C3ABD-4D95-422D-B2E6-7FA437A2C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63071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FAAE7904-7AC7-409E-8833-02DE72DC3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63071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2E604CB8-A71D-411B-8052-A32200130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6142" y="382365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EA393DEE-95F8-47C1-8DC1-2F330E867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9089" y="382365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Arrow: Right 623">
              <a:extLst>
                <a:ext uri="{FF2B5EF4-FFF2-40B4-BE49-F238E27FC236}">
                  <a16:creationId xmlns:a16="http://schemas.microsoft.com/office/drawing/2014/main" id="{7C2D32D4-F895-4ADD-A8CD-B78E34B372EB}"/>
                </a:ext>
              </a:extLst>
            </p:cNvPr>
            <p:cNvSpPr/>
            <p:nvPr/>
          </p:nvSpPr>
          <p:spPr>
            <a:xfrm>
              <a:off x="4476626" y="3108882"/>
              <a:ext cx="239111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Charge Measurement</a:t>
              </a:r>
            </a:p>
          </p:txBody>
        </p:sp>
        <p:sp>
          <p:nvSpPr>
            <p:cNvPr id="625" name="Arrow: Right 624">
              <a:extLst>
                <a:ext uri="{FF2B5EF4-FFF2-40B4-BE49-F238E27FC236}">
                  <a16:creationId xmlns:a16="http://schemas.microsoft.com/office/drawing/2014/main" id="{D10174A5-A351-473C-9141-F236BC559F39}"/>
                </a:ext>
              </a:extLst>
            </p:cNvPr>
            <p:cNvSpPr/>
            <p:nvPr/>
          </p:nvSpPr>
          <p:spPr>
            <a:xfrm rot="5400000">
              <a:off x="1822837" y="2713080"/>
              <a:ext cx="176251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Charge Transfer</a:t>
              </a:r>
            </a:p>
          </p:txBody>
        </p:sp>
        <p:sp>
          <p:nvSpPr>
            <p:cNvPr id="626" name="Arrow: Right 625">
              <a:extLst>
                <a:ext uri="{FF2B5EF4-FFF2-40B4-BE49-F238E27FC236}">
                  <a16:creationId xmlns:a16="http://schemas.microsoft.com/office/drawing/2014/main" id="{DB6C473B-E262-42FE-A29B-B5895A0693C8}"/>
                </a:ext>
              </a:extLst>
            </p:cNvPr>
            <p:cNvSpPr/>
            <p:nvPr/>
          </p:nvSpPr>
          <p:spPr>
            <a:xfrm>
              <a:off x="-8524" y="1261334"/>
              <a:ext cx="212779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Charge Generation</a:t>
              </a:r>
            </a:p>
          </p:txBody>
        </p:sp>
        <p:sp>
          <p:nvSpPr>
            <p:cNvPr id="627" name="Arrow: Right 626">
              <a:extLst>
                <a:ext uri="{FF2B5EF4-FFF2-40B4-BE49-F238E27FC236}">
                  <a16:creationId xmlns:a16="http://schemas.microsoft.com/office/drawing/2014/main" id="{5F9D7356-4639-4801-9047-5F2F941C29BA}"/>
                </a:ext>
              </a:extLst>
            </p:cNvPr>
            <p:cNvSpPr/>
            <p:nvPr/>
          </p:nvSpPr>
          <p:spPr>
            <a:xfrm>
              <a:off x="9407617" y="3098973"/>
              <a:ext cx="192572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Processing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540D492-8247-4DE1-A820-063FFD678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9751" y="939000"/>
              <a:ext cx="1089593" cy="1089593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4134F07F-E79E-4092-BA30-1064BB174A30}"/>
                </a:ext>
              </a:extLst>
            </p:cNvPr>
            <p:cNvSpPr txBox="1"/>
            <p:nvPr/>
          </p:nvSpPr>
          <p:spPr>
            <a:xfrm>
              <a:off x="1801642" y="595108"/>
              <a:ext cx="1828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Charge Collection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74B9ED70-35EA-434B-A7E0-5CF15513D7A9}"/>
                </a:ext>
              </a:extLst>
            </p:cNvPr>
            <p:cNvCxnSpPr>
              <a:cxnSpLocks/>
              <a:stCxn id="466" idx="3"/>
              <a:endCxn id="477" idx="3"/>
            </p:cNvCxnSpPr>
            <p:nvPr/>
          </p:nvCxnSpPr>
          <p:spPr>
            <a:xfrm>
              <a:off x="4825215" y="4481439"/>
              <a:ext cx="244227" cy="44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ECDBB00-05B3-4519-A816-5148A4D20B9C}"/>
                </a:ext>
              </a:extLst>
            </p:cNvPr>
            <p:cNvCxnSpPr>
              <a:cxnSpLocks/>
              <a:stCxn id="475" idx="3"/>
              <a:endCxn id="467" idx="1"/>
            </p:cNvCxnSpPr>
            <p:nvPr/>
          </p:nvCxnSpPr>
          <p:spPr>
            <a:xfrm>
              <a:off x="1085323" y="4481438"/>
              <a:ext cx="266846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C0CD3CF-08A6-4EF6-969F-F85585B97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01" y="2055160"/>
              <a:ext cx="192947" cy="19294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26E12B9-E00C-4DAF-BD80-4E552EFDB0D6}"/>
                </a:ext>
              </a:extLst>
            </p:cNvPr>
            <p:cNvSpPr txBox="1"/>
            <p:nvPr/>
          </p:nvSpPr>
          <p:spPr>
            <a:xfrm>
              <a:off x="4243633" y="1980091"/>
              <a:ext cx="2309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Electron-Multiplying Pixel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74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303B-7902-49D7-BEA7-9BC914C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272B-A474-405A-B214-A9999C1D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6250"/>
            <a:ext cx="6096001" cy="34190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Performing initial testing of </a:t>
            </a:r>
            <a:r>
              <a:rPr lang="en-US" dirty="0" err="1"/>
              <a:t>CCD_Sim</a:t>
            </a:r>
            <a:r>
              <a:rPr lang="en-US" dirty="0"/>
              <a:t> to check out basic functionality / verify expected behavior / performance</a:t>
            </a:r>
          </a:p>
          <a:p>
            <a:r>
              <a:rPr lang="en-US" dirty="0"/>
              <a:t>Simulated 1000 read-outs with 0.01 s integration time</a:t>
            </a:r>
          </a:p>
          <a:p>
            <a:r>
              <a:rPr lang="en-US" dirty="0"/>
              <a:t>Test image used shown below</a:t>
            </a:r>
          </a:p>
          <a:p>
            <a:pPr lvl="1"/>
            <a:r>
              <a:rPr lang="en-US" dirty="0"/>
              <a:t>Red pixels have 10 photons s</a:t>
            </a:r>
            <a:r>
              <a:rPr lang="en-US" baseline="30000" dirty="0"/>
              <a:t>-1</a:t>
            </a:r>
            <a:r>
              <a:rPr lang="en-US" dirty="0"/>
              <a:t> mean incidence rate</a:t>
            </a:r>
          </a:p>
          <a:p>
            <a:pPr lvl="1"/>
            <a:r>
              <a:rPr lang="en-US" dirty="0"/>
              <a:t>White pixels have 1 photons s</a:t>
            </a:r>
            <a:r>
              <a:rPr lang="en-US" baseline="30000" dirty="0"/>
              <a:t>-1</a:t>
            </a:r>
            <a:r>
              <a:rPr lang="en-US" dirty="0"/>
              <a:t> mean incidence rate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58465B-D447-440E-BD8B-376B764D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673"/>
              </p:ext>
            </p:extLst>
          </p:nvPr>
        </p:nvGraphicFramePr>
        <p:xfrm>
          <a:off x="6096000" y="681037"/>
          <a:ext cx="276650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826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855676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Detector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Parallel Section Width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5256630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Parallel Section Length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42998377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Serial </a:t>
                      </a:r>
                      <a:r>
                        <a:rPr lang="en-US" sz="1400" dirty="0" err="1"/>
                        <a:t>Overscan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Additional Serial Pixels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Multiplication Elements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Pixels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46929893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Read Out Noise (RMS)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e-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3778015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Vertical Frequency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0.9e6 Hz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77362555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Horizontal Frequency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1e6 Hz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9232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8949-7C60-45F6-8F4F-71AF21BC0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46847"/>
              </p:ext>
            </p:extLst>
          </p:nvPr>
        </p:nvGraphicFramePr>
        <p:xfrm>
          <a:off x="6096000" y="3424237"/>
          <a:ext cx="276650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05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992697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Pixel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CTE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0.999999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5256630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Dark Current Rate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0.0015 e- s</a:t>
                      </a:r>
                      <a:r>
                        <a:rPr lang="en-US" sz="1400" baseline="30000" dirty="0"/>
                        <a:t>-1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42998377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Pixel Length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  <a:r>
                        <a:rPr lang="el-GR" sz="1400" dirty="0"/>
                        <a:t>μ</a:t>
                      </a:r>
                      <a:r>
                        <a:rPr lang="en-US" sz="1400" dirty="0"/>
                        <a:t>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Pixel Width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 </a:t>
                      </a:r>
                      <a:r>
                        <a:rPr lang="el-GR" sz="1400" dirty="0"/>
                        <a:t>μ</a:t>
                      </a:r>
                      <a:r>
                        <a:rPr lang="en-US" sz="1400" dirty="0"/>
                        <a:t>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C7121A-DA37-48C8-9BAE-931870DB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46996"/>
              </p:ext>
            </p:extLst>
          </p:nvPr>
        </p:nvGraphicFramePr>
        <p:xfrm>
          <a:off x="8862501" y="681037"/>
          <a:ext cx="332949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358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959139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Parallel Pixel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Interacting Quantum Efficiency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5256630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Quantum Yield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42998377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Full Well Capacity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80k e-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CIC Rate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1e-4 e- tr</a:t>
                      </a:r>
                      <a:r>
                        <a:rPr lang="en-US" sz="1400" baseline="30000" dirty="0"/>
                        <a:t>-1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2E36EB-B162-4BC1-9877-FF82B9C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3579"/>
              </p:ext>
            </p:extLst>
          </p:nvPr>
        </p:nvGraphicFramePr>
        <p:xfrm>
          <a:off x="8862502" y="2199824"/>
          <a:ext cx="332949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522">
                  <a:extLst>
                    <a:ext uri="{9D8B030D-6E8A-4147-A177-3AD203B41FA5}">
                      <a16:colId xmlns:a16="http://schemas.microsoft.com/office/drawing/2014/main" val="3163033952"/>
                    </a:ext>
                  </a:extLst>
                </a:gridCol>
                <a:gridCol w="1084976">
                  <a:extLst>
                    <a:ext uri="{9D8B030D-6E8A-4147-A177-3AD203B41FA5}">
                      <a16:colId xmlns:a16="http://schemas.microsoft.com/office/drawing/2014/main" val="3974738072"/>
                    </a:ext>
                  </a:extLst>
                </a:gridCol>
              </a:tblGrid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Serial Pixel Property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8829756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Full Well Capacity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360k e-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0389539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CIC Rate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1e-3 e- tr</a:t>
                      </a:r>
                      <a:r>
                        <a:rPr lang="en-US" sz="1400" baseline="30000" dirty="0"/>
                        <a:t>-1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303770"/>
                  </a:ext>
                </a:extLst>
              </a:tr>
              <a:tr h="167978">
                <a:tc>
                  <a:txBody>
                    <a:bodyPr/>
                    <a:lstStyle/>
                    <a:p>
                      <a:r>
                        <a:rPr lang="en-US" sz="1400" dirty="0"/>
                        <a:t>EM Multiplication Probability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4465559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597126A-366C-4DDD-ABC3-24104493F767}"/>
              </a:ext>
            </a:extLst>
          </p:cNvPr>
          <p:cNvGrpSpPr/>
          <p:nvPr/>
        </p:nvGrpSpPr>
        <p:grpSpPr>
          <a:xfrm>
            <a:off x="109620" y="4173306"/>
            <a:ext cx="2315364" cy="2315366"/>
            <a:chOff x="373927" y="434505"/>
            <a:chExt cx="2315364" cy="23153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1E8B02-4C00-4E71-BB2A-298FCF24B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4345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155C24-7DD2-4D61-9FC8-50E88A58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607214-CC56-4557-9959-D7785E270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62745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0F2C8F-95AF-469B-809D-C0162E748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627455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17B1D6-1923-4A45-80F9-F228A8E82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2B7339-2A8E-4913-892D-AA8BEC54C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4345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940FF-7C84-4E24-93E1-D65109B32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6274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270590-1A57-4C24-9F0E-B7F7AF212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6274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10A3CB-2D25-45D4-9663-1743E787F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8204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9D8611-101D-4AAC-A85E-5CE7D828D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820402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35F29B-DA85-4FE1-BECE-D4CA47620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0133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3DA7-EF2B-486D-ACE9-F1D5E6587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013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AE952A-E0FB-4473-A01B-F42167A11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820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1BE3B2-E4FD-45C7-8901-4B72C1C70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8204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CBF094-E3FF-40EF-95C0-522D8D972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013349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35EC2B-6BD7-40CE-87BD-CE785ABA2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0133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7C4DE2-9520-4220-ADEB-39CD78B9F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4345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5DEFFB-600E-4B14-89BF-2E450421C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4345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F106A8-C556-4CF4-AD7E-8B9BC13A19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6274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AEC84D-69B1-443A-9179-6F5842917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627453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2B0DCD-A29A-4A8D-B6A3-496622926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43450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D97758-6C48-4714-A459-BF85273C0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43450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C6AB84-2D10-435C-ACD3-252C452A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627453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73E123-8986-4225-AC83-F4F0EBA36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627452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A2C9C2-288F-42EF-8206-2846194EA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8204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937C36-6082-4DC5-A026-6D027D3C2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820400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E4D154-CD51-4C8D-9E50-A42E55EE4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013348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32F350-1ADE-43E6-916A-FCEE7B2DD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0133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4EF62C-6FEB-4C10-940B-C3A97BEF3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82040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495BC9-DD3B-43B2-BF8A-B700034EC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820399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A55D31-A04C-4178-9391-9D9516EA8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01334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F8A93-1AF2-4D8A-9680-F06137C38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013346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90EC1D-BEF3-4DC6-8D81-60CBF35E3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2062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A8BA0D9-EE04-4EED-9C84-26A92485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2062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ADF6D9-D75E-4E31-849C-C9B92A4E0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3992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607AE0-9377-4F90-ADE3-C13A573CF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EEF281-C65B-432C-A8EE-A58266CB7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206295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93A53A-2866-40F2-B786-95F80E37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2062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7FF5C2-3555-4AEC-98DE-F65AF4DCB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9BE2FC-1E6A-4101-92BB-041716CA4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399241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5A62885-3AA9-402B-B25F-F51D3BFAC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592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DA8FDD3-84AB-48B8-B247-CF3C6F8F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1C2E0D-2DAA-429D-AD6C-C91C810A1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785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343502-E0A4-4271-9E7E-9580035CC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D8BE68-46CF-41CE-8E0C-D7D1B3E7E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CD9F32-D57B-4628-AD2D-5E8251390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5921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DCC959-368F-424C-BFE0-AD58C5DD7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88AB97-ECCD-4303-AFC3-45A8676A4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7851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08CAB5F-B4B4-49F7-979A-A287DD6F3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206294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910E52-B6D8-4F95-A972-8652E9063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2062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0B1537-1B2B-48A8-B6FC-6A6335D5A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3992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83DA04-C2B4-4217-8DB6-D6BB381F0E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3992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64856B-2D60-4F6B-A9C2-CFCAC6712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20629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04FDB17-1690-48D9-9E59-10E77C3AE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206292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BCC9AA9-6535-4949-97FC-98DF3D0F6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39924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77BF2B-98F7-4125-A1F1-987B04BB7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399239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812F278-C246-4146-914F-6987A8B5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5921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8B6F015-4500-49C2-91FA-DCB6B3D74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5921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4CF249-AACD-4D81-8A59-BB95083A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7851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D0FBD1-BA54-4947-B931-73133541E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7851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262B569-4FB4-4264-B50C-50500238C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59218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28231BF-AA45-4123-B3CF-273B9F14B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59218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5C3D8F-8DB0-479A-82A1-D53834D95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78513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C591257-123D-425D-AABB-ACE707CD4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78513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070B32A-4878-48E2-AADE-37CD52EEE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19780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9AE002-17F0-4BF2-8153-5105FA98D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39FA0B5-D0CE-49E0-9819-1E8B50E01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2171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1F1AB88-0251-4BFD-89D4-F665DFCAE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E3CC2C5-054C-4760-B3DD-AB1314FB7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39B7A5-47C6-4C1A-B9D0-ADF9F33FF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19780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11BDD1-3E62-4B56-873E-3DA0A79C4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4FDCF6-5958-4398-827E-8A93C2379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21710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90F236-E9AA-487A-8871-D437798F0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236397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7578D9-F64F-41E5-B535-E02D8864A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E8AB01-254A-4289-9A9A-A41E9FBA1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927" y="2556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5321BA0-A29B-484D-A014-DFAC98E36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74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9891FB-0EBB-43DC-A7A6-0DE810ABA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9E61B8A-2651-4470-BE69-77D76AC82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23639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D8C385-00F0-494D-8E49-507F4FD74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21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FEFF31-A624-4936-8AAD-ACB95CDB2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768" y="25569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70116CA-3A73-4253-BC72-DC3929798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19780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D8B117-DD58-4D4E-B202-64BCDF29F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19780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1CF33E9-D4DD-4F13-89A4-3780A708D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21710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67BAB34-9699-439C-AEF6-68B2B10E8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21710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B08513C-E73B-4C61-9323-43A40CB3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197808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CF6907-A3F3-41EB-9D5D-5AD7F2841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197807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E83219B-7F48-41F6-AA26-C03412368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217102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48960B2-8ACF-4250-8D2F-DEC7E5F8B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217102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FCFA367-E3DC-4B1C-BAC0-BCAC76CF1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23639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08D83A9-3D60-4067-B293-0CAD9A019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23639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BF72426-4101-46A9-B5D2-FDD7DB6E8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715" y="25569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2CA7AE8-04EB-46B7-9601-DB21E1929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662" y="255692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B9D3303-8416-4481-BEC7-557A7C6E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236397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C65438-D5DF-4D7B-A659-C10970F84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236397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B4CEAA-7D06-459B-B89A-0E90322A0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609" y="255692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DADA5-8897-4BB9-B804-5368D7BDB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4556" y="255692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0031E5-BB0B-4179-9E81-5881BE0B9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43450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097FF78-95F0-47D7-A1E4-FFAD19CC3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0E3C0BE-9C37-4209-B833-B0B0F3212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627456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E410A9C-334D-4687-8EE4-92E399708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627455"/>
              <a:ext cx="192947" cy="19294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83E4AD5-DB40-46E6-8F33-AF76BC4CF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43450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BFBCD29-4E67-464A-A671-2C1A73817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43450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A01620-6FA6-4FB6-B136-88458B6A3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62745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13B0003-D2CA-4CD2-80DE-72BAFE453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62745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0DBEB48-2FB2-456A-A492-9E09F5A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82040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8B016C8-9854-4125-80EE-22F1AB77F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820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07077C3-BB64-4BAF-AF1E-E80D32A4B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01335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F40558-EAE4-4C22-95D1-41705220E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013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76767F-0F5B-4E96-86D0-28A1AA91A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82040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5603E-F760-448C-8840-57ADD0277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82040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9199F9-8912-4C5C-8BA1-16951F494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01334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29A7EE-085E-47ED-A6D1-0055EAEB4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01334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D72B5CE-F35F-4FA8-A94B-71CA1DDC9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20629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39BF8E7-1DB3-4ABF-880F-A9A33CA70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2062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62E558B-BCF4-4E99-BDF0-25F725C1B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39924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F5DFB2D-57C9-4E4B-AE24-7BC88D846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FFEA657-DD2C-4902-8259-F35B4E0ED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20629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A4010A7-936C-416F-81FE-E3B137754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20629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11BECD-BA5D-49D1-AB61-04FE2FF01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39924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C620483-E017-4F1F-92FC-D5C787874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39924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A9769A0-13AD-46AC-9B7D-E92DEF244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59219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E69E93-3B10-4374-A32C-A2421CC09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9AC2FBA-F36E-4A9B-9D5B-B74FDBA6E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78513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22E429-B03B-41E5-A91C-610DC89A5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7D27A55-270D-4EC9-8904-C683249C5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59218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EE6357-09A1-448A-A21B-9531693EA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59218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0987C56-9ED9-44BD-8AD7-72DE271F0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78513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46DD8B0-1090-4963-887C-4B662CF2A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78513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8E25287-AFF3-41F4-87D3-2B13963FE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197808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50CF92D-3C64-42FA-9B96-ACE8D0EE9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C538484-E203-4F2F-A891-30E32948A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2171030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0DD81C7-DF39-42D7-91F0-B55BF2F9B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C169891-CA10-4B65-80CC-E0AD2BACE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197808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24D1D33-F8F1-4F68-BA5D-14F8057A2D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1978081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C00566A-3507-481E-BF87-4FC8BB5BF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2171029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1D4DBC0-763B-446A-A981-64F271996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2171028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02FD9E4-EC50-4431-A6F4-3257BF554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2363977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2AAE90-0A65-4DCC-A96D-3CD78FDAA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EF9E022-D51B-4CA9-8A3F-6EF19A42E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503" y="2556924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253BBDF-6C40-4878-8AF5-0303CD7EF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450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956AD00-4788-4940-AFCF-1D818AA69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2363976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D6805E2-96F2-44A8-B88B-2C203DE3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2363975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6767FDD-D993-45A0-BADE-76DD906E2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397" y="2556923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11796-B796-4C86-B4E0-E08D6AB65B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344" y="2556922"/>
              <a:ext cx="192947" cy="192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3A6F355-C45F-4BC2-A828-3CBD608459F5}"/>
              </a:ext>
            </a:extLst>
          </p:cNvPr>
          <p:cNvSpPr txBox="1"/>
          <p:nvPr/>
        </p:nvSpPr>
        <p:spPr>
          <a:xfrm>
            <a:off x="-2" y="6488668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573F3288-B0AA-4001-B943-5C1682C2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03825" y="4173306"/>
            <a:ext cx="2353260" cy="235326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A01DFFE6-2DB7-481F-B6B3-611201DAA71E}"/>
              </a:ext>
            </a:extLst>
          </p:cNvPr>
          <p:cNvSpPr txBox="1"/>
          <p:nvPr/>
        </p:nvSpPr>
        <p:spPr>
          <a:xfrm>
            <a:off x="3003825" y="6488668"/>
            <a:ext cx="11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Entered</a:t>
            </a:r>
          </a:p>
        </p:txBody>
      </p:sp>
    </p:spTree>
    <p:extLst>
      <p:ext uri="{BB962C8B-B14F-4D97-AF65-F5344CB8AC3E}">
        <p14:creationId xmlns:p14="http://schemas.microsoft.com/office/powerpoint/2010/main" val="289231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91" y="0"/>
            <a:ext cx="4248430" cy="3433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59" y="3433295"/>
            <a:ext cx="4278161" cy="342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822" y="0"/>
            <a:ext cx="3979178" cy="3424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321" y="3424603"/>
            <a:ext cx="4054679" cy="343339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A6996C-9240-4A14-BCC5-CA17FF6027F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13391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5D1F1C-80B6-4079-B06D-DC258E9DE4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356137-10C9-4E43-9169-124060063B6C}"/>
              </a:ext>
            </a:extLst>
          </p:cNvPr>
          <p:cNvSpPr txBox="1">
            <a:spLocks/>
          </p:cNvSpPr>
          <p:nvPr/>
        </p:nvSpPr>
        <p:spPr>
          <a:xfrm>
            <a:off x="0" y="686250"/>
            <a:ext cx="3859158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standard (non-photon-counted) output, coadding the 1000 read-outs to arrive at a final image</a:t>
            </a:r>
          </a:p>
        </p:txBody>
      </p:sp>
    </p:spTree>
    <p:extLst>
      <p:ext uri="{BB962C8B-B14F-4D97-AF65-F5344CB8AC3E}">
        <p14:creationId xmlns:p14="http://schemas.microsoft.com/office/powerpoint/2010/main" val="14343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1" y="26930"/>
            <a:ext cx="4248430" cy="337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9159" y="3433295"/>
            <a:ext cx="4278160" cy="342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822" y="25351"/>
            <a:ext cx="3979178" cy="337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0046" y="3424603"/>
            <a:ext cx="4049228" cy="34333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285277-8B7E-4D7F-8028-278138BA63C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56433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photon-counting of previous data, using 5-sigma threshold above the read-noise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207520-0E44-4337-B283-02C3800B9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2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1" y="39634"/>
            <a:ext cx="4248430" cy="3354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822" y="38865"/>
            <a:ext cx="3979178" cy="33469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285277-8B7E-4D7F-8028-278138BA63C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56433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with electron multiplication disabled (read out through the standard register)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207520-0E44-4337-B283-02C3800B9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9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1" y="70576"/>
            <a:ext cx="4248430" cy="3292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9159" y="3433295"/>
            <a:ext cx="4278160" cy="342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822" y="0"/>
            <a:ext cx="3979177" cy="3424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7321" y="3424603"/>
            <a:ext cx="4054678" cy="343339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A6996C-9240-4A14-BCC5-CA17FF6027F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13391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5D1F1C-80B6-4079-B06D-DC258E9DE4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356137-10C9-4E43-9169-124060063B6C}"/>
              </a:ext>
            </a:extLst>
          </p:cNvPr>
          <p:cNvSpPr txBox="1">
            <a:spLocks/>
          </p:cNvSpPr>
          <p:nvPr/>
        </p:nvSpPr>
        <p:spPr>
          <a:xfrm>
            <a:off x="0" y="686250"/>
            <a:ext cx="3859158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standard (non-photon-counted) output, coadding the 1000 read-outs to arrive at a final image</a:t>
            </a:r>
          </a:p>
          <a:p>
            <a:r>
              <a:rPr lang="en-US" dirty="0"/>
              <a:t>CTE has been set to 0.99 for all pixels</a:t>
            </a:r>
          </a:p>
        </p:txBody>
      </p:sp>
    </p:spTree>
    <p:extLst>
      <p:ext uri="{BB962C8B-B14F-4D97-AF65-F5344CB8AC3E}">
        <p14:creationId xmlns:p14="http://schemas.microsoft.com/office/powerpoint/2010/main" val="209314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793-97DB-4EA8-A5C4-5473B6A6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892" y="26930"/>
            <a:ext cx="4248428" cy="337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FFBFC-00D3-4A68-B2BE-AE0B9391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9159" y="3433295"/>
            <a:ext cx="4278160" cy="34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D9F6D-ACB5-4336-BFA2-E4D84CF0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4955" y="25351"/>
            <a:ext cx="3914911" cy="337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B93-619B-4DE2-A981-DE470B0B2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0046" y="3426911"/>
            <a:ext cx="4049228" cy="34287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285277-8B7E-4D7F-8028-278138BA63C6}"/>
              </a:ext>
            </a:extLst>
          </p:cNvPr>
          <p:cNvSpPr txBox="1">
            <a:spLocks/>
          </p:cNvSpPr>
          <p:nvPr/>
        </p:nvSpPr>
        <p:spPr>
          <a:xfrm>
            <a:off x="-1" y="686250"/>
            <a:ext cx="3856433" cy="617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shown are for photon-counting of previous data, using 5-sigma threshold above </a:t>
            </a:r>
            <a:r>
              <a:rPr lang="en-US"/>
              <a:t>the read-noise</a:t>
            </a:r>
            <a:endParaRPr lang="en-US" dirty="0"/>
          </a:p>
          <a:p>
            <a:r>
              <a:rPr lang="en-US" dirty="0"/>
              <a:t>CTE has been set to 0.99 for all pixels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207520-0E44-4337-B283-02C3800B9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Initial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35C74-A050-4948-BEE6-AF8930C8FF3B}"/>
                  </a:ext>
                </a:extLst>
              </p:cNvPr>
              <p:cNvSpPr txBox="1"/>
              <p:nvPr/>
            </p:nvSpPr>
            <p:spPr>
              <a:xfrm>
                <a:off x="1065990" y="1296099"/>
                <a:ext cx="116102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𝑒𝑉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35C74-A050-4948-BEE6-AF8930C8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90" y="1296099"/>
                <a:ext cx="1161022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A21B38-AFE6-4F38-AF8F-EFCC1C1AD598}"/>
                  </a:ext>
                </a:extLst>
              </p:cNvPr>
              <p:cNvSpPr txBox="1"/>
              <p:nvPr/>
            </p:nvSpPr>
            <p:spPr>
              <a:xfrm>
                <a:off x="1107347" y="515922"/>
                <a:ext cx="1119665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12390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A21B38-AFE6-4F38-AF8F-EFCC1C1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47" y="515922"/>
                <a:ext cx="1119665" cy="559640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4581E-D6F2-4FA1-B2BC-4F032EDE35AB}"/>
                  </a:ext>
                </a:extLst>
              </p:cNvPr>
              <p:cNvSpPr txBox="1"/>
              <p:nvPr/>
            </p:nvSpPr>
            <p:spPr>
              <a:xfrm>
                <a:off x="667771" y="1880426"/>
                <a:ext cx="1998816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=2.355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3.65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4581E-D6F2-4FA1-B2BC-4F032EDE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1" y="1880426"/>
                <a:ext cx="1998816" cy="6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996C8-D368-47E2-8B0B-68504B7043B2}"/>
                  </a:ext>
                </a:extLst>
              </p:cNvPr>
              <p:cNvSpPr txBox="1"/>
              <p:nvPr/>
            </p:nvSpPr>
            <p:spPr>
              <a:xfrm>
                <a:off x="795883" y="2772561"/>
                <a:ext cx="1559145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996C8-D368-47E2-8B0B-68504B70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83" y="2772561"/>
                <a:ext cx="1559145" cy="51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FA2511-0D82-4F79-8309-FDEC24B096F6}"/>
                  </a:ext>
                </a:extLst>
              </p:cNvPr>
              <p:cNvSpPr txBox="1"/>
              <p:nvPr/>
            </p:nvSpPr>
            <p:spPr>
              <a:xfrm>
                <a:off x="2835479" y="2218916"/>
                <a:ext cx="80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FA2511-0D82-4F79-8309-FDEC24B0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79" y="2218916"/>
                <a:ext cx="805733" cy="276999"/>
              </a:xfrm>
              <a:prstGeom prst="rect">
                <a:avLst/>
              </a:prstGeom>
              <a:blipFill>
                <a:blip r:embed="rId6"/>
                <a:stretch>
                  <a:fillRect l="-6061" r="-75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460AA2-4388-4CF0-A9BF-DAA6044E880B}"/>
              </a:ext>
            </a:extLst>
          </p:cNvPr>
          <p:cNvSpPr txBox="1"/>
          <p:nvPr/>
        </p:nvSpPr>
        <p:spPr>
          <a:xfrm>
            <a:off x="4160940" y="2172749"/>
            <a:ext cx="700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\delta E is the FWHM energy of the observed spread </a:t>
            </a:r>
            <a:r>
              <a:rPr lang="en-US"/>
              <a:t>in electrons, E in 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9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0169D98-2743-AD0E-DC4C-BFFC58117736}"/>
              </a:ext>
            </a:extLst>
          </p:cNvPr>
          <p:cNvGrpSpPr/>
          <p:nvPr/>
        </p:nvGrpSpPr>
        <p:grpSpPr>
          <a:xfrm>
            <a:off x="4388011" y="921590"/>
            <a:ext cx="3702531" cy="4542108"/>
            <a:chOff x="4388011" y="921590"/>
            <a:chExt cx="3702531" cy="45421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BDE788-4615-4A76-A937-F6E60390D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999" y="2503859"/>
              <a:ext cx="1582271" cy="158227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81B6D7-2470-4E89-49BC-9D3525D9C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921590"/>
              <a:ext cx="1582270" cy="15822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D020B3-3D39-0CA4-29D7-2B517B7BA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9665" y="1025256"/>
              <a:ext cx="1374938" cy="1374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9EA217-0B11-1DAD-5388-D0E9014EF8E6}"/>
                </a:ext>
              </a:extLst>
            </p:cNvPr>
            <p:cNvSpPr/>
            <p:nvPr/>
          </p:nvSpPr>
          <p:spPr>
            <a:xfrm>
              <a:off x="6095999" y="4086130"/>
              <a:ext cx="1582271" cy="210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133698-FBAC-FD1A-87A0-38EF59EBC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794" y="4086130"/>
              <a:ext cx="210206" cy="2102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7F5F8B-34AA-34BC-5503-0297DEE141A4}"/>
                </a:ext>
              </a:extLst>
            </p:cNvPr>
            <p:cNvSpPr/>
            <p:nvPr/>
          </p:nvSpPr>
          <p:spPr>
            <a:xfrm>
              <a:off x="6095999" y="4697971"/>
              <a:ext cx="788895" cy="2102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0ED00A-78CA-6620-003E-902A8973D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794" y="4697970"/>
              <a:ext cx="210206" cy="2102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6B3DA3-E793-41DF-D04F-6489061B8D59}"/>
                </a:ext>
              </a:extLst>
            </p:cNvPr>
            <p:cNvSpPr/>
            <p:nvPr/>
          </p:nvSpPr>
          <p:spPr>
            <a:xfrm>
              <a:off x="6884894" y="4697971"/>
              <a:ext cx="788895" cy="210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AE484F73-E5F4-1B28-115F-BE0935BA786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268495" y="4086129"/>
              <a:ext cx="822047" cy="822047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C2AC1-EF9B-8F7A-8480-6928EB940BC7}"/>
                </a:ext>
              </a:extLst>
            </p:cNvPr>
            <p:cNvSpPr txBox="1"/>
            <p:nvPr/>
          </p:nvSpPr>
          <p:spPr>
            <a:xfrm>
              <a:off x="6199665" y="1558835"/>
              <a:ext cx="137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Imaging Region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8F3794-0AF9-21B7-E3FC-EF8EB6444094}"/>
                </a:ext>
              </a:extLst>
            </p:cNvPr>
            <p:cNvSpPr txBox="1"/>
            <p:nvPr/>
          </p:nvSpPr>
          <p:spPr>
            <a:xfrm>
              <a:off x="6095998" y="3033384"/>
              <a:ext cx="1577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Frame Store Region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56C456-0D7B-A7EE-83A6-F67F99C4DBA2}"/>
                </a:ext>
              </a:extLst>
            </p:cNvPr>
            <p:cNvSpPr txBox="1"/>
            <p:nvPr/>
          </p:nvSpPr>
          <p:spPr>
            <a:xfrm>
              <a:off x="4388011" y="4037343"/>
              <a:ext cx="1497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Standard Readout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FE5293-F896-0DDA-9B80-597C4538B936}"/>
                </a:ext>
              </a:extLst>
            </p:cNvPr>
            <p:cNvSpPr txBox="1"/>
            <p:nvPr/>
          </p:nvSpPr>
          <p:spPr>
            <a:xfrm>
              <a:off x="4407343" y="4649184"/>
              <a:ext cx="145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EM Gain Readout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3BA76C-56FE-925D-776C-3FD8E306FB3D}"/>
                </a:ext>
              </a:extLst>
            </p:cNvPr>
            <p:cNvSpPr txBox="1"/>
            <p:nvPr/>
          </p:nvSpPr>
          <p:spPr>
            <a:xfrm>
              <a:off x="5773263" y="5155921"/>
              <a:ext cx="1434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EM Gain Register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A95637-DC02-A8E8-A1D3-4C58F683F015}"/>
                </a:ext>
              </a:extLst>
            </p:cNvPr>
            <p:cNvCxnSpPr>
              <a:cxnSpLocks/>
              <a:stCxn id="22" idx="0"/>
              <a:endCxn id="13" idx="2"/>
            </p:cNvCxnSpPr>
            <p:nvPr/>
          </p:nvCxnSpPr>
          <p:spPr>
            <a:xfrm flipV="1">
              <a:off x="6490447" y="4908176"/>
              <a:ext cx="0" cy="2477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189C0A-2CDB-6BA0-3DA2-C9C1D0A1CF4F}"/>
                </a:ext>
              </a:extLst>
            </p:cNvPr>
            <p:cNvSpPr txBox="1"/>
            <p:nvPr/>
          </p:nvSpPr>
          <p:spPr>
            <a:xfrm>
              <a:off x="5531914" y="4341134"/>
              <a:ext cx="1917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Standard Serial Register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94A961-9602-68C6-B6A2-1B2D2281A84E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 flipV="1">
              <a:off x="6490446" y="4296335"/>
              <a:ext cx="396689" cy="44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A712BAF-EBDC-4A8D-6320-944C43D6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439" y="1866612"/>
            <a:ext cx="3724979" cy="46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362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Initial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Nicholas</dc:creator>
  <cp:lastModifiedBy>Jones, Nicholas</cp:lastModifiedBy>
  <cp:revision>16</cp:revision>
  <dcterms:created xsi:type="dcterms:W3CDTF">2022-08-09T16:47:19Z</dcterms:created>
  <dcterms:modified xsi:type="dcterms:W3CDTF">2023-04-19T17:16:57Z</dcterms:modified>
</cp:coreProperties>
</file>