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428047-7E56-418E-9C37-17E7DD44C2F6}">
  <a:tblStyle styleId="{37428047-7E56-418E-9C37-17E7DD44C2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ebe776e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ebe776e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d9c315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d9c315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d9c315b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d9c315b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d9c31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d9c31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ebe776e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3ebe776e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d9c315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d9c315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d9c315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d9c315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3ebe776e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3ebe776e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d9c315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6d9c315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ebe776e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3ebe776e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ce91ef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ce91ef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d9c315b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d9c315b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3ebe776e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3ebe776e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9e3c35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9e3c35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9e3c35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9e3c35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ebe776e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ebe776e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d9c315be_1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d9c315be_1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d9c315be_1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d9c315be_1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ebe776e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3ebe776e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d9c315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d9c315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88" name="Google Shape;8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9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10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729625" y="1312000"/>
            <a:ext cx="68655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DIET WITH RESPECT TO COVID-19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729625" y="3172900"/>
            <a:ext cx="76881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Prajna Jagannath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Noel Philip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Khaladkar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12571" l="0" r="0" t="43005"/>
          <a:stretch/>
        </p:blipFill>
        <p:spPr>
          <a:xfrm>
            <a:off x="5277250" y="2670875"/>
            <a:ext cx="3659950" cy="2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22450"/>
            <a:ext cx="76884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UNDERNOURISHED: ANOVA TEST</a:t>
            </a:r>
            <a:endParaRPr sz="2300"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727650" y="3105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/>
                <a:gridCol w="2413000"/>
                <a:gridCol w="2413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Undernourished/ Recovered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&gt;0.05: no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Google Shape;170;p26"/>
          <p:cNvGraphicFramePr/>
          <p:nvPr/>
        </p:nvGraphicFramePr>
        <p:xfrm>
          <a:off x="727650" y="20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Undernourished/ Death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.05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&gt;0.05: no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1" name="Google Shape;171;p26"/>
          <p:cNvGraphicFramePr/>
          <p:nvPr/>
        </p:nvGraphicFramePr>
        <p:xfrm>
          <a:off x="727650" y="4139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/>
                <a:gridCol w="2413000"/>
                <a:gridCol w="2413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Undernourished/ Confirmed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.31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&gt;0.05: no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88" y="2124400"/>
            <a:ext cx="6543724" cy="27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UNDERNOURISHED</a:t>
            </a:r>
            <a:r>
              <a:rPr lang="en"/>
              <a:t> vs. COVID-19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CASE II: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Obesity rate, Undernourished rate, and Diet Variables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SPEARMAN’S CORRELATION TEST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Choosing Spearman’s test has a reason of being robust and more viable for our dataset i.e. independent quantitative variables.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find the spearman’s coefficient (rs) - lies between -1 and 1.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heatmap visual is used in order to get the clear idea of correlations between variables.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Finding correlations between obesity rate and diet variables (alcohol consume, eggs, milk, dairy products, veggies).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25" y="1134900"/>
            <a:ext cx="5882349" cy="375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idx="4294967295" type="title"/>
          </p:nvPr>
        </p:nvSpPr>
        <p:spPr>
          <a:xfrm>
            <a:off x="729450" y="49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OBESITY: CORRELATION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Higher proportions of Sugar &amp; Sweetener, Animal fats, Animal products, Eggs, Meat and Milk-excluding butter in the diet is increasingly found in countries with high obesity rates.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 proportions of Pulses, Starchy roots, Cereals and Vegetable products are found in the diets of countries with low obesity rates.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Obs: positively correlated - Sugar &amp; Sweetener, Animal fats, Animal products, Eggs, Meat, Milk-excluding butter.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Obs: negatively correlated- Pulses, Starchy roots, Cereals, Vegetable products.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 BY DIET VARIABLES INSTANCES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246150"/>
            <a:ext cx="8839198" cy="224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4294967295" type="title"/>
          </p:nvPr>
        </p:nvSpPr>
        <p:spPr>
          <a:xfrm>
            <a:off x="729450" y="49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UNDERNOURISHED: CORRELATION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50" y="1192425"/>
            <a:ext cx="4573705" cy="38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Observation: The variables that are highly correlated with 'Undernourished' are Vegetable products, Vegetables, Starchy Roots, Pulses, Milk-excluding butter, Meat, Eggs, Cereals, Animal Products, Animal Fats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-vely correlated : Vegetables, Milk - Excluding beer, Meat, Eggs, Animal Products, Animal fats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+vely correlated: Vegetable Products, Starchy Roots, Pulses, Cereals.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Higher proportions of Vegetal products, pulses and cereals in the diet is increasingly found in countries with high undernourishment.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High proportions of Fruits, Animal fats, Animal products, eggs,meat and milk are found in the diets of countries with low undernourishment.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UNDERNOURISHED</a:t>
            </a:r>
            <a:r>
              <a:rPr lang="en"/>
              <a:t> BY DIET VARIABLES INSTANCES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5" y="2233275"/>
            <a:ext cx="8824174" cy="22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803350" y="1799475"/>
            <a:ext cx="80754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rgbClr val="FF99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Injustice in food and health system hold people back from </a:t>
            </a:r>
            <a:r>
              <a:rPr b="1" lang="en" sz="5900">
                <a:solidFill>
                  <a:srgbClr val="FF99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healthy</a:t>
            </a:r>
            <a:r>
              <a:rPr b="1" lang="en" sz="5900">
                <a:solidFill>
                  <a:srgbClr val="FF99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diets and lives</a:t>
            </a:r>
            <a:endParaRPr b="1" sz="5900">
              <a:solidFill>
                <a:srgbClr val="FF99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50" y="2250275"/>
            <a:ext cx="3679075" cy="31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00" y="2250275"/>
            <a:ext cx="3833825" cy="282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0" name="Google Shape;230;p3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countries with fewer confirmed cases, when both the obesity and undernutrition rates are low, Therefore, it is important to have a healthy diet plan. For example, vegetable products, cereals, etc.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Avoid eating meat and drinking alcoholic beverages to avoid becoming susceptible to COVID.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lower the mortality rate, the healthier the diet.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0" y="2277475"/>
            <a:ext cx="4110742" cy="21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550" y="2254837"/>
            <a:ext cx="4659476" cy="219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have subdivided the problem statement into two use cases: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Finding out the obesity rate and undernourished rate by the COVID recovery, confirmed, and death rates.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Finding the correlations between the diet consumption, obesity, and undernourished rates.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Ultimately, this will bring us to our goal of finding out the best diet to lessen the Covid cases.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228" l="0" r="0" t="228"/>
          <a:stretch/>
        </p:blipFill>
        <p:spPr>
          <a:xfrm>
            <a:off x="3047650" y="0"/>
            <a:ext cx="60963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185350" y="352000"/>
            <a:ext cx="23865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COUNTRY vs. OBESITY RATE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85350" y="352000"/>
            <a:ext cx="32223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COUNTRY vs. UNDERNOURISHED RATE</a:t>
            </a:r>
            <a:endParaRPr sz="23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152400"/>
            <a:ext cx="55008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CASE I: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Obesity rate, Undernourished rate, and Covid-19 Variables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22450"/>
            <a:ext cx="76884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OBESITY: T-TEST</a:t>
            </a:r>
            <a:endParaRPr sz="2300"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727650" y="21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Obesity/ Death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&lt;0.05: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6" name="Google Shape;156;p24"/>
          <p:cNvGraphicFramePr/>
          <p:nvPr/>
        </p:nvGraphicFramePr>
        <p:xfrm>
          <a:off x="727650" y="30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Obesity/ Recovered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&gt;0.05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: no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24"/>
          <p:cNvGraphicFramePr/>
          <p:nvPr/>
        </p:nvGraphicFramePr>
        <p:xfrm>
          <a:off x="727650" y="404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/>
                <a:gridCol w="2413000"/>
                <a:gridCol w="2413000"/>
              </a:tblGrid>
              <a:tr h="3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Obesity/ Confirmed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.046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&lt;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0.05: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</a:t>
            </a:r>
            <a:r>
              <a:rPr lang="en"/>
              <a:t> vs. COVID-19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13" y="2000600"/>
            <a:ext cx="5815173" cy="27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