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Raleway" pitchFamily="2" charset="0"/>
      <p:regular r:id="rId28"/>
      <p:bold r:id="rId29"/>
      <p:italic r:id="rId30"/>
      <p:boldItalic r:id="rId31"/>
    </p:embeddedFont>
    <p:embeddedFont>
      <p:font typeface="Trebuchet MS" panose="020B0603020202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428047-7E56-418E-9C37-17E7DD44C2F6}">
  <a:tblStyle styleId="{37428047-7E56-418E-9C37-17E7DD44C2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3ebe776ef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3ebe776ef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6d9c315b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6d9c315b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6d9c315be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6d9c315be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6d9c315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6d9c315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3ebe776ef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3ebe776ef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6d9c315b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6d9c315b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6d9c315b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6d9c315b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3ebe776ef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3ebe776ef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6d9c315b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6d9c315b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3ebe776ef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3ebe776ef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fce91ef2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fce91ef2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6d9c315be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6d9c315be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3ebe776ef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3ebe776ef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69e3c35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69e3c35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69e3c35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69e3c350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3ebe776ef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3ebe776ef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6d9c315be_1_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6d9c315be_1_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6d9c315be_1_1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6d9c315be_1_1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3ebe776ef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3ebe776ef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6d9c315b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6d9c315b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5"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14"/>
          <p:cNvGrpSpPr/>
          <p:nvPr/>
        </p:nvGrpSpPr>
        <p:grpSpPr>
          <a:xfrm>
            <a:off x="2" y="4713898"/>
            <a:ext cx="3047923" cy="429600"/>
            <a:chOff x="-73" y="4713898"/>
            <a:chExt cx="3047923" cy="429600"/>
          </a:xfrm>
        </p:grpSpPr>
        <p:sp>
          <p:nvSpPr>
            <p:cNvPr id="88" name="Google Shape;88;p14"/>
            <p:cNvSpPr/>
            <p:nvPr/>
          </p:nvSpPr>
          <p:spPr>
            <a:xfrm rot="-5400000">
              <a:off x="2452050" y="4547698"/>
              <a:ext cx="429600" cy="76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 rot="-5400000">
              <a:off x="928119" y="4547698"/>
              <a:ext cx="429600" cy="762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5400000" flipH="1">
              <a:off x="1689952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 rot="5400000" flipH="1">
              <a:off x="166127" y="4547698"/>
              <a:ext cx="429600" cy="762000"/>
            </a:xfrm>
            <a:prstGeom prst="rtTriangle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4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185350" y="352000"/>
            <a:ext cx="2683200" cy="407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AUTOLAYOUT_9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552075" y="619500"/>
            <a:ext cx="2910900" cy="3904500"/>
          </a:xfrm>
          <a:prstGeom prst="rect">
            <a:avLst/>
          </a:prstGeom>
          <a:noFill/>
          <a:ln w="152400" cap="flat" cmpd="sng">
            <a:solidFill>
              <a:srgbClr val="37474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896275" y="988800"/>
            <a:ext cx="6367800" cy="316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AUTOLAYOUT_10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552075" y="619500"/>
            <a:ext cx="2910900" cy="3904500"/>
          </a:xfrm>
          <a:prstGeom prst="rect">
            <a:avLst/>
          </a:prstGeom>
          <a:noFill/>
          <a:ln w="152400" cap="flat" cmpd="sng">
            <a:solidFill>
              <a:srgbClr val="37474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896275" y="988800"/>
            <a:ext cx="6367800" cy="316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ctrTitle"/>
          </p:nvPr>
        </p:nvSpPr>
        <p:spPr>
          <a:xfrm>
            <a:off x="729625" y="1312000"/>
            <a:ext cx="6865500" cy="11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HEALTHY DIET WITH RESPECT TO COVID-19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11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Prajna Jagannath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Noel Philip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Shubham Khaladkar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t="43005" b="12571"/>
          <a:stretch/>
        </p:blipFill>
        <p:spPr>
          <a:xfrm>
            <a:off x="5277250" y="2670875"/>
            <a:ext cx="3659950" cy="22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UNDERNOURISHED: ANOVA TEST</a:t>
            </a:r>
            <a:endParaRPr sz="2300"/>
          </a:p>
        </p:txBody>
      </p:sp>
      <p:graphicFrame>
        <p:nvGraphicFramePr>
          <p:cNvPr id="169" name="Google Shape;169;p26"/>
          <p:cNvGraphicFramePr/>
          <p:nvPr/>
        </p:nvGraphicFramePr>
        <p:xfrm>
          <a:off x="727650" y="31051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{37428047-7E56-418E-9C37-17E7DD44C2F6}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p-value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significance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Undernourished/ Recovered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0.12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&gt;0.05: no significance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0" name="Google Shape;170;p26"/>
          <p:cNvGraphicFramePr/>
          <p:nvPr/>
        </p:nvGraphicFramePr>
        <p:xfrm>
          <a:off x="727650" y="207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{37428047-7E56-418E-9C37-17E7DD44C2F6}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p-value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significance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Undernourished/ Death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0.05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&gt;0.05: no significance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1" name="Google Shape;171;p26"/>
          <p:cNvGraphicFramePr/>
          <p:nvPr/>
        </p:nvGraphicFramePr>
        <p:xfrm>
          <a:off x="727650" y="4139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{37428047-7E56-418E-9C37-17E7DD44C2F6}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p-value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significance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Undernourished/ Confirmed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0.31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&gt;0.05: no significance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788" y="2124400"/>
            <a:ext cx="6543724" cy="270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UNDERNOURISHED vs. COVID-19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896275" y="988800"/>
            <a:ext cx="6367800" cy="31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CASE II: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Obesity rate, Undernourished rate, and Diet Variables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SPEARMAN’S CORRELATION TEST</a:t>
            </a:r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Choosing Spearman’s test has a reason of being robust and more viable for our dataset i.e. independent quantitative variables.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find the spearman’s coefficient (rs) - lies between -1 and 1.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heatmap visual is used in order to get the clear idea of correlations between variables.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Finding correlations between obesity rate and diet variables (alcohol consume, eggs, milk, dairy products, veggies).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625" y="1134900"/>
            <a:ext cx="5882349" cy="37587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 txBox="1">
            <a:spLocks noGrp="1"/>
          </p:cNvSpPr>
          <p:nvPr>
            <p:ph type="title" idx="4294967295"/>
          </p:nvPr>
        </p:nvSpPr>
        <p:spPr>
          <a:xfrm>
            <a:off x="729450" y="4944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OBESITY: CORRELATION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Higher proportions of Sugar &amp; Sweetener, Animal fats, Animal products, Eggs, Meat and Milk-excluding butter in the diet is increasingly found in countries with high obesity rates.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High proportions of Pulses, Starchy roots, Cereals and Vegetable products are found in the diets of countries with low obesity rates.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Obs: positively correlated - Sugar &amp; Sweetener, Animal fats, Animal products, Eggs, Meat, Milk-excluding butter.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Obs: negatively correlated- Pulses, Starchy roots, Cereals, Vegetable products.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OBESITY BY DIET VARIABLES INSTANCES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00" y="2246150"/>
            <a:ext cx="8839198" cy="2246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 idx="4294967295"/>
          </p:nvPr>
        </p:nvSpPr>
        <p:spPr>
          <a:xfrm>
            <a:off x="729450" y="4944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UNDERNOURISHED: CORRELATION</a:t>
            </a:r>
            <a:endParaRPr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150" y="1192425"/>
            <a:ext cx="4573705" cy="380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218" name="Google Shape;218;p3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6706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Observation: The variables that are highly correlated with 'Undernourished' are Vegetable products, Vegetables, Starchy Roots, Pulses, Milk-excluding butter, Meat, Eggs, Cereals, Animal Products, Animal Fats</a:t>
            </a:r>
            <a:endParaRPr sz="1500"/>
          </a:p>
          <a:p>
            <a:pPr marL="457200" lvl="0" indent="-316706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-vely correlated : Vegetables, Milk - Excluding beer, Meat, Eggs, Animal Products, Animal fats</a:t>
            </a:r>
            <a:endParaRPr sz="1500"/>
          </a:p>
          <a:p>
            <a:pPr marL="457200" lvl="0" indent="-316706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+vely correlated: Vegetable Products, Starchy Roots, Pulses, Cereals.</a:t>
            </a:r>
            <a:endParaRPr sz="1500"/>
          </a:p>
          <a:p>
            <a:pPr marL="457200" lvl="0" indent="-316706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Higher proportions of Vegetal products, pulses and cereals in the diet is increasingly found in countries with high undernourishment.</a:t>
            </a:r>
            <a:endParaRPr sz="1500"/>
          </a:p>
          <a:p>
            <a:pPr marL="457200" lvl="0" indent="-316706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High proportions of Fruits, Animal fats, Animal products, eggs,meat and milk are found in the diets of countries with low undernourishment.</a:t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UNDERNOURISHED BY DIET VARIABLES INSTANCES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75" y="2233275"/>
            <a:ext cx="8824174" cy="225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4294967295"/>
          </p:nvPr>
        </p:nvSpPr>
        <p:spPr>
          <a:xfrm>
            <a:off x="803350" y="1799475"/>
            <a:ext cx="8075400" cy="3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 b="1">
                <a:solidFill>
                  <a:srgbClr val="FF99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Injustice in food and health system hold people back from healthy diets and lives</a:t>
            </a:r>
            <a:endParaRPr sz="5900" b="1">
              <a:solidFill>
                <a:srgbClr val="FF9900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50" y="2250275"/>
            <a:ext cx="3679075" cy="31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200" y="2250275"/>
            <a:ext cx="3833825" cy="282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0" name="Google Shape;230;p36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 countries with fewer confirmed cases, when both the obesity and undernutrition rates are low, Therefore, it is important to have a healthy diet plan. For example, vegetable products, cereals, etc.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Avoid eating meat and drinking alcoholic beverages to avoid becoming susceptible to COVID.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The lower the mortality rate, the healthier the diet.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7"/>
          <p:cNvPicPr preferRelativeResize="0"/>
          <p:nvPr/>
        </p:nvPicPr>
        <p:blipFill rotWithShape="1">
          <a:blip r:embed="rId3">
            <a:alphaModFix/>
          </a:blip>
          <a:srcRect t="7813" b="7813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50" y="2277475"/>
            <a:ext cx="4110742" cy="21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0550" y="2254837"/>
            <a:ext cx="4659476" cy="219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have subdivided the problem statement into two use cases: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Finding out the obesity rate and undernourished rate by the COVID recovery, confirmed, and death rates.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Finding the correlations between the diet consumption, obesity, and undernourished rates.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Ultimately, this will bring us to our goal of finding out the best diet to lessen the Covid cases.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t="228" b="228"/>
          <a:stretch/>
        </p:blipFill>
        <p:spPr>
          <a:xfrm>
            <a:off x="3047650" y="0"/>
            <a:ext cx="609635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185350" y="352000"/>
            <a:ext cx="2386500" cy="40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COUNTRY vs. OBESITY RATE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185350" y="352000"/>
            <a:ext cx="3222300" cy="40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COUNTRY vs. UNDERNOURISHED RATE</a:t>
            </a:r>
            <a:endParaRPr sz="2300"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175" y="152400"/>
            <a:ext cx="55008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896275" y="988800"/>
            <a:ext cx="6367800" cy="31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CASE I: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Obesity rate, Undernourished rate, and Covid-19 Variables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OBESITY: T-TEST</a:t>
            </a:r>
            <a:endParaRPr sz="2300"/>
          </a:p>
        </p:txBody>
      </p:sp>
      <p:graphicFrame>
        <p:nvGraphicFramePr>
          <p:cNvPr id="155" name="Google Shape;155;p24"/>
          <p:cNvGraphicFramePr/>
          <p:nvPr/>
        </p:nvGraphicFramePr>
        <p:xfrm>
          <a:off x="727650" y="212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{37428047-7E56-418E-9C37-17E7DD44C2F6}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p-value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significance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Obesity/ Death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0.01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&lt;0.05: significance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6" name="Google Shape;156;p24"/>
          <p:cNvGraphicFramePr/>
          <p:nvPr/>
        </p:nvGraphicFramePr>
        <p:xfrm>
          <a:off x="727650" y="306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{37428047-7E56-418E-9C37-17E7DD44C2F6}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p-value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significance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Obesity/ Recovered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0.21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&gt;0.05: no significance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7" name="Google Shape;157;p24"/>
          <p:cNvGraphicFramePr/>
          <p:nvPr/>
        </p:nvGraphicFramePr>
        <p:xfrm>
          <a:off x="727650" y="404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{37428047-7E56-418E-9C37-17E7DD44C2F6}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Variable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p-value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significance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Obesity/ Confirmed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0.046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&lt;0.05: significance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OBESITY vs. COVID-19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413" y="2000600"/>
            <a:ext cx="5815173" cy="274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Microsoft Office PowerPoint</Application>
  <PresentationFormat>On-screen Show (16:9)</PresentationFormat>
  <Paragraphs>84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Lato</vt:lpstr>
      <vt:lpstr>Trebuchet MS</vt:lpstr>
      <vt:lpstr>Arial</vt:lpstr>
      <vt:lpstr>Raleway</vt:lpstr>
      <vt:lpstr>Streamline</vt:lpstr>
      <vt:lpstr>HEALTHY DIET WITH RESPECT TO COVID-19</vt:lpstr>
      <vt:lpstr>INTRODUCTION</vt:lpstr>
      <vt:lpstr>DATASET OVERVIEW</vt:lpstr>
      <vt:lpstr>PROBLEM DESCRIPTION</vt:lpstr>
      <vt:lpstr>COUNTRY vs. OBESITY RATE</vt:lpstr>
      <vt:lpstr>COUNTRY vs. UNDERNOURISHED RATE</vt:lpstr>
      <vt:lpstr>CASE I:  Obesity rate, Undernourished rate, and Covid-19 Variables</vt:lpstr>
      <vt:lpstr>OBESITY: T-TEST</vt:lpstr>
      <vt:lpstr>OBESITY vs. COVID-19</vt:lpstr>
      <vt:lpstr>UNDERNOURISHED: ANOVA TEST</vt:lpstr>
      <vt:lpstr>UNDERNOURISHED vs. COVID-19</vt:lpstr>
      <vt:lpstr>CASE II:  Obesity rate, Undernourished rate, and Diet Variables</vt:lpstr>
      <vt:lpstr>SPEARMAN’S CORRELATION TEST</vt:lpstr>
      <vt:lpstr>OBESITY: CORRELATION</vt:lpstr>
      <vt:lpstr>INSIGHTS</vt:lpstr>
      <vt:lpstr>OBESITY BY DIET VARIABLES INSTANCES </vt:lpstr>
      <vt:lpstr>UNDERNOURISHED: CORRELATION</vt:lpstr>
      <vt:lpstr>INSIGHTS</vt:lpstr>
      <vt:lpstr>UNDERNOURISHED BY DIET VARIABLES INSTANCES 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DIET WITH RESPECT TO COVID-19</dc:title>
  <cp:lastModifiedBy>Shubham Khaladkar</cp:lastModifiedBy>
  <cp:revision>1</cp:revision>
  <dcterms:modified xsi:type="dcterms:W3CDTF">2021-12-11T20:08:46Z</dcterms:modified>
</cp:coreProperties>
</file>