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48" y="-9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744EB-5CC5-4E1E-A891-B4A081EE4AD9}"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744EB-5CC5-4E1E-A891-B4A081EE4AD9}"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1744EB-5CC5-4E1E-A891-B4A081EE4AD9}"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744EB-5CC5-4E1E-A891-B4A081EE4AD9}"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0C8F5-D06D-4D90-9EC5-DC44E971FC11}" type="datetimeFigureOut">
              <a:rPr lang="en-US" smtClean="0"/>
              <a:t>9/21/2015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744EB-5CC5-4E1E-A891-B4A081EE4AD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B60C8F5-D06D-4D90-9EC5-DC44E971FC11}" type="datetimeFigureOut">
              <a:rPr lang="en-US" smtClean="0"/>
              <a:t>9/21/2015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61744EB-5CC5-4E1E-A891-B4A081EE4AD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48600" cy="1981200"/>
          </a:xfrm>
        </p:spPr>
        <p:txBody>
          <a:bodyPr>
            <a:normAutofit fontScale="90000"/>
          </a:bodyPr>
          <a:lstStyle/>
          <a:p>
            <a:r>
              <a:rPr lang="en-US" dirty="0" smtClean="0"/>
              <a:t>AUTObREW: Automated all grain homebrewing system</a:t>
            </a:r>
            <a:endParaRPr lang="en-US" dirty="0"/>
          </a:p>
        </p:txBody>
      </p:sp>
      <p:sp>
        <p:nvSpPr>
          <p:cNvPr id="3" name="Subtitle 2"/>
          <p:cNvSpPr>
            <a:spLocks noGrp="1"/>
          </p:cNvSpPr>
          <p:nvPr>
            <p:ph type="subTitle" idx="1"/>
          </p:nvPr>
        </p:nvSpPr>
        <p:spPr/>
        <p:txBody>
          <a:bodyPr/>
          <a:lstStyle/>
          <a:p>
            <a:r>
              <a:rPr lang="en-US" dirty="0" smtClean="0"/>
              <a:t>Nick Anderson</a:t>
            </a:r>
            <a:endParaRPr lang="en-US" dirty="0"/>
          </a:p>
        </p:txBody>
      </p:sp>
    </p:spTree>
    <p:extLst>
      <p:ext uri="{BB962C8B-B14F-4D97-AF65-F5344CB8AC3E}">
        <p14:creationId xmlns:p14="http://schemas.microsoft.com/office/powerpoint/2010/main" val="343258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3</a:t>
            </a:r>
            <a:endParaRPr lang="en-US" dirty="0"/>
          </a:p>
        </p:txBody>
      </p:sp>
      <p:sp>
        <p:nvSpPr>
          <p:cNvPr id="3" name="Content Placeholder 2"/>
          <p:cNvSpPr>
            <a:spLocks noGrp="1"/>
          </p:cNvSpPr>
          <p:nvPr>
            <p:ph idx="1"/>
          </p:nvPr>
        </p:nvSpPr>
        <p:spPr/>
        <p:txBody>
          <a:bodyPr/>
          <a:lstStyle/>
          <a:p>
            <a:r>
              <a:rPr lang="en-US" dirty="0" smtClean="0"/>
              <a:t>Transfer water from HLT to Mash Tun</a:t>
            </a:r>
          </a:p>
          <a:p>
            <a:pPr lvl="1"/>
            <a:r>
              <a:rPr lang="en-US" dirty="0" smtClean="0"/>
              <a:t>Activate K2 to allow flow from HLT to Mash Tun until no flow is seen on flow meter.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21869903"/>
              </p:ext>
            </p:extLst>
          </p:nvPr>
        </p:nvGraphicFramePr>
        <p:xfrm>
          <a:off x="2667000" y="2438399"/>
          <a:ext cx="5562600" cy="4306095"/>
        </p:xfrm>
        <a:graphic>
          <a:graphicData uri="http://schemas.openxmlformats.org/presentationml/2006/ole">
            <mc:AlternateContent xmlns:mc="http://schemas.openxmlformats.org/markup-compatibility/2006">
              <mc:Choice xmlns:v="urn:schemas-microsoft-com:vml" Requires="v">
                <p:oleObj spid="_x0000_s12298" name="Visio" r:id="rId3" imgW="9476804" imgH="7336547" progId="Visio.Drawing.11">
                  <p:embed/>
                </p:oleObj>
              </mc:Choice>
              <mc:Fallback>
                <p:oleObj name="Visio" r:id="rId3" imgW="9476804" imgH="7336547" progId="Visio.Drawing.11">
                  <p:embed/>
                  <p:pic>
                    <p:nvPicPr>
                      <p:cNvPr id="0" name=""/>
                      <p:cNvPicPr/>
                      <p:nvPr/>
                    </p:nvPicPr>
                    <p:blipFill>
                      <a:blip r:embed="rId4"/>
                      <a:stretch>
                        <a:fillRect/>
                      </a:stretch>
                    </p:blipFill>
                    <p:spPr>
                      <a:xfrm>
                        <a:off x="2667000" y="2438399"/>
                        <a:ext cx="5562600" cy="4306095"/>
                      </a:xfrm>
                      <a:prstGeom prst="rect">
                        <a:avLst/>
                      </a:prstGeom>
                    </p:spPr>
                  </p:pic>
                </p:oleObj>
              </mc:Fallback>
            </mc:AlternateContent>
          </a:graphicData>
        </a:graphic>
      </p:graphicFrame>
    </p:spTree>
    <p:extLst>
      <p:ext uri="{BB962C8B-B14F-4D97-AF65-F5344CB8AC3E}">
        <p14:creationId xmlns:p14="http://schemas.microsoft.com/office/powerpoint/2010/main" val="293294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4</a:t>
            </a:r>
            <a:endParaRPr lang="en-US" dirty="0"/>
          </a:p>
        </p:txBody>
      </p:sp>
      <p:sp>
        <p:nvSpPr>
          <p:cNvPr id="3" name="Content Placeholder 2"/>
          <p:cNvSpPr>
            <a:spLocks noGrp="1"/>
          </p:cNvSpPr>
          <p:nvPr>
            <p:ph idx="1"/>
          </p:nvPr>
        </p:nvSpPr>
        <p:spPr>
          <a:xfrm>
            <a:off x="457200" y="1600200"/>
            <a:ext cx="8229600" cy="1143000"/>
          </a:xfrm>
        </p:spPr>
        <p:txBody>
          <a:bodyPr>
            <a:normAutofit fontScale="85000" lnSpcReduction="20000"/>
          </a:bodyPr>
          <a:lstStyle/>
          <a:p>
            <a:r>
              <a:rPr lang="en-US" dirty="0" smtClean="0"/>
              <a:t>Keep temperature in Mash Tun at consistent temperature, either through letting liquid sit in Mash Tun, or filling HLT with water, heating, and running Mash Tun liquid through coils in HLT to transfer heat from HLT to Mash Tun liquid.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82584455"/>
              </p:ext>
            </p:extLst>
          </p:nvPr>
        </p:nvGraphicFramePr>
        <p:xfrm>
          <a:off x="2819400" y="2362199"/>
          <a:ext cx="5791200" cy="4388831"/>
        </p:xfrm>
        <a:graphic>
          <a:graphicData uri="http://schemas.openxmlformats.org/presentationml/2006/ole">
            <mc:AlternateContent xmlns:mc="http://schemas.openxmlformats.org/markup-compatibility/2006">
              <mc:Choice xmlns:v="urn:schemas-microsoft-com:vml" Requires="v">
                <p:oleObj spid="_x0000_s14344" name="Visio" r:id="rId3" imgW="9476804" imgH="7182526" progId="Visio.Drawing.11">
                  <p:embed/>
                </p:oleObj>
              </mc:Choice>
              <mc:Fallback>
                <p:oleObj name="Visio" r:id="rId3" imgW="9476804" imgH="7182526" progId="Visio.Drawing.11">
                  <p:embed/>
                  <p:pic>
                    <p:nvPicPr>
                      <p:cNvPr id="0" name=""/>
                      <p:cNvPicPr/>
                      <p:nvPr/>
                    </p:nvPicPr>
                    <p:blipFill>
                      <a:blip r:embed="rId4"/>
                      <a:stretch>
                        <a:fillRect/>
                      </a:stretch>
                    </p:blipFill>
                    <p:spPr>
                      <a:xfrm>
                        <a:off x="2819400" y="2362199"/>
                        <a:ext cx="5791200" cy="4388831"/>
                      </a:xfrm>
                      <a:prstGeom prst="rect">
                        <a:avLst/>
                      </a:prstGeom>
                    </p:spPr>
                  </p:pic>
                </p:oleObj>
              </mc:Fallback>
            </mc:AlternateContent>
          </a:graphicData>
        </a:graphic>
      </p:graphicFrame>
    </p:spTree>
    <p:extLst>
      <p:ext uri="{BB962C8B-B14F-4D97-AF65-F5344CB8AC3E}">
        <p14:creationId xmlns:p14="http://schemas.microsoft.com/office/powerpoint/2010/main" val="287557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5</a:t>
            </a:r>
            <a:endParaRPr lang="en-US" dirty="0"/>
          </a:p>
        </p:txBody>
      </p:sp>
      <p:sp>
        <p:nvSpPr>
          <p:cNvPr id="3" name="Content Placeholder 2"/>
          <p:cNvSpPr>
            <a:spLocks noGrp="1"/>
          </p:cNvSpPr>
          <p:nvPr>
            <p:ph idx="1"/>
          </p:nvPr>
        </p:nvSpPr>
        <p:spPr>
          <a:xfrm>
            <a:off x="457200" y="1600200"/>
            <a:ext cx="8229600" cy="990600"/>
          </a:xfrm>
        </p:spPr>
        <p:txBody>
          <a:bodyPr>
            <a:normAutofit fontScale="92500" lnSpcReduction="20000"/>
          </a:bodyPr>
          <a:lstStyle/>
          <a:p>
            <a:r>
              <a:rPr lang="en-US" dirty="0" smtClean="0"/>
              <a:t>Transfer fluid from Mash Tun into Brew pot, while adding water from HLT to Mash Tun to make sure liquid in Brew Pot reaches desired fluid level.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11636495"/>
              </p:ext>
            </p:extLst>
          </p:nvPr>
        </p:nvGraphicFramePr>
        <p:xfrm>
          <a:off x="2667000" y="2209799"/>
          <a:ext cx="6019800" cy="4562075"/>
        </p:xfrm>
        <a:graphic>
          <a:graphicData uri="http://schemas.openxmlformats.org/presentationml/2006/ole">
            <mc:AlternateContent xmlns:mc="http://schemas.openxmlformats.org/markup-compatibility/2006">
              <mc:Choice xmlns:v="urn:schemas-microsoft-com:vml" Requires="v">
                <p:oleObj spid="_x0000_s13321" name="Visio" r:id="rId3" imgW="9476804" imgH="7182526" progId="Visio.Drawing.11">
                  <p:embed/>
                </p:oleObj>
              </mc:Choice>
              <mc:Fallback>
                <p:oleObj name="Visio" r:id="rId3" imgW="9476804" imgH="7182526" progId="Visio.Drawing.11">
                  <p:embed/>
                  <p:pic>
                    <p:nvPicPr>
                      <p:cNvPr id="0" name=""/>
                      <p:cNvPicPr/>
                      <p:nvPr/>
                    </p:nvPicPr>
                    <p:blipFill>
                      <a:blip r:embed="rId4"/>
                      <a:stretch>
                        <a:fillRect/>
                      </a:stretch>
                    </p:blipFill>
                    <p:spPr>
                      <a:xfrm>
                        <a:off x="2667000" y="2209799"/>
                        <a:ext cx="6019800" cy="4562075"/>
                      </a:xfrm>
                      <a:prstGeom prst="rect">
                        <a:avLst/>
                      </a:prstGeom>
                    </p:spPr>
                  </p:pic>
                </p:oleObj>
              </mc:Fallback>
            </mc:AlternateContent>
          </a:graphicData>
        </a:graphic>
      </p:graphicFrame>
    </p:spTree>
    <p:extLst>
      <p:ext uri="{BB962C8B-B14F-4D97-AF65-F5344CB8AC3E}">
        <p14:creationId xmlns:p14="http://schemas.microsoft.com/office/powerpoint/2010/main" val="18116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6</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Heat up Liquid in Brew Pot to a rolling boil.</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897011696"/>
              </p:ext>
            </p:extLst>
          </p:nvPr>
        </p:nvGraphicFramePr>
        <p:xfrm>
          <a:off x="1828800" y="2057400"/>
          <a:ext cx="6172200" cy="4677570"/>
        </p:xfrm>
        <a:graphic>
          <a:graphicData uri="http://schemas.openxmlformats.org/presentationml/2006/ole">
            <mc:AlternateContent xmlns:mc="http://schemas.openxmlformats.org/markup-compatibility/2006">
              <mc:Choice xmlns:v="urn:schemas-microsoft-com:vml" Requires="v">
                <p:oleObj spid="_x0000_s15368" name="Visio" r:id="rId3" imgW="9476804" imgH="7182526" progId="Visio.Drawing.11">
                  <p:embed/>
                </p:oleObj>
              </mc:Choice>
              <mc:Fallback>
                <p:oleObj name="Visio" r:id="rId3" imgW="9476804" imgH="7182526" progId="Visio.Drawing.11">
                  <p:embed/>
                  <p:pic>
                    <p:nvPicPr>
                      <p:cNvPr id="0" name=""/>
                      <p:cNvPicPr/>
                      <p:nvPr/>
                    </p:nvPicPr>
                    <p:blipFill>
                      <a:blip r:embed="rId4"/>
                      <a:stretch>
                        <a:fillRect/>
                      </a:stretch>
                    </p:blipFill>
                    <p:spPr>
                      <a:xfrm>
                        <a:off x="1828800" y="2057400"/>
                        <a:ext cx="6172200" cy="4677570"/>
                      </a:xfrm>
                      <a:prstGeom prst="rect">
                        <a:avLst/>
                      </a:prstGeom>
                    </p:spPr>
                  </p:pic>
                </p:oleObj>
              </mc:Fallback>
            </mc:AlternateContent>
          </a:graphicData>
        </a:graphic>
      </p:graphicFrame>
    </p:spTree>
    <p:extLst>
      <p:ext uri="{BB962C8B-B14F-4D97-AF65-F5344CB8AC3E}">
        <p14:creationId xmlns:p14="http://schemas.microsoft.com/office/powerpoint/2010/main" val="29384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7</a:t>
            </a:r>
            <a:endParaRPr lang="en-US" dirty="0"/>
          </a:p>
        </p:txBody>
      </p:sp>
      <p:sp>
        <p:nvSpPr>
          <p:cNvPr id="3" name="Content Placeholder 2"/>
          <p:cNvSpPr>
            <a:spLocks noGrp="1"/>
          </p:cNvSpPr>
          <p:nvPr>
            <p:ph idx="1"/>
          </p:nvPr>
        </p:nvSpPr>
        <p:spPr>
          <a:xfrm>
            <a:off x="457200" y="1600200"/>
            <a:ext cx="8229600" cy="1066800"/>
          </a:xfrm>
        </p:spPr>
        <p:txBody>
          <a:bodyPr>
            <a:normAutofit fontScale="62500" lnSpcReduction="20000"/>
          </a:bodyPr>
          <a:lstStyle/>
          <a:p>
            <a:r>
              <a:rPr lang="en-US" dirty="0" smtClean="0"/>
              <a:t>Cool liquid in Brew Pot by putting cold water through wort chiller in brew pot.  Exhaust from Wort Chiller (will be warm/hot from heat transfer) would go into HLT and exit out of overflow valve.  When level in HLT reaches level switch, heating element will turn on to heat water for cleaning.  Also pump liquid out of brew pot, and back into brew pot to aid in </a:t>
            </a:r>
            <a:r>
              <a:rPr lang="en-US" dirty="0" smtClean="0"/>
              <a:t>circulation </a:t>
            </a:r>
            <a:r>
              <a:rPr lang="en-US" dirty="0" smtClean="0"/>
              <a:t>of liquid, and heat loss.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33797684"/>
              </p:ext>
            </p:extLst>
          </p:nvPr>
        </p:nvGraphicFramePr>
        <p:xfrm>
          <a:off x="1828800" y="2457695"/>
          <a:ext cx="5867400" cy="4381722"/>
        </p:xfrm>
        <a:graphic>
          <a:graphicData uri="http://schemas.openxmlformats.org/presentationml/2006/ole">
            <mc:AlternateContent xmlns:mc="http://schemas.openxmlformats.org/markup-compatibility/2006">
              <mc:Choice xmlns:v="urn:schemas-microsoft-com:vml" Requires="v">
                <p:oleObj spid="_x0000_s16393" name="Visio" r:id="rId3" imgW="9476804" imgH="7076332" progId="Visio.Drawing.11">
                  <p:embed/>
                </p:oleObj>
              </mc:Choice>
              <mc:Fallback>
                <p:oleObj name="Visio" r:id="rId3" imgW="9476804" imgH="7076332" progId="Visio.Drawing.11">
                  <p:embed/>
                  <p:pic>
                    <p:nvPicPr>
                      <p:cNvPr id="0" name=""/>
                      <p:cNvPicPr/>
                      <p:nvPr/>
                    </p:nvPicPr>
                    <p:blipFill>
                      <a:blip r:embed="rId4"/>
                      <a:stretch>
                        <a:fillRect/>
                      </a:stretch>
                    </p:blipFill>
                    <p:spPr>
                      <a:xfrm>
                        <a:off x="1828800" y="2457695"/>
                        <a:ext cx="5867400" cy="4381722"/>
                      </a:xfrm>
                      <a:prstGeom prst="rect">
                        <a:avLst/>
                      </a:prstGeom>
                    </p:spPr>
                  </p:pic>
                </p:oleObj>
              </mc:Fallback>
            </mc:AlternateContent>
          </a:graphicData>
        </a:graphic>
      </p:graphicFrame>
    </p:spTree>
    <p:extLst>
      <p:ext uri="{BB962C8B-B14F-4D97-AF65-F5344CB8AC3E}">
        <p14:creationId xmlns:p14="http://schemas.microsoft.com/office/powerpoint/2010/main" val="322886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8</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Transfer cooled liquid into fermenter until flow meter indicates there is no more liquid in brew pot.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18766895"/>
              </p:ext>
            </p:extLst>
          </p:nvPr>
        </p:nvGraphicFramePr>
        <p:xfrm>
          <a:off x="1828800" y="2362199"/>
          <a:ext cx="5791200" cy="4381049"/>
        </p:xfrm>
        <a:graphic>
          <a:graphicData uri="http://schemas.openxmlformats.org/presentationml/2006/ole">
            <mc:AlternateContent xmlns:mc="http://schemas.openxmlformats.org/markup-compatibility/2006">
              <mc:Choice xmlns:v="urn:schemas-microsoft-com:vml" Requires="v">
                <p:oleObj spid="_x0000_s17416" name="Visio" r:id="rId3" imgW="9476804" imgH="7168745" progId="Visio.Drawing.11">
                  <p:embed/>
                </p:oleObj>
              </mc:Choice>
              <mc:Fallback>
                <p:oleObj name="Visio" r:id="rId3" imgW="9476804" imgH="7168745" progId="Visio.Drawing.11">
                  <p:embed/>
                  <p:pic>
                    <p:nvPicPr>
                      <p:cNvPr id="0" name=""/>
                      <p:cNvPicPr/>
                      <p:nvPr/>
                    </p:nvPicPr>
                    <p:blipFill>
                      <a:blip r:embed="rId4"/>
                      <a:stretch>
                        <a:fillRect/>
                      </a:stretch>
                    </p:blipFill>
                    <p:spPr>
                      <a:xfrm>
                        <a:off x="1828800" y="2362199"/>
                        <a:ext cx="5791200" cy="4381049"/>
                      </a:xfrm>
                      <a:prstGeom prst="rect">
                        <a:avLst/>
                      </a:prstGeom>
                    </p:spPr>
                  </p:pic>
                </p:oleObj>
              </mc:Fallback>
            </mc:AlternateContent>
          </a:graphicData>
        </a:graphic>
      </p:graphicFrame>
    </p:spTree>
    <p:extLst>
      <p:ext uri="{BB962C8B-B14F-4D97-AF65-F5344CB8AC3E}">
        <p14:creationId xmlns:p14="http://schemas.microsoft.com/office/powerpoint/2010/main" val="241703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9</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Control temperature of fermenter by measuring </a:t>
            </a:r>
            <a:r>
              <a:rPr lang="en-US" dirty="0" smtClean="0"/>
              <a:t>temperature, </a:t>
            </a:r>
            <a:r>
              <a:rPr lang="en-US" dirty="0" smtClean="0"/>
              <a:t>and controlling power relay to cooling device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7590109"/>
              </p:ext>
            </p:extLst>
          </p:nvPr>
        </p:nvGraphicFramePr>
        <p:xfrm>
          <a:off x="2057400" y="2362200"/>
          <a:ext cx="5867400" cy="4442634"/>
        </p:xfrm>
        <a:graphic>
          <a:graphicData uri="http://schemas.openxmlformats.org/presentationml/2006/ole">
            <mc:AlternateContent xmlns:mc="http://schemas.openxmlformats.org/markup-compatibility/2006">
              <mc:Choice xmlns:v="urn:schemas-microsoft-com:vml" Requires="v">
                <p:oleObj spid="_x0000_s18440" name="Visio" r:id="rId3" imgW="9494362" imgH="7189281" progId="Visio.Drawing.11">
                  <p:embed/>
                </p:oleObj>
              </mc:Choice>
              <mc:Fallback>
                <p:oleObj name="Visio" r:id="rId3" imgW="9494362" imgH="7189281" progId="Visio.Drawing.11">
                  <p:embed/>
                  <p:pic>
                    <p:nvPicPr>
                      <p:cNvPr id="0" name=""/>
                      <p:cNvPicPr/>
                      <p:nvPr/>
                    </p:nvPicPr>
                    <p:blipFill>
                      <a:blip r:embed="rId4"/>
                      <a:stretch>
                        <a:fillRect/>
                      </a:stretch>
                    </p:blipFill>
                    <p:spPr>
                      <a:xfrm>
                        <a:off x="2057400" y="2362200"/>
                        <a:ext cx="5867400" cy="4442634"/>
                      </a:xfrm>
                      <a:prstGeom prst="rect">
                        <a:avLst/>
                      </a:prstGeom>
                    </p:spPr>
                  </p:pic>
                </p:oleObj>
              </mc:Fallback>
            </mc:AlternateContent>
          </a:graphicData>
        </a:graphic>
      </p:graphicFrame>
    </p:spTree>
    <p:extLst>
      <p:ext uri="{BB962C8B-B14F-4D97-AF65-F5344CB8AC3E}">
        <p14:creationId xmlns:p14="http://schemas.microsoft.com/office/powerpoint/2010/main" val="1680954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sp>
        <p:nvSpPr>
          <p:cNvPr id="3" name="Content Placeholder 2"/>
          <p:cNvSpPr>
            <a:spLocks noGrp="1"/>
          </p:cNvSpPr>
          <p:nvPr>
            <p:ph idx="1"/>
          </p:nvPr>
        </p:nvSpPr>
        <p:spPr>
          <a:xfrm>
            <a:off x="457200" y="1600200"/>
            <a:ext cx="8229600" cy="990600"/>
          </a:xfrm>
        </p:spPr>
        <p:txBody>
          <a:bodyPr>
            <a:normAutofit fontScale="92500" lnSpcReduction="20000"/>
          </a:bodyPr>
          <a:lstStyle/>
          <a:p>
            <a:r>
              <a:rPr lang="en-US" dirty="0" smtClean="0"/>
              <a:t>Will allow user to set up temperatures and time durations prior to starting </a:t>
            </a:r>
            <a:r>
              <a:rPr lang="en-US" dirty="0" smtClean="0"/>
              <a:t>process, and monitor state, temperature and time during.</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3886200" cy="410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49286"/>
            <a:ext cx="3886200" cy="410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1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a:bodyPr>
          <a:lstStyle/>
          <a:p>
            <a:r>
              <a:rPr lang="en-US" dirty="0" smtClean="0"/>
              <a:t>Plumbing</a:t>
            </a:r>
          </a:p>
          <a:p>
            <a:pPr lvl="1"/>
            <a:r>
              <a:rPr lang="en-US" dirty="0" smtClean="0"/>
              <a:t>Solenoid valves with desired configuration</a:t>
            </a:r>
          </a:p>
          <a:p>
            <a:pPr lvl="1"/>
            <a:r>
              <a:rPr lang="en-US" dirty="0" smtClean="0"/>
              <a:t>Ensuring all components are food grade</a:t>
            </a:r>
          </a:p>
          <a:p>
            <a:r>
              <a:rPr lang="en-US" dirty="0" smtClean="0"/>
              <a:t>Electrical</a:t>
            </a:r>
          </a:p>
          <a:p>
            <a:pPr lvl="1"/>
            <a:r>
              <a:rPr lang="en-US" dirty="0" smtClean="0"/>
              <a:t>Examine power draw for all components</a:t>
            </a:r>
          </a:p>
          <a:p>
            <a:pPr lvl="2"/>
            <a:r>
              <a:rPr lang="en-US" dirty="0" smtClean="0"/>
              <a:t>Continuous and Inrush</a:t>
            </a:r>
          </a:p>
          <a:p>
            <a:pPr lvl="2"/>
            <a:r>
              <a:rPr lang="en-US" dirty="0" smtClean="0"/>
              <a:t>Determine order that components should be turned on</a:t>
            </a:r>
          </a:p>
          <a:p>
            <a:pPr lvl="2"/>
            <a:r>
              <a:rPr lang="en-US" dirty="0" smtClean="0"/>
              <a:t>Determines if single 120VAC or 240VAC source is required.</a:t>
            </a:r>
          </a:p>
          <a:p>
            <a:pPr lvl="1"/>
            <a:r>
              <a:rPr lang="en-US" dirty="0" smtClean="0"/>
              <a:t>Select microcontroller with adequate I/O to control devices with spare for unseen issues</a:t>
            </a:r>
          </a:p>
          <a:p>
            <a:r>
              <a:rPr lang="en-US" dirty="0" smtClean="0"/>
              <a:t>Mechanical</a:t>
            </a:r>
          </a:p>
          <a:p>
            <a:pPr lvl="1"/>
            <a:r>
              <a:rPr lang="en-US" dirty="0" smtClean="0"/>
              <a:t>Create a frame to mount vessels and parts to allow for gravity fed legs where required.</a:t>
            </a:r>
            <a:endParaRPr lang="en-US" dirty="0"/>
          </a:p>
        </p:txBody>
      </p:sp>
    </p:spTree>
    <p:extLst>
      <p:ext uri="{BB962C8B-B14F-4D97-AF65-F5344CB8AC3E}">
        <p14:creationId xmlns:p14="http://schemas.microsoft.com/office/powerpoint/2010/main" val="31283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Brewing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All Grain Brewing</a:t>
            </a:r>
          </a:p>
          <a:p>
            <a:pPr lvl="1"/>
            <a:r>
              <a:rPr lang="en-US" dirty="0" smtClean="0"/>
              <a:t>Requires 4 vessels</a:t>
            </a:r>
          </a:p>
          <a:p>
            <a:pPr lvl="2"/>
            <a:r>
              <a:rPr lang="en-US" dirty="0" smtClean="0"/>
              <a:t>Hot Liquor Tank</a:t>
            </a:r>
          </a:p>
          <a:p>
            <a:pPr lvl="3"/>
            <a:r>
              <a:rPr lang="en-US" dirty="0" smtClean="0"/>
              <a:t>Used to heat water</a:t>
            </a:r>
          </a:p>
          <a:p>
            <a:pPr lvl="2"/>
            <a:r>
              <a:rPr lang="en-US" dirty="0" smtClean="0"/>
              <a:t>Mash Tun</a:t>
            </a:r>
          </a:p>
          <a:p>
            <a:pPr lvl="3"/>
            <a:r>
              <a:rPr lang="en-US" dirty="0" smtClean="0"/>
              <a:t>Used to convert water and grains, into liquid with fermentable sugars</a:t>
            </a:r>
          </a:p>
          <a:p>
            <a:pPr lvl="2"/>
            <a:r>
              <a:rPr lang="en-US" dirty="0" smtClean="0"/>
              <a:t>Brew Pot</a:t>
            </a:r>
          </a:p>
          <a:p>
            <a:pPr lvl="3"/>
            <a:r>
              <a:rPr lang="en-US" dirty="0" smtClean="0"/>
              <a:t>Used to sanitize the liquid fermentable sugars (remove bacteria) and apply hops and any other additional ingredients</a:t>
            </a:r>
          </a:p>
          <a:p>
            <a:pPr lvl="2"/>
            <a:r>
              <a:rPr lang="en-US" dirty="0" smtClean="0"/>
              <a:t>Fermenter</a:t>
            </a:r>
          </a:p>
          <a:p>
            <a:pPr lvl="3"/>
            <a:r>
              <a:rPr lang="en-US" dirty="0" smtClean="0"/>
              <a:t>Used to convert the fermentable sugars into alcohol and allow solids still in wort to settle down for filtering</a:t>
            </a:r>
          </a:p>
          <a:p>
            <a:pPr lvl="1"/>
            <a:r>
              <a:rPr lang="en-US" dirty="0" smtClean="0"/>
              <a:t>Traditional process requires siphoning between hot liquor tank/mash tun, and brew pot/fermenter</a:t>
            </a:r>
          </a:p>
          <a:p>
            <a:pPr lvl="1"/>
            <a:r>
              <a:rPr lang="en-US" dirty="0" smtClean="0"/>
              <a:t>Mash tun/Brew pot transition done by gravity feed </a:t>
            </a:r>
          </a:p>
          <a:p>
            <a:pPr lvl="2"/>
            <a:r>
              <a:rPr lang="en-US" dirty="0" smtClean="0"/>
              <a:t>Mash tun must be elevated above brew pot</a:t>
            </a:r>
            <a:endParaRPr lang="en-US" dirty="0"/>
          </a:p>
        </p:txBody>
      </p:sp>
    </p:spTree>
    <p:extLst>
      <p:ext uri="{BB962C8B-B14F-4D97-AF65-F5344CB8AC3E}">
        <p14:creationId xmlns:p14="http://schemas.microsoft.com/office/powerpoint/2010/main" val="149090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Brewing Process</a:t>
            </a:r>
            <a:endParaRPr lang="en-US" dirty="0"/>
          </a:p>
        </p:txBody>
      </p:sp>
      <p:sp>
        <p:nvSpPr>
          <p:cNvPr id="3" name="Content Placeholder 2"/>
          <p:cNvSpPr>
            <a:spLocks noGrp="1"/>
          </p:cNvSpPr>
          <p:nvPr>
            <p:ph idx="1"/>
          </p:nvPr>
        </p:nvSpPr>
        <p:spPr/>
        <p:txBody>
          <a:bodyPr/>
          <a:lstStyle/>
          <a:p>
            <a:r>
              <a:rPr lang="en-US" dirty="0" smtClean="0"/>
              <a:t>Entire process can take &gt;4 hours</a:t>
            </a:r>
          </a:p>
          <a:p>
            <a:pPr lvl="1"/>
            <a:r>
              <a:rPr lang="en-US" dirty="0" smtClean="0"/>
              <a:t>Most of the time spent hands on</a:t>
            </a:r>
          </a:p>
          <a:p>
            <a:pPr lvl="2"/>
            <a:r>
              <a:rPr lang="en-US" dirty="0" smtClean="0"/>
              <a:t>Siphoning, lifting, checking temperatures, monitoring fluid levels</a:t>
            </a:r>
          </a:p>
          <a:p>
            <a:r>
              <a:rPr lang="en-US" dirty="0" smtClean="0"/>
              <a:t>Automation of process would reduce hands on time</a:t>
            </a:r>
          </a:p>
          <a:p>
            <a:pPr lvl="1"/>
            <a:r>
              <a:rPr lang="en-US" dirty="0" smtClean="0"/>
              <a:t>Hands on required for </a:t>
            </a:r>
          </a:p>
          <a:p>
            <a:pPr lvl="2"/>
            <a:r>
              <a:rPr lang="en-US" dirty="0" smtClean="0"/>
              <a:t>Adding/removing grains</a:t>
            </a:r>
          </a:p>
          <a:p>
            <a:pPr lvl="2"/>
            <a:r>
              <a:rPr lang="en-US" dirty="0" smtClean="0"/>
              <a:t>Removing liquid from fermenter</a:t>
            </a:r>
          </a:p>
          <a:p>
            <a:pPr lvl="2"/>
            <a:r>
              <a:rPr lang="en-US" dirty="0" smtClean="0"/>
              <a:t>Swapping hoses for mashing/sparging</a:t>
            </a:r>
          </a:p>
          <a:p>
            <a:pPr lvl="2"/>
            <a:r>
              <a:rPr lang="en-US" dirty="0" smtClean="0"/>
              <a:t>Monitoring fluid process/reaction</a:t>
            </a:r>
            <a:endParaRPr lang="en-US" dirty="0"/>
          </a:p>
        </p:txBody>
      </p:sp>
    </p:spTree>
    <p:extLst>
      <p:ext uri="{BB962C8B-B14F-4D97-AF65-F5344CB8AC3E}">
        <p14:creationId xmlns:p14="http://schemas.microsoft.com/office/powerpoint/2010/main" val="22663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Process Overview</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33146364"/>
              </p:ext>
            </p:extLst>
          </p:nvPr>
        </p:nvGraphicFramePr>
        <p:xfrm>
          <a:off x="304800" y="1600200"/>
          <a:ext cx="8580880" cy="1524000"/>
        </p:xfrm>
        <a:graphic>
          <a:graphicData uri="http://schemas.openxmlformats.org/presentationml/2006/ole">
            <mc:AlternateContent xmlns:mc="http://schemas.openxmlformats.org/markup-compatibility/2006">
              <mc:Choice xmlns:v="urn:schemas-microsoft-com:vml" Requires="v">
                <p:oleObj spid="_x0000_s8204" name="Visio" r:id="rId3" imgW="11014143" imgH="1956309" progId="Visio.Drawing.11">
                  <p:embed/>
                </p:oleObj>
              </mc:Choice>
              <mc:Fallback>
                <p:oleObj name="Visio" r:id="rId3" imgW="11014143" imgH="1956309" progId="Visio.Drawing.11">
                  <p:embed/>
                  <p:pic>
                    <p:nvPicPr>
                      <p:cNvPr id="0" name=""/>
                      <p:cNvPicPr/>
                      <p:nvPr/>
                    </p:nvPicPr>
                    <p:blipFill>
                      <a:blip r:embed="rId4"/>
                      <a:stretch>
                        <a:fillRect/>
                      </a:stretch>
                    </p:blipFill>
                    <p:spPr>
                      <a:xfrm>
                        <a:off x="304800" y="1600200"/>
                        <a:ext cx="8580880" cy="1524000"/>
                      </a:xfrm>
                      <a:prstGeom prst="rect">
                        <a:avLst/>
                      </a:prstGeom>
                    </p:spPr>
                  </p:pic>
                </p:oleObj>
              </mc:Fallback>
            </mc:AlternateContent>
          </a:graphicData>
        </a:graphic>
      </p:graphicFrame>
      <p:sp>
        <p:nvSpPr>
          <p:cNvPr id="6" name="Content Placeholder 2"/>
          <p:cNvSpPr>
            <a:spLocks noGrp="1"/>
          </p:cNvSpPr>
          <p:nvPr>
            <p:ph idx="1"/>
          </p:nvPr>
        </p:nvSpPr>
        <p:spPr>
          <a:xfrm>
            <a:off x="457200" y="3200400"/>
            <a:ext cx="8229600" cy="3276600"/>
          </a:xfrm>
        </p:spPr>
        <p:txBody>
          <a:bodyPr/>
          <a:lstStyle/>
          <a:p>
            <a:r>
              <a:rPr lang="en-US" dirty="0" smtClean="0"/>
              <a:t>Requires a microcontroller to handle monitoring of levels and temperatures, and controlling pumps and valves.</a:t>
            </a:r>
          </a:p>
          <a:p>
            <a:pPr lvl="1"/>
            <a:r>
              <a:rPr lang="en-US" dirty="0" smtClean="0"/>
              <a:t>Dependent on state machine</a:t>
            </a:r>
          </a:p>
          <a:p>
            <a:r>
              <a:rPr lang="en-US" dirty="0" smtClean="0"/>
              <a:t>Microcontroller would talk via network communications to a GUI</a:t>
            </a:r>
          </a:p>
          <a:p>
            <a:pPr lvl="1"/>
            <a:r>
              <a:rPr lang="en-US" dirty="0" smtClean="0"/>
              <a:t>GUI would be a programmed developed on PC to allow the user to set up temperatures and time durations prior to brew start.</a:t>
            </a:r>
            <a:endParaRPr lang="en-US" dirty="0"/>
          </a:p>
        </p:txBody>
      </p:sp>
    </p:spTree>
    <p:extLst>
      <p:ext uri="{BB962C8B-B14F-4D97-AF65-F5344CB8AC3E}">
        <p14:creationId xmlns:p14="http://schemas.microsoft.com/office/powerpoint/2010/main" val="126831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Brew Setup - Hardware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47523048"/>
              </p:ext>
            </p:extLst>
          </p:nvPr>
        </p:nvGraphicFramePr>
        <p:xfrm>
          <a:off x="762000" y="1295400"/>
          <a:ext cx="7467600" cy="5526758"/>
        </p:xfrm>
        <a:graphic>
          <a:graphicData uri="http://schemas.openxmlformats.org/presentationml/2006/ole">
            <mc:AlternateContent xmlns:mc="http://schemas.openxmlformats.org/markup-compatibility/2006">
              <mc:Choice xmlns:v="urn:schemas-microsoft-com:vml" Requires="v">
                <p:oleObj spid="_x0000_s9228" name="Visio" r:id="rId3" imgW="9476902" imgH="7013275" progId="Visio.Drawing.11">
                  <p:embed/>
                </p:oleObj>
              </mc:Choice>
              <mc:Fallback>
                <p:oleObj name="Visio" r:id="rId3" imgW="9476902" imgH="7013275" progId="Visio.Drawing.11">
                  <p:embed/>
                  <p:pic>
                    <p:nvPicPr>
                      <p:cNvPr id="0" name=""/>
                      <p:cNvPicPr/>
                      <p:nvPr/>
                    </p:nvPicPr>
                    <p:blipFill>
                      <a:blip r:embed="rId4"/>
                      <a:stretch>
                        <a:fillRect/>
                      </a:stretch>
                    </p:blipFill>
                    <p:spPr>
                      <a:xfrm>
                        <a:off x="762000" y="1295400"/>
                        <a:ext cx="7467600" cy="5526758"/>
                      </a:xfrm>
                      <a:prstGeom prst="rect">
                        <a:avLst/>
                      </a:prstGeom>
                    </p:spPr>
                  </p:pic>
                </p:oleObj>
              </mc:Fallback>
            </mc:AlternateContent>
          </a:graphicData>
        </a:graphic>
      </p:graphicFrame>
    </p:spTree>
    <p:extLst>
      <p:ext uri="{BB962C8B-B14F-4D97-AF65-F5344CB8AC3E}">
        <p14:creationId xmlns:p14="http://schemas.microsoft.com/office/powerpoint/2010/main" val="367480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Brew Setup – Inputs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752600"/>
            <a:ext cx="2505994" cy="466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752600"/>
            <a:ext cx="4876800" cy="4724400"/>
          </a:xfrm>
        </p:spPr>
        <p:txBody>
          <a:bodyPr>
            <a:normAutofit fontScale="92500" lnSpcReduction="20000"/>
          </a:bodyPr>
          <a:lstStyle/>
          <a:p>
            <a:r>
              <a:rPr lang="en-US" dirty="0" smtClean="0"/>
              <a:t>Inputs</a:t>
            </a:r>
          </a:p>
          <a:p>
            <a:pPr lvl="1"/>
            <a:r>
              <a:rPr lang="en-US" dirty="0" smtClean="0"/>
              <a:t>Level Float Switches</a:t>
            </a:r>
          </a:p>
          <a:p>
            <a:pPr lvl="2"/>
            <a:r>
              <a:rPr lang="en-US" dirty="0" smtClean="0"/>
              <a:t>Contact Closure (digital hi/lo input)</a:t>
            </a:r>
          </a:p>
          <a:p>
            <a:pPr lvl="2"/>
            <a:r>
              <a:rPr lang="en-US" dirty="0" smtClean="0"/>
              <a:t>HLT</a:t>
            </a:r>
          </a:p>
          <a:p>
            <a:pPr lvl="2"/>
            <a:r>
              <a:rPr lang="en-US" dirty="0" smtClean="0"/>
              <a:t>Brew Pot</a:t>
            </a:r>
          </a:p>
          <a:p>
            <a:pPr lvl="1"/>
            <a:r>
              <a:rPr lang="en-US" dirty="0" smtClean="0"/>
              <a:t>Temperature Probes</a:t>
            </a:r>
          </a:p>
          <a:p>
            <a:pPr lvl="2"/>
            <a:r>
              <a:rPr lang="en-US" dirty="0" smtClean="0"/>
              <a:t>Thermocouple</a:t>
            </a:r>
          </a:p>
          <a:p>
            <a:pPr lvl="2"/>
            <a:r>
              <a:rPr lang="en-US" dirty="0" smtClean="0"/>
              <a:t>HLT</a:t>
            </a:r>
          </a:p>
          <a:p>
            <a:pPr lvl="2"/>
            <a:r>
              <a:rPr lang="en-US" dirty="0" smtClean="0"/>
              <a:t>Mash Tun</a:t>
            </a:r>
          </a:p>
          <a:p>
            <a:pPr lvl="2"/>
            <a:r>
              <a:rPr lang="en-US" dirty="0" smtClean="0"/>
              <a:t>Brew Pot</a:t>
            </a:r>
          </a:p>
          <a:p>
            <a:pPr lvl="2"/>
            <a:r>
              <a:rPr lang="en-US" dirty="0" smtClean="0"/>
              <a:t>Fermenter</a:t>
            </a:r>
          </a:p>
          <a:p>
            <a:pPr lvl="1"/>
            <a:r>
              <a:rPr lang="en-US" dirty="0" smtClean="0"/>
              <a:t>Flow Meter</a:t>
            </a:r>
          </a:p>
          <a:p>
            <a:pPr lvl="2"/>
            <a:r>
              <a:rPr lang="en-US" dirty="0" smtClean="0"/>
              <a:t>Determines when all liquid has been drained from vessel</a:t>
            </a:r>
          </a:p>
          <a:p>
            <a:pPr lvl="2"/>
            <a:r>
              <a:rPr lang="en-US" dirty="0" smtClean="0"/>
              <a:t>Hall Effect Pulse</a:t>
            </a:r>
          </a:p>
          <a:p>
            <a:pPr lvl="2"/>
            <a:r>
              <a:rPr lang="en-US" dirty="0" smtClean="0"/>
              <a:t>HLT</a:t>
            </a:r>
          </a:p>
          <a:p>
            <a:pPr lvl="2"/>
            <a:r>
              <a:rPr lang="en-US" dirty="0" smtClean="0"/>
              <a:t>Brew Pot</a:t>
            </a:r>
          </a:p>
        </p:txBody>
      </p:sp>
    </p:spTree>
    <p:extLst>
      <p:ext uri="{BB962C8B-B14F-4D97-AF65-F5344CB8AC3E}">
        <p14:creationId xmlns:p14="http://schemas.microsoft.com/office/powerpoint/2010/main" val="193438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Brew Setup – Outputs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752600"/>
            <a:ext cx="2505994" cy="466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752600"/>
            <a:ext cx="4876800" cy="4724400"/>
          </a:xfrm>
        </p:spPr>
        <p:txBody>
          <a:bodyPr>
            <a:normAutofit/>
          </a:bodyPr>
          <a:lstStyle/>
          <a:p>
            <a:r>
              <a:rPr lang="en-US" dirty="0" smtClean="0"/>
              <a:t>Outputs</a:t>
            </a:r>
          </a:p>
          <a:p>
            <a:pPr lvl="1"/>
            <a:r>
              <a:rPr lang="en-US" dirty="0" smtClean="0"/>
              <a:t>Solenoid Activates</a:t>
            </a:r>
          </a:p>
          <a:p>
            <a:pPr lvl="2"/>
            <a:r>
              <a:rPr lang="en-US" dirty="0" smtClean="0"/>
              <a:t>Controls plumbing routes</a:t>
            </a:r>
          </a:p>
          <a:p>
            <a:pPr lvl="1"/>
            <a:r>
              <a:rPr lang="en-US" dirty="0" smtClean="0"/>
              <a:t>Power Relay</a:t>
            </a:r>
          </a:p>
          <a:p>
            <a:pPr lvl="2"/>
            <a:r>
              <a:rPr lang="en-US" dirty="0" smtClean="0"/>
              <a:t>Controls Heating Elements</a:t>
            </a:r>
          </a:p>
          <a:p>
            <a:pPr lvl="2"/>
            <a:r>
              <a:rPr lang="en-US" dirty="0" smtClean="0"/>
              <a:t>Controls Pump Activation</a:t>
            </a:r>
          </a:p>
          <a:p>
            <a:pPr lvl="2"/>
            <a:r>
              <a:rPr lang="en-US" dirty="0" smtClean="0"/>
              <a:t>Cooling Element Activation</a:t>
            </a:r>
          </a:p>
        </p:txBody>
      </p:sp>
    </p:spTree>
    <p:extLst>
      <p:ext uri="{BB962C8B-B14F-4D97-AF65-F5344CB8AC3E}">
        <p14:creationId xmlns:p14="http://schemas.microsoft.com/office/powerpoint/2010/main" val="423269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1</a:t>
            </a:r>
            <a:endParaRPr lang="en-US" dirty="0"/>
          </a:p>
        </p:txBody>
      </p:sp>
      <p:sp>
        <p:nvSpPr>
          <p:cNvPr id="3" name="Content Placeholder 2"/>
          <p:cNvSpPr>
            <a:spLocks noGrp="1"/>
          </p:cNvSpPr>
          <p:nvPr>
            <p:ph idx="1"/>
          </p:nvPr>
        </p:nvSpPr>
        <p:spPr/>
        <p:txBody>
          <a:bodyPr/>
          <a:lstStyle/>
          <a:p>
            <a:r>
              <a:rPr lang="en-US" dirty="0" smtClean="0"/>
              <a:t>Filling Hot Liquor Tank</a:t>
            </a:r>
          </a:p>
          <a:p>
            <a:pPr lvl="1"/>
            <a:r>
              <a:rPr lang="en-US" dirty="0" smtClean="0"/>
              <a:t>Activate K1 to allow water source to fill HLT until level switch is activated.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06059622"/>
              </p:ext>
            </p:extLst>
          </p:nvPr>
        </p:nvGraphicFramePr>
        <p:xfrm>
          <a:off x="2819400" y="2362200"/>
          <a:ext cx="5715000" cy="4424070"/>
        </p:xfrm>
        <a:graphic>
          <a:graphicData uri="http://schemas.openxmlformats.org/presentationml/2006/ole">
            <mc:AlternateContent xmlns:mc="http://schemas.openxmlformats.org/markup-compatibility/2006">
              <mc:Choice xmlns:v="urn:schemas-microsoft-com:vml" Requires="v">
                <p:oleObj spid="_x0000_s10248" name="Visio" r:id="rId3" imgW="9476804" imgH="7336547" progId="Visio.Drawing.11">
                  <p:embed/>
                </p:oleObj>
              </mc:Choice>
              <mc:Fallback>
                <p:oleObj name="Visio" r:id="rId3" imgW="9476804" imgH="7336547" progId="Visio.Drawing.11">
                  <p:embed/>
                  <p:pic>
                    <p:nvPicPr>
                      <p:cNvPr id="0" name=""/>
                      <p:cNvPicPr/>
                      <p:nvPr/>
                    </p:nvPicPr>
                    <p:blipFill>
                      <a:blip r:embed="rId4"/>
                      <a:stretch>
                        <a:fillRect/>
                      </a:stretch>
                    </p:blipFill>
                    <p:spPr>
                      <a:xfrm>
                        <a:off x="2819400" y="2362200"/>
                        <a:ext cx="5715000" cy="4424070"/>
                      </a:xfrm>
                      <a:prstGeom prst="rect">
                        <a:avLst/>
                      </a:prstGeom>
                    </p:spPr>
                  </p:pic>
                </p:oleObj>
              </mc:Fallback>
            </mc:AlternateContent>
          </a:graphicData>
        </a:graphic>
      </p:graphicFrame>
    </p:spTree>
    <p:extLst>
      <p:ext uri="{BB962C8B-B14F-4D97-AF65-F5344CB8AC3E}">
        <p14:creationId xmlns:p14="http://schemas.microsoft.com/office/powerpoint/2010/main" val="187665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Brew Process – Step 2</a:t>
            </a:r>
            <a:endParaRPr lang="en-US" dirty="0"/>
          </a:p>
        </p:txBody>
      </p:sp>
      <p:sp>
        <p:nvSpPr>
          <p:cNvPr id="3" name="Content Placeholder 2"/>
          <p:cNvSpPr>
            <a:spLocks noGrp="1"/>
          </p:cNvSpPr>
          <p:nvPr>
            <p:ph idx="1"/>
          </p:nvPr>
        </p:nvSpPr>
        <p:spPr/>
        <p:txBody>
          <a:bodyPr/>
          <a:lstStyle/>
          <a:p>
            <a:r>
              <a:rPr lang="en-US" dirty="0" smtClean="0"/>
              <a:t>Heat HLT to temperature setpoint</a:t>
            </a:r>
          </a:p>
          <a:p>
            <a:pPr lvl="1"/>
            <a:r>
              <a:rPr lang="en-US" dirty="0" smtClean="0"/>
              <a:t>Activate Power Relay to turn on heating element until temperature reaches setpoint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273591120"/>
              </p:ext>
            </p:extLst>
          </p:nvPr>
        </p:nvGraphicFramePr>
        <p:xfrm>
          <a:off x="2667000" y="2362200"/>
          <a:ext cx="5715000" cy="4424070"/>
        </p:xfrm>
        <a:graphic>
          <a:graphicData uri="http://schemas.openxmlformats.org/presentationml/2006/ole">
            <mc:AlternateContent xmlns:mc="http://schemas.openxmlformats.org/markup-compatibility/2006">
              <mc:Choice xmlns:v="urn:schemas-microsoft-com:vml" Requires="v">
                <p:oleObj spid="_x0000_s11272" name="Visio" r:id="rId3" imgW="9476804" imgH="7336547" progId="Visio.Drawing.11">
                  <p:embed/>
                </p:oleObj>
              </mc:Choice>
              <mc:Fallback>
                <p:oleObj name="Visio" r:id="rId3" imgW="9476804" imgH="7336547" progId="Visio.Drawing.11">
                  <p:embed/>
                  <p:pic>
                    <p:nvPicPr>
                      <p:cNvPr id="0" name=""/>
                      <p:cNvPicPr/>
                      <p:nvPr/>
                    </p:nvPicPr>
                    <p:blipFill>
                      <a:blip r:embed="rId4"/>
                      <a:stretch>
                        <a:fillRect/>
                      </a:stretch>
                    </p:blipFill>
                    <p:spPr>
                      <a:xfrm>
                        <a:off x="2667000" y="2362200"/>
                        <a:ext cx="5715000" cy="4424070"/>
                      </a:xfrm>
                      <a:prstGeom prst="rect">
                        <a:avLst/>
                      </a:prstGeom>
                    </p:spPr>
                  </p:pic>
                </p:oleObj>
              </mc:Fallback>
            </mc:AlternateContent>
          </a:graphicData>
        </a:graphic>
      </p:graphicFrame>
    </p:spTree>
    <p:extLst>
      <p:ext uri="{BB962C8B-B14F-4D97-AF65-F5344CB8AC3E}">
        <p14:creationId xmlns:p14="http://schemas.microsoft.com/office/powerpoint/2010/main" val="212049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1708</TotalTime>
  <Words>692</Words>
  <Application>Microsoft Office PowerPoint</Application>
  <PresentationFormat>On-screen Show (4:3)</PresentationFormat>
  <Paragraphs>92</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Clarity</vt:lpstr>
      <vt:lpstr>Visio</vt:lpstr>
      <vt:lpstr>AUTObREW: Automated all grain homebrewing system</vt:lpstr>
      <vt:lpstr>Brewing Process</vt:lpstr>
      <vt:lpstr>Brewing Process</vt:lpstr>
      <vt:lpstr>Automated Process Overview</vt:lpstr>
      <vt:lpstr>Automated Brew Setup - Hardware</vt:lpstr>
      <vt:lpstr>Automated Brew Setup – Inputs</vt:lpstr>
      <vt:lpstr>Automated Brew Setup – Outputs</vt:lpstr>
      <vt:lpstr>Brew Process – Step 1</vt:lpstr>
      <vt:lpstr>Brew Process – Step 2</vt:lpstr>
      <vt:lpstr>Brew Process – Step 3</vt:lpstr>
      <vt:lpstr>Brew Process – Step 4</vt:lpstr>
      <vt:lpstr>Brew Process – Step 5</vt:lpstr>
      <vt:lpstr>Brew Process – Step 6</vt:lpstr>
      <vt:lpstr>Brew Process – Step 7</vt:lpstr>
      <vt:lpstr>Brew Process – Step 8</vt:lpstr>
      <vt:lpstr>Brew Process – Step 9</vt:lpstr>
      <vt:lpstr>GUI</vt:lpstr>
      <vt:lpstr>Issues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Plinko: A game of fairness?</dc:title>
  <dc:creator>Nick J. Anderson</dc:creator>
  <cp:lastModifiedBy>Nick J. Anderson</cp:lastModifiedBy>
  <cp:revision>41</cp:revision>
  <dcterms:created xsi:type="dcterms:W3CDTF">2015-07-24T14:36:55Z</dcterms:created>
  <dcterms:modified xsi:type="dcterms:W3CDTF">2015-09-21T22:18:33Z</dcterms:modified>
</cp:coreProperties>
</file>