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25198"/>
    <a:srgbClr val="000099"/>
    <a:srgbClr val="1C1C1C"/>
    <a:srgbClr val="3366FF"/>
    <a:srgbClr val="99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5" autoAdjust="0"/>
    <p:restoredTop sz="94652" autoAdjust="0"/>
  </p:normalViewPr>
  <p:slideViewPr>
    <p:cSldViewPr>
      <p:cViewPr>
        <p:scale>
          <a:sx n="70" d="100"/>
          <a:sy n="70" d="100"/>
        </p:scale>
        <p:origin x="-115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E0C7C2-F045-4A97-A4A5-12831144467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00099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60D51-C22C-47DD-9749-A7C1083962DC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17575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3E56BC-F206-4FE2-9491-219411E9410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3411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6659F4-F4EC-4D09-A436-7DBD9634C2D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88181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A3AA22-7957-492F-86F3-E2E64BA191F5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8944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4A071C-D092-4E5C-B0D5-2AEEED8A658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1115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2565D5-701D-4B1F-BE6F-EAFB9803EA95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87455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48DA7D-75EF-4189-8794-ABA72B6FA2D1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3381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B4BF9-1006-48E7-B683-EF7494AC2E4A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21891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B99A8C-B133-4417-8BD1-31B0DC8E56E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7415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672615-9E70-4C23-9357-992F97013AD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7462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76A3495-EC15-4FC2-B5B2-F105E3762DC2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2483768" y="1660525"/>
            <a:ext cx="6337971" cy="544513"/>
          </a:xfrm>
          <a:noFill/>
          <a:ln/>
        </p:spPr>
        <p:txBody>
          <a:bodyPr/>
          <a:lstStyle/>
          <a:p>
            <a:pPr algn="r"/>
            <a:r>
              <a:rPr lang="en-US" altLang="en-US" sz="3600" b="1" dirty="0" smtClean="0">
                <a:solidFill>
                  <a:schemeClr val="bg1"/>
                </a:solidFill>
              </a:rPr>
              <a:t>The Battle of Neighborhoods</a:t>
            </a:r>
          </a:p>
        </p:txBody>
      </p:sp>
      <p:sp>
        <p:nvSpPr>
          <p:cNvPr id="2163" name="Rectangle 115"/>
          <p:cNvSpPr>
            <a:spLocks noGrp="1" noChangeArrowheads="1"/>
          </p:cNvSpPr>
          <p:nvPr>
            <p:ph type="subTitle" idx="1"/>
          </p:nvPr>
        </p:nvSpPr>
        <p:spPr>
          <a:xfrm>
            <a:off x="3923928" y="2492896"/>
            <a:ext cx="4896222" cy="479425"/>
          </a:xfrm>
        </p:spPr>
        <p:txBody>
          <a:bodyPr/>
          <a:lstStyle/>
          <a:p>
            <a:pPr algn="r"/>
            <a:r>
              <a:rPr lang="en-US" altLang="en-US" sz="1800" dirty="0" smtClean="0">
                <a:solidFill>
                  <a:schemeClr val="bg1"/>
                </a:solidFill>
              </a:rPr>
              <a:t>Applied Data Science Capstone Project</a:t>
            </a:r>
            <a:endParaRPr lang="es-ES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sz="3600" dirty="0" smtClean="0">
                <a:solidFill>
                  <a:schemeClr val="bg1"/>
                </a:solidFill>
              </a:rPr>
              <a:t>NIGHTSPOTS PER WARD</a:t>
            </a:r>
            <a:endParaRPr lang="en-US" altLang="en-US" sz="3600" dirty="0">
              <a:solidFill>
                <a:schemeClr val="bg1"/>
              </a:solidFill>
            </a:endParaRP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r>
              <a:rPr lang="en-US" altLang="en-US" sz="2400" dirty="0" smtClean="0"/>
              <a:t>Each neighbourhood is mapped to a ward in order to determine the number of nightlife spots per ward</a:t>
            </a:r>
            <a:endParaRPr lang="en-US" altLang="en-US" sz="2400" dirty="0"/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96952"/>
            <a:ext cx="180975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2336731" y="3615858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52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168402"/>
            <a:ext cx="23907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5939230" y="3643301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52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74154"/>
            <a:ext cx="17811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95736" y="3158185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Add ward </a:t>
            </a:r>
          </a:p>
          <a:p>
            <a:pPr algn="ctr"/>
            <a:r>
              <a:rPr lang="en-US" sz="1200" b="1" dirty="0" smtClean="0"/>
              <a:t>column</a:t>
            </a:r>
            <a:endParaRPr lang="en-ZA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95800" y="3158185"/>
            <a:ext cx="914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Group by </a:t>
            </a:r>
          </a:p>
          <a:p>
            <a:pPr algn="ctr"/>
            <a:r>
              <a:rPr lang="en-US" sz="1200" b="1" dirty="0" smtClean="0"/>
              <a:t>ward </a:t>
            </a:r>
          </a:p>
        </p:txBody>
      </p:sp>
    </p:spTree>
    <p:extLst>
      <p:ext uri="{BB962C8B-B14F-4D97-AF65-F5344CB8AC3E}">
        <p14:creationId xmlns:p14="http://schemas.microsoft.com/office/powerpoint/2010/main" val="243697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sz="3600" dirty="0" smtClean="0">
                <a:solidFill>
                  <a:schemeClr val="bg1"/>
                </a:solidFill>
              </a:rPr>
              <a:t>CHOROPLETH</a:t>
            </a:r>
            <a:endParaRPr lang="en-US" altLang="en-US" sz="3600" dirty="0">
              <a:solidFill>
                <a:schemeClr val="bg1"/>
              </a:solidFill>
            </a:endParaRPr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1"/>
            <a:ext cx="7875521" cy="4155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966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solidFill>
                  <a:schemeClr val="bg1"/>
                </a:solidFill>
              </a:rPr>
              <a:t>CONCLUSION AND FUTURE IMPORVEMENTS</a:t>
            </a:r>
            <a:endParaRPr lang="en-US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137323"/>
          </a:xfrm>
        </p:spPr>
        <p:txBody>
          <a:bodyPr/>
          <a:lstStyle/>
          <a:p>
            <a:r>
              <a:rPr lang="en-US" sz="2200" dirty="0" smtClean="0"/>
              <a:t>For accurate comparison of neighbourhoods it is recommended that neighbourhood boundaries in of ward boundaries should be used.</a:t>
            </a:r>
          </a:p>
          <a:p>
            <a:r>
              <a:rPr lang="en-US" sz="2200" dirty="0" smtClean="0"/>
              <a:t>To improve clustering we could create higher level food categories e.g.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Thai, Japanese, Chinese restaurants are mapped to Asian Cuisine</a:t>
            </a:r>
            <a:endParaRPr lang="en-US" sz="1600" dirty="0" smtClean="0"/>
          </a:p>
          <a:p>
            <a:r>
              <a:rPr lang="en-US" sz="2200" dirty="0" smtClean="0"/>
              <a:t>The choropleth map created successfully achieves the goal of using data analytics to assist a young person moving into Cape Town decide which neighbourhood to move into based on:</a:t>
            </a:r>
          </a:p>
          <a:p>
            <a:pPr lvl="1"/>
            <a:r>
              <a:rPr lang="en-US" sz="1600" dirty="0" smtClean="0"/>
              <a:t>The type of eateries that exist around the neighbourhood.</a:t>
            </a:r>
          </a:p>
          <a:p>
            <a:pPr lvl="1"/>
            <a:r>
              <a:rPr lang="en-US" sz="1600" dirty="0" smtClean="0"/>
              <a:t>The number of nightlife spots that are available within a short distance </a:t>
            </a:r>
          </a:p>
          <a:p>
            <a:endParaRPr lang="en-US" sz="2000" dirty="0" smtClean="0"/>
          </a:p>
          <a:p>
            <a:pPr marL="457200" lvl="1" indent="0">
              <a:buNone/>
            </a:pPr>
            <a:endParaRPr lang="en-US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32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4993"/>
            <a:ext cx="8229600" cy="981075"/>
          </a:xfrm>
        </p:spPr>
        <p:txBody>
          <a:bodyPr/>
          <a:lstStyle/>
          <a:p>
            <a:r>
              <a:rPr lang="en-US" altLang="en-US" sz="3600" dirty="0" smtClean="0">
                <a:solidFill>
                  <a:schemeClr val="bg1"/>
                </a:solidFill>
              </a:rPr>
              <a:t>INTRODUCTION</a:t>
            </a:r>
            <a:endParaRPr lang="en-US" altLang="en-US" sz="3600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r>
              <a:rPr lang="en-US" altLang="en-US" sz="2400" dirty="0" smtClean="0"/>
              <a:t>City of Cape Town receives a high number of young domestic migrants looking to start a new life.</a:t>
            </a:r>
          </a:p>
          <a:p>
            <a:r>
              <a:rPr lang="en-US" altLang="en-US" sz="2400" dirty="0" smtClean="0"/>
              <a:t>We want to create a map that young people can use to decide which neighbourhood they want to move into based on:</a:t>
            </a:r>
          </a:p>
          <a:p>
            <a:pPr lvl="1"/>
            <a:r>
              <a:rPr lang="en-US" altLang="en-US" sz="2000" dirty="0" smtClean="0"/>
              <a:t>The type of eateries that exist around the neighbourhood.</a:t>
            </a:r>
          </a:p>
          <a:p>
            <a:pPr lvl="1"/>
            <a:r>
              <a:rPr lang="en-ZA" sz="2000" dirty="0">
                <a:solidFill>
                  <a:schemeClr val="tx1"/>
                </a:solidFill>
                <a:latin typeface="+mn-lt"/>
                <a:cs typeface="+mn-cs"/>
              </a:rPr>
              <a:t>The number of nightlife spots that are available within a short distance </a:t>
            </a:r>
          </a:p>
          <a:p>
            <a:pPr marL="457200" lvl="1" indent="0">
              <a:buNone/>
            </a:pP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sz="3600" dirty="0" smtClean="0">
                <a:solidFill>
                  <a:schemeClr val="bg1"/>
                </a:solidFill>
              </a:rPr>
              <a:t>DATA SOURCES</a:t>
            </a:r>
            <a:endParaRPr lang="en-US" altLang="en-US" sz="3600" dirty="0">
              <a:solidFill>
                <a:schemeClr val="bg1"/>
              </a:solidFill>
            </a:endParaRP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Food and Nightlife spot venues for each neighbourhood will be obtained from the Foursquare API </a:t>
            </a:r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en-US" sz="2400" dirty="0" smtClean="0"/>
              <a:t>Scrape the list of nieghbourhoods in each district from the List of Cape Town suburbs - Wikipedia </a:t>
            </a:r>
          </a:p>
          <a:p>
            <a:r>
              <a:rPr lang="en-ZA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 Maps to obtain the </a:t>
            </a:r>
            <a:r>
              <a:rPr lang="en-ZA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gps</a:t>
            </a:r>
            <a:r>
              <a:rPr lang="en-ZA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coordinates of the each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neighbourhood</a:t>
            </a:r>
          </a:p>
          <a:p>
            <a:r>
              <a:rPr lang="en-US" altLang="en-US" sz="2400" dirty="0" smtClean="0"/>
              <a:t>Ward boundary .</a:t>
            </a:r>
            <a:r>
              <a:rPr lang="en-US" altLang="en-US" sz="2400" dirty="0" err="1" smtClean="0"/>
              <a:t>json</a:t>
            </a:r>
            <a:r>
              <a:rPr lang="en-US" altLang="en-US" sz="2400" dirty="0" smtClean="0"/>
              <a:t> file for South Africa from NYU spatial data repository</a:t>
            </a:r>
          </a:p>
          <a:p>
            <a:r>
              <a:rPr lang="en-US" altLang="en-US" sz="2400" dirty="0" smtClean="0"/>
              <a:t>List of suburbs in each ward from the city of cape town map viewer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sz="3600" dirty="0" smtClean="0">
                <a:solidFill>
                  <a:schemeClr val="bg1"/>
                </a:solidFill>
              </a:rPr>
              <a:t>DATA CLEANING</a:t>
            </a:r>
            <a:endParaRPr lang="en-US" altLang="en-US" sz="3600" dirty="0">
              <a:solidFill>
                <a:schemeClr val="bg1"/>
              </a:solidFill>
            </a:endParaRP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r>
              <a:rPr lang="en-US" altLang="en-US" sz="2400" dirty="0" smtClean="0"/>
              <a:t>The following data cleaning was done on the list of suburbs data obtained from Wikipedia</a:t>
            </a:r>
          </a:p>
          <a:p>
            <a:pPr marL="0" indent="0">
              <a:buNone/>
            </a:pPr>
            <a:endParaRPr lang="en-US" alt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603702"/>
              </p:ext>
            </p:extLst>
          </p:nvPr>
        </p:nvGraphicFramePr>
        <p:xfrm>
          <a:off x="611560" y="2708921"/>
          <a:ext cx="8064897" cy="31683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8843"/>
                <a:gridCol w="1848464"/>
                <a:gridCol w="1884871"/>
                <a:gridCol w="2302719"/>
              </a:tblGrid>
              <a:tr h="3468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Z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Dropped Column</a:t>
                      </a:r>
                      <a:endParaRPr lang="en-Z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Dropped Neighbourhoods</a:t>
                      </a:r>
                      <a:endParaRPr lang="en-Z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Renamed Neighbourhoods</a:t>
                      </a:r>
                      <a:endParaRPr lang="en-Z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57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Column/Neighbourhood</a:t>
                      </a:r>
                      <a:endParaRPr lang="en-Z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Postal Code, Street Column</a:t>
                      </a:r>
                      <a:endParaRPr lang="en-Z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Lower Vrede (District Six), Schotse Kloof (Malay Quarter), Kreupelbosch, SouthField</a:t>
                      </a:r>
                      <a:endParaRPr lang="en-Z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Bo-</a:t>
                      </a:r>
                      <a:r>
                        <a:rPr lang="en-US" sz="1100" dirty="0" err="1">
                          <a:effectLst/>
                        </a:rPr>
                        <a:t>Kaap</a:t>
                      </a:r>
                      <a:r>
                        <a:rPr lang="en-US" sz="1100" dirty="0">
                          <a:effectLst/>
                        </a:rPr>
                        <a:t>(Malay Quarter): Bo-</a:t>
                      </a:r>
                      <a:r>
                        <a:rPr lang="en-US" sz="1100" dirty="0" err="1">
                          <a:effectLst/>
                        </a:rPr>
                        <a:t>Kaap</a:t>
                      </a:r>
                      <a:endParaRPr lang="en-ZA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Devil's Peak Estate:</a:t>
                      </a:r>
                      <a:endParaRPr lang="en-ZA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Devils Peak Estate</a:t>
                      </a:r>
                      <a:endParaRPr lang="en-ZA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Walmer</a:t>
                      </a:r>
                      <a:r>
                        <a:rPr lang="en-US" sz="1100" dirty="0">
                          <a:effectLst/>
                        </a:rPr>
                        <a:t> Estate (District Six):</a:t>
                      </a:r>
                      <a:endParaRPr lang="en-ZA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Walmer</a:t>
                      </a:r>
                      <a:r>
                        <a:rPr lang="en-US" sz="1100" dirty="0">
                          <a:effectLst/>
                        </a:rPr>
                        <a:t> Estate</a:t>
                      </a:r>
                      <a:endParaRPr lang="en-ZA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Woodstock (including Upper Woodstock): Woodstock</a:t>
                      </a:r>
                      <a:endParaRPr lang="en-ZA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Zonnebloem</a:t>
                      </a:r>
                      <a:r>
                        <a:rPr lang="en-US" sz="1100" dirty="0">
                          <a:effectLst/>
                        </a:rPr>
                        <a:t> (District Six): </a:t>
                      </a:r>
                      <a:r>
                        <a:rPr lang="en-US" sz="1100" dirty="0" err="1">
                          <a:effectLst/>
                        </a:rPr>
                        <a:t>Zonnebloem</a:t>
                      </a:r>
                      <a:r>
                        <a:rPr lang="en-US" sz="1100" dirty="0">
                          <a:effectLst/>
                        </a:rPr>
                        <a:t>		</a:t>
                      </a:r>
                      <a:endParaRPr lang="en-Z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636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Reason</a:t>
                      </a:r>
                      <a:endParaRPr lang="en-Z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 need to keep these columns as we won’t be using them in our analysis</a:t>
                      </a:r>
                      <a:endParaRPr lang="en-Z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All of these neighbourhoods are part of neighbourhoods which are already in our </a:t>
                      </a:r>
                      <a:r>
                        <a:rPr lang="en-US" sz="1100" dirty="0" err="1">
                          <a:effectLst/>
                        </a:rPr>
                        <a:t>dataframe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  <a:endParaRPr lang="en-Z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 make it easier to merge our list of suburbs </a:t>
                      </a:r>
                      <a:r>
                        <a:rPr lang="en-US" sz="1100" dirty="0" err="1">
                          <a:effectLst/>
                        </a:rPr>
                        <a:t>df</a:t>
                      </a:r>
                      <a:r>
                        <a:rPr lang="en-US" sz="1100" dirty="0">
                          <a:effectLst/>
                        </a:rPr>
                        <a:t> with the GPS coordinates </a:t>
                      </a:r>
                      <a:r>
                        <a:rPr lang="en-US" sz="1100" dirty="0" err="1">
                          <a:effectLst/>
                        </a:rPr>
                        <a:t>df</a:t>
                      </a:r>
                      <a:r>
                        <a:rPr lang="en-US" sz="1100" dirty="0">
                          <a:effectLst/>
                        </a:rPr>
                        <a:t> later</a:t>
                      </a:r>
                      <a:endParaRPr lang="en-Z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52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sz="3600" dirty="0" smtClean="0">
                <a:solidFill>
                  <a:schemeClr val="bg1"/>
                </a:solidFill>
              </a:rPr>
              <a:t>GEO-SPATIAL VIEW OF NEIGHBOURHOODS</a:t>
            </a:r>
            <a:endParaRPr lang="en-US" altLang="en-US" sz="3600" dirty="0">
              <a:solidFill>
                <a:schemeClr val="bg1"/>
              </a:solidFill>
            </a:endParaRPr>
          </a:p>
        </p:txBody>
      </p:sp>
      <p:pic>
        <p:nvPicPr>
          <p:cNvPr id="14950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5544616" cy="3822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59163" y="2723212"/>
            <a:ext cx="31983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/>
              <a:t>After appending the GPS </a:t>
            </a:r>
          </a:p>
          <a:p>
            <a:pPr algn="just"/>
            <a:r>
              <a:rPr lang="en-US" dirty="0" smtClean="0"/>
              <a:t>coordinates of each </a:t>
            </a:r>
          </a:p>
          <a:p>
            <a:pPr algn="just"/>
            <a:r>
              <a:rPr lang="en-US" dirty="0" smtClean="0"/>
              <a:t>Neighbourhood we plot them </a:t>
            </a:r>
          </a:p>
          <a:p>
            <a:pPr algn="just"/>
            <a:r>
              <a:rPr lang="en-US" dirty="0" smtClean="0"/>
              <a:t>on a folium map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7815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sz="3600" dirty="0" smtClean="0">
                <a:solidFill>
                  <a:schemeClr val="bg1"/>
                </a:solidFill>
              </a:rPr>
              <a:t>FOOD VENUES PER NEIGHBOURHOOD</a:t>
            </a:r>
            <a:endParaRPr lang="en-US" altLang="en-US" sz="3600" dirty="0">
              <a:solidFill>
                <a:schemeClr val="bg1"/>
              </a:solidFill>
            </a:endParaRP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855788"/>
            <a:ext cx="8219256" cy="4525962"/>
          </a:xfrm>
        </p:spPr>
        <p:txBody>
          <a:bodyPr/>
          <a:lstStyle/>
          <a:p>
            <a:r>
              <a:rPr lang="en-US" altLang="en-US" sz="2000" dirty="0" smtClean="0"/>
              <a:t>For each neighbourhood we get the number of food venues within 500m</a:t>
            </a:r>
            <a:endParaRPr lang="en-US" altLang="en-US" sz="2000" dirty="0"/>
          </a:p>
        </p:txBody>
      </p:sp>
      <p:pic>
        <p:nvPicPr>
          <p:cNvPr id="14848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92896"/>
            <a:ext cx="6160130" cy="4032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395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r>
              <a:rPr lang="en-US" altLang="en-US" sz="1800" dirty="0" smtClean="0"/>
              <a:t>The neighbourhoods are then clustered into 3 clusters based on the type of eateries that exist around neighbourhood.</a:t>
            </a: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sz="3600" dirty="0">
                <a:solidFill>
                  <a:schemeClr val="bg1"/>
                </a:solidFill>
              </a:rPr>
              <a:t>k</a:t>
            </a:r>
            <a:r>
              <a:rPr lang="en-US" altLang="en-US" sz="3600" dirty="0" smtClean="0">
                <a:solidFill>
                  <a:schemeClr val="bg1"/>
                </a:solidFill>
              </a:rPr>
              <a:t>-MEANS CLUSTERING</a:t>
            </a:r>
            <a:endParaRPr lang="en-US" altLang="en-US" sz="3600" dirty="0">
              <a:solidFill>
                <a:schemeClr val="bg1"/>
              </a:solidFill>
            </a:endParaRPr>
          </a:p>
        </p:txBody>
      </p:sp>
      <p:pic>
        <p:nvPicPr>
          <p:cNvPr id="14745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6217389" cy="3822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12925" y="3480700"/>
            <a:ext cx="278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Distribution of most common </a:t>
            </a:r>
            <a:r>
              <a:rPr lang="en-US" dirty="0"/>
              <a:t>restaurant </a:t>
            </a:r>
            <a:endParaRPr lang="en-US" dirty="0" smtClean="0"/>
          </a:p>
          <a:p>
            <a:r>
              <a:rPr lang="en-US" dirty="0" smtClean="0"/>
              <a:t>types </a:t>
            </a:r>
            <a:r>
              <a:rPr lang="en-US" dirty="0"/>
              <a:t>in each cluster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30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sz="3600" dirty="0" smtClean="0">
                <a:solidFill>
                  <a:schemeClr val="bg1"/>
                </a:solidFill>
              </a:rPr>
              <a:t>GEO-SPATIAL VIEW OF CLUSTERS</a:t>
            </a:r>
            <a:endParaRPr lang="en-US" altLang="en-US" sz="3600" dirty="0">
              <a:solidFill>
                <a:schemeClr val="bg1"/>
              </a:solidFill>
            </a:endParaRPr>
          </a:p>
        </p:txBody>
      </p:sp>
      <p:pic>
        <p:nvPicPr>
          <p:cNvPr id="14643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54939"/>
            <a:ext cx="8072946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0663" y="2420888"/>
            <a:ext cx="4172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Pop-up label contains 3 most common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eatery types in each neighbourhood</a:t>
            </a:r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7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sz="3600" dirty="0" smtClean="0">
                <a:solidFill>
                  <a:schemeClr val="bg1"/>
                </a:solidFill>
              </a:rPr>
              <a:t>NIGHTLIFE SPOTS PER NEIGHBOURHOOD</a:t>
            </a:r>
            <a:endParaRPr lang="en-US" altLang="en-US" sz="3600" dirty="0">
              <a:solidFill>
                <a:schemeClr val="bg1"/>
              </a:solidFill>
            </a:endParaRPr>
          </a:p>
        </p:txBody>
      </p:sp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6840760" cy="4391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28484" y="2420888"/>
            <a:ext cx="21515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 dirty="0"/>
              <a:t>N</a:t>
            </a:r>
            <a:r>
              <a:rPr lang="en-US" altLang="en-US" sz="1600" b="1" dirty="0" smtClean="0"/>
              <a:t>umber of Nightlife</a:t>
            </a:r>
          </a:p>
          <a:p>
            <a:r>
              <a:rPr lang="en-US" altLang="en-US" sz="1600" b="1" dirty="0" smtClean="0"/>
              <a:t>spots within 900m</a:t>
            </a:r>
          </a:p>
          <a:p>
            <a:endParaRPr lang="en-ZA" sz="1600" b="1" dirty="0"/>
          </a:p>
        </p:txBody>
      </p:sp>
    </p:spTree>
    <p:extLst>
      <p:ext uri="{BB962C8B-B14F-4D97-AF65-F5344CB8AC3E}">
        <p14:creationId xmlns:p14="http://schemas.microsoft.com/office/powerpoint/2010/main" val="169701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4091</TotalTime>
  <Words>486</Words>
  <Application>Microsoft Office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Diseño predeterminado</vt:lpstr>
      <vt:lpstr>The Battle of Neighborhoods</vt:lpstr>
      <vt:lpstr>INTRODUCTION</vt:lpstr>
      <vt:lpstr>DATA SOURCES</vt:lpstr>
      <vt:lpstr>DATA CLEANING</vt:lpstr>
      <vt:lpstr>GEO-SPATIAL VIEW OF NEIGHBOURHOODS</vt:lpstr>
      <vt:lpstr>FOOD VENUES PER NEIGHBOURHOOD</vt:lpstr>
      <vt:lpstr>k-MEANS CLUSTERING</vt:lpstr>
      <vt:lpstr>GEO-SPATIAL VIEW OF CLUSTERS</vt:lpstr>
      <vt:lpstr>NIGHTLIFE SPOTS PER NEIGHBOURHOOD</vt:lpstr>
      <vt:lpstr>NIGHTSPOTS PER WARD</vt:lpstr>
      <vt:lpstr>CHOROPLETH</vt:lpstr>
      <vt:lpstr>CONCLUSION AND FUTURE IMPORVEMENTS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Njabulo Mncwabe</cp:lastModifiedBy>
  <cp:revision>581</cp:revision>
  <dcterms:created xsi:type="dcterms:W3CDTF">2010-05-23T14:28:12Z</dcterms:created>
  <dcterms:modified xsi:type="dcterms:W3CDTF">2019-04-01T14:15:33Z</dcterms:modified>
</cp:coreProperties>
</file>