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aleway"/>
      <p:regular r:id="rId17"/>
      <p:bold r:id="rId18"/>
      <p:italic r:id="rId19"/>
      <p:boldItalic r:id="rId20"/>
    </p:embeddedFont>
    <p:embeddedFont>
      <p:font typeface="Roboto Thin"/>
      <p:regular r:id="rId21"/>
      <p:bold r:id="rId22"/>
      <p:italic r:id="rId23"/>
      <p:boldItalic r:id="rId24"/>
    </p:embeddedFont>
    <p:embeddedFont>
      <p:font typeface="Roboto"/>
      <p:regular r:id="rId25"/>
      <p:bold r:id="rId26"/>
      <p:italic r:id="rId27"/>
      <p:boldItalic r:id="rId28"/>
    </p:embeddedFont>
    <p:embeddedFont>
      <p:font typeface="Roboto Medium"/>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1A3675-7AA5-4104-8AF5-FB4220ECBAC4}">
  <a:tblStyle styleId="{FB1A3675-7AA5-4104-8AF5-FB4220ECBAC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Thin-bold.fntdata"/><Relationship Id="rId21" Type="http://schemas.openxmlformats.org/officeDocument/2006/relationships/font" Target="fonts/RobotoThin-regular.fntdata"/><Relationship Id="rId24" Type="http://schemas.openxmlformats.org/officeDocument/2006/relationships/font" Target="fonts/RobotoThin-boldItalic.fntdata"/><Relationship Id="rId23" Type="http://schemas.openxmlformats.org/officeDocument/2006/relationships/font" Target="fonts/RobotoThin-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edium-italic.fntdata"/><Relationship Id="rId30" Type="http://schemas.openxmlformats.org/officeDocument/2006/relationships/font" Target="fonts/RobotoMedium-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RobotoMedium-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font" Target="fonts/Raleway-regular.fntdata"/><Relationship Id="rId16" Type="http://schemas.openxmlformats.org/officeDocument/2006/relationships/slide" Target="slides/slide10.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f5f4b91d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f5f4b91d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ea121108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ea121108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ccc3ae6a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ccc3ae6a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ccc3ae6a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ccc3ae6a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f4207e14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f4207e14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Concerned passengers: 4 or 5 out of 5 for concern level</a:t>
            </a:r>
            <a:endParaRPr/>
          </a:p>
          <a:p>
            <a:pPr indent="0" lvl="0" marL="0" rtl="0" algn="l">
              <a:spcBef>
                <a:spcPts val="0"/>
              </a:spcBef>
              <a:spcAft>
                <a:spcPts val="0"/>
              </a:spcAft>
              <a:buNone/>
            </a:pPr>
            <a:r>
              <a:rPr lang="en"/>
              <a:t>Unconcerned passengers: 1 or 2</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ea12110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ea12110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Clustered with: </a:t>
            </a:r>
            <a:endParaRPr/>
          </a:p>
          <a:p>
            <a:pPr indent="0" lvl="0" marL="0" rtl="0" algn="l">
              <a:spcBef>
                <a:spcPts val="0"/>
              </a:spcBef>
              <a:spcAft>
                <a:spcPts val="0"/>
              </a:spcAft>
              <a:buNone/>
            </a:pPr>
            <a:r>
              <a:rPr lang="en"/>
              <a:t>	How concerned are you</a:t>
            </a:r>
            <a:endParaRPr/>
          </a:p>
          <a:p>
            <a:pPr indent="0" lvl="0" marL="0" rtl="0" algn="l">
              <a:spcBef>
                <a:spcPts val="0"/>
              </a:spcBef>
              <a:spcAft>
                <a:spcPts val="0"/>
              </a:spcAft>
              <a:buNone/>
            </a:pPr>
            <a:r>
              <a:rPr lang="en"/>
              <a:t>	Various rankings on current precautionary measures</a:t>
            </a:r>
            <a:endParaRPr/>
          </a:p>
          <a:p>
            <a:pPr indent="0" lvl="0" marL="0" rtl="0" algn="l">
              <a:spcBef>
                <a:spcPts val="0"/>
              </a:spcBef>
              <a:spcAft>
                <a:spcPts val="0"/>
              </a:spcAft>
              <a:buNone/>
            </a:pPr>
            <a:r>
              <a:rPr lang="en"/>
              <a:t>	Rating of current SFO response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ccc3ae6a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ccc3ae6a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ccc3ae6a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ccc3ae6a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ea121108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ea121108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mt="38000"/>
          </a:blip>
          <a:stretch>
            <a:fillRect/>
          </a:stretch>
        </p:blipFill>
        <p:spPr>
          <a:xfrm>
            <a:off x="0" y="608089"/>
            <a:ext cx="9144003" cy="3089673"/>
          </a:xfrm>
          <a:prstGeom prst="rect">
            <a:avLst/>
          </a:prstGeom>
          <a:noFill/>
          <a:ln>
            <a:noFill/>
          </a:ln>
        </p:spPr>
      </p:pic>
      <p:sp>
        <p:nvSpPr>
          <p:cNvPr id="87" name="Google Shape;87;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San Francisco Airport Data:</a:t>
            </a:r>
            <a:endParaRPr/>
          </a:p>
          <a:p>
            <a:pPr indent="0" lvl="0" marL="0" rtl="0" algn="l">
              <a:spcBef>
                <a:spcPts val="0"/>
              </a:spcBef>
              <a:spcAft>
                <a:spcPts val="0"/>
              </a:spcAft>
              <a:buNone/>
            </a:pPr>
            <a:r>
              <a:rPr lang="en"/>
              <a:t>Pandemic Recovery Survey</a:t>
            </a:r>
            <a:endParaRPr/>
          </a:p>
        </p:txBody>
      </p:sp>
      <p:sp>
        <p:nvSpPr>
          <p:cNvPr id="88" name="Google Shape;88;p13"/>
          <p:cNvSpPr txBox="1"/>
          <p:nvPr>
            <p:ph idx="1" type="subTitle"/>
          </p:nvPr>
        </p:nvSpPr>
        <p:spPr>
          <a:xfrm>
            <a:off x="784152" y="392242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Matthew Laken, N’Dea Jackson, Michael Armesto, David Doman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2"/>
          <p:cNvPicPr preferRelativeResize="0"/>
          <p:nvPr/>
        </p:nvPicPr>
        <p:blipFill>
          <a:blip r:embed="rId3">
            <a:alphaModFix amt="38000"/>
          </a:blip>
          <a:stretch>
            <a:fillRect/>
          </a:stretch>
        </p:blipFill>
        <p:spPr>
          <a:xfrm>
            <a:off x="0" y="608089"/>
            <a:ext cx="9144003" cy="3089673"/>
          </a:xfrm>
          <a:prstGeom prst="rect">
            <a:avLst/>
          </a:prstGeom>
          <a:noFill/>
          <a:ln>
            <a:noFill/>
          </a:ln>
        </p:spPr>
      </p:pic>
      <p:sp>
        <p:nvSpPr>
          <p:cNvPr id="232" name="Google Shape;232;p22"/>
          <p:cNvSpPr txBox="1"/>
          <p:nvPr>
            <p:ph type="ctrTitle"/>
          </p:nvPr>
        </p:nvSpPr>
        <p:spPr>
          <a:xfrm>
            <a:off x="821150" y="1929325"/>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Safe Travels!</a:t>
            </a:r>
            <a:endParaRPr/>
          </a:p>
        </p:txBody>
      </p:sp>
      <p:sp>
        <p:nvSpPr>
          <p:cNvPr id="233" name="Google Shape;233;p22"/>
          <p:cNvSpPr txBox="1"/>
          <p:nvPr>
            <p:ph idx="1" type="subTitle"/>
          </p:nvPr>
        </p:nvSpPr>
        <p:spPr>
          <a:xfrm>
            <a:off x="821152" y="5033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We hope you enjoyed our presentation!</a:t>
            </a:r>
            <a:endParaRPr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818938" y="615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Description</a:t>
            </a:r>
            <a:endParaRPr/>
          </a:p>
        </p:txBody>
      </p:sp>
      <p:grpSp>
        <p:nvGrpSpPr>
          <p:cNvPr id="94" name="Google Shape;94;p14"/>
          <p:cNvGrpSpPr/>
          <p:nvPr/>
        </p:nvGrpSpPr>
        <p:grpSpPr>
          <a:xfrm>
            <a:off x="636343" y="1295143"/>
            <a:ext cx="8288596" cy="3744881"/>
            <a:chOff x="1365513" y="1711434"/>
            <a:chExt cx="6595525" cy="3135628"/>
          </a:xfrm>
        </p:grpSpPr>
        <p:grpSp>
          <p:nvGrpSpPr>
            <p:cNvPr id="95" name="Google Shape;95;p14"/>
            <p:cNvGrpSpPr/>
            <p:nvPr/>
          </p:nvGrpSpPr>
          <p:grpSpPr>
            <a:xfrm>
              <a:off x="4281838" y="1711576"/>
              <a:ext cx="3679200" cy="3135433"/>
              <a:chOff x="4192863" y="1002150"/>
              <a:chExt cx="3679200" cy="3139200"/>
            </a:xfrm>
          </p:grpSpPr>
          <p:sp>
            <p:nvSpPr>
              <p:cNvPr id="96" name="Google Shape;96;p14"/>
              <p:cNvSpPr/>
              <p:nvPr/>
            </p:nvSpPr>
            <p:spPr>
              <a:xfrm>
                <a:off x="4192863" y="1002150"/>
                <a:ext cx="3679200" cy="3139200"/>
              </a:xfrm>
              <a:prstGeom prst="round2DiagRect">
                <a:avLst>
                  <a:gd fmla="val 0" name="adj1"/>
                  <a:gd fmla="val 17764"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7" name="Google Shape;97;p14"/>
              <p:cNvSpPr txBox="1"/>
              <p:nvPr/>
            </p:nvSpPr>
            <p:spPr>
              <a:xfrm>
                <a:off x="5495575" y="1173229"/>
                <a:ext cx="2021400" cy="6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solidFill>
                      <a:schemeClr val="dk2"/>
                    </a:solidFill>
                    <a:latin typeface="Roboto"/>
                    <a:ea typeface="Roboto"/>
                    <a:cs typeface="Roboto"/>
                    <a:sym typeface="Roboto"/>
                  </a:rPr>
                  <a:t>December 2020</a:t>
                </a:r>
                <a:endParaRPr sz="1100" u="sng">
                  <a:solidFill>
                    <a:schemeClr val="dk2"/>
                  </a:solidFill>
                  <a:latin typeface="Roboto"/>
                  <a:ea typeface="Roboto"/>
                  <a:cs typeface="Roboto"/>
                  <a:sym typeface="Roboto"/>
                </a:endParaRPr>
              </a:p>
            </p:txBody>
          </p:sp>
          <p:sp>
            <p:nvSpPr>
              <p:cNvPr id="98" name="Google Shape;98;p14"/>
              <p:cNvSpPr txBox="1"/>
              <p:nvPr/>
            </p:nvSpPr>
            <p:spPr>
              <a:xfrm>
                <a:off x="5495569" y="1444708"/>
                <a:ext cx="2021400" cy="263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t>San Francisco (SFO) airport conducts extensive research on customers that come through their facilities on topics such as satisfaction levels, preferences, and demographics throughout the course of the year. By collecting this data, the airport is able to refine their practices as well as strategically team up with partners to ensure that the San Francisco airport experience remains above satisfactory. Some decisions that are often impacted by this data include transit issues, concessions, and any other key areas of concern that arise from the survey.</a:t>
                </a:r>
                <a:endParaRPr sz="1100"/>
              </a:p>
              <a:p>
                <a:pPr indent="0" lvl="0" marL="0" rtl="0" algn="l">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t/>
                </a:r>
                <a:endParaRPr sz="1100"/>
              </a:p>
            </p:txBody>
          </p:sp>
        </p:grpSp>
        <p:grpSp>
          <p:nvGrpSpPr>
            <p:cNvPr id="99" name="Google Shape;99;p14"/>
            <p:cNvGrpSpPr/>
            <p:nvPr/>
          </p:nvGrpSpPr>
          <p:grpSpPr>
            <a:xfrm>
              <a:off x="3305344" y="1711434"/>
              <a:ext cx="1944600" cy="1569600"/>
              <a:chOff x="3216519" y="1002150"/>
              <a:chExt cx="1944600" cy="1569600"/>
            </a:xfrm>
          </p:grpSpPr>
          <p:sp>
            <p:nvSpPr>
              <p:cNvPr id="100" name="Google Shape;100;p14"/>
              <p:cNvSpPr/>
              <p:nvPr/>
            </p:nvSpPr>
            <p:spPr>
              <a:xfrm flipH="1">
                <a:off x="3216519" y="1002150"/>
                <a:ext cx="1944600" cy="1569600"/>
              </a:xfrm>
              <a:prstGeom prst="round2DiagRect">
                <a:avLst>
                  <a:gd fmla="val 0" name="adj1"/>
                  <a:gd fmla="val 17764"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txBox="1"/>
              <p:nvPr/>
            </p:nvSpPr>
            <p:spPr>
              <a:xfrm>
                <a:off x="3461163" y="1244660"/>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solidFill>
                      <a:srgbClr val="FFFFFF"/>
                    </a:solidFill>
                    <a:latin typeface="Roboto"/>
                    <a:ea typeface="Roboto"/>
                    <a:cs typeface="Roboto"/>
                    <a:sym typeface="Roboto"/>
                  </a:rPr>
                  <a:t>Survey Questions</a:t>
                </a:r>
                <a:endParaRPr sz="1100" u="sng">
                  <a:solidFill>
                    <a:srgbClr val="FFFFFF"/>
                  </a:solidFill>
                  <a:latin typeface="Roboto"/>
                  <a:ea typeface="Roboto"/>
                  <a:cs typeface="Roboto"/>
                  <a:sym typeface="Roboto"/>
                </a:endParaRPr>
              </a:p>
            </p:txBody>
          </p:sp>
          <p:sp>
            <p:nvSpPr>
              <p:cNvPr id="102" name="Google Shape;102;p14"/>
              <p:cNvSpPr txBox="1"/>
              <p:nvPr/>
            </p:nvSpPr>
            <p:spPr>
              <a:xfrm>
                <a:off x="3337109" y="1704628"/>
                <a:ext cx="16998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900">
                    <a:solidFill>
                      <a:srgbClr val="FFFFFF"/>
                    </a:solidFill>
                    <a:latin typeface="Roboto"/>
                    <a:ea typeface="Roboto"/>
                    <a:cs typeface="Roboto"/>
                    <a:sym typeface="Roboto"/>
                  </a:rPr>
                  <a:t>16 questions collecting information on traveler demographics and traveler comfortability</a:t>
                </a:r>
                <a:endParaRPr sz="900">
                  <a:solidFill>
                    <a:srgbClr val="FFFFFF"/>
                  </a:solidFill>
                  <a:latin typeface="Roboto"/>
                  <a:ea typeface="Roboto"/>
                  <a:cs typeface="Roboto"/>
                  <a:sym typeface="Roboto"/>
                </a:endParaRPr>
              </a:p>
            </p:txBody>
          </p:sp>
        </p:grpSp>
        <p:grpSp>
          <p:nvGrpSpPr>
            <p:cNvPr id="103" name="Google Shape;103;p14"/>
            <p:cNvGrpSpPr/>
            <p:nvPr/>
          </p:nvGrpSpPr>
          <p:grpSpPr>
            <a:xfrm>
              <a:off x="1365513" y="1711434"/>
              <a:ext cx="1944600" cy="1569600"/>
              <a:chOff x="1271925" y="1002150"/>
              <a:chExt cx="1944600" cy="1569600"/>
            </a:xfrm>
          </p:grpSpPr>
          <p:sp>
            <p:nvSpPr>
              <p:cNvPr id="104" name="Google Shape;104;p14"/>
              <p:cNvSpPr/>
              <p:nvPr/>
            </p:nvSpPr>
            <p:spPr>
              <a:xfrm rot="10800000">
                <a:off x="1271925" y="1002150"/>
                <a:ext cx="19446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txBox="1"/>
              <p:nvPr/>
            </p:nvSpPr>
            <p:spPr>
              <a:xfrm>
                <a:off x="1496688" y="1244660"/>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solidFill>
                      <a:srgbClr val="FFFFFF"/>
                    </a:solidFill>
                    <a:latin typeface="Roboto"/>
                    <a:ea typeface="Roboto"/>
                    <a:cs typeface="Roboto"/>
                    <a:sym typeface="Roboto"/>
                  </a:rPr>
                  <a:t>Data Collection</a:t>
                </a:r>
                <a:endParaRPr sz="1100" u="sng">
                  <a:solidFill>
                    <a:srgbClr val="FFFFFF"/>
                  </a:solidFill>
                  <a:latin typeface="Roboto"/>
                  <a:ea typeface="Roboto"/>
                  <a:cs typeface="Roboto"/>
                  <a:sym typeface="Roboto"/>
                </a:endParaRPr>
              </a:p>
            </p:txBody>
          </p:sp>
          <p:sp>
            <p:nvSpPr>
              <p:cNvPr id="106" name="Google Shape;106;p14"/>
              <p:cNvSpPr txBox="1"/>
              <p:nvPr/>
            </p:nvSpPr>
            <p:spPr>
              <a:xfrm>
                <a:off x="1496688" y="1704627"/>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FFFFFF"/>
                    </a:solidFill>
                    <a:latin typeface="Roboto"/>
                    <a:ea typeface="Roboto"/>
                    <a:cs typeface="Roboto"/>
                    <a:sym typeface="Roboto"/>
                  </a:rPr>
                  <a:t>Paper surveys handed out at San Francisco (SFO) airport</a:t>
                </a:r>
                <a:endParaRPr sz="1000">
                  <a:solidFill>
                    <a:srgbClr val="FFFFFF"/>
                  </a:solidFill>
                  <a:latin typeface="Roboto"/>
                  <a:ea typeface="Roboto"/>
                  <a:cs typeface="Roboto"/>
                  <a:sym typeface="Roboto"/>
                </a:endParaRPr>
              </a:p>
            </p:txBody>
          </p:sp>
        </p:grpSp>
        <p:grpSp>
          <p:nvGrpSpPr>
            <p:cNvPr id="107" name="Google Shape;107;p14"/>
            <p:cNvGrpSpPr/>
            <p:nvPr/>
          </p:nvGrpSpPr>
          <p:grpSpPr>
            <a:xfrm>
              <a:off x="1365513" y="3277463"/>
              <a:ext cx="1944600" cy="1569600"/>
              <a:chOff x="1271925" y="2571750"/>
              <a:chExt cx="1944600" cy="1569600"/>
            </a:xfrm>
          </p:grpSpPr>
          <p:sp>
            <p:nvSpPr>
              <p:cNvPr id="108" name="Google Shape;108;p14"/>
              <p:cNvSpPr/>
              <p:nvPr/>
            </p:nvSpPr>
            <p:spPr>
              <a:xfrm flipH="1">
                <a:off x="1271925" y="2571750"/>
                <a:ext cx="1944600" cy="1569600"/>
              </a:xfrm>
              <a:prstGeom prst="round2DiagRect">
                <a:avLst>
                  <a:gd fmla="val 0" name="adj1"/>
                  <a:gd fmla="val 17764"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txBox="1"/>
              <p:nvPr/>
            </p:nvSpPr>
            <p:spPr>
              <a:xfrm>
                <a:off x="1496688" y="2814260"/>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solidFill>
                      <a:srgbClr val="FFFFFF"/>
                    </a:solidFill>
                    <a:latin typeface="Roboto"/>
                    <a:ea typeface="Roboto"/>
                    <a:cs typeface="Roboto"/>
                    <a:sym typeface="Roboto"/>
                  </a:rPr>
                  <a:t>Participants</a:t>
                </a:r>
                <a:endParaRPr sz="1100" u="sng">
                  <a:solidFill>
                    <a:srgbClr val="FFFFFF"/>
                  </a:solidFill>
                  <a:latin typeface="Roboto"/>
                  <a:ea typeface="Roboto"/>
                  <a:cs typeface="Roboto"/>
                  <a:sym typeface="Roboto"/>
                </a:endParaRPr>
              </a:p>
            </p:txBody>
          </p:sp>
          <p:sp>
            <p:nvSpPr>
              <p:cNvPr id="110" name="Google Shape;110;p14"/>
              <p:cNvSpPr txBox="1"/>
              <p:nvPr/>
            </p:nvSpPr>
            <p:spPr>
              <a:xfrm>
                <a:off x="1496688" y="3274227"/>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FFFFFF"/>
                    </a:solidFill>
                    <a:latin typeface="Roboto"/>
                    <a:ea typeface="Roboto"/>
                    <a:cs typeface="Roboto"/>
                    <a:sym typeface="Roboto"/>
                  </a:rPr>
                  <a:t>1,086 travelers participated in the survey</a:t>
                </a:r>
                <a:endParaRPr sz="1000">
                  <a:solidFill>
                    <a:srgbClr val="FFFFFF"/>
                  </a:solidFill>
                  <a:latin typeface="Roboto"/>
                  <a:ea typeface="Roboto"/>
                  <a:cs typeface="Roboto"/>
                  <a:sym typeface="Roboto"/>
                </a:endParaRPr>
              </a:p>
            </p:txBody>
          </p:sp>
        </p:grpSp>
        <p:grpSp>
          <p:nvGrpSpPr>
            <p:cNvPr id="111" name="Google Shape;111;p14"/>
            <p:cNvGrpSpPr/>
            <p:nvPr/>
          </p:nvGrpSpPr>
          <p:grpSpPr>
            <a:xfrm>
              <a:off x="3305344" y="3277463"/>
              <a:ext cx="1944600" cy="1569600"/>
              <a:chOff x="3216519" y="2571750"/>
              <a:chExt cx="1944600" cy="1569600"/>
            </a:xfrm>
          </p:grpSpPr>
          <p:sp>
            <p:nvSpPr>
              <p:cNvPr id="112" name="Google Shape;112;p14"/>
              <p:cNvSpPr/>
              <p:nvPr/>
            </p:nvSpPr>
            <p:spPr>
              <a:xfrm rot="10800000">
                <a:off x="3216519" y="2571750"/>
                <a:ext cx="19446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txBox="1"/>
              <p:nvPr/>
            </p:nvSpPr>
            <p:spPr>
              <a:xfrm>
                <a:off x="3461163" y="2814260"/>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solidFill>
                      <a:srgbClr val="FFFFFF"/>
                    </a:solidFill>
                    <a:latin typeface="Roboto"/>
                    <a:ea typeface="Roboto"/>
                    <a:cs typeface="Roboto"/>
                    <a:sym typeface="Roboto"/>
                  </a:rPr>
                  <a:t>Objective</a:t>
                </a:r>
                <a:endParaRPr sz="1100" u="sng">
                  <a:solidFill>
                    <a:srgbClr val="FFFFFF"/>
                  </a:solidFill>
                  <a:latin typeface="Roboto"/>
                  <a:ea typeface="Roboto"/>
                  <a:cs typeface="Roboto"/>
                  <a:sym typeface="Roboto"/>
                </a:endParaRPr>
              </a:p>
            </p:txBody>
          </p:sp>
          <p:sp>
            <p:nvSpPr>
              <p:cNvPr id="114" name="Google Shape;114;p14"/>
              <p:cNvSpPr txBox="1"/>
              <p:nvPr/>
            </p:nvSpPr>
            <p:spPr>
              <a:xfrm>
                <a:off x="3461164" y="3083492"/>
                <a:ext cx="1451700" cy="70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FFFFFF"/>
                    </a:solidFill>
                    <a:latin typeface="Roboto"/>
                    <a:ea typeface="Roboto"/>
                    <a:cs typeface="Roboto"/>
                    <a:sym typeface="Roboto"/>
                  </a:rPr>
                  <a:t>Identify groups of travelers that may need more </a:t>
                </a:r>
                <a:r>
                  <a:rPr lang="en" sz="800">
                    <a:solidFill>
                      <a:srgbClr val="FFFFFF"/>
                    </a:solidFill>
                    <a:latin typeface="Roboto"/>
                    <a:ea typeface="Roboto"/>
                    <a:cs typeface="Roboto"/>
                    <a:sym typeface="Roboto"/>
                  </a:rPr>
                  <a:t>encouragement before feeling safe flying and make recommendations to SFO to sway these customers</a:t>
                </a:r>
                <a:endParaRPr sz="800">
                  <a:solidFill>
                    <a:srgbClr val="FFFFFF"/>
                  </a:solidFill>
                  <a:latin typeface="Roboto"/>
                  <a:ea typeface="Roboto"/>
                  <a:cs typeface="Roboto"/>
                  <a:sym typeface="Roboto"/>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5"/>
          <p:cNvPicPr preferRelativeResize="0"/>
          <p:nvPr/>
        </p:nvPicPr>
        <p:blipFill>
          <a:blip r:embed="rId3">
            <a:alphaModFix/>
          </a:blip>
          <a:stretch>
            <a:fillRect/>
          </a:stretch>
        </p:blipFill>
        <p:spPr>
          <a:xfrm>
            <a:off x="3209313" y="784475"/>
            <a:ext cx="2364548" cy="1946400"/>
          </a:xfrm>
          <a:prstGeom prst="rect">
            <a:avLst/>
          </a:prstGeom>
          <a:noFill/>
          <a:ln>
            <a:noFill/>
          </a:ln>
        </p:spPr>
      </p:pic>
      <p:sp>
        <p:nvSpPr>
          <p:cNvPr id="120" name="Google Shape;120;p15"/>
          <p:cNvSpPr txBox="1"/>
          <p:nvPr>
            <p:ph type="title"/>
          </p:nvPr>
        </p:nvSpPr>
        <p:spPr>
          <a:xfrm>
            <a:off x="370000" y="1311575"/>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pic>
        <p:nvPicPr>
          <p:cNvPr id="121" name="Google Shape;121;p15"/>
          <p:cNvPicPr preferRelativeResize="0"/>
          <p:nvPr/>
        </p:nvPicPr>
        <p:blipFill rotWithShape="1">
          <a:blip r:embed="rId4">
            <a:alphaModFix/>
          </a:blip>
          <a:srcRect b="3188" l="1622" r="2380" t="2204"/>
          <a:stretch/>
        </p:blipFill>
        <p:spPr>
          <a:xfrm>
            <a:off x="5735550" y="784475"/>
            <a:ext cx="3300900" cy="1946400"/>
          </a:xfrm>
          <a:prstGeom prst="rect">
            <a:avLst/>
          </a:prstGeom>
          <a:noFill/>
          <a:ln>
            <a:noFill/>
          </a:ln>
        </p:spPr>
      </p:pic>
      <p:pic>
        <p:nvPicPr>
          <p:cNvPr id="122" name="Google Shape;122;p15"/>
          <p:cNvPicPr preferRelativeResize="0"/>
          <p:nvPr/>
        </p:nvPicPr>
        <p:blipFill rotWithShape="1">
          <a:blip r:embed="rId5">
            <a:alphaModFix/>
          </a:blip>
          <a:srcRect b="2241" l="1109" r="2411" t="3569"/>
          <a:stretch/>
        </p:blipFill>
        <p:spPr>
          <a:xfrm>
            <a:off x="5868775" y="3034300"/>
            <a:ext cx="3019500" cy="1768775"/>
          </a:xfrm>
          <a:prstGeom prst="rect">
            <a:avLst/>
          </a:prstGeom>
          <a:noFill/>
          <a:ln>
            <a:noFill/>
          </a:ln>
        </p:spPr>
      </p:pic>
      <p:pic>
        <p:nvPicPr>
          <p:cNvPr id="123" name="Google Shape;123;p15" title="Chart"/>
          <p:cNvPicPr preferRelativeResize="0"/>
          <p:nvPr/>
        </p:nvPicPr>
        <p:blipFill>
          <a:blip r:embed="rId6">
            <a:alphaModFix/>
          </a:blip>
          <a:stretch>
            <a:fillRect/>
          </a:stretch>
        </p:blipFill>
        <p:spPr>
          <a:xfrm>
            <a:off x="53850" y="3197098"/>
            <a:ext cx="2860560" cy="1768776"/>
          </a:xfrm>
          <a:prstGeom prst="rect">
            <a:avLst/>
          </a:prstGeom>
          <a:noFill/>
          <a:ln>
            <a:noFill/>
          </a:ln>
        </p:spPr>
      </p:pic>
      <p:sp>
        <p:nvSpPr>
          <p:cNvPr id="124" name="Google Shape;124;p15"/>
          <p:cNvSpPr txBox="1"/>
          <p:nvPr/>
        </p:nvSpPr>
        <p:spPr>
          <a:xfrm>
            <a:off x="617625" y="2892300"/>
            <a:ext cx="1905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Residential Location</a:t>
            </a:r>
            <a:endParaRPr sz="1300">
              <a:latin typeface="Lato"/>
              <a:ea typeface="Lato"/>
              <a:cs typeface="Lato"/>
              <a:sym typeface="Lato"/>
            </a:endParaRPr>
          </a:p>
        </p:txBody>
      </p:sp>
      <p:grpSp>
        <p:nvGrpSpPr>
          <p:cNvPr id="125" name="Google Shape;125;p15"/>
          <p:cNvGrpSpPr/>
          <p:nvPr/>
        </p:nvGrpSpPr>
        <p:grpSpPr>
          <a:xfrm>
            <a:off x="3039099" y="2933700"/>
            <a:ext cx="2704974" cy="1984063"/>
            <a:chOff x="3039099" y="2933700"/>
            <a:chExt cx="2704974" cy="1984063"/>
          </a:xfrm>
        </p:grpSpPr>
        <p:pic>
          <p:nvPicPr>
            <p:cNvPr id="126" name="Google Shape;126;p15" title="Chart"/>
            <p:cNvPicPr preferRelativeResize="0"/>
            <p:nvPr/>
          </p:nvPicPr>
          <p:blipFill>
            <a:blip r:embed="rId7">
              <a:alphaModFix/>
            </a:blip>
            <a:stretch>
              <a:fillRect/>
            </a:stretch>
          </p:blipFill>
          <p:spPr>
            <a:xfrm>
              <a:off x="3039099" y="3245213"/>
              <a:ext cx="2704974" cy="1672550"/>
            </a:xfrm>
            <a:prstGeom prst="rect">
              <a:avLst/>
            </a:prstGeom>
            <a:noFill/>
            <a:ln>
              <a:noFill/>
            </a:ln>
          </p:spPr>
        </p:pic>
        <p:sp>
          <p:nvSpPr>
            <p:cNvPr id="127" name="Google Shape;127;p15"/>
            <p:cNvSpPr txBox="1"/>
            <p:nvPr/>
          </p:nvSpPr>
          <p:spPr>
            <a:xfrm>
              <a:off x="3515675" y="2933700"/>
              <a:ext cx="1905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Lato"/>
                  <a:ea typeface="Lato"/>
                  <a:cs typeface="Lato"/>
                  <a:sym typeface="Lato"/>
                </a:rPr>
                <a:t>Gender</a:t>
              </a:r>
              <a:endParaRPr sz="1300">
                <a:latin typeface="Lato"/>
                <a:ea typeface="Lato"/>
                <a:cs typeface="Lato"/>
                <a:sym typeface="Lato"/>
              </a:endParaRPr>
            </a:p>
          </p:txBody>
        </p:sp>
      </p:grpSp>
      <p:sp>
        <p:nvSpPr>
          <p:cNvPr id="128" name="Google Shape;128;p15"/>
          <p:cNvSpPr txBox="1"/>
          <p:nvPr/>
        </p:nvSpPr>
        <p:spPr>
          <a:xfrm>
            <a:off x="6433350" y="2892300"/>
            <a:ext cx="1905300" cy="3849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Lato"/>
                <a:ea typeface="Lato"/>
                <a:cs typeface="Lato"/>
                <a:sym typeface="Lato"/>
              </a:rPr>
              <a:t>Income</a:t>
            </a:r>
            <a:endParaRPr sz="1300">
              <a:latin typeface="Lato"/>
              <a:ea typeface="Lato"/>
              <a:cs typeface="Lato"/>
              <a:sym typeface="Lato"/>
            </a:endParaRPr>
          </a:p>
        </p:txBody>
      </p:sp>
      <p:sp>
        <p:nvSpPr>
          <p:cNvPr id="129" name="Google Shape;129;p15"/>
          <p:cNvSpPr txBox="1"/>
          <p:nvPr/>
        </p:nvSpPr>
        <p:spPr>
          <a:xfrm>
            <a:off x="3795750" y="692250"/>
            <a:ext cx="1552500" cy="384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Reason For Travel</a:t>
            </a:r>
            <a:endParaRPr sz="1300">
              <a:latin typeface="Lato"/>
              <a:ea typeface="Lato"/>
              <a:cs typeface="Lato"/>
              <a:sym typeface="Lato"/>
            </a:endParaRPr>
          </a:p>
        </p:txBody>
      </p:sp>
      <p:sp>
        <p:nvSpPr>
          <p:cNvPr id="130" name="Google Shape;130;p15"/>
          <p:cNvSpPr txBox="1"/>
          <p:nvPr/>
        </p:nvSpPr>
        <p:spPr>
          <a:xfrm>
            <a:off x="6470800" y="692250"/>
            <a:ext cx="1905300" cy="384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Travel Age Distribution</a:t>
            </a:r>
            <a:endParaRPr sz="13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6"/>
          <p:cNvSpPr txBox="1"/>
          <p:nvPr>
            <p:ph type="title"/>
          </p:nvPr>
        </p:nvSpPr>
        <p:spPr>
          <a:xfrm>
            <a:off x="727800" y="6100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Traveler concerns about traveling</a:t>
            </a:r>
            <a:endParaRPr/>
          </a:p>
        </p:txBody>
      </p:sp>
      <p:sp>
        <p:nvSpPr>
          <p:cNvPr id="136" name="Google Shape;136;p16"/>
          <p:cNvSpPr txBox="1"/>
          <p:nvPr>
            <p:ph idx="2" type="body"/>
          </p:nvPr>
        </p:nvSpPr>
        <p:spPr>
          <a:xfrm>
            <a:off x="6305150" y="1145225"/>
            <a:ext cx="2421900" cy="2395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i="1" lang="en"/>
              <a:t>Most important factors for traveling:</a:t>
            </a:r>
            <a:endParaRPr i="1"/>
          </a:p>
          <a:p>
            <a:pPr indent="0" lvl="0" marL="0" rtl="0" algn="l">
              <a:spcBef>
                <a:spcPts val="1200"/>
              </a:spcBef>
              <a:spcAft>
                <a:spcPts val="0"/>
              </a:spcAft>
              <a:buNone/>
            </a:pPr>
            <a:r>
              <a:rPr lang="en"/>
              <a:t>- </a:t>
            </a:r>
            <a:r>
              <a:rPr b="1" lang="en">
                <a:solidFill>
                  <a:schemeClr val="accent3"/>
                </a:solidFill>
              </a:rPr>
              <a:t>47%</a:t>
            </a:r>
            <a:r>
              <a:rPr lang="en">
                <a:solidFill>
                  <a:srgbClr val="FF0000"/>
                </a:solidFill>
              </a:rPr>
              <a:t> </a:t>
            </a:r>
            <a:r>
              <a:rPr lang="en"/>
              <a:t>of travelers selected </a:t>
            </a:r>
            <a:r>
              <a:rPr b="1" lang="en"/>
              <a:t>strict social distancing guidelines and enforcement</a:t>
            </a:r>
            <a:r>
              <a:rPr lang="en"/>
              <a:t>.</a:t>
            </a:r>
            <a:endParaRPr/>
          </a:p>
          <a:p>
            <a:pPr indent="0" lvl="0" marL="0" rtl="0" algn="l">
              <a:spcBef>
                <a:spcPts val="1200"/>
              </a:spcBef>
              <a:spcAft>
                <a:spcPts val="0"/>
              </a:spcAft>
              <a:buNone/>
            </a:pPr>
            <a:r>
              <a:rPr lang="en"/>
              <a:t>-</a:t>
            </a:r>
            <a:r>
              <a:rPr b="1" lang="en">
                <a:solidFill>
                  <a:srgbClr val="FF0000"/>
                </a:solidFill>
              </a:rPr>
              <a:t> </a:t>
            </a:r>
            <a:r>
              <a:rPr b="1" lang="en">
                <a:solidFill>
                  <a:schemeClr val="accent3"/>
                </a:solidFill>
              </a:rPr>
              <a:t>14%</a:t>
            </a:r>
            <a:r>
              <a:rPr lang="en">
                <a:solidFill>
                  <a:srgbClr val="FF0000"/>
                </a:solidFill>
              </a:rPr>
              <a:t> </a:t>
            </a:r>
            <a:r>
              <a:rPr lang="en"/>
              <a:t>of travelers selected</a:t>
            </a:r>
            <a:r>
              <a:rPr b="1" lang="en"/>
              <a:t> having hand sanitizer readily available.</a:t>
            </a:r>
            <a:endParaRPr/>
          </a:p>
          <a:p>
            <a:pPr indent="0" lvl="0" marL="0" rtl="0" algn="l">
              <a:spcBef>
                <a:spcPts val="1200"/>
              </a:spcBef>
              <a:spcAft>
                <a:spcPts val="1200"/>
              </a:spcAft>
              <a:buNone/>
            </a:pPr>
            <a:r>
              <a:rPr lang="en"/>
              <a:t>- </a:t>
            </a:r>
            <a:r>
              <a:rPr b="1" lang="en">
                <a:solidFill>
                  <a:schemeClr val="accent3"/>
                </a:solidFill>
              </a:rPr>
              <a:t>11%</a:t>
            </a:r>
            <a:r>
              <a:rPr lang="en">
                <a:solidFill>
                  <a:schemeClr val="accent3"/>
                </a:solidFill>
              </a:rPr>
              <a:t> </a:t>
            </a:r>
            <a:r>
              <a:rPr lang="en"/>
              <a:t>of travelers selected </a:t>
            </a:r>
            <a:r>
              <a:rPr b="1" lang="en"/>
              <a:t>ensuring everyone was wearing a mask.</a:t>
            </a:r>
            <a:endParaRPr/>
          </a:p>
        </p:txBody>
      </p:sp>
      <p:pic>
        <p:nvPicPr>
          <p:cNvPr id="137" name="Google Shape;137;p16"/>
          <p:cNvPicPr preferRelativeResize="0"/>
          <p:nvPr/>
        </p:nvPicPr>
        <p:blipFill rotWithShape="1">
          <a:blip r:embed="rId3">
            <a:alphaModFix/>
          </a:blip>
          <a:srcRect b="2939" l="1035" r="1260" t="1613"/>
          <a:stretch/>
        </p:blipFill>
        <p:spPr>
          <a:xfrm>
            <a:off x="355225" y="1857575"/>
            <a:ext cx="5683749" cy="2627250"/>
          </a:xfrm>
          <a:prstGeom prst="rect">
            <a:avLst/>
          </a:prstGeom>
          <a:noFill/>
          <a:ln>
            <a:noFill/>
          </a:ln>
        </p:spPr>
      </p:pic>
      <p:graphicFrame>
        <p:nvGraphicFramePr>
          <p:cNvPr id="138" name="Google Shape;138;p16"/>
          <p:cNvGraphicFramePr/>
          <p:nvPr/>
        </p:nvGraphicFramePr>
        <p:xfrm>
          <a:off x="492825" y="2013675"/>
          <a:ext cx="3000000" cy="3000000"/>
        </p:xfrm>
        <a:graphic>
          <a:graphicData uri="http://schemas.openxmlformats.org/drawingml/2006/table">
            <a:tbl>
              <a:tblPr>
                <a:noFill/>
                <a:tableStyleId>{FB1A3675-7AA5-4104-8AF5-FB4220ECBAC4}</a:tableStyleId>
              </a:tblPr>
              <a:tblGrid>
                <a:gridCol w="1878825"/>
              </a:tblGrid>
              <a:tr h="314700">
                <a:tc>
                  <a:txBody>
                    <a:bodyPr/>
                    <a:lstStyle/>
                    <a:p>
                      <a:pPr indent="0" lvl="0" marL="0" rtl="0" algn="l">
                        <a:spcBef>
                          <a:spcPts val="0"/>
                        </a:spcBef>
                        <a:spcAft>
                          <a:spcPts val="0"/>
                        </a:spcAft>
                        <a:buNone/>
                      </a:pPr>
                      <a:r>
                        <a:rPr lang="en" sz="1300"/>
                        <a:t>Hand Sanitizer Avail.</a:t>
                      </a:r>
                      <a:endParaRPr sz="1300"/>
                    </a:p>
                  </a:txBody>
                  <a:tcPr marT="91425" marB="91425" marR="91425" marL="91425">
                    <a:solidFill>
                      <a:schemeClr val="lt1"/>
                    </a:solidFill>
                  </a:tcPr>
                </a:tc>
              </a:tr>
            </a:tbl>
          </a:graphicData>
        </a:graphic>
      </p:graphicFrame>
      <p:graphicFrame>
        <p:nvGraphicFramePr>
          <p:cNvPr id="139" name="Google Shape;139;p16"/>
          <p:cNvGraphicFramePr/>
          <p:nvPr/>
        </p:nvGraphicFramePr>
        <p:xfrm>
          <a:off x="492825" y="2406075"/>
          <a:ext cx="3000000" cy="3000000"/>
        </p:xfrm>
        <a:graphic>
          <a:graphicData uri="http://schemas.openxmlformats.org/drawingml/2006/table">
            <a:tbl>
              <a:tblPr>
                <a:noFill/>
                <a:tableStyleId>{FB1A3675-7AA5-4104-8AF5-FB4220ECBAC4}</a:tableStyleId>
              </a:tblPr>
              <a:tblGrid>
                <a:gridCol w="2321325"/>
              </a:tblGrid>
              <a:tr h="447675">
                <a:tc>
                  <a:txBody>
                    <a:bodyPr/>
                    <a:lstStyle/>
                    <a:p>
                      <a:pPr indent="0" lvl="0" marL="0" rtl="0" algn="l">
                        <a:spcBef>
                          <a:spcPts val="0"/>
                        </a:spcBef>
                        <a:spcAft>
                          <a:spcPts val="0"/>
                        </a:spcAft>
                        <a:buNone/>
                      </a:pPr>
                      <a:r>
                        <a:rPr lang="en" sz="1300"/>
                        <a:t>C</a:t>
                      </a:r>
                      <a:r>
                        <a:rPr lang="en" sz="1300"/>
                        <a:t>leaning Protocol Signs</a:t>
                      </a:r>
                      <a:endParaRPr sz="1300"/>
                    </a:p>
                  </a:txBody>
                  <a:tcPr marT="91425" marB="91425" marR="91425" marL="91425">
                    <a:solidFill>
                      <a:schemeClr val="lt1"/>
                    </a:solidFill>
                  </a:tcPr>
                </a:tc>
              </a:tr>
            </a:tbl>
          </a:graphicData>
        </a:graphic>
      </p:graphicFrame>
      <p:graphicFrame>
        <p:nvGraphicFramePr>
          <p:cNvPr id="140" name="Google Shape;140;p16"/>
          <p:cNvGraphicFramePr/>
          <p:nvPr/>
        </p:nvGraphicFramePr>
        <p:xfrm>
          <a:off x="492825" y="2748200"/>
          <a:ext cx="3000000" cy="3000000"/>
        </p:xfrm>
        <a:graphic>
          <a:graphicData uri="http://schemas.openxmlformats.org/drawingml/2006/table">
            <a:tbl>
              <a:tblPr>
                <a:noFill/>
                <a:tableStyleId>{FB1A3675-7AA5-4104-8AF5-FB4220ECBAC4}</a:tableStyleId>
              </a:tblPr>
              <a:tblGrid>
                <a:gridCol w="2321325"/>
              </a:tblGrid>
              <a:tr h="392400">
                <a:tc>
                  <a:txBody>
                    <a:bodyPr/>
                    <a:lstStyle/>
                    <a:p>
                      <a:pPr indent="0" lvl="0" marL="0" rtl="0" algn="l">
                        <a:spcBef>
                          <a:spcPts val="0"/>
                        </a:spcBef>
                        <a:spcAft>
                          <a:spcPts val="0"/>
                        </a:spcAft>
                        <a:buNone/>
                      </a:pPr>
                      <a:r>
                        <a:rPr lang="en" sz="1300"/>
                        <a:t>Social Distancing Guidelines</a:t>
                      </a:r>
                      <a:endParaRPr sz="1300"/>
                    </a:p>
                  </a:txBody>
                  <a:tcPr marT="91425" marB="91425" marR="91425" marL="91425">
                    <a:solidFill>
                      <a:schemeClr val="lt1"/>
                    </a:solidFill>
                  </a:tcPr>
                </a:tc>
              </a:tr>
            </a:tbl>
          </a:graphicData>
        </a:graphic>
      </p:graphicFrame>
      <p:graphicFrame>
        <p:nvGraphicFramePr>
          <p:cNvPr id="141" name="Google Shape;141;p16"/>
          <p:cNvGraphicFramePr/>
          <p:nvPr/>
        </p:nvGraphicFramePr>
        <p:xfrm>
          <a:off x="492825" y="3099838"/>
          <a:ext cx="3000000" cy="3000000"/>
        </p:xfrm>
        <a:graphic>
          <a:graphicData uri="http://schemas.openxmlformats.org/drawingml/2006/table">
            <a:tbl>
              <a:tblPr>
                <a:noFill/>
                <a:tableStyleId>{FB1A3675-7AA5-4104-8AF5-FB4220ECBAC4}</a:tableStyleId>
              </a:tblPr>
              <a:tblGrid>
                <a:gridCol w="2082325"/>
              </a:tblGrid>
              <a:tr h="344075">
                <a:tc>
                  <a:txBody>
                    <a:bodyPr/>
                    <a:lstStyle/>
                    <a:p>
                      <a:pPr indent="0" lvl="0" marL="0" rtl="0" algn="l">
                        <a:spcBef>
                          <a:spcPts val="0"/>
                        </a:spcBef>
                        <a:spcAft>
                          <a:spcPts val="0"/>
                        </a:spcAft>
                        <a:buNone/>
                      </a:pPr>
                      <a:r>
                        <a:rPr lang="en" sz="1300"/>
                        <a:t>Clear Communication</a:t>
                      </a:r>
                      <a:endParaRPr sz="1300"/>
                    </a:p>
                  </a:txBody>
                  <a:tcPr marT="91425" marB="91425" marR="91425" marL="91425">
                    <a:solidFill>
                      <a:schemeClr val="lt1"/>
                    </a:solidFill>
                  </a:tcPr>
                </a:tc>
              </a:tr>
            </a:tbl>
          </a:graphicData>
        </a:graphic>
      </p:graphicFrame>
      <p:graphicFrame>
        <p:nvGraphicFramePr>
          <p:cNvPr id="142" name="Google Shape;142;p16"/>
          <p:cNvGraphicFramePr/>
          <p:nvPr/>
        </p:nvGraphicFramePr>
        <p:xfrm>
          <a:off x="492825" y="3482725"/>
          <a:ext cx="3000000" cy="3000000"/>
        </p:xfrm>
        <a:graphic>
          <a:graphicData uri="http://schemas.openxmlformats.org/drawingml/2006/table">
            <a:tbl>
              <a:tblPr>
                <a:noFill/>
                <a:tableStyleId>{FB1A3675-7AA5-4104-8AF5-FB4220ECBAC4}</a:tableStyleId>
              </a:tblPr>
              <a:tblGrid>
                <a:gridCol w="1878825"/>
              </a:tblGrid>
              <a:tr h="334700">
                <a:tc>
                  <a:txBody>
                    <a:bodyPr/>
                    <a:lstStyle/>
                    <a:p>
                      <a:pPr indent="0" lvl="0" marL="0" rtl="0" algn="l">
                        <a:spcBef>
                          <a:spcPts val="0"/>
                        </a:spcBef>
                        <a:spcAft>
                          <a:spcPts val="0"/>
                        </a:spcAft>
                        <a:buNone/>
                      </a:pPr>
                      <a:r>
                        <a:rPr lang="en" sz="1300"/>
                        <a:t>Installing Plexiglass</a:t>
                      </a:r>
                      <a:endParaRPr sz="1300"/>
                    </a:p>
                  </a:txBody>
                  <a:tcPr marT="91425" marB="91425" marR="91425" marL="91425">
                    <a:solidFill>
                      <a:schemeClr val="lt1"/>
                    </a:solidFill>
                  </a:tcPr>
                </a:tc>
              </a:tr>
            </a:tbl>
          </a:graphicData>
        </a:graphic>
      </p:graphicFrame>
      <p:graphicFrame>
        <p:nvGraphicFramePr>
          <p:cNvPr id="143" name="Google Shape;143;p16"/>
          <p:cNvGraphicFramePr/>
          <p:nvPr/>
        </p:nvGraphicFramePr>
        <p:xfrm>
          <a:off x="492813" y="3823000"/>
          <a:ext cx="3000000" cy="3000000"/>
        </p:xfrm>
        <a:graphic>
          <a:graphicData uri="http://schemas.openxmlformats.org/drawingml/2006/table">
            <a:tbl>
              <a:tblPr>
                <a:noFill/>
                <a:tableStyleId>{FB1A3675-7AA5-4104-8AF5-FB4220ECBAC4}</a:tableStyleId>
              </a:tblPr>
              <a:tblGrid>
                <a:gridCol w="2023150"/>
              </a:tblGrid>
              <a:tr h="277675">
                <a:tc>
                  <a:txBody>
                    <a:bodyPr/>
                    <a:lstStyle/>
                    <a:p>
                      <a:pPr indent="0" lvl="0" marL="0" rtl="0" algn="l">
                        <a:spcBef>
                          <a:spcPts val="0"/>
                        </a:spcBef>
                        <a:spcAft>
                          <a:spcPts val="0"/>
                        </a:spcAft>
                        <a:buNone/>
                      </a:pPr>
                      <a:r>
                        <a:rPr lang="en" sz="1300"/>
                        <a:t>Ensure Mask Wearing</a:t>
                      </a:r>
                      <a:endParaRPr sz="1300"/>
                    </a:p>
                  </a:txBody>
                  <a:tcPr marT="91425" marB="91425" marR="91425" marL="91425">
                    <a:solidFill>
                      <a:schemeClr val="lt1"/>
                    </a:solidFill>
                  </a:tcPr>
                </a:tc>
              </a:tr>
            </a:tbl>
          </a:graphicData>
        </a:graphic>
      </p:graphicFrame>
      <p:sp>
        <p:nvSpPr>
          <p:cNvPr id="144" name="Google Shape;144;p16"/>
          <p:cNvSpPr txBox="1"/>
          <p:nvPr/>
        </p:nvSpPr>
        <p:spPr>
          <a:xfrm>
            <a:off x="1902000" y="1603950"/>
            <a:ext cx="28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Lato"/>
                <a:ea typeface="Lato"/>
                <a:cs typeface="Lato"/>
                <a:sym typeface="Lato"/>
              </a:rPr>
              <a:t>Ranking of Travelers Needs</a:t>
            </a:r>
            <a:endParaRPr u="sng">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8" name="Shape 148"/>
        <p:cNvGrpSpPr/>
        <p:nvPr/>
      </p:nvGrpSpPr>
      <p:grpSpPr>
        <a:xfrm>
          <a:off x="0" y="0"/>
          <a:ext cx="0" cy="0"/>
          <a:chOff x="0" y="0"/>
          <a:chExt cx="0" cy="0"/>
        </a:xfrm>
      </p:grpSpPr>
      <p:pic>
        <p:nvPicPr>
          <p:cNvPr id="149" name="Google Shape;149;p17"/>
          <p:cNvPicPr preferRelativeResize="0"/>
          <p:nvPr/>
        </p:nvPicPr>
        <p:blipFill rotWithShape="1">
          <a:blip r:embed="rId3">
            <a:alphaModFix/>
          </a:blip>
          <a:srcRect b="9444" l="0" r="0" t="0"/>
          <a:stretch/>
        </p:blipFill>
        <p:spPr>
          <a:xfrm>
            <a:off x="944463" y="321725"/>
            <a:ext cx="7255076" cy="4500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Elbow Plot: Determining the number of clusters</a:t>
            </a:r>
            <a:endParaRPr/>
          </a:p>
        </p:txBody>
      </p:sp>
      <p:sp>
        <p:nvSpPr>
          <p:cNvPr id="155" name="Google Shape;155;p18"/>
          <p:cNvSpPr txBox="1"/>
          <p:nvPr>
            <p:ph idx="2" type="body"/>
          </p:nvPr>
        </p:nvSpPr>
        <p:spPr>
          <a:xfrm>
            <a:off x="4643600" y="2078875"/>
            <a:ext cx="3774300" cy="1485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Plot begins to flatten out at around 3 or 4 clusters so this seems to be the amount of clusters to target</a:t>
            </a:r>
            <a:endParaRPr/>
          </a:p>
          <a:p>
            <a:pPr indent="-311150" lvl="0" marL="457200" rtl="0" algn="l">
              <a:spcBef>
                <a:spcPts val="0"/>
              </a:spcBef>
              <a:spcAft>
                <a:spcPts val="0"/>
              </a:spcAft>
              <a:buSzPts val="1300"/>
              <a:buChar char="●"/>
            </a:pPr>
            <a:r>
              <a:rPr lang="en"/>
              <a:t>3 clusters was found to be the optimal amount</a:t>
            </a:r>
            <a:endParaRPr/>
          </a:p>
        </p:txBody>
      </p:sp>
      <p:pic>
        <p:nvPicPr>
          <p:cNvPr id="156" name="Google Shape;156;p18" title="Chart"/>
          <p:cNvPicPr preferRelativeResize="0"/>
          <p:nvPr/>
        </p:nvPicPr>
        <p:blipFill>
          <a:blip r:embed="rId3">
            <a:alphaModFix/>
          </a:blip>
          <a:stretch>
            <a:fillRect/>
          </a:stretch>
        </p:blipFill>
        <p:spPr>
          <a:xfrm>
            <a:off x="340027" y="1930877"/>
            <a:ext cx="4113076" cy="2620575"/>
          </a:xfrm>
          <a:prstGeom prst="rect">
            <a:avLst/>
          </a:prstGeom>
          <a:noFill/>
          <a:ln>
            <a:noFill/>
          </a:ln>
        </p:spPr>
      </p:pic>
      <p:sp>
        <p:nvSpPr>
          <p:cNvPr id="157" name="Google Shape;157;p18"/>
          <p:cNvSpPr txBox="1"/>
          <p:nvPr>
            <p:ph type="title"/>
          </p:nvPr>
        </p:nvSpPr>
        <p:spPr>
          <a:xfrm>
            <a:off x="1954950" y="1930875"/>
            <a:ext cx="1804500" cy="3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640">
                <a:highlight>
                  <a:schemeClr val="lt1"/>
                </a:highlight>
              </a:rPr>
              <a:t>Elbow Plot</a:t>
            </a:r>
            <a:endParaRPr b="0" sz="1640">
              <a:highlight>
                <a:schemeClr val="lt1"/>
              </a:highlight>
            </a:endParaRPr>
          </a:p>
        </p:txBody>
      </p:sp>
      <p:pic>
        <p:nvPicPr>
          <p:cNvPr id="158" name="Google Shape;158;p18"/>
          <p:cNvPicPr preferRelativeResize="0"/>
          <p:nvPr/>
        </p:nvPicPr>
        <p:blipFill>
          <a:blip r:embed="rId4">
            <a:alphaModFix/>
          </a:blip>
          <a:stretch>
            <a:fillRect/>
          </a:stretch>
        </p:blipFill>
        <p:spPr>
          <a:xfrm>
            <a:off x="6118975" y="3239018"/>
            <a:ext cx="2005849" cy="1383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781175" y="637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 Analysis Results and Survey Questions</a:t>
            </a:r>
            <a:endParaRPr/>
          </a:p>
        </p:txBody>
      </p:sp>
      <p:grpSp>
        <p:nvGrpSpPr>
          <p:cNvPr id="164" name="Google Shape;164;p19"/>
          <p:cNvGrpSpPr/>
          <p:nvPr/>
        </p:nvGrpSpPr>
        <p:grpSpPr>
          <a:xfrm>
            <a:off x="718875" y="1387600"/>
            <a:ext cx="2600861" cy="3711155"/>
            <a:chOff x="1022366" y="283725"/>
            <a:chExt cx="2186700" cy="4076400"/>
          </a:xfrm>
        </p:grpSpPr>
        <p:sp>
          <p:nvSpPr>
            <p:cNvPr id="165" name="Google Shape;165;p19"/>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a:off x="1118234" y="341749"/>
              <a:ext cx="2048100" cy="22821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a:off x="1198327" y="1324201"/>
              <a:ext cx="1887900" cy="10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These people tended to express more concern about traveling during the pandemic, and safety precautions. </a:t>
              </a:r>
              <a:endParaRPr sz="1200">
                <a:solidFill>
                  <a:srgbClr val="1D7E74"/>
                </a:solidFill>
                <a:latin typeface="Roboto Medium"/>
                <a:ea typeface="Roboto Medium"/>
                <a:cs typeface="Roboto Medium"/>
                <a:sym typeface="Roboto Medium"/>
              </a:endParaRPr>
            </a:p>
            <a:p>
              <a:pPr indent="0" lvl="0" marL="0" rtl="0" algn="l">
                <a:spcBef>
                  <a:spcPts val="0"/>
                </a:spcBef>
                <a:spcAft>
                  <a:spcPts val="0"/>
                </a:spcAft>
                <a:buNone/>
              </a:pPr>
              <a:r>
                <a:t/>
              </a:r>
              <a:endParaRPr sz="1200">
                <a:solidFill>
                  <a:srgbClr val="1D7E74"/>
                </a:solidFill>
                <a:latin typeface="Roboto Medium"/>
                <a:ea typeface="Roboto Medium"/>
                <a:cs typeface="Roboto Medium"/>
                <a:sym typeface="Roboto Medium"/>
              </a:endParaRPr>
            </a:p>
          </p:txBody>
        </p:sp>
        <p:sp>
          <p:nvSpPr>
            <p:cNvPr id="168" name="Google Shape;168;p19"/>
            <p:cNvSpPr/>
            <p:nvPr/>
          </p:nvSpPr>
          <p:spPr>
            <a:xfrm>
              <a:off x="1224138" y="283725"/>
              <a:ext cx="18879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1D7E74"/>
                  </a:solidFill>
                  <a:latin typeface="Roboto"/>
                  <a:ea typeface="Roboto"/>
                  <a:cs typeface="Roboto"/>
                  <a:sym typeface="Roboto"/>
                </a:rPr>
                <a:t>Concerned Travelers (1)</a:t>
              </a:r>
              <a:endParaRPr sz="4000">
                <a:solidFill>
                  <a:srgbClr val="1D7E74"/>
                </a:solidFill>
                <a:latin typeface="Roboto Thin"/>
                <a:ea typeface="Roboto Thin"/>
                <a:cs typeface="Roboto Thin"/>
                <a:sym typeface="Roboto Thin"/>
              </a:endParaRPr>
            </a:p>
          </p:txBody>
        </p:sp>
        <p:sp>
          <p:nvSpPr>
            <p:cNvPr id="169" name="Google Shape;169;p19"/>
            <p:cNvSpPr/>
            <p:nvPr/>
          </p:nvSpPr>
          <p:spPr>
            <a:xfrm rot="5400000">
              <a:off x="1947731" y="2562247"/>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a:off x="1022366" y="2917594"/>
              <a:ext cx="2186700" cy="13905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Are “very concerned” about flying </a:t>
              </a:r>
              <a:r>
                <a:rPr lang="en" sz="800">
                  <a:solidFill>
                    <a:srgbClr val="FFFFFF"/>
                  </a:solidFill>
                  <a:latin typeface="Roboto"/>
                  <a:ea typeface="Roboto"/>
                  <a:cs typeface="Roboto"/>
                  <a:sym typeface="Roboto"/>
                </a:rPr>
                <a:t>during</a:t>
              </a:r>
              <a:r>
                <a:rPr lang="en" sz="800">
                  <a:solidFill>
                    <a:srgbClr val="FFFFFF"/>
                  </a:solidFill>
                  <a:latin typeface="Roboto"/>
                  <a:ea typeface="Roboto"/>
                  <a:cs typeface="Roboto"/>
                  <a:sym typeface="Roboto"/>
                </a:rPr>
                <a:t> the pandemic</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Most likely to arrive at the airport by private transportation</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Lowest average income of all three groups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More business travel than other groups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Oldest average age of all three groups</a:t>
              </a:r>
              <a:endParaRPr sz="800">
                <a:solidFill>
                  <a:srgbClr val="FFFFFF"/>
                </a:solidFill>
                <a:latin typeface="Roboto"/>
                <a:ea typeface="Roboto"/>
                <a:cs typeface="Roboto"/>
                <a:sym typeface="Roboto"/>
              </a:endParaRPr>
            </a:p>
          </p:txBody>
        </p:sp>
      </p:grpSp>
      <p:grpSp>
        <p:nvGrpSpPr>
          <p:cNvPr id="171" name="Google Shape;171;p19"/>
          <p:cNvGrpSpPr/>
          <p:nvPr/>
        </p:nvGrpSpPr>
        <p:grpSpPr>
          <a:xfrm>
            <a:off x="3376838" y="1359306"/>
            <a:ext cx="2492098" cy="3739449"/>
            <a:chOff x="1113794" y="252646"/>
            <a:chExt cx="2095256" cy="4107479"/>
          </a:xfrm>
        </p:grpSpPr>
        <p:sp>
          <p:nvSpPr>
            <p:cNvPr id="172" name="Google Shape;172;p19"/>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a:off x="1118218" y="341749"/>
              <a:ext cx="2048100" cy="22761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a:off x="1179636" y="1324943"/>
              <a:ext cx="1968000" cy="9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These people expressed moderate concern about flying, but were the least satisfied about SFO’s current safety precautions</a:t>
              </a:r>
              <a:endParaRPr sz="1200">
                <a:solidFill>
                  <a:srgbClr val="1D7E74"/>
                </a:solidFill>
                <a:latin typeface="Roboto Medium"/>
                <a:ea typeface="Roboto Medium"/>
                <a:cs typeface="Roboto Medium"/>
                <a:sym typeface="Roboto Medium"/>
              </a:endParaRPr>
            </a:p>
          </p:txBody>
        </p:sp>
        <p:sp>
          <p:nvSpPr>
            <p:cNvPr id="175" name="Google Shape;175;p19"/>
            <p:cNvSpPr/>
            <p:nvPr/>
          </p:nvSpPr>
          <p:spPr>
            <a:xfrm>
              <a:off x="1247691" y="252646"/>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1D7E74"/>
                  </a:solidFill>
                  <a:latin typeface="Roboto"/>
                  <a:ea typeface="Roboto"/>
                  <a:cs typeface="Roboto"/>
                  <a:sym typeface="Roboto"/>
                </a:rPr>
                <a:t>Apprehensive</a:t>
              </a:r>
              <a:r>
                <a:rPr b="1" lang="en" sz="2500">
                  <a:solidFill>
                    <a:srgbClr val="1D7E74"/>
                  </a:solidFill>
                  <a:latin typeface="Roboto"/>
                  <a:ea typeface="Roboto"/>
                  <a:cs typeface="Roboto"/>
                  <a:sym typeface="Roboto"/>
                </a:rPr>
                <a:t> </a:t>
              </a:r>
              <a:endParaRPr b="1" sz="2500">
                <a:solidFill>
                  <a:srgbClr val="1D7E74"/>
                </a:solidFill>
                <a:latin typeface="Roboto"/>
                <a:ea typeface="Roboto"/>
                <a:cs typeface="Roboto"/>
                <a:sym typeface="Roboto"/>
              </a:endParaRPr>
            </a:p>
            <a:p>
              <a:pPr indent="0" lvl="0" marL="0" rtl="0" algn="l">
                <a:spcBef>
                  <a:spcPts val="0"/>
                </a:spcBef>
                <a:spcAft>
                  <a:spcPts val="0"/>
                </a:spcAft>
                <a:buNone/>
              </a:pPr>
              <a:r>
                <a:rPr b="1" lang="en" sz="2500">
                  <a:solidFill>
                    <a:srgbClr val="1D7E74"/>
                  </a:solidFill>
                  <a:latin typeface="Roboto"/>
                  <a:ea typeface="Roboto"/>
                  <a:cs typeface="Roboto"/>
                  <a:sym typeface="Roboto"/>
                </a:rPr>
                <a:t>Travelers </a:t>
              </a:r>
              <a:r>
                <a:rPr b="1" lang="en" sz="2500">
                  <a:solidFill>
                    <a:srgbClr val="1D7E74"/>
                  </a:solidFill>
                  <a:latin typeface="Roboto"/>
                  <a:ea typeface="Roboto"/>
                  <a:cs typeface="Roboto"/>
                  <a:sym typeface="Roboto"/>
                </a:rPr>
                <a:t>(2)</a:t>
              </a:r>
              <a:endParaRPr sz="2500">
                <a:solidFill>
                  <a:srgbClr val="1D7E74"/>
                </a:solidFill>
                <a:latin typeface="Roboto Thin"/>
                <a:ea typeface="Roboto Thin"/>
                <a:cs typeface="Roboto Thin"/>
                <a:sym typeface="Roboto Thin"/>
              </a:endParaRPr>
            </a:p>
          </p:txBody>
        </p:sp>
        <p:sp>
          <p:nvSpPr>
            <p:cNvPr id="176" name="Google Shape;176;p19"/>
            <p:cNvSpPr/>
            <p:nvPr/>
          </p:nvSpPr>
          <p:spPr>
            <a:xfrm rot="5400000">
              <a:off x="1915236" y="2578833"/>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1113794" y="2911581"/>
              <a:ext cx="2030400" cy="12645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Gave SFO lowest rating on overall response to protect travelers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Lowest ratings on all questions about SFO’s current precautions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Lowest average age</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Least likely to be traveling for business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Highest average income</a:t>
              </a:r>
              <a:endParaRPr sz="700">
                <a:solidFill>
                  <a:srgbClr val="FFFFFF"/>
                </a:solidFill>
                <a:latin typeface="Roboto"/>
                <a:ea typeface="Roboto"/>
                <a:cs typeface="Roboto"/>
                <a:sym typeface="Roboto"/>
              </a:endParaRPr>
            </a:p>
          </p:txBody>
        </p:sp>
      </p:grpSp>
      <p:grpSp>
        <p:nvGrpSpPr>
          <p:cNvPr id="178" name="Google Shape;178;p19"/>
          <p:cNvGrpSpPr/>
          <p:nvPr/>
        </p:nvGrpSpPr>
        <p:grpSpPr>
          <a:xfrm>
            <a:off x="5848900" y="1387600"/>
            <a:ext cx="2766069" cy="3711155"/>
            <a:chOff x="1048924" y="283725"/>
            <a:chExt cx="2325600" cy="4076400"/>
          </a:xfrm>
        </p:grpSpPr>
        <p:sp>
          <p:nvSpPr>
            <p:cNvPr id="179" name="Google Shape;179;p19"/>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a:off x="1118224" y="341749"/>
              <a:ext cx="2048100" cy="22731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1232504" y="1337424"/>
              <a:ext cx="1922700" cy="12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These people felt comfortable traveling during the pandemic, and expressed little concern about the airport’s current safety precautions.</a:t>
              </a:r>
              <a:endParaRPr sz="1200">
                <a:solidFill>
                  <a:srgbClr val="1D7E74"/>
                </a:solidFill>
                <a:latin typeface="Roboto Medium"/>
                <a:ea typeface="Roboto Medium"/>
                <a:cs typeface="Roboto Medium"/>
                <a:sym typeface="Roboto Medium"/>
              </a:endParaRPr>
            </a:p>
          </p:txBody>
        </p:sp>
        <p:sp>
          <p:nvSpPr>
            <p:cNvPr id="182" name="Google Shape;182;p19"/>
            <p:cNvSpPr/>
            <p:nvPr/>
          </p:nvSpPr>
          <p:spPr>
            <a:xfrm>
              <a:off x="1234775" y="283732"/>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1D7E74"/>
                  </a:solidFill>
                  <a:latin typeface="Roboto"/>
                  <a:ea typeface="Roboto"/>
                  <a:cs typeface="Roboto"/>
                  <a:sym typeface="Roboto"/>
                </a:rPr>
                <a:t>Confident Travelers (3)</a:t>
              </a:r>
              <a:endParaRPr sz="2500">
                <a:solidFill>
                  <a:srgbClr val="1D7E74"/>
                </a:solidFill>
                <a:latin typeface="Roboto Thin"/>
                <a:ea typeface="Roboto Thin"/>
                <a:cs typeface="Roboto Thin"/>
                <a:sym typeface="Roboto Thin"/>
              </a:endParaRPr>
            </a:p>
          </p:txBody>
        </p:sp>
        <p:sp>
          <p:nvSpPr>
            <p:cNvPr id="183" name="Google Shape;183;p19"/>
            <p:cNvSpPr/>
            <p:nvPr/>
          </p:nvSpPr>
          <p:spPr>
            <a:xfrm rot="5400000">
              <a:off x="1938871" y="2574989"/>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a:off x="1048924" y="2821290"/>
              <a:ext cx="2325600" cy="13926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Most vacation travelers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Highest average income</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Most likely to arrive by public transportation</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Highest rating on overall response to protect travelers precautions</a:t>
              </a:r>
              <a:endParaRPr sz="800">
                <a:solidFill>
                  <a:schemeClr val="lt1"/>
                </a:solidFill>
                <a:latin typeface="Roboto"/>
                <a:ea typeface="Roboto"/>
                <a:cs typeface="Roboto"/>
                <a:sym typeface="Roboto"/>
              </a:endParaRPr>
            </a:p>
            <a:p>
              <a:pPr indent="-279400" lvl="0" marL="457200" rtl="0" algn="l">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Most likely in indicate “Covid is a hoax/overblown”</a:t>
              </a:r>
              <a:endParaRPr sz="800">
                <a:solidFill>
                  <a:schemeClr val="lt1"/>
                </a:solidFill>
                <a:latin typeface="Roboto"/>
                <a:ea typeface="Roboto"/>
                <a:cs typeface="Roboto"/>
                <a:sym typeface="Roboto"/>
              </a:endParaRPr>
            </a:p>
            <a:p>
              <a:pPr indent="-279400" lvl="0" marL="457200" rtl="0" algn="l">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Most likely to want mask removal for vaccinated travelers</a:t>
              </a:r>
              <a:endParaRPr sz="800">
                <a:solidFill>
                  <a:schemeClr val="lt1"/>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idx="1" type="body"/>
          </p:nvPr>
        </p:nvSpPr>
        <p:spPr>
          <a:xfrm>
            <a:off x="727650"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dk2"/>
                </a:solidFill>
              </a:rPr>
              <a:t>Which customers should SFO target?</a:t>
            </a:r>
            <a:endParaRPr b="1" u="sng">
              <a:solidFill>
                <a:schemeClr val="dk2"/>
              </a:solidFill>
            </a:endParaRPr>
          </a:p>
          <a:p>
            <a:pPr indent="-311150" lvl="0" marL="457200" rtl="0" algn="l">
              <a:spcBef>
                <a:spcPts val="1200"/>
              </a:spcBef>
              <a:spcAft>
                <a:spcPts val="0"/>
              </a:spcAft>
              <a:buClr>
                <a:schemeClr val="dk2"/>
              </a:buClr>
              <a:buSzPts val="1300"/>
              <a:buChar char="●"/>
            </a:pPr>
            <a:r>
              <a:rPr lang="en">
                <a:solidFill>
                  <a:schemeClr val="dk2"/>
                </a:solidFill>
              </a:rPr>
              <a:t>“Very concerned about flying”</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Low ratings on current airport policies</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Older people</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Less likely to use public transport</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Traveling for vacation &gt; business</a:t>
            </a:r>
            <a:endParaRPr>
              <a:solidFill>
                <a:schemeClr val="dk2"/>
              </a:solidFill>
            </a:endParaRPr>
          </a:p>
        </p:txBody>
      </p:sp>
      <p:sp>
        <p:nvSpPr>
          <p:cNvPr id="190" name="Google Shape;190;p20"/>
          <p:cNvSpPr txBox="1"/>
          <p:nvPr>
            <p:ph idx="2" type="body"/>
          </p:nvPr>
        </p:nvSpPr>
        <p:spPr>
          <a:xfrm>
            <a:off x="464205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dk2"/>
                </a:solidFill>
              </a:rPr>
              <a:t>Which clusters? Why?</a:t>
            </a:r>
            <a:endParaRPr b="1" u="sng">
              <a:solidFill>
                <a:schemeClr val="dk2"/>
              </a:solidFill>
            </a:endParaRPr>
          </a:p>
          <a:p>
            <a:pPr indent="0" lvl="0" marL="0" rtl="0" algn="l">
              <a:spcBef>
                <a:spcPts val="1200"/>
              </a:spcBef>
              <a:spcAft>
                <a:spcPts val="0"/>
              </a:spcAft>
              <a:buNone/>
            </a:pPr>
            <a:r>
              <a:rPr lang="en">
                <a:solidFill>
                  <a:schemeClr val="dk2"/>
                </a:solidFill>
              </a:rPr>
              <a:t>By targeting the “Concerned” Cluster, we hope to alleviate the tensions associated with resuming travel post pandemic.</a:t>
            </a:r>
            <a:endParaRPr>
              <a:solidFill>
                <a:schemeClr val="dk2"/>
              </a:solidFill>
            </a:endParaRPr>
          </a:p>
          <a:p>
            <a:pPr indent="0" lvl="0" marL="0" rtl="0" algn="l">
              <a:spcBef>
                <a:spcPts val="1200"/>
              </a:spcBef>
              <a:spcAft>
                <a:spcPts val="1200"/>
              </a:spcAft>
              <a:buNone/>
            </a:pPr>
            <a:r>
              <a:rPr lang="en">
                <a:solidFill>
                  <a:schemeClr val="dk2"/>
                </a:solidFill>
              </a:rPr>
              <a:t>We hope to capture the “Apprehensive” Cluster by taking extra precautions to meet the needs of the most vulnerable groups of people. </a:t>
            </a:r>
            <a:endParaRPr>
              <a:solidFill>
                <a:schemeClr val="dk2"/>
              </a:solidFill>
            </a:endParaRPr>
          </a:p>
        </p:txBody>
      </p:sp>
      <p:sp>
        <p:nvSpPr>
          <p:cNvPr id="191" name="Google Shape;191;p20"/>
          <p:cNvSpPr txBox="1"/>
          <p:nvPr>
            <p:ph type="title"/>
          </p:nvPr>
        </p:nvSpPr>
        <p:spPr>
          <a:xfrm>
            <a:off x="727650" y="1259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Customers to Target</a:t>
            </a:r>
            <a:endParaRPr/>
          </a:p>
        </p:txBody>
      </p:sp>
      <p:pic>
        <p:nvPicPr>
          <p:cNvPr id="192" name="Google Shape;192;p20"/>
          <p:cNvPicPr preferRelativeResize="0"/>
          <p:nvPr/>
        </p:nvPicPr>
        <p:blipFill>
          <a:blip r:embed="rId3">
            <a:alphaModFix amt="9000"/>
          </a:blip>
          <a:stretch>
            <a:fillRect/>
          </a:stretch>
        </p:blipFill>
        <p:spPr>
          <a:xfrm>
            <a:off x="2245500" y="490500"/>
            <a:ext cx="4653000" cy="465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2083788" y="754875"/>
            <a:ext cx="4976400" cy="492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8 Month Plan: </a:t>
            </a:r>
            <a:r>
              <a:rPr lang="en" u="sng"/>
              <a:t>Recommendations </a:t>
            </a:r>
            <a:endParaRPr u="sng"/>
          </a:p>
        </p:txBody>
      </p:sp>
      <p:sp>
        <p:nvSpPr>
          <p:cNvPr id="198" name="Google Shape;198;p21"/>
          <p:cNvSpPr txBox="1"/>
          <p:nvPr/>
        </p:nvSpPr>
        <p:spPr>
          <a:xfrm>
            <a:off x="451450" y="895475"/>
            <a:ext cx="1598700" cy="436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grpSp>
        <p:nvGrpSpPr>
          <p:cNvPr id="199" name="Google Shape;199;p21"/>
          <p:cNvGrpSpPr/>
          <p:nvPr/>
        </p:nvGrpSpPr>
        <p:grpSpPr>
          <a:xfrm>
            <a:off x="1087525" y="1574025"/>
            <a:ext cx="1834900" cy="2315200"/>
            <a:chOff x="1083025" y="1574025"/>
            <a:chExt cx="1834900" cy="2315200"/>
          </a:xfrm>
        </p:grpSpPr>
        <p:sp>
          <p:nvSpPr>
            <p:cNvPr id="200" name="Google Shape;200;p21"/>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chemeClr val="dk2"/>
                  </a:solidFill>
                  <a:latin typeface="Roboto"/>
                  <a:ea typeface="Roboto"/>
                  <a:cs typeface="Roboto"/>
                  <a:sym typeface="Roboto"/>
                </a:rPr>
                <a:t>Jan 21</a:t>
              </a:r>
              <a:endParaRPr sz="800">
                <a:solidFill>
                  <a:schemeClr val="dk2"/>
                </a:solidFill>
                <a:latin typeface="Roboto"/>
                <a:ea typeface="Roboto"/>
                <a:cs typeface="Roboto"/>
                <a:sym typeface="Roboto"/>
              </a:endParaRPr>
            </a:p>
          </p:txBody>
        </p:sp>
        <p:sp>
          <p:nvSpPr>
            <p:cNvPr id="201" name="Google Shape;201;p21"/>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dk2"/>
                  </a:solidFill>
                  <a:latin typeface="Roboto"/>
                  <a:ea typeface="Roboto"/>
                  <a:cs typeface="Roboto"/>
                  <a:sym typeface="Roboto"/>
                </a:rPr>
                <a:t>Phase 1: Immediate</a:t>
              </a:r>
              <a:endParaRPr b="1" sz="1000">
                <a:solidFill>
                  <a:schemeClr val="dk2"/>
                </a:solidFill>
                <a:latin typeface="Roboto"/>
                <a:ea typeface="Roboto"/>
                <a:cs typeface="Roboto"/>
                <a:sym typeface="Roboto"/>
              </a:endParaRPr>
            </a:p>
          </p:txBody>
        </p:sp>
        <p:sp>
          <p:nvSpPr>
            <p:cNvPr id="202" name="Google Shape;202;p21"/>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165100" lvl="0" marL="114300" rtl="0" algn="l">
                <a:lnSpc>
                  <a:spcPct val="115000"/>
                </a:lnSpc>
                <a:spcBef>
                  <a:spcPts val="0"/>
                </a:spcBef>
                <a:spcAft>
                  <a:spcPts val="0"/>
                </a:spcAft>
                <a:buClr>
                  <a:schemeClr val="dk2"/>
                </a:buClr>
                <a:buSzPts val="800"/>
                <a:buFont typeface="Roboto"/>
                <a:buChar char="●"/>
              </a:pPr>
              <a:r>
                <a:rPr lang="en" sz="800">
                  <a:solidFill>
                    <a:schemeClr val="dk2"/>
                  </a:solidFill>
                  <a:latin typeface="Roboto"/>
                  <a:ea typeface="Roboto"/>
                  <a:cs typeface="Roboto"/>
                  <a:sym typeface="Roboto"/>
                </a:rPr>
                <a:t>Enforce mask policies and social distance guidelines.</a:t>
              </a:r>
              <a:endParaRPr sz="800">
                <a:solidFill>
                  <a:schemeClr val="dk2"/>
                </a:solidFill>
                <a:latin typeface="Roboto"/>
                <a:ea typeface="Roboto"/>
                <a:cs typeface="Roboto"/>
                <a:sym typeface="Roboto"/>
              </a:endParaRPr>
            </a:p>
            <a:p>
              <a:pPr indent="-165100" lvl="0" marL="114300" rtl="0" algn="l">
                <a:lnSpc>
                  <a:spcPct val="115000"/>
                </a:lnSpc>
                <a:spcBef>
                  <a:spcPts val="1000"/>
                </a:spcBef>
                <a:spcAft>
                  <a:spcPts val="0"/>
                </a:spcAft>
                <a:buClr>
                  <a:schemeClr val="dk2"/>
                </a:buClr>
                <a:buSzPts val="800"/>
                <a:buFont typeface="Roboto"/>
                <a:buChar char="●"/>
              </a:pPr>
              <a:r>
                <a:rPr lang="en" sz="800">
                  <a:solidFill>
                    <a:schemeClr val="dk2"/>
                  </a:solidFill>
                  <a:latin typeface="Roboto"/>
                  <a:ea typeface="Roboto"/>
                  <a:cs typeface="Roboto"/>
                  <a:sym typeface="Roboto"/>
                </a:rPr>
                <a:t>Installing additional barriers for workers.</a:t>
              </a:r>
              <a:endParaRPr sz="800">
                <a:solidFill>
                  <a:schemeClr val="dk2"/>
                </a:solidFill>
                <a:latin typeface="Roboto"/>
                <a:ea typeface="Roboto"/>
                <a:cs typeface="Roboto"/>
                <a:sym typeface="Roboto"/>
              </a:endParaRPr>
            </a:p>
            <a:p>
              <a:pPr indent="-165100" lvl="0" marL="114300" rtl="0" algn="l">
                <a:lnSpc>
                  <a:spcPct val="115000"/>
                </a:lnSpc>
                <a:spcBef>
                  <a:spcPts val="1000"/>
                </a:spcBef>
                <a:spcAft>
                  <a:spcPts val="1000"/>
                </a:spcAft>
                <a:buClr>
                  <a:schemeClr val="dk2"/>
                </a:buClr>
                <a:buSzPts val="800"/>
                <a:buFont typeface="Roboto"/>
                <a:buChar char="●"/>
              </a:pPr>
              <a:r>
                <a:rPr lang="en" sz="800">
                  <a:solidFill>
                    <a:schemeClr val="dk2"/>
                  </a:solidFill>
                  <a:latin typeface="Roboto"/>
                  <a:ea typeface="Roboto"/>
                  <a:cs typeface="Roboto"/>
                  <a:sym typeface="Roboto"/>
                </a:rPr>
                <a:t>Readily accessible sanitation stations.</a:t>
              </a:r>
              <a:endParaRPr sz="800">
                <a:solidFill>
                  <a:schemeClr val="dk2"/>
                </a:solidFill>
                <a:latin typeface="Roboto"/>
                <a:ea typeface="Roboto"/>
                <a:cs typeface="Roboto"/>
                <a:sym typeface="Roboto"/>
              </a:endParaRPr>
            </a:p>
          </p:txBody>
        </p:sp>
        <p:cxnSp>
          <p:nvCxnSpPr>
            <p:cNvPr id="203" name="Google Shape;203;p21"/>
            <p:cNvCxnSpPr/>
            <p:nvPr/>
          </p:nvCxnSpPr>
          <p:spPr>
            <a:xfrm>
              <a:off x="2180202" y="1695421"/>
              <a:ext cx="718500" cy="741900"/>
            </a:xfrm>
            <a:prstGeom prst="straightConnector1">
              <a:avLst/>
            </a:prstGeom>
            <a:noFill/>
            <a:ln cap="flat" cmpd="sng" w="9525">
              <a:solidFill>
                <a:schemeClr val="accent3"/>
              </a:solidFill>
              <a:prstDash val="solid"/>
              <a:round/>
              <a:headEnd len="sm" w="sm" type="none"/>
              <a:tailEnd len="sm" w="sm" type="none"/>
            </a:ln>
          </p:spPr>
        </p:cxnSp>
        <p:sp>
          <p:nvSpPr>
            <p:cNvPr id="204" name="Google Shape;204;p21"/>
            <p:cNvSpPr/>
            <p:nvPr/>
          </p:nvSpPr>
          <p:spPr>
            <a:xfrm flipH="1">
              <a:off x="1083025" y="2306625"/>
              <a:ext cx="18348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5" name="Google Shape;205;p21"/>
            <p:cNvSpPr/>
            <p:nvPr/>
          </p:nvSpPr>
          <p:spPr>
            <a:xfrm>
              <a:off x="1083125" y="2460449"/>
              <a:ext cx="1834800" cy="1434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21"/>
          <p:cNvGrpSpPr/>
          <p:nvPr/>
        </p:nvGrpSpPr>
        <p:grpSpPr>
          <a:xfrm>
            <a:off x="2796474" y="1574025"/>
            <a:ext cx="1834900" cy="2315200"/>
            <a:chOff x="1083025" y="1574025"/>
            <a:chExt cx="1834900" cy="2315200"/>
          </a:xfrm>
        </p:grpSpPr>
        <p:sp>
          <p:nvSpPr>
            <p:cNvPr id="207" name="Google Shape;207;p21"/>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chemeClr val="dk2"/>
                  </a:solidFill>
                  <a:latin typeface="Roboto"/>
                  <a:ea typeface="Roboto"/>
                  <a:cs typeface="Roboto"/>
                  <a:sym typeface="Roboto"/>
                </a:rPr>
                <a:t>Mar 21</a:t>
              </a:r>
              <a:endParaRPr sz="800">
                <a:solidFill>
                  <a:schemeClr val="dk2"/>
                </a:solidFill>
                <a:latin typeface="Roboto"/>
                <a:ea typeface="Roboto"/>
                <a:cs typeface="Roboto"/>
                <a:sym typeface="Roboto"/>
              </a:endParaRPr>
            </a:p>
          </p:txBody>
        </p:sp>
        <p:sp>
          <p:nvSpPr>
            <p:cNvPr id="208" name="Google Shape;208;p21"/>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dk2"/>
                  </a:solidFill>
                  <a:latin typeface="Roboto"/>
                  <a:ea typeface="Roboto"/>
                  <a:cs typeface="Roboto"/>
                  <a:sym typeface="Roboto"/>
                </a:rPr>
                <a:t>Phase 2: Assurance</a:t>
              </a:r>
              <a:endParaRPr b="1" sz="1000">
                <a:solidFill>
                  <a:schemeClr val="dk2"/>
                </a:solidFill>
                <a:latin typeface="Roboto"/>
                <a:ea typeface="Roboto"/>
                <a:cs typeface="Roboto"/>
                <a:sym typeface="Roboto"/>
              </a:endParaRPr>
            </a:p>
          </p:txBody>
        </p:sp>
        <p:sp>
          <p:nvSpPr>
            <p:cNvPr id="209" name="Google Shape;209;p21"/>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165100" lvl="0" marL="114300" marR="0" rtl="0" algn="l">
                <a:lnSpc>
                  <a:spcPct val="115000"/>
                </a:lnSpc>
                <a:spcBef>
                  <a:spcPts val="0"/>
                </a:spcBef>
                <a:spcAft>
                  <a:spcPts val="0"/>
                </a:spcAft>
                <a:buClr>
                  <a:schemeClr val="dk2"/>
                </a:buClr>
                <a:buSzPts val="800"/>
                <a:buFont typeface="Roboto"/>
                <a:buChar char="●"/>
              </a:pPr>
              <a:r>
                <a:rPr lang="en" sz="800">
                  <a:solidFill>
                    <a:schemeClr val="dk2"/>
                  </a:solidFill>
                  <a:latin typeface="Roboto"/>
                  <a:ea typeface="Roboto"/>
                  <a:cs typeface="Roboto"/>
                  <a:sym typeface="Roboto"/>
                </a:rPr>
                <a:t>Transparency</a:t>
              </a:r>
              <a:r>
                <a:rPr lang="en" sz="800">
                  <a:solidFill>
                    <a:schemeClr val="dk2"/>
                  </a:solidFill>
                  <a:latin typeface="Roboto"/>
                  <a:ea typeface="Roboto"/>
                  <a:cs typeface="Roboto"/>
                  <a:sym typeface="Roboto"/>
                </a:rPr>
                <a:t> into process of </a:t>
              </a:r>
              <a:r>
                <a:rPr lang="en" sz="800">
                  <a:solidFill>
                    <a:schemeClr val="dk2"/>
                  </a:solidFill>
                  <a:latin typeface="Roboto"/>
                  <a:ea typeface="Roboto"/>
                  <a:cs typeface="Roboto"/>
                  <a:sym typeface="Roboto"/>
                </a:rPr>
                <a:t>sanitising</a:t>
              </a:r>
              <a:r>
                <a:rPr lang="en" sz="800">
                  <a:solidFill>
                    <a:schemeClr val="dk2"/>
                  </a:solidFill>
                  <a:latin typeface="Roboto"/>
                  <a:ea typeface="Roboto"/>
                  <a:cs typeface="Roboto"/>
                  <a:sym typeface="Roboto"/>
                </a:rPr>
                <a:t> planes and public areas.</a:t>
              </a:r>
              <a:endParaRPr sz="800">
                <a:solidFill>
                  <a:schemeClr val="dk2"/>
                </a:solidFill>
                <a:latin typeface="Roboto"/>
                <a:ea typeface="Roboto"/>
                <a:cs typeface="Roboto"/>
                <a:sym typeface="Roboto"/>
              </a:endParaRPr>
            </a:p>
            <a:p>
              <a:pPr indent="-165100" lvl="0" marL="114300" marR="0" rtl="0" algn="l">
                <a:lnSpc>
                  <a:spcPct val="115000"/>
                </a:lnSpc>
                <a:spcBef>
                  <a:spcPts val="1000"/>
                </a:spcBef>
                <a:spcAft>
                  <a:spcPts val="0"/>
                </a:spcAft>
                <a:buClr>
                  <a:schemeClr val="dk2"/>
                </a:buClr>
                <a:buSzPts val="800"/>
                <a:buFont typeface="Roboto"/>
                <a:buChar char="●"/>
              </a:pPr>
              <a:r>
                <a:rPr lang="en" sz="800">
                  <a:solidFill>
                    <a:schemeClr val="dk2"/>
                  </a:solidFill>
                  <a:latin typeface="Roboto"/>
                  <a:ea typeface="Roboto"/>
                  <a:cs typeface="Roboto"/>
                  <a:sym typeface="Roboto"/>
                </a:rPr>
                <a:t>Improved management of airport food services- enforce grab and go.</a:t>
              </a:r>
              <a:endParaRPr sz="800">
                <a:solidFill>
                  <a:schemeClr val="dk2"/>
                </a:solidFill>
                <a:latin typeface="Roboto"/>
                <a:ea typeface="Roboto"/>
                <a:cs typeface="Roboto"/>
                <a:sym typeface="Roboto"/>
              </a:endParaRPr>
            </a:p>
            <a:p>
              <a:pPr indent="0" lvl="0" marL="0" rtl="0" algn="l">
                <a:lnSpc>
                  <a:spcPct val="115000"/>
                </a:lnSpc>
                <a:spcBef>
                  <a:spcPts val="1000"/>
                </a:spcBef>
                <a:spcAft>
                  <a:spcPts val="1600"/>
                </a:spcAft>
                <a:buNone/>
              </a:pPr>
              <a:r>
                <a:t/>
              </a:r>
              <a:endParaRPr sz="800">
                <a:solidFill>
                  <a:srgbClr val="858585"/>
                </a:solidFill>
                <a:latin typeface="Roboto"/>
                <a:ea typeface="Roboto"/>
                <a:cs typeface="Roboto"/>
                <a:sym typeface="Roboto"/>
              </a:endParaRPr>
            </a:p>
          </p:txBody>
        </p:sp>
        <p:cxnSp>
          <p:nvCxnSpPr>
            <p:cNvPr id="210" name="Google Shape;210;p21"/>
            <p:cNvCxnSpPr/>
            <p:nvPr/>
          </p:nvCxnSpPr>
          <p:spPr>
            <a:xfrm>
              <a:off x="2180202" y="1695421"/>
              <a:ext cx="718500" cy="741900"/>
            </a:xfrm>
            <a:prstGeom prst="straightConnector1">
              <a:avLst/>
            </a:prstGeom>
            <a:noFill/>
            <a:ln cap="flat" cmpd="sng" w="9525">
              <a:solidFill>
                <a:schemeClr val="accent3"/>
              </a:solidFill>
              <a:prstDash val="solid"/>
              <a:round/>
              <a:headEnd len="sm" w="sm" type="none"/>
              <a:tailEnd len="sm" w="sm" type="none"/>
            </a:ln>
          </p:spPr>
        </p:cxnSp>
        <p:sp>
          <p:nvSpPr>
            <p:cNvPr id="211" name="Google Shape;211;p21"/>
            <p:cNvSpPr/>
            <p:nvPr/>
          </p:nvSpPr>
          <p:spPr>
            <a:xfrm flipH="1">
              <a:off x="1083025" y="2306625"/>
              <a:ext cx="18348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2" name="Google Shape;212;p21"/>
            <p:cNvSpPr/>
            <p:nvPr/>
          </p:nvSpPr>
          <p:spPr>
            <a:xfrm>
              <a:off x="1083125" y="2460449"/>
              <a:ext cx="1834800" cy="1434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21"/>
          <p:cNvGrpSpPr/>
          <p:nvPr/>
        </p:nvGrpSpPr>
        <p:grpSpPr>
          <a:xfrm>
            <a:off x="4508319" y="1573314"/>
            <a:ext cx="1834900" cy="2315200"/>
            <a:chOff x="1083025" y="1574025"/>
            <a:chExt cx="1834900" cy="2315200"/>
          </a:xfrm>
        </p:grpSpPr>
        <p:sp>
          <p:nvSpPr>
            <p:cNvPr id="214" name="Google Shape;214;p21"/>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858585"/>
                  </a:solidFill>
                  <a:latin typeface="Roboto"/>
                  <a:ea typeface="Roboto"/>
                  <a:cs typeface="Roboto"/>
                  <a:sym typeface="Roboto"/>
                </a:rPr>
                <a:t>May 21</a:t>
              </a:r>
              <a:endParaRPr sz="800">
                <a:solidFill>
                  <a:srgbClr val="858585"/>
                </a:solidFill>
                <a:latin typeface="Roboto"/>
                <a:ea typeface="Roboto"/>
                <a:cs typeface="Roboto"/>
                <a:sym typeface="Roboto"/>
              </a:endParaRPr>
            </a:p>
          </p:txBody>
        </p:sp>
        <p:sp>
          <p:nvSpPr>
            <p:cNvPr id="215" name="Google Shape;215;p21"/>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dk2"/>
                  </a:solidFill>
                  <a:latin typeface="Roboto"/>
                  <a:ea typeface="Roboto"/>
                  <a:cs typeface="Roboto"/>
                  <a:sym typeface="Roboto"/>
                </a:rPr>
                <a:t>Phase 3: Check-in</a:t>
              </a:r>
              <a:endParaRPr b="1" sz="1000">
                <a:solidFill>
                  <a:schemeClr val="dk2"/>
                </a:solidFill>
                <a:latin typeface="Roboto"/>
                <a:ea typeface="Roboto"/>
                <a:cs typeface="Roboto"/>
                <a:sym typeface="Roboto"/>
              </a:endParaRPr>
            </a:p>
          </p:txBody>
        </p:sp>
        <p:sp>
          <p:nvSpPr>
            <p:cNvPr id="216" name="Google Shape;216;p21"/>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165100" lvl="0" marL="114300" rtl="0" algn="l">
                <a:lnSpc>
                  <a:spcPct val="115000"/>
                </a:lnSpc>
                <a:spcBef>
                  <a:spcPts val="0"/>
                </a:spcBef>
                <a:spcAft>
                  <a:spcPts val="0"/>
                </a:spcAft>
                <a:buClr>
                  <a:schemeClr val="dk2"/>
                </a:buClr>
                <a:buSzPts val="800"/>
                <a:buFont typeface="Roboto"/>
                <a:buChar char="●"/>
              </a:pPr>
              <a:r>
                <a:rPr lang="en" sz="800">
                  <a:solidFill>
                    <a:schemeClr val="dk2"/>
                  </a:solidFill>
                  <a:latin typeface="Roboto"/>
                  <a:ea typeface="Roboto"/>
                  <a:cs typeface="Roboto"/>
                  <a:sym typeface="Roboto"/>
                </a:rPr>
                <a:t>Issue another survey to understand current needs.</a:t>
              </a:r>
              <a:endParaRPr sz="800">
                <a:solidFill>
                  <a:schemeClr val="dk2"/>
                </a:solidFill>
                <a:latin typeface="Roboto"/>
                <a:ea typeface="Roboto"/>
                <a:cs typeface="Roboto"/>
                <a:sym typeface="Roboto"/>
              </a:endParaRPr>
            </a:p>
            <a:p>
              <a:pPr indent="-165100" lvl="0" marL="114300" rtl="0" algn="l">
                <a:lnSpc>
                  <a:spcPct val="115000"/>
                </a:lnSpc>
                <a:spcBef>
                  <a:spcPts val="1000"/>
                </a:spcBef>
                <a:spcAft>
                  <a:spcPts val="0"/>
                </a:spcAft>
                <a:buClr>
                  <a:schemeClr val="dk2"/>
                </a:buClr>
                <a:buSzPts val="800"/>
                <a:buFont typeface="Roboto"/>
                <a:buChar char="●"/>
              </a:pPr>
              <a:r>
                <a:rPr lang="en" sz="800">
                  <a:solidFill>
                    <a:schemeClr val="dk2"/>
                  </a:solidFill>
                  <a:latin typeface="Roboto"/>
                  <a:ea typeface="Roboto"/>
                  <a:cs typeface="Roboto"/>
                  <a:sym typeface="Roboto"/>
                </a:rPr>
                <a:t>Adjust policies according to vaccinations (opening maskless vax sections).</a:t>
              </a:r>
              <a:endParaRPr sz="800">
                <a:solidFill>
                  <a:schemeClr val="dk2"/>
                </a:solidFill>
                <a:latin typeface="Roboto"/>
                <a:ea typeface="Roboto"/>
                <a:cs typeface="Roboto"/>
                <a:sym typeface="Roboto"/>
              </a:endParaRPr>
            </a:p>
            <a:p>
              <a:pPr indent="0" lvl="0" marL="0" rtl="0" algn="l">
                <a:lnSpc>
                  <a:spcPct val="115000"/>
                </a:lnSpc>
                <a:spcBef>
                  <a:spcPts val="1000"/>
                </a:spcBef>
                <a:spcAft>
                  <a:spcPts val="1600"/>
                </a:spcAft>
                <a:buNone/>
              </a:pPr>
              <a:r>
                <a:t/>
              </a:r>
              <a:endParaRPr sz="800">
                <a:solidFill>
                  <a:srgbClr val="858585"/>
                </a:solidFill>
                <a:latin typeface="Roboto"/>
                <a:ea typeface="Roboto"/>
                <a:cs typeface="Roboto"/>
                <a:sym typeface="Roboto"/>
              </a:endParaRPr>
            </a:p>
          </p:txBody>
        </p:sp>
        <p:cxnSp>
          <p:nvCxnSpPr>
            <p:cNvPr id="217" name="Google Shape;217;p21"/>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18" name="Google Shape;218;p21"/>
            <p:cNvSpPr/>
            <p:nvPr/>
          </p:nvSpPr>
          <p:spPr>
            <a:xfrm flipH="1">
              <a:off x="1083025" y="2306625"/>
              <a:ext cx="1834800" cy="143400"/>
            </a:xfrm>
            <a:prstGeom prst="parallelogram">
              <a:avLst>
                <a:gd fmla="val 96952" name="adj"/>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9" name="Google Shape;219;p21"/>
            <p:cNvSpPr/>
            <p:nvPr/>
          </p:nvSpPr>
          <p:spPr>
            <a:xfrm>
              <a:off x="1083125" y="2460449"/>
              <a:ext cx="1834800" cy="143400"/>
            </a:xfrm>
            <a:prstGeom prst="parallelogram">
              <a:avLst>
                <a:gd fmla="val 96952" name="adj"/>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21"/>
          <p:cNvGrpSpPr/>
          <p:nvPr/>
        </p:nvGrpSpPr>
        <p:grpSpPr>
          <a:xfrm>
            <a:off x="6221583" y="1573303"/>
            <a:ext cx="1834900" cy="2315200"/>
            <a:chOff x="1083025" y="1574025"/>
            <a:chExt cx="1834900" cy="2315200"/>
          </a:xfrm>
        </p:grpSpPr>
        <p:sp>
          <p:nvSpPr>
            <p:cNvPr id="221" name="Google Shape;221;p21"/>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858585"/>
                  </a:solidFill>
                  <a:latin typeface="Roboto"/>
                  <a:ea typeface="Roboto"/>
                  <a:cs typeface="Roboto"/>
                  <a:sym typeface="Roboto"/>
                </a:rPr>
                <a:t>Jul 21</a:t>
              </a:r>
              <a:endParaRPr sz="800">
                <a:solidFill>
                  <a:srgbClr val="858585"/>
                </a:solidFill>
                <a:latin typeface="Roboto"/>
                <a:ea typeface="Roboto"/>
                <a:cs typeface="Roboto"/>
                <a:sym typeface="Roboto"/>
              </a:endParaRPr>
            </a:p>
          </p:txBody>
        </p:sp>
        <p:sp>
          <p:nvSpPr>
            <p:cNvPr id="222" name="Google Shape;222;p21"/>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dk2"/>
                  </a:solidFill>
                  <a:latin typeface="Roboto"/>
                  <a:ea typeface="Roboto"/>
                  <a:cs typeface="Roboto"/>
                  <a:sym typeface="Roboto"/>
                </a:rPr>
                <a:t>Phase 4: Adapt</a:t>
              </a:r>
              <a:endParaRPr b="1" sz="1000">
                <a:solidFill>
                  <a:schemeClr val="dk2"/>
                </a:solidFill>
                <a:latin typeface="Roboto"/>
                <a:ea typeface="Roboto"/>
                <a:cs typeface="Roboto"/>
                <a:sym typeface="Roboto"/>
              </a:endParaRPr>
            </a:p>
          </p:txBody>
        </p:sp>
        <p:sp>
          <p:nvSpPr>
            <p:cNvPr id="223" name="Google Shape;223;p21"/>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165100" lvl="0" marL="114300" rtl="0" algn="l">
                <a:lnSpc>
                  <a:spcPct val="115000"/>
                </a:lnSpc>
                <a:spcBef>
                  <a:spcPts val="0"/>
                </a:spcBef>
                <a:spcAft>
                  <a:spcPts val="0"/>
                </a:spcAft>
                <a:buClr>
                  <a:schemeClr val="dk2"/>
                </a:buClr>
                <a:buSzPts val="800"/>
                <a:buFont typeface="Roboto"/>
                <a:buChar char="●"/>
              </a:pPr>
              <a:r>
                <a:rPr lang="en" sz="800">
                  <a:solidFill>
                    <a:schemeClr val="dk2"/>
                  </a:solidFill>
                  <a:latin typeface="Roboto"/>
                  <a:ea typeface="Roboto"/>
                  <a:cs typeface="Roboto"/>
                  <a:sym typeface="Roboto"/>
                </a:rPr>
                <a:t>Respond to survey questions by adjusting policy</a:t>
              </a:r>
              <a:endParaRPr sz="800">
                <a:solidFill>
                  <a:schemeClr val="dk2"/>
                </a:solidFill>
                <a:latin typeface="Roboto"/>
                <a:ea typeface="Roboto"/>
                <a:cs typeface="Roboto"/>
                <a:sym typeface="Roboto"/>
              </a:endParaRPr>
            </a:p>
          </p:txBody>
        </p:sp>
        <p:cxnSp>
          <p:nvCxnSpPr>
            <p:cNvPr id="224" name="Google Shape;224;p21"/>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25" name="Google Shape;225;p21"/>
            <p:cNvSpPr/>
            <p:nvPr/>
          </p:nvSpPr>
          <p:spPr>
            <a:xfrm flipH="1">
              <a:off x="1083025" y="2306625"/>
              <a:ext cx="1834800" cy="143400"/>
            </a:xfrm>
            <a:prstGeom prst="parallelogram">
              <a:avLst>
                <a:gd fmla="val 96952" name="adj"/>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6" name="Google Shape;226;p21"/>
            <p:cNvSpPr/>
            <p:nvPr/>
          </p:nvSpPr>
          <p:spPr>
            <a:xfrm>
              <a:off x="1083125" y="2460449"/>
              <a:ext cx="1834800" cy="143400"/>
            </a:xfrm>
            <a:prstGeom prst="parallelogram">
              <a:avLst>
                <a:gd fmla="val 96952" name="adj"/>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