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9"/>
  </p:notesMasterIdLst>
  <p:sldIdLst>
    <p:sldId id="256" r:id="rId2"/>
    <p:sldId id="262" r:id="rId3"/>
    <p:sldId id="257" r:id="rId4"/>
    <p:sldId id="264" r:id="rId5"/>
    <p:sldId id="258" r:id="rId6"/>
    <p:sldId id="271" r:id="rId7"/>
    <p:sldId id="272" r:id="rId8"/>
    <p:sldId id="268" r:id="rId9"/>
    <p:sldId id="265" r:id="rId10"/>
    <p:sldId id="259" r:id="rId11"/>
    <p:sldId id="269" r:id="rId12"/>
    <p:sldId id="276" r:id="rId13"/>
    <p:sldId id="266" r:id="rId14"/>
    <p:sldId id="260" r:id="rId15"/>
    <p:sldId id="273" r:id="rId16"/>
    <p:sldId id="274" r:id="rId17"/>
    <p:sldId id="270" r:id="rId18"/>
    <p:sldId id="277" r:id="rId19"/>
    <p:sldId id="278" r:id="rId20"/>
    <p:sldId id="281" r:id="rId21"/>
    <p:sldId id="283" r:id="rId22"/>
    <p:sldId id="282" r:id="rId23"/>
    <p:sldId id="279" r:id="rId24"/>
    <p:sldId id="284" r:id="rId25"/>
    <p:sldId id="285" r:id="rId26"/>
    <p:sldId id="261"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15"/>
    <p:restoredTop sz="74302"/>
  </p:normalViewPr>
  <p:slideViewPr>
    <p:cSldViewPr snapToGrid="0" snapToObjects="1">
      <p:cViewPr varScale="1">
        <p:scale>
          <a:sx n="91" d="100"/>
          <a:sy n="91" d="100"/>
        </p:scale>
        <p:origin x="19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A1FF8-8DD9-A041-811B-A0805887EECB}" type="datetimeFigureOut">
              <a:rPr lang="en-US" smtClean="0"/>
              <a:t>6/4/21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FEACB-C150-554A-AFBC-2A59B7AF38A3}" type="slidenum">
              <a:rPr lang="en-US" smtClean="0"/>
              <a:t>‹#›</a:t>
            </a:fld>
            <a:endParaRPr lang="en-US"/>
          </a:p>
        </p:txBody>
      </p:sp>
    </p:spTree>
    <p:extLst>
      <p:ext uri="{BB962C8B-B14F-4D97-AF65-F5344CB8AC3E}">
        <p14:creationId xmlns:p14="http://schemas.microsoft.com/office/powerpoint/2010/main" val="350298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My name is N’Dea Jackson and I am a Spring 2021 candidate for a Masters of Applied Data Science here at Syracuse University. Today, I will be presenting my portfolio as a requirement of completion of the program.</a:t>
            </a:r>
          </a:p>
        </p:txBody>
      </p:sp>
      <p:sp>
        <p:nvSpPr>
          <p:cNvPr id="4" name="Slide Number Placeholder 3"/>
          <p:cNvSpPr>
            <a:spLocks noGrp="1"/>
          </p:cNvSpPr>
          <p:nvPr>
            <p:ph type="sldNum" sz="quarter" idx="5"/>
          </p:nvPr>
        </p:nvSpPr>
        <p:spPr/>
        <p:txBody>
          <a:bodyPr/>
          <a:lstStyle/>
          <a:p>
            <a:fld id="{EF2FEACB-C150-554A-AFBC-2A59B7AF38A3}" type="slidenum">
              <a:rPr lang="en-US" smtClean="0"/>
              <a:t>1</a:t>
            </a:fld>
            <a:endParaRPr lang="en-US"/>
          </a:p>
        </p:txBody>
      </p:sp>
    </p:spTree>
    <p:extLst>
      <p:ext uri="{BB962C8B-B14F-4D97-AF65-F5344CB8AC3E}">
        <p14:creationId xmlns:p14="http://schemas.microsoft.com/office/powerpoint/2010/main" val="1119344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the Applied Data Science Program at Syracuse University is offered as a joint program with the School of Information Studies and the Martin J. Whitman School of Management. This program focuses directly on applications of Data Science that can be applied to enterprise operations and processes, particularly in the areas of data capture, management, analysis, and communications for decision making.</a:t>
            </a:r>
          </a:p>
          <a:p>
            <a:endParaRPr lang="en-US" dirty="0"/>
          </a:p>
          <a:p>
            <a:r>
              <a:rPr lang="en-US" dirty="0"/>
              <a:t>As a requirement of the portfolio, I have selected several projects that I have worked on over the course of my degree that align with the program’s learning objectives, which I will detail in the next slide.</a:t>
            </a:r>
          </a:p>
          <a:p>
            <a:endParaRPr lang="en-US" dirty="0"/>
          </a:p>
        </p:txBody>
      </p:sp>
      <p:sp>
        <p:nvSpPr>
          <p:cNvPr id="4" name="Slide Number Placeholder 3"/>
          <p:cNvSpPr>
            <a:spLocks noGrp="1"/>
          </p:cNvSpPr>
          <p:nvPr>
            <p:ph type="sldNum" sz="quarter" idx="5"/>
          </p:nvPr>
        </p:nvSpPr>
        <p:spPr/>
        <p:txBody>
          <a:bodyPr/>
          <a:lstStyle/>
          <a:p>
            <a:fld id="{EF2FEACB-C150-554A-AFBC-2A59B7AF38A3}" type="slidenum">
              <a:rPr lang="en-US" smtClean="0"/>
              <a:t>2</a:t>
            </a:fld>
            <a:endParaRPr lang="en-US"/>
          </a:p>
        </p:txBody>
      </p:sp>
    </p:spTree>
    <p:extLst>
      <p:ext uri="{BB962C8B-B14F-4D97-AF65-F5344CB8AC3E}">
        <p14:creationId xmlns:p14="http://schemas.microsoft.com/office/powerpoint/2010/main" val="327883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Master of Applied Data Science program has 7 learning objectives that follow students throughout the span of their degree. Students should be able to tie  these learning objectives to the works that they complete in all of their courses. The objectives can be seen on the right hand side of the screen.</a:t>
            </a:r>
          </a:p>
        </p:txBody>
      </p:sp>
      <p:sp>
        <p:nvSpPr>
          <p:cNvPr id="4" name="Slide Number Placeholder 3"/>
          <p:cNvSpPr>
            <a:spLocks noGrp="1"/>
          </p:cNvSpPr>
          <p:nvPr>
            <p:ph type="sldNum" sz="quarter" idx="5"/>
          </p:nvPr>
        </p:nvSpPr>
        <p:spPr/>
        <p:txBody>
          <a:bodyPr/>
          <a:lstStyle/>
          <a:p>
            <a:fld id="{EF2FEACB-C150-554A-AFBC-2A59B7AF38A3}" type="slidenum">
              <a:rPr lang="en-US" smtClean="0"/>
              <a:t>3</a:t>
            </a:fld>
            <a:endParaRPr lang="en-US"/>
          </a:p>
        </p:txBody>
      </p:sp>
    </p:spTree>
    <p:extLst>
      <p:ext uri="{BB962C8B-B14F-4D97-AF65-F5344CB8AC3E}">
        <p14:creationId xmlns:p14="http://schemas.microsoft.com/office/powerpoint/2010/main" val="14752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course I will be reviewing is IST 659 – Database Administration.</a:t>
            </a:r>
          </a:p>
        </p:txBody>
      </p:sp>
      <p:sp>
        <p:nvSpPr>
          <p:cNvPr id="4" name="Slide Number Placeholder 3"/>
          <p:cNvSpPr>
            <a:spLocks noGrp="1"/>
          </p:cNvSpPr>
          <p:nvPr>
            <p:ph type="sldNum" sz="quarter" idx="5"/>
          </p:nvPr>
        </p:nvSpPr>
        <p:spPr/>
        <p:txBody>
          <a:bodyPr/>
          <a:lstStyle/>
          <a:p>
            <a:fld id="{EF2FEACB-C150-554A-AFBC-2A59B7AF38A3}" type="slidenum">
              <a:rPr lang="en-US" smtClean="0"/>
              <a:t>4</a:t>
            </a:fld>
            <a:endParaRPr lang="en-US"/>
          </a:p>
        </p:txBody>
      </p:sp>
    </p:spTree>
    <p:extLst>
      <p:ext uri="{BB962C8B-B14F-4D97-AF65-F5344CB8AC3E}">
        <p14:creationId xmlns:p14="http://schemas.microsoft.com/office/powerpoint/2010/main" val="424025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2FEACB-C150-554A-AFBC-2A59B7AF38A3}" type="slidenum">
              <a:rPr lang="en-US" smtClean="0"/>
              <a:t>18</a:t>
            </a:fld>
            <a:endParaRPr lang="en-US"/>
          </a:p>
        </p:txBody>
      </p:sp>
    </p:spTree>
    <p:extLst>
      <p:ext uri="{BB962C8B-B14F-4D97-AF65-F5344CB8AC3E}">
        <p14:creationId xmlns:p14="http://schemas.microsoft.com/office/powerpoint/2010/main" val="333401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2FEACB-C150-554A-AFBC-2A59B7AF38A3}" type="slidenum">
              <a:rPr lang="en-US" smtClean="0"/>
              <a:t>19</a:t>
            </a:fld>
            <a:endParaRPr lang="en-US"/>
          </a:p>
        </p:txBody>
      </p:sp>
    </p:spTree>
    <p:extLst>
      <p:ext uri="{BB962C8B-B14F-4D97-AF65-F5344CB8AC3E}">
        <p14:creationId xmlns:p14="http://schemas.microsoft.com/office/powerpoint/2010/main" val="143534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Master of Applied Data Science program has 7 learning objectives that follow students throughout the span of their degree. Students should be able to tie  these learning objectives to the works that they complete in all of their courses. The objectives can be seen on the right hand side of the screen.</a:t>
            </a:r>
          </a:p>
        </p:txBody>
      </p:sp>
      <p:sp>
        <p:nvSpPr>
          <p:cNvPr id="4" name="Slide Number Placeholder 3"/>
          <p:cNvSpPr>
            <a:spLocks noGrp="1"/>
          </p:cNvSpPr>
          <p:nvPr>
            <p:ph type="sldNum" sz="quarter" idx="5"/>
          </p:nvPr>
        </p:nvSpPr>
        <p:spPr/>
        <p:txBody>
          <a:bodyPr/>
          <a:lstStyle/>
          <a:p>
            <a:fld id="{EF2FEACB-C150-554A-AFBC-2A59B7AF38A3}" type="slidenum">
              <a:rPr lang="en-US" smtClean="0"/>
              <a:t>25</a:t>
            </a:fld>
            <a:endParaRPr lang="en-US"/>
          </a:p>
        </p:txBody>
      </p:sp>
    </p:spTree>
    <p:extLst>
      <p:ext uri="{BB962C8B-B14F-4D97-AF65-F5344CB8AC3E}">
        <p14:creationId xmlns:p14="http://schemas.microsoft.com/office/powerpoint/2010/main" val="379432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6/3/21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36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6/3/21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5399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6/3/21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970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6/3/21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3309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6/3/21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8063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6/3/21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2822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6/3/21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2883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6/3/21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0926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6/3/21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5618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6/3/21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4934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6/3/21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6/3/21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93334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a:extLst>
              <a:ext uri="{FF2B5EF4-FFF2-40B4-BE49-F238E27FC236}">
                <a16:creationId xmlns:a16="http://schemas.microsoft.com/office/drawing/2014/main" id="{9AFB5A69-F642-462D-A817-08C07F61DC36}"/>
              </a:ext>
            </a:extLst>
          </p:cNvPr>
          <p:cNvPicPr>
            <a:picLocks noChangeAspect="1"/>
          </p:cNvPicPr>
          <p:nvPr/>
        </p:nvPicPr>
        <p:blipFill rotWithShape="1">
          <a:blip r:embed="rId3">
            <a:alphaModFix amt="40000"/>
          </a:blip>
          <a:srcRect t="15730"/>
          <a:stretch/>
        </p:blipFill>
        <p:spPr>
          <a:xfrm>
            <a:off x="-2" y="-4"/>
            <a:ext cx="12192001" cy="6858001"/>
          </a:xfrm>
          <a:prstGeom prst="rect">
            <a:avLst/>
          </a:prstGeom>
        </p:spPr>
      </p:pic>
      <p:sp>
        <p:nvSpPr>
          <p:cNvPr id="2" name="Title 1">
            <a:extLst>
              <a:ext uri="{FF2B5EF4-FFF2-40B4-BE49-F238E27FC236}">
                <a16:creationId xmlns:a16="http://schemas.microsoft.com/office/drawing/2014/main" id="{83E902DB-469F-694F-BFE1-ADE39693F5CF}"/>
              </a:ext>
            </a:extLst>
          </p:cNvPr>
          <p:cNvSpPr>
            <a:spLocks noGrp="1"/>
          </p:cNvSpPr>
          <p:nvPr>
            <p:ph type="ctrTitle"/>
          </p:nvPr>
        </p:nvSpPr>
        <p:spPr>
          <a:xfrm>
            <a:off x="517870" y="978408"/>
            <a:ext cx="5021182" cy="2334248"/>
          </a:xfrm>
        </p:spPr>
        <p:txBody>
          <a:bodyPr anchor="t">
            <a:noAutofit/>
          </a:bodyPr>
          <a:lstStyle/>
          <a:p>
            <a:r>
              <a:rPr lang="en-US" sz="3600" dirty="0">
                <a:solidFill>
                  <a:srgbClr val="FFFFFF"/>
                </a:solidFill>
              </a:rPr>
              <a:t>Master of Applied Data Science Portfolio Presentation</a:t>
            </a:r>
          </a:p>
        </p:txBody>
      </p:sp>
      <p:sp>
        <p:nvSpPr>
          <p:cNvPr id="3" name="Subtitle 2">
            <a:extLst>
              <a:ext uri="{FF2B5EF4-FFF2-40B4-BE49-F238E27FC236}">
                <a16:creationId xmlns:a16="http://schemas.microsoft.com/office/drawing/2014/main" id="{E443CE8F-C745-BE4A-8F26-6A56CE2D2AE9}"/>
              </a:ext>
            </a:extLst>
          </p:cNvPr>
          <p:cNvSpPr>
            <a:spLocks noGrp="1"/>
          </p:cNvSpPr>
          <p:nvPr>
            <p:ph type="subTitle" idx="1"/>
          </p:nvPr>
        </p:nvSpPr>
        <p:spPr>
          <a:xfrm>
            <a:off x="6652366" y="4017818"/>
            <a:ext cx="5040785" cy="1828799"/>
          </a:xfrm>
        </p:spPr>
        <p:txBody>
          <a:bodyPr anchor="b">
            <a:normAutofit/>
          </a:bodyPr>
          <a:lstStyle/>
          <a:p>
            <a:pPr>
              <a:spcBef>
                <a:spcPts val="400"/>
              </a:spcBef>
            </a:pPr>
            <a:r>
              <a:rPr lang="en-US" dirty="0">
                <a:solidFill>
                  <a:srgbClr val="FFFFFF"/>
                </a:solidFill>
              </a:rPr>
              <a:t>N’Dea Jackson</a:t>
            </a:r>
          </a:p>
          <a:p>
            <a:pPr>
              <a:spcBef>
                <a:spcPts val="400"/>
              </a:spcBef>
            </a:pPr>
            <a:r>
              <a:rPr lang="en-US" sz="1800" dirty="0">
                <a:solidFill>
                  <a:srgbClr val="FFFFFF"/>
                </a:solidFill>
              </a:rPr>
              <a:t>Syracuse University</a:t>
            </a:r>
          </a:p>
          <a:p>
            <a:pPr>
              <a:spcBef>
                <a:spcPts val="400"/>
              </a:spcBef>
            </a:pPr>
            <a:r>
              <a:rPr lang="en-US" sz="1600" dirty="0">
                <a:solidFill>
                  <a:srgbClr val="FFFFFF"/>
                </a:solidFill>
              </a:rPr>
              <a:t>Spring 2021</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49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2824-03FB-2746-8178-470EA26638F8}"/>
              </a:ext>
            </a:extLst>
          </p:cNvPr>
          <p:cNvSpPr>
            <a:spLocks noGrp="1"/>
          </p:cNvSpPr>
          <p:nvPr>
            <p:ph type="title"/>
          </p:nvPr>
        </p:nvSpPr>
        <p:spPr>
          <a:xfrm>
            <a:off x="517870" y="978409"/>
            <a:ext cx="5021182" cy="1252174"/>
          </a:xfrm>
        </p:spPr>
        <p:txBody>
          <a:bodyPr>
            <a:normAutofit fontScale="90000"/>
          </a:bodyPr>
          <a:lstStyle/>
          <a:p>
            <a:r>
              <a:rPr lang="en-US" sz="3600" dirty="0"/>
              <a:t>Boston Crime Data Report</a:t>
            </a:r>
            <a:br>
              <a:rPr lang="en-US" sz="3600" dirty="0"/>
            </a:br>
            <a:r>
              <a:rPr lang="en-US" sz="2000" dirty="0"/>
              <a:t>IST 719: Data Visualization</a:t>
            </a:r>
            <a:endParaRPr lang="en-US" sz="3600" dirty="0"/>
          </a:p>
        </p:txBody>
      </p:sp>
      <p:sp>
        <p:nvSpPr>
          <p:cNvPr id="3" name="Content Placeholder 2">
            <a:extLst>
              <a:ext uri="{FF2B5EF4-FFF2-40B4-BE49-F238E27FC236}">
                <a16:creationId xmlns:a16="http://schemas.microsoft.com/office/drawing/2014/main" id="{A3944B1E-2065-FD4D-9591-576D65E62AF6}"/>
              </a:ext>
            </a:extLst>
          </p:cNvPr>
          <p:cNvSpPr>
            <a:spLocks noGrp="1"/>
          </p:cNvSpPr>
          <p:nvPr>
            <p:ph idx="1"/>
          </p:nvPr>
        </p:nvSpPr>
        <p:spPr>
          <a:xfrm>
            <a:off x="6662168" y="969264"/>
            <a:ext cx="5021182" cy="5349474"/>
          </a:xfrm>
        </p:spPr>
        <p:txBody>
          <a:bodyPr>
            <a:normAutofit fontScale="77500" lnSpcReduction="20000"/>
          </a:bodyPr>
          <a:lstStyle/>
          <a:p>
            <a:r>
              <a:rPr lang="en-US" dirty="0"/>
              <a:t>Project Overview:</a:t>
            </a:r>
          </a:p>
          <a:p>
            <a:r>
              <a:rPr lang="en-US" dirty="0"/>
              <a:t>Under the direction of Professor Gary </a:t>
            </a:r>
            <a:r>
              <a:rPr lang="en-US" dirty="0" err="1"/>
              <a:t>Krudys</a:t>
            </a:r>
            <a:r>
              <a:rPr lang="en-US" dirty="0"/>
              <a:t>, a poster visualization was designed in order to display the most prevalent crimes that occurred in Boston neighborhoods.</a:t>
            </a:r>
          </a:p>
          <a:p>
            <a:endParaRPr lang="en-US" dirty="0"/>
          </a:p>
          <a:p>
            <a:r>
              <a:rPr lang="en-US" dirty="0"/>
              <a:t>Overall benefit of the visualization:</a:t>
            </a:r>
          </a:p>
          <a:p>
            <a:pPr marL="342900" indent="-342900">
              <a:buFont typeface="Arial" panose="020B0604020202020204" pitchFamily="34" charset="0"/>
              <a:buChar char="•"/>
            </a:pPr>
            <a:r>
              <a:rPr lang="en-US" dirty="0"/>
              <a:t>Boston Police Department (BPD) would gain a better understanding of which neighborhoods could benefit from an increased police presence</a:t>
            </a:r>
          </a:p>
          <a:p>
            <a:pPr marL="342900" indent="-342900">
              <a:buFont typeface="Arial" panose="020B0604020202020204" pitchFamily="34" charset="0"/>
              <a:buChar char="•"/>
            </a:pPr>
            <a:r>
              <a:rPr lang="en-US" dirty="0"/>
              <a:t>City officials would gain a better understanding of programs they could place in certain areas to curb criminal activity</a:t>
            </a:r>
          </a:p>
          <a:p>
            <a:pPr marL="342900" indent="-342900">
              <a:buFont typeface="Arial" panose="020B0604020202020204" pitchFamily="34" charset="0"/>
              <a:buChar char="•"/>
            </a:pPr>
            <a:r>
              <a:rPr lang="en-US" dirty="0"/>
              <a:t>Making this data public would allow residents, potential residents, and visitors to be more aware of their surroundings</a:t>
            </a:r>
          </a:p>
          <a:p>
            <a:pPr marL="342900" indent="-342900">
              <a:buFont typeface="Arial" panose="020B0604020202020204" pitchFamily="34" charset="0"/>
              <a:buChar char="•"/>
            </a:pPr>
            <a:endParaRPr lang="en-US" dirty="0"/>
          </a:p>
          <a:p>
            <a:r>
              <a:rPr lang="en-US" dirty="0"/>
              <a:t>Language used: R</a:t>
            </a:r>
          </a:p>
        </p:txBody>
      </p:sp>
      <p:sp>
        <p:nvSpPr>
          <p:cNvPr id="4" name="Content Placeholder 2">
            <a:extLst>
              <a:ext uri="{FF2B5EF4-FFF2-40B4-BE49-F238E27FC236}">
                <a16:creationId xmlns:a16="http://schemas.microsoft.com/office/drawing/2014/main" id="{3AC54C5C-9FD3-2847-91B4-31C58BA19E3C}"/>
              </a:ext>
            </a:extLst>
          </p:cNvPr>
          <p:cNvSpPr txBox="1">
            <a:spLocks/>
          </p:cNvSpPr>
          <p:nvPr/>
        </p:nvSpPr>
        <p:spPr>
          <a:xfrm>
            <a:off x="517870" y="2383933"/>
            <a:ext cx="5021182" cy="3609363"/>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Learning Objectives Met:</a:t>
            </a:r>
          </a:p>
          <a:p>
            <a:pPr marL="342900" indent="-342900">
              <a:buFont typeface="Arial" panose="020B0604020202020204" pitchFamily="34" charset="0"/>
              <a:buChar char="•"/>
            </a:pPr>
            <a:r>
              <a:rPr lang="en-US" dirty="0"/>
              <a:t>Collect and organize data</a:t>
            </a:r>
          </a:p>
          <a:p>
            <a:pPr marL="617220" lvl="1" indent="-342900"/>
            <a:r>
              <a:rPr lang="en-US" dirty="0"/>
              <a:t>Going a step further to identify patterns in the data via visualization and statistical techniques</a:t>
            </a:r>
          </a:p>
          <a:p>
            <a:pPr marL="342900" indent="-342900">
              <a:buFont typeface="Arial" panose="020B0604020202020204" pitchFamily="34" charset="0"/>
              <a:buChar char="•"/>
            </a:pPr>
            <a:r>
              <a:rPr lang="en-US" dirty="0"/>
              <a:t>Develop a plan of actions to implement the business decisions derived from the analyses</a:t>
            </a:r>
          </a:p>
          <a:p>
            <a:pPr marL="342900" indent="-342900">
              <a:buFont typeface="Arial" panose="020B0604020202020204" pitchFamily="34" charset="0"/>
              <a:buChar char="•"/>
            </a:pPr>
            <a:r>
              <a:rPr lang="en-US" dirty="0"/>
              <a:t>Demonstrate communication skills regarding the data</a:t>
            </a:r>
          </a:p>
          <a:p>
            <a:pPr marL="342900" indent="-342900"/>
            <a:endParaRPr lang="en-US" dirty="0"/>
          </a:p>
        </p:txBody>
      </p:sp>
      <p:sp>
        <p:nvSpPr>
          <p:cNvPr id="5" name="TextBox 4">
            <a:extLst>
              <a:ext uri="{FF2B5EF4-FFF2-40B4-BE49-F238E27FC236}">
                <a16:creationId xmlns:a16="http://schemas.microsoft.com/office/drawing/2014/main" id="{A7394FC9-EFF6-224D-9139-A4B1CE195249}"/>
              </a:ext>
            </a:extLst>
          </p:cNvPr>
          <p:cNvSpPr txBox="1"/>
          <p:nvPr/>
        </p:nvSpPr>
        <p:spPr>
          <a:xfrm>
            <a:off x="8581293" y="6460532"/>
            <a:ext cx="3387969" cy="369332"/>
          </a:xfrm>
          <a:prstGeom prst="rect">
            <a:avLst/>
          </a:prstGeom>
          <a:noFill/>
        </p:spPr>
        <p:txBody>
          <a:bodyPr wrap="square" rtlCol="0">
            <a:spAutoFit/>
          </a:bodyPr>
          <a:lstStyle/>
          <a:p>
            <a:r>
              <a:rPr lang="en-US" sz="900" dirty="0"/>
              <a:t>https://</a:t>
            </a:r>
            <a:r>
              <a:rPr lang="en-US" sz="900" dirty="0" err="1"/>
              <a:t>data.boston.gov</a:t>
            </a:r>
            <a:r>
              <a:rPr lang="en-US" sz="900" dirty="0"/>
              <a:t>/dataset/crime-incident-reports-august-2015-to-date-source-new-system</a:t>
            </a:r>
          </a:p>
        </p:txBody>
      </p:sp>
    </p:spTree>
    <p:extLst>
      <p:ext uri="{BB962C8B-B14F-4D97-AF65-F5344CB8AC3E}">
        <p14:creationId xmlns:p14="http://schemas.microsoft.com/office/powerpoint/2010/main" val="153442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5A472D-234A-A046-AD09-39EE1F2FEB12}"/>
              </a:ext>
            </a:extLst>
          </p:cNvPr>
          <p:cNvSpPr>
            <a:spLocks noGrp="1"/>
          </p:cNvSpPr>
          <p:nvPr>
            <p:ph type="title"/>
          </p:nvPr>
        </p:nvSpPr>
        <p:spPr>
          <a:xfrm>
            <a:off x="521208" y="978408"/>
            <a:ext cx="5019419" cy="909007"/>
          </a:xfrm>
        </p:spPr>
        <p:txBody>
          <a:bodyPr vert="horz" lIns="91440" tIns="45720" rIns="91440" bIns="45720" rtlCol="0" anchor="t">
            <a:normAutofit fontScale="90000"/>
          </a:bodyPr>
          <a:lstStyle/>
          <a:p>
            <a:r>
              <a:rPr lang="en-US" sz="4400" dirty="0"/>
              <a:t>The Data</a:t>
            </a:r>
            <a:br>
              <a:rPr lang="en-US" sz="4400" dirty="0"/>
            </a:br>
            <a:r>
              <a:rPr lang="en-US" sz="1200" dirty="0">
                <a:solidFill>
                  <a:srgbClr val="000000"/>
                </a:solidFill>
              </a:rPr>
              <a:t>IST 719: Data Visualization</a:t>
            </a:r>
            <a:endParaRPr lang="en-US" sz="4400" dirty="0"/>
          </a:p>
        </p:txBody>
      </p:sp>
      <p:sp>
        <p:nvSpPr>
          <p:cNvPr id="18" name="Rectangle 17">
            <a:extLst>
              <a:ext uri="{FF2B5EF4-FFF2-40B4-BE49-F238E27FC236}">
                <a16:creationId xmlns:a16="http://schemas.microsoft.com/office/drawing/2014/main" id="{925CC04F-787A-49FA-9065-69EDF439F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AD3AC8C0-740E-904B-B523-1BC6587BFEA4}"/>
              </a:ext>
            </a:extLst>
          </p:cNvPr>
          <p:cNvPicPr>
            <a:picLocks noChangeAspect="1"/>
          </p:cNvPicPr>
          <p:nvPr/>
        </p:nvPicPr>
        <p:blipFill>
          <a:blip r:embed="rId2"/>
          <a:stretch>
            <a:fillRect/>
          </a:stretch>
        </p:blipFill>
        <p:spPr>
          <a:xfrm>
            <a:off x="6354292" y="3755934"/>
            <a:ext cx="5019419" cy="2948909"/>
          </a:xfrm>
          <a:prstGeom prst="rect">
            <a:avLst/>
          </a:prstGeom>
        </p:spPr>
      </p:pic>
      <p:pic>
        <p:nvPicPr>
          <p:cNvPr id="5" name="Content Placeholder 4" descr="Map&#10;&#10;Description automatically generated">
            <a:extLst>
              <a:ext uri="{FF2B5EF4-FFF2-40B4-BE49-F238E27FC236}">
                <a16:creationId xmlns:a16="http://schemas.microsoft.com/office/drawing/2014/main" id="{94B56E8C-184C-F54E-B64E-3102BBD01EE7}"/>
              </a:ext>
            </a:extLst>
          </p:cNvPr>
          <p:cNvPicPr>
            <a:picLocks noGrp="1" noChangeAspect="1"/>
          </p:cNvPicPr>
          <p:nvPr>
            <p:ph idx="1"/>
          </p:nvPr>
        </p:nvPicPr>
        <p:blipFill>
          <a:blip r:embed="rId3"/>
          <a:stretch>
            <a:fillRect/>
          </a:stretch>
        </p:blipFill>
        <p:spPr>
          <a:xfrm>
            <a:off x="5539052" y="978408"/>
            <a:ext cx="6432081" cy="2588913"/>
          </a:xfrm>
          <a:prstGeom prst="rect">
            <a:avLst/>
          </a:prstGeom>
        </p:spPr>
      </p:pic>
      <p:sp>
        <p:nvSpPr>
          <p:cNvPr id="13" name="Content Placeholder 2">
            <a:extLst>
              <a:ext uri="{FF2B5EF4-FFF2-40B4-BE49-F238E27FC236}">
                <a16:creationId xmlns:a16="http://schemas.microsoft.com/office/drawing/2014/main" id="{ECE91EAC-DEA1-1849-8CAC-5888B812824D}"/>
              </a:ext>
            </a:extLst>
          </p:cNvPr>
          <p:cNvSpPr txBox="1">
            <a:spLocks/>
          </p:cNvSpPr>
          <p:nvPr/>
        </p:nvSpPr>
        <p:spPr>
          <a:xfrm>
            <a:off x="517870" y="1893561"/>
            <a:ext cx="5021182" cy="1862373"/>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What crimes occur most frequently?</a:t>
            </a:r>
          </a:p>
          <a:p>
            <a:pPr marL="285750" indent="-285750">
              <a:buFont typeface="Arial" panose="020B0604020202020204" pitchFamily="34" charset="0"/>
              <a:buChar char="•"/>
            </a:pPr>
            <a:r>
              <a:rPr lang="en-US" sz="1400" dirty="0"/>
              <a:t>Heat maps were created of the three most frequently occurring crimes that occur in Boston neighborhoods:</a:t>
            </a:r>
          </a:p>
          <a:p>
            <a:pPr marL="560070" lvl="1" indent="-285750"/>
            <a:r>
              <a:rPr lang="en-US" sz="1200" dirty="0"/>
              <a:t>Motor Vehicle Accident Response</a:t>
            </a:r>
          </a:p>
          <a:p>
            <a:pPr marL="560070" lvl="1" indent="-285750"/>
            <a:r>
              <a:rPr lang="en-US" sz="1200" dirty="0"/>
              <a:t>Larceny (including shoplifting, bicycles, purse snatches)</a:t>
            </a:r>
          </a:p>
          <a:p>
            <a:pPr marL="560070" lvl="1" indent="-285750"/>
            <a:r>
              <a:rPr lang="en-US" sz="1200" dirty="0"/>
              <a:t>Medical Assistance (including sick/injured/medical/suicide attempt/sudden death/death investigation)</a:t>
            </a:r>
          </a:p>
          <a:p>
            <a:endParaRPr lang="en-US" sz="1400" dirty="0"/>
          </a:p>
        </p:txBody>
      </p:sp>
      <p:sp>
        <p:nvSpPr>
          <p:cNvPr id="15" name="Content Placeholder 2">
            <a:extLst>
              <a:ext uri="{FF2B5EF4-FFF2-40B4-BE49-F238E27FC236}">
                <a16:creationId xmlns:a16="http://schemas.microsoft.com/office/drawing/2014/main" id="{5115785D-0296-5142-84DB-4535E2D70CCB}"/>
              </a:ext>
            </a:extLst>
          </p:cNvPr>
          <p:cNvSpPr txBox="1">
            <a:spLocks/>
          </p:cNvSpPr>
          <p:nvPr/>
        </p:nvSpPr>
        <p:spPr>
          <a:xfrm>
            <a:off x="508649" y="4227407"/>
            <a:ext cx="5021182" cy="2159114"/>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When do crimes occur?</a:t>
            </a:r>
          </a:p>
          <a:p>
            <a:pPr marL="285750" indent="-285750">
              <a:buFont typeface="Arial" panose="020B0604020202020204" pitchFamily="34" charset="0"/>
              <a:buChar char="•"/>
            </a:pPr>
            <a:r>
              <a:rPr lang="en-US" sz="1600" dirty="0"/>
              <a:t>Histograms and density plots were created to examine the frequency of crimes over the course of the four years being analyzed:</a:t>
            </a:r>
          </a:p>
          <a:p>
            <a:pPr marL="560070" lvl="1" indent="-285750"/>
            <a:r>
              <a:rPr lang="en-US" sz="1400" dirty="0"/>
              <a:t>48,496 incidents were recorded on Fridays, making it the day of the week with the highest crime frequency</a:t>
            </a:r>
          </a:p>
          <a:p>
            <a:pPr marL="560070" lvl="1" indent="-285750"/>
            <a:r>
              <a:rPr lang="en-US" sz="1400" dirty="0"/>
              <a:t>Over the course of a 24-hour period, crime appears to drop after midnight and steadily rise until it reaches its peak at 5PM.</a:t>
            </a:r>
          </a:p>
          <a:p>
            <a:pPr marL="560070" lvl="1" indent="-285750"/>
            <a:r>
              <a:rPr lang="en-US" sz="1400" dirty="0"/>
              <a:t>Yearly, the summer months, May-August, crime rises.</a:t>
            </a:r>
          </a:p>
          <a:p>
            <a:endParaRPr lang="en-US" sz="1600" dirty="0"/>
          </a:p>
        </p:txBody>
      </p:sp>
    </p:spTree>
    <p:extLst>
      <p:ext uri="{BB962C8B-B14F-4D97-AF65-F5344CB8AC3E}">
        <p14:creationId xmlns:p14="http://schemas.microsoft.com/office/powerpoint/2010/main" val="218558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5A472D-234A-A046-AD09-39EE1F2FEB12}"/>
              </a:ext>
            </a:extLst>
          </p:cNvPr>
          <p:cNvSpPr>
            <a:spLocks noGrp="1"/>
          </p:cNvSpPr>
          <p:nvPr>
            <p:ph type="title"/>
          </p:nvPr>
        </p:nvSpPr>
        <p:spPr>
          <a:xfrm>
            <a:off x="521208" y="978408"/>
            <a:ext cx="5019419" cy="1333517"/>
          </a:xfrm>
        </p:spPr>
        <p:txBody>
          <a:bodyPr vert="horz" lIns="91440" tIns="45720" rIns="91440" bIns="45720" rtlCol="0" anchor="t">
            <a:normAutofit/>
          </a:bodyPr>
          <a:lstStyle/>
          <a:p>
            <a:r>
              <a:rPr lang="en-US" dirty="0"/>
              <a:t>Reflection</a:t>
            </a:r>
            <a:br>
              <a:rPr lang="en-US" dirty="0"/>
            </a:br>
            <a:r>
              <a:rPr lang="en-US" sz="1800" dirty="0">
                <a:solidFill>
                  <a:srgbClr val="000000"/>
                </a:solidFill>
              </a:rPr>
              <a:t>IST 719: Data Visualization</a:t>
            </a:r>
            <a:endParaRPr lang="en-US" dirty="0"/>
          </a:p>
        </p:txBody>
      </p:sp>
      <p:sp>
        <p:nvSpPr>
          <p:cNvPr id="18" name="Rectangle 17">
            <a:extLst>
              <a:ext uri="{FF2B5EF4-FFF2-40B4-BE49-F238E27FC236}">
                <a16:creationId xmlns:a16="http://schemas.microsoft.com/office/drawing/2014/main" id="{925CC04F-787A-49FA-9065-69EDF439F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CE91EAC-DEA1-1849-8CAC-5888B812824D}"/>
              </a:ext>
            </a:extLst>
          </p:cNvPr>
          <p:cNvSpPr txBox="1">
            <a:spLocks/>
          </p:cNvSpPr>
          <p:nvPr/>
        </p:nvSpPr>
        <p:spPr>
          <a:xfrm>
            <a:off x="517870" y="2446372"/>
            <a:ext cx="5021182" cy="398959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Learning Objectives Met:</a:t>
            </a:r>
          </a:p>
          <a:p>
            <a:pPr marL="342900" indent="-342900">
              <a:spcBef>
                <a:spcPts val="400"/>
              </a:spcBef>
              <a:buFont typeface="Arial" panose="020B0604020202020204" pitchFamily="34" charset="0"/>
              <a:buChar char="•"/>
            </a:pPr>
            <a:r>
              <a:rPr lang="en-US" sz="1600" dirty="0"/>
              <a:t>Collect/Create and organize data</a:t>
            </a:r>
          </a:p>
          <a:p>
            <a:pPr marL="342900" indent="-342900">
              <a:spcBef>
                <a:spcPts val="400"/>
              </a:spcBef>
              <a:buFont typeface="Arial" panose="020B0604020202020204" pitchFamily="34" charset="0"/>
              <a:buChar char="•"/>
            </a:pPr>
            <a:r>
              <a:rPr lang="en-US" sz="1600" dirty="0"/>
              <a:t>Develop alternative strategies for efficiency</a:t>
            </a:r>
          </a:p>
          <a:p>
            <a:pPr marL="342900" indent="-342900">
              <a:spcBef>
                <a:spcPts val="400"/>
              </a:spcBef>
              <a:buFont typeface="Arial" panose="020B0604020202020204" pitchFamily="34" charset="0"/>
              <a:buChar char="•"/>
            </a:pPr>
            <a:r>
              <a:rPr lang="en-US" sz="1600" dirty="0"/>
              <a:t>Develop a plan of action to implement the business decisions derived from analysis</a:t>
            </a:r>
          </a:p>
          <a:p>
            <a:pPr marL="342900" indent="-342900">
              <a:spcBef>
                <a:spcPts val="400"/>
              </a:spcBef>
              <a:buFont typeface="Arial" panose="020B0604020202020204" pitchFamily="34" charset="0"/>
              <a:buChar char="•"/>
            </a:pPr>
            <a:r>
              <a:rPr lang="en-US" sz="1600" dirty="0"/>
              <a:t>Demonstrate communication skills</a:t>
            </a:r>
          </a:p>
        </p:txBody>
      </p:sp>
      <p:sp>
        <p:nvSpPr>
          <p:cNvPr id="4" name="Content Placeholder 3">
            <a:extLst>
              <a:ext uri="{FF2B5EF4-FFF2-40B4-BE49-F238E27FC236}">
                <a16:creationId xmlns:a16="http://schemas.microsoft.com/office/drawing/2014/main" id="{E4282083-FDDC-8048-B2B3-1F2270686D0C}"/>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dirty="0"/>
              <a:t>This course allowed students the space to gain practical knowledge on how to use R to perform data cleaning and preparation on a wide range of datasets</a:t>
            </a:r>
          </a:p>
          <a:p>
            <a:pPr marL="342900" indent="-342900">
              <a:buFont typeface="Arial" panose="020B0604020202020204" pitchFamily="34" charset="0"/>
              <a:buChar char="•"/>
            </a:pPr>
            <a:r>
              <a:rPr lang="en-US" dirty="0"/>
              <a:t>Taught how to gain insights from data as well as how to effectively communicate findings through visualizations</a:t>
            </a:r>
          </a:p>
          <a:p>
            <a:pPr marL="617220" lvl="1" indent="-342900"/>
            <a:r>
              <a:rPr lang="en-US" dirty="0"/>
              <a:t>Create visualizations that don’t compromise the data being presented</a:t>
            </a:r>
          </a:p>
          <a:p>
            <a:pPr marL="617220" lvl="1" indent="-342900"/>
            <a:r>
              <a:rPr lang="en-US" dirty="0"/>
              <a:t>Accurately and effectively portray data</a:t>
            </a:r>
          </a:p>
          <a:p>
            <a:pPr marL="342900" indent="-342900">
              <a:buFont typeface="Arial" panose="020B0604020202020204" pitchFamily="34" charset="0"/>
              <a:buChar char="•"/>
            </a:pPr>
            <a:r>
              <a:rPr lang="en-US" dirty="0"/>
              <a:t>Sharpened communication skills by creating data stories and tailoring presentations to specific audiences</a:t>
            </a:r>
          </a:p>
          <a:p>
            <a:pPr marL="342900" indent="-342900">
              <a:buFont typeface="Arial" panose="020B0604020202020204" pitchFamily="34" charset="0"/>
              <a:buChar char="•"/>
            </a:pPr>
            <a:r>
              <a:rPr lang="en-US" dirty="0"/>
              <a:t>Skills learned in this course were transferrable to other courses throughout the program and are also extremely valuable in the workforce. </a:t>
            </a:r>
          </a:p>
        </p:txBody>
      </p:sp>
    </p:spTree>
    <p:extLst>
      <p:ext uri="{BB962C8B-B14F-4D97-AF65-F5344CB8AC3E}">
        <p14:creationId xmlns:p14="http://schemas.microsoft.com/office/powerpoint/2010/main" val="344271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a:extLst>
              <a:ext uri="{FF2B5EF4-FFF2-40B4-BE49-F238E27FC236}">
                <a16:creationId xmlns:a16="http://schemas.microsoft.com/office/drawing/2014/main" id="{9AFB5A69-F642-462D-A817-08C07F61DC36}"/>
              </a:ext>
            </a:extLst>
          </p:cNvPr>
          <p:cNvPicPr>
            <a:picLocks noChangeAspect="1"/>
          </p:cNvPicPr>
          <p:nvPr/>
        </p:nvPicPr>
        <p:blipFill rotWithShape="1">
          <a:blip r:embed="rId2">
            <a:alphaModFix amt="40000"/>
          </a:blip>
          <a:srcRect t="15730"/>
          <a:stretch/>
        </p:blipFill>
        <p:spPr>
          <a:xfrm>
            <a:off x="-2" y="-4"/>
            <a:ext cx="12192001" cy="6858001"/>
          </a:xfrm>
          <a:prstGeom prst="rect">
            <a:avLst/>
          </a:prstGeom>
        </p:spPr>
      </p:pic>
      <p:sp>
        <p:nvSpPr>
          <p:cNvPr id="2" name="Title 1">
            <a:extLst>
              <a:ext uri="{FF2B5EF4-FFF2-40B4-BE49-F238E27FC236}">
                <a16:creationId xmlns:a16="http://schemas.microsoft.com/office/drawing/2014/main" id="{83E902DB-469F-694F-BFE1-ADE39693F5CF}"/>
              </a:ext>
            </a:extLst>
          </p:cNvPr>
          <p:cNvSpPr>
            <a:spLocks noGrp="1"/>
          </p:cNvSpPr>
          <p:nvPr>
            <p:ph type="ctrTitle"/>
          </p:nvPr>
        </p:nvSpPr>
        <p:spPr>
          <a:xfrm>
            <a:off x="2236379" y="2550328"/>
            <a:ext cx="7719237" cy="1757335"/>
          </a:xfrm>
        </p:spPr>
        <p:txBody>
          <a:bodyPr anchor="t">
            <a:normAutofit/>
          </a:bodyPr>
          <a:lstStyle/>
          <a:p>
            <a:pPr algn="ctr">
              <a:lnSpc>
                <a:spcPct val="90000"/>
              </a:lnSpc>
            </a:pPr>
            <a:r>
              <a:rPr lang="en-US" sz="3800" dirty="0">
                <a:solidFill>
                  <a:srgbClr val="FFFFFF"/>
                </a:solidFill>
              </a:rPr>
              <a:t>IST 707</a:t>
            </a:r>
            <a:br>
              <a:rPr lang="en-US" sz="3800" dirty="0">
                <a:solidFill>
                  <a:srgbClr val="FFFFFF"/>
                </a:solidFill>
              </a:rPr>
            </a:br>
            <a:r>
              <a:rPr lang="en-US" sz="3800" dirty="0">
                <a:solidFill>
                  <a:srgbClr val="FFFFFF"/>
                </a:solidFill>
              </a:rPr>
              <a:t>Data Analytics</a:t>
            </a:r>
          </a:p>
        </p:txBody>
      </p:sp>
      <p:sp>
        <p:nvSpPr>
          <p:cNvPr id="31" name="Rectangle 2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17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3C07-009E-6D4A-9D85-FC5C6AEABCA0}"/>
              </a:ext>
            </a:extLst>
          </p:cNvPr>
          <p:cNvSpPr>
            <a:spLocks noGrp="1"/>
          </p:cNvSpPr>
          <p:nvPr>
            <p:ph type="title"/>
          </p:nvPr>
        </p:nvSpPr>
        <p:spPr>
          <a:xfrm>
            <a:off x="517870" y="978408"/>
            <a:ext cx="5021182" cy="1335301"/>
          </a:xfrm>
        </p:spPr>
        <p:txBody>
          <a:bodyPr>
            <a:normAutofit fontScale="90000"/>
          </a:bodyPr>
          <a:lstStyle/>
          <a:p>
            <a:r>
              <a:rPr lang="en-US" sz="3600" dirty="0"/>
              <a:t>National Basketball Association Shot Analysis</a:t>
            </a:r>
            <a:br>
              <a:rPr lang="en-US" sz="3600" dirty="0"/>
            </a:br>
            <a:r>
              <a:rPr lang="en-US" sz="2000" dirty="0"/>
              <a:t>IST 707: Data Analysis</a:t>
            </a:r>
            <a:endParaRPr lang="en-US" sz="3600" dirty="0"/>
          </a:p>
        </p:txBody>
      </p:sp>
      <p:sp>
        <p:nvSpPr>
          <p:cNvPr id="3" name="Content Placeholder 2">
            <a:extLst>
              <a:ext uri="{FF2B5EF4-FFF2-40B4-BE49-F238E27FC236}">
                <a16:creationId xmlns:a16="http://schemas.microsoft.com/office/drawing/2014/main" id="{1EF5119E-7B21-3541-9E87-A7819955973A}"/>
              </a:ext>
            </a:extLst>
          </p:cNvPr>
          <p:cNvSpPr>
            <a:spLocks noGrp="1"/>
          </p:cNvSpPr>
          <p:nvPr>
            <p:ph idx="1"/>
          </p:nvPr>
        </p:nvSpPr>
        <p:spPr>
          <a:xfrm>
            <a:off x="6662168" y="969264"/>
            <a:ext cx="5021182" cy="5514663"/>
          </a:xfrm>
        </p:spPr>
        <p:txBody>
          <a:bodyPr/>
          <a:lstStyle/>
          <a:p>
            <a:r>
              <a:rPr lang="en-US" dirty="0"/>
              <a:t>Project Overview:</a:t>
            </a:r>
          </a:p>
          <a:p>
            <a:pPr lvl="0"/>
            <a:r>
              <a:rPr lang="en-US" sz="1700" dirty="0">
                <a:solidFill>
                  <a:srgbClr val="000000"/>
                </a:solidFill>
              </a:rPr>
              <a:t>Under the direction of Professor Jeremy Bolton, various data mining, data preparation, and other relevant techniques were used to analyze shots that were taken by National Basketball Association (NBA) players.</a:t>
            </a:r>
          </a:p>
          <a:p>
            <a:pPr lvl="0"/>
            <a:endParaRPr lang="en-US" sz="1700" dirty="0">
              <a:solidFill>
                <a:srgbClr val="000000"/>
              </a:solidFill>
            </a:endParaRPr>
          </a:p>
          <a:p>
            <a:pPr lvl="0"/>
            <a:r>
              <a:rPr lang="en-US" sz="1700" dirty="0">
                <a:solidFill>
                  <a:srgbClr val="000000"/>
                </a:solidFill>
              </a:rPr>
              <a:t>Overall benefit of the analysis:</a:t>
            </a:r>
          </a:p>
          <a:p>
            <a:pPr marL="285750" lvl="0" indent="-285750">
              <a:buFont typeface="Arial" panose="020B0604020202020204" pitchFamily="34" charset="0"/>
              <a:buChar char="•"/>
            </a:pPr>
            <a:r>
              <a:rPr lang="en-US" sz="1700" dirty="0">
                <a:solidFill>
                  <a:srgbClr val="000000"/>
                </a:solidFill>
              </a:rPr>
              <a:t>Help the league improve performance by predicting things such as</a:t>
            </a:r>
            <a:r>
              <a:rPr lang="en-US" sz="1500" dirty="0">
                <a:solidFill>
                  <a:srgbClr val="000000"/>
                </a:solidFill>
              </a:rPr>
              <a:t> </a:t>
            </a:r>
            <a:r>
              <a:rPr lang="en-US" sz="1700" dirty="0">
                <a:solidFill>
                  <a:srgbClr val="000000"/>
                </a:solidFill>
              </a:rPr>
              <a:t>whether a game would be won based on several factors</a:t>
            </a:r>
          </a:p>
          <a:p>
            <a:pPr marL="285750" lvl="0" indent="-285750">
              <a:buFont typeface="Arial" panose="020B0604020202020204" pitchFamily="34" charset="0"/>
              <a:buChar char="•"/>
            </a:pPr>
            <a:r>
              <a:rPr lang="en-US" sz="1700" dirty="0">
                <a:solidFill>
                  <a:srgbClr val="000000"/>
                </a:solidFill>
              </a:rPr>
              <a:t>Drive fan satisfaction ratings in the tumultuous 2019-2020 season</a:t>
            </a:r>
          </a:p>
          <a:p>
            <a:r>
              <a:rPr lang="en-US" i="1" dirty="0"/>
              <a:t>Language used: R</a:t>
            </a:r>
          </a:p>
        </p:txBody>
      </p:sp>
      <p:sp>
        <p:nvSpPr>
          <p:cNvPr id="4" name="Content Placeholder 2">
            <a:extLst>
              <a:ext uri="{FF2B5EF4-FFF2-40B4-BE49-F238E27FC236}">
                <a16:creationId xmlns:a16="http://schemas.microsoft.com/office/drawing/2014/main" id="{3CD7BCDF-78D3-484E-A973-CB9615B6B5C1}"/>
              </a:ext>
            </a:extLst>
          </p:cNvPr>
          <p:cNvSpPr txBox="1">
            <a:spLocks/>
          </p:cNvSpPr>
          <p:nvPr/>
        </p:nvSpPr>
        <p:spPr>
          <a:xfrm>
            <a:off x="517870" y="2508626"/>
            <a:ext cx="5021182" cy="36093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Learning Objectives Met:</a:t>
            </a:r>
          </a:p>
          <a:p>
            <a:pPr marL="342900" indent="-342900">
              <a:buFont typeface="Arial" panose="020B0604020202020204" pitchFamily="34" charset="0"/>
              <a:buChar char="•"/>
            </a:pPr>
            <a:r>
              <a:rPr lang="en-US" dirty="0"/>
              <a:t>Collect and organize data</a:t>
            </a:r>
          </a:p>
          <a:p>
            <a:pPr marL="342900" indent="-342900">
              <a:buFont typeface="Arial" panose="020B0604020202020204" pitchFamily="34" charset="0"/>
              <a:buChar char="•"/>
            </a:pPr>
            <a:r>
              <a:rPr lang="en-US" dirty="0"/>
              <a:t>Identify patterns in the data via visualization and data mining</a:t>
            </a:r>
          </a:p>
          <a:p>
            <a:pPr marL="342900" indent="-342900">
              <a:buFont typeface="Arial" panose="020B0604020202020204" pitchFamily="34" charset="0"/>
              <a:buChar char="•"/>
            </a:pPr>
            <a:r>
              <a:rPr lang="en-US" dirty="0"/>
              <a:t>Develop alternative strategies based on the data used</a:t>
            </a:r>
          </a:p>
          <a:p>
            <a:pPr marL="342900" indent="-342900">
              <a:buFont typeface="Arial" panose="020B0604020202020204" pitchFamily="34" charset="0"/>
              <a:buChar char="•"/>
            </a:pPr>
            <a:r>
              <a:rPr lang="en-US" dirty="0"/>
              <a:t>Implement business decisions derived from the analyses</a:t>
            </a:r>
          </a:p>
          <a:p>
            <a:pPr marL="342900" indent="-342900">
              <a:buFont typeface="Arial" panose="020B0604020202020204" pitchFamily="34" charset="0"/>
              <a:buChar char="•"/>
            </a:pPr>
            <a:r>
              <a:rPr lang="en-US" dirty="0"/>
              <a:t>Demonstrate communication skills by reporting on findings with recommendations</a:t>
            </a:r>
          </a:p>
        </p:txBody>
      </p:sp>
      <p:sp>
        <p:nvSpPr>
          <p:cNvPr id="5" name="TextBox 4">
            <a:extLst>
              <a:ext uri="{FF2B5EF4-FFF2-40B4-BE49-F238E27FC236}">
                <a16:creationId xmlns:a16="http://schemas.microsoft.com/office/drawing/2014/main" id="{B2D059BE-B2F0-1542-8066-072F9C65CAE2}"/>
              </a:ext>
            </a:extLst>
          </p:cNvPr>
          <p:cNvSpPr txBox="1"/>
          <p:nvPr/>
        </p:nvSpPr>
        <p:spPr>
          <a:xfrm>
            <a:off x="8804031" y="6483927"/>
            <a:ext cx="3387969" cy="230832"/>
          </a:xfrm>
          <a:prstGeom prst="rect">
            <a:avLst/>
          </a:prstGeom>
          <a:noFill/>
        </p:spPr>
        <p:txBody>
          <a:bodyPr wrap="square" rtlCol="0">
            <a:spAutoFit/>
          </a:bodyPr>
          <a:lstStyle/>
          <a:p>
            <a:r>
              <a:rPr lang="en-US" sz="900" dirty="0"/>
              <a:t>https://</a:t>
            </a:r>
            <a:r>
              <a:rPr lang="en-US" sz="900" dirty="0" err="1"/>
              <a:t>www.kaggle.com</a:t>
            </a:r>
            <a:r>
              <a:rPr lang="en-US" sz="900" dirty="0"/>
              <a:t>/</a:t>
            </a:r>
            <a:r>
              <a:rPr lang="en-US" sz="900" dirty="0" err="1"/>
              <a:t>dansbecker</a:t>
            </a:r>
            <a:r>
              <a:rPr lang="en-US" sz="900" dirty="0"/>
              <a:t>/</a:t>
            </a:r>
            <a:r>
              <a:rPr lang="en-US" sz="900" dirty="0" err="1"/>
              <a:t>nba</a:t>
            </a:r>
            <a:r>
              <a:rPr lang="en-US" sz="900" dirty="0"/>
              <a:t>-shot-logs</a:t>
            </a:r>
          </a:p>
        </p:txBody>
      </p:sp>
    </p:spTree>
    <p:extLst>
      <p:ext uri="{BB962C8B-B14F-4D97-AF65-F5344CB8AC3E}">
        <p14:creationId xmlns:p14="http://schemas.microsoft.com/office/powerpoint/2010/main" val="3918142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16CD-995F-8E49-B1FF-5D90C3E2A91B}"/>
              </a:ext>
            </a:extLst>
          </p:cNvPr>
          <p:cNvSpPr>
            <a:spLocks noGrp="1"/>
          </p:cNvSpPr>
          <p:nvPr>
            <p:ph type="title"/>
          </p:nvPr>
        </p:nvSpPr>
        <p:spPr/>
        <p:txBody>
          <a:bodyPr/>
          <a:lstStyle/>
          <a:p>
            <a:r>
              <a:rPr lang="en-US" dirty="0"/>
              <a:t>Methodology</a:t>
            </a:r>
          </a:p>
        </p:txBody>
      </p:sp>
      <p:sp>
        <p:nvSpPr>
          <p:cNvPr id="4" name="Text Placeholder 3">
            <a:extLst>
              <a:ext uri="{FF2B5EF4-FFF2-40B4-BE49-F238E27FC236}">
                <a16:creationId xmlns:a16="http://schemas.microsoft.com/office/drawing/2014/main" id="{37F2D8CB-9CC6-8B4E-A63C-3C11768CAE1D}"/>
              </a:ext>
            </a:extLst>
          </p:cNvPr>
          <p:cNvSpPr>
            <a:spLocks noGrp="1"/>
          </p:cNvSpPr>
          <p:nvPr>
            <p:ph type="body" idx="1"/>
          </p:nvPr>
        </p:nvSpPr>
        <p:spPr/>
        <p:txBody>
          <a:bodyPr/>
          <a:lstStyle/>
          <a:p>
            <a:r>
              <a:rPr lang="en-US" i="0" dirty="0"/>
              <a:t>About the data</a:t>
            </a:r>
          </a:p>
        </p:txBody>
      </p:sp>
      <p:sp>
        <p:nvSpPr>
          <p:cNvPr id="5" name="Content Placeholder 4">
            <a:extLst>
              <a:ext uri="{FF2B5EF4-FFF2-40B4-BE49-F238E27FC236}">
                <a16:creationId xmlns:a16="http://schemas.microsoft.com/office/drawing/2014/main" id="{5AF96723-3B66-3446-A79D-3A160F176A02}"/>
              </a:ext>
            </a:extLst>
          </p:cNvPr>
          <p:cNvSpPr>
            <a:spLocks noGrp="1"/>
          </p:cNvSpPr>
          <p:nvPr>
            <p:ph sz="half" idx="2"/>
          </p:nvPr>
        </p:nvSpPr>
        <p:spPr/>
        <p:txBody>
          <a:bodyPr>
            <a:normAutofit lnSpcReduction="10000"/>
          </a:bodyPr>
          <a:lstStyle/>
          <a:p>
            <a:pPr marL="342900" indent="-342900">
              <a:buFont typeface="Arial" panose="020B0604020202020204" pitchFamily="34" charset="0"/>
              <a:buChar char="•"/>
            </a:pPr>
            <a:r>
              <a:rPr lang="en-US" dirty="0"/>
              <a:t>NBA dataset that was scraped from the NBA’s REST API before it was made publicly unavailable.</a:t>
            </a:r>
          </a:p>
          <a:p>
            <a:pPr marL="342900" indent="-342900">
              <a:buFont typeface="Arial" panose="020B0604020202020204" pitchFamily="34" charset="0"/>
              <a:buChar char="•"/>
            </a:pPr>
            <a:r>
              <a:rPr lang="en-US" dirty="0"/>
              <a:t>The NBA uses a 6-camera system that can track 2-dimensional player locations 25 times per second.</a:t>
            </a:r>
          </a:p>
          <a:p>
            <a:pPr marL="342900" indent="-342900">
              <a:buFont typeface="Arial" panose="020B0604020202020204" pitchFamily="34" charset="0"/>
              <a:buChar char="•"/>
            </a:pPr>
            <a:r>
              <a:rPr lang="en-US" dirty="0"/>
              <a:t>After all data preparation, there were 281 unique player IDs represented across 1808 unique games.</a:t>
            </a:r>
          </a:p>
        </p:txBody>
      </p:sp>
      <p:sp>
        <p:nvSpPr>
          <p:cNvPr id="6" name="Text Placeholder 5">
            <a:extLst>
              <a:ext uri="{FF2B5EF4-FFF2-40B4-BE49-F238E27FC236}">
                <a16:creationId xmlns:a16="http://schemas.microsoft.com/office/drawing/2014/main" id="{AC1E983D-7711-EA43-9CF3-9FD67D98B593}"/>
              </a:ext>
            </a:extLst>
          </p:cNvPr>
          <p:cNvSpPr>
            <a:spLocks noGrp="1"/>
          </p:cNvSpPr>
          <p:nvPr>
            <p:ph type="body" sz="quarter" idx="3"/>
          </p:nvPr>
        </p:nvSpPr>
        <p:spPr/>
        <p:txBody>
          <a:bodyPr/>
          <a:lstStyle/>
          <a:p>
            <a:r>
              <a:rPr lang="en-US" i="0" dirty="0"/>
              <a:t>Methods and Results</a:t>
            </a:r>
          </a:p>
        </p:txBody>
      </p:sp>
      <p:sp>
        <p:nvSpPr>
          <p:cNvPr id="7" name="Content Placeholder 6">
            <a:extLst>
              <a:ext uri="{FF2B5EF4-FFF2-40B4-BE49-F238E27FC236}">
                <a16:creationId xmlns:a16="http://schemas.microsoft.com/office/drawing/2014/main" id="{B8148E33-383F-8846-9A65-A679D0131418}"/>
              </a:ext>
            </a:extLst>
          </p:cNvPr>
          <p:cNvSpPr>
            <a:spLocks noGrp="1"/>
          </p:cNvSpPr>
          <p:nvPr>
            <p:ph sz="quarter" idx="4"/>
          </p:nvPr>
        </p:nvSpPr>
        <p:spPr/>
        <p:txBody>
          <a:bodyPr>
            <a:normAutofit lnSpcReduction="10000"/>
          </a:bodyPr>
          <a:lstStyle/>
          <a:p>
            <a:pPr>
              <a:spcBef>
                <a:spcPts val="0"/>
              </a:spcBef>
            </a:pPr>
            <a:r>
              <a:rPr lang="en-US" dirty="0"/>
              <a:t>Methods used:</a:t>
            </a:r>
          </a:p>
          <a:p>
            <a:pPr marL="342900" indent="-342900">
              <a:spcBef>
                <a:spcPts val="0"/>
              </a:spcBef>
              <a:buFont typeface="Arial" panose="020B0604020202020204" pitchFamily="34" charset="0"/>
              <a:buChar char="•"/>
            </a:pPr>
            <a:r>
              <a:rPr lang="en-US" dirty="0"/>
              <a:t>Decision trees, association rule mining, support vector machines</a:t>
            </a:r>
          </a:p>
          <a:p>
            <a:pPr marL="617220" lvl="1" indent="-342900"/>
            <a:r>
              <a:rPr lang="en-US" dirty="0"/>
              <a:t>SVM had the highest accuracy of predicting whether a shot would be made with 79.3%</a:t>
            </a:r>
          </a:p>
          <a:p>
            <a:pPr marL="617220" lvl="1" indent="-342900"/>
            <a:r>
              <a:rPr lang="en-US" dirty="0"/>
              <a:t>Decision trees proved to have the highest accuracy of predicting whether a game would be won with 64.54%</a:t>
            </a:r>
          </a:p>
        </p:txBody>
      </p:sp>
    </p:spTree>
    <p:extLst>
      <p:ext uri="{BB962C8B-B14F-4D97-AF65-F5344CB8AC3E}">
        <p14:creationId xmlns:p14="http://schemas.microsoft.com/office/powerpoint/2010/main" val="32307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ACB889-A92D-354E-85F5-E773D266D1B7}"/>
              </a:ext>
            </a:extLst>
          </p:cNvPr>
          <p:cNvSpPr>
            <a:spLocks noGrp="1"/>
          </p:cNvSpPr>
          <p:nvPr>
            <p:ph type="title"/>
          </p:nvPr>
        </p:nvSpPr>
        <p:spPr>
          <a:xfrm>
            <a:off x="517870" y="978408"/>
            <a:ext cx="5020948" cy="781119"/>
          </a:xfrm>
        </p:spPr>
        <p:txBody>
          <a:bodyPr/>
          <a:lstStyle/>
          <a:p>
            <a:r>
              <a:rPr lang="en-US"/>
              <a:t>Methodology</a:t>
            </a:r>
            <a:endParaRPr lang="en-US" dirty="0"/>
          </a:p>
        </p:txBody>
      </p:sp>
      <p:sp>
        <p:nvSpPr>
          <p:cNvPr id="9" name="Text Placeholder 8">
            <a:extLst>
              <a:ext uri="{FF2B5EF4-FFF2-40B4-BE49-F238E27FC236}">
                <a16:creationId xmlns:a16="http://schemas.microsoft.com/office/drawing/2014/main" id="{B572B4D2-6487-5E4F-BF8B-D978B110265B}"/>
              </a:ext>
            </a:extLst>
          </p:cNvPr>
          <p:cNvSpPr>
            <a:spLocks noGrp="1"/>
          </p:cNvSpPr>
          <p:nvPr>
            <p:ph type="body" sz="half" idx="2"/>
          </p:nvPr>
        </p:nvSpPr>
        <p:spPr>
          <a:xfrm>
            <a:off x="517870" y="1759528"/>
            <a:ext cx="5020948" cy="4109460"/>
          </a:xfrm>
        </p:spPr>
        <p:txBody>
          <a:bodyPr>
            <a:normAutofit lnSpcReduction="10000"/>
          </a:bodyPr>
          <a:lstStyle/>
          <a:p>
            <a:r>
              <a:rPr lang="en-US" i="0" dirty="0"/>
              <a:t>Clustering was used in this project to determine the different player types that were represented within the data.</a:t>
            </a:r>
          </a:p>
          <a:p>
            <a:r>
              <a:rPr lang="en-US" i="0" dirty="0"/>
              <a:t>Four shooter types:</a:t>
            </a:r>
          </a:p>
          <a:p>
            <a:pPr marL="342900" indent="-342900">
              <a:buFont typeface="Arial" panose="020B0604020202020204" pitchFamily="34" charset="0"/>
              <a:buChar char="•"/>
            </a:pPr>
            <a:r>
              <a:rPr lang="en-US" i="0" dirty="0"/>
              <a:t>Lay-up range</a:t>
            </a:r>
          </a:p>
          <a:p>
            <a:pPr marL="342900" indent="-342900">
              <a:buFont typeface="Arial" panose="020B0604020202020204" pitchFamily="34" charset="0"/>
              <a:buChar char="•"/>
            </a:pPr>
            <a:r>
              <a:rPr lang="en-US" i="0" dirty="0"/>
              <a:t>Elbow range</a:t>
            </a:r>
          </a:p>
          <a:p>
            <a:pPr marL="342900" indent="-342900">
              <a:buFont typeface="Arial" panose="020B0604020202020204" pitchFamily="34" charset="0"/>
              <a:buChar char="•"/>
            </a:pPr>
            <a:r>
              <a:rPr lang="en-US" i="0" dirty="0"/>
              <a:t>3-Point range</a:t>
            </a:r>
          </a:p>
          <a:p>
            <a:pPr marL="342900" indent="-342900">
              <a:buFont typeface="Arial" panose="020B0604020202020204" pitchFamily="34" charset="0"/>
              <a:buChar char="•"/>
            </a:pPr>
            <a:r>
              <a:rPr lang="en-US" i="0" dirty="0"/>
              <a:t>Combination player</a:t>
            </a:r>
          </a:p>
        </p:txBody>
      </p:sp>
      <p:pic>
        <p:nvPicPr>
          <p:cNvPr id="10" name="Picture 9" descr="Diagram&#10;&#10;Description automatically generated">
            <a:extLst>
              <a:ext uri="{FF2B5EF4-FFF2-40B4-BE49-F238E27FC236}">
                <a16:creationId xmlns:a16="http://schemas.microsoft.com/office/drawing/2014/main" id="{02C359C9-121E-40F7-96C3-A677EC8E8C34}"/>
              </a:ext>
            </a:extLst>
          </p:cNvPr>
          <p:cNvPicPr/>
          <p:nvPr/>
        </p:nvPicPr>
        <p:blipFill rotWithShape="1">
          <a:blip r:embed="rId2">
            <a:extLst>
              <a:ext uri="{28A0092B-C50C-407E-A947-70E740481C1C}">
                <a14:useLocalDpi xmlns:a14="http://schemas.microsoft.com/office/drawing/2010/main" val="0"/>
              </a:ext>
            </a:extLst>
          </a:blip>
          <a:srcRect l="19549" t="4082" r="17671" b="6802"/>
          <a:stretch/>
        </p:blipFill>
        <p:spPr>
          <a:xfrm>
            <a:off x="6422361" y="532428"/>
            <a:ext cx="2741295" cy="2779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picture containing person, orange, standing&#10;&#10;Description automatically generated">
            <a:extLst>
              <a:ext uri="{FF2B5EF4-FFF2-40B4-BE49-F238E27FC236}">
                <a16:creationId xmlns:a16="http://schemas.microsoft.com/office/drawing/2014/main" id="{54B49722-A644-4FA8-94A0-00D1AC743AAC}"/>
              </a:ext>
            </a:extLst>
          </p:cNvPr>
          <p:cNvPicPr/>
          <p:nvPr/>
        </p:nvPicPr>
        <p:blipFill rotWithShape="1">
          <a:blip r:embed="rId3">
            <a:extLst>
              <a:ext uri="{28A0092B-C50C-407E-A947-70E740481C1C}">
                <a14:useLocalDpi xmlns:a14="http://schemas.microsoft.com/office/drawing/2010/main" val="0"/>
              </a:ext>
            </a:extLst>
          </a:blip>
          <a:srcRect l="19888" t="4143" r="17237" b="6536"/>
          <a:stretch/>
        </p:blipFill>
        <p:spPr>
          <a:xfrm>
            <a:off x="9300210" y="489356"/>
            <a:ext cx="2891790" cy="2934335"/>
          </a:xfrm>
          <a:prstGeom prst="rect">
            <a:avLst/>
          </a:prstGeom>
        </p:spPr>
      </p:pic>
      <p:pic>
        <p:nvPicPr>
          <p:cNvPr id="12" name="Picture 11" descr="A picture containing orange, person, standing&#10;&#10;Description automatically generated">
            <a:extLst>
              <a:ext uri="{FF2B5EF4-FFF2-40B4-BE49-F238E27FC236}">
                <a16:creationId xmlns:a16="http://schemas.microsoft.com/office/drawing/2014/main" id="{A868B13C-F5C7-4654-A024-3E402503CC44}"/>
              </a:ext>
            </a:extLst>
          </p:cNvPr>
          <p:cNvPicPr/>
          <p:nvPr/>
        </p:nvPicPr>
        <p:blipFill rotWithShape="1">
          <a:blip r:embed="rId4">
            <a:extLst>
              <a:ext uri="{28A0092B-C50C-407E-A947-70E740481C1C}">
                <a14:useLocalDpi xmlns:a14="http://schemas.microsoft.com/office/drawing/2010/main" val="0"/>
              </a:ext>
            </a:extLst>
          </a:blip>
          <a:srcRect l="19841" t="4353" r="17380" b="6667"/>
          <a:stretch/>
        </p:blipFill>
        <p:spPr>
          <a:xfrm>
            <a:off x="6380451" y="3629774"/>
            <a:ext cx="2783205" cy="2817495"/>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EF841B7E-EF2A-460B-85E8-E952DF043C80}"/>
              </a:ext>
            </a:extLst>
          </p:cNvPr>
          <p:cNvPicPr/>
          <p:nvPr/>
        </p:nvPicPr>
        <p:blipFill rotWithShape="1">
          <a:blip r:embed="rId5">
            <a:extLst>
              <a:ext uri="{28A0092B-C50C-407E-A947-70E740481C1C}">
                <a14:useLocalDpi xmlns:a14="http://schemas.microsoft.com/office/drawing/2010/main" val="0"/>
              </a:ext>
            </a:extLst>
          </a:blip>
          <a:srcRect l="19744" t="4489" r="17963" b="6530"/>
          <a:stretch/>
        </p:blipFill>
        <p:spPr>
          <a:xfrm>
            <a:off x="9300210" y="3644663"/>
            <a:ext cx="2769870" cy="2826385"/>
          </a:xfrm>
          <a:prstGeom prst="rect">
            <a:avLst/>
          </a:prstGeom>
        </p:spPr>
      </p:pic>
    </p:spTree>
    <p:extLst>
      <p:ext uri="{BB962C8B-B14F-4D97-AF65-F5344CB8AC3E}">
        <p14:creationId xmlns:p14="http://schemas.microsoft.com/office/powerpoint/2010/main" val="70802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EA6D-D29A-2E4D-BC4E-C01882F0397F}"/>
              </a:ext>
            </a:extLst>
          </p:cNvPr>
          <p:cNvSpPr>
            <a:spLocks noGrp="1"/>
          </p:cNvSpPr>
          <p:nvPr>
            <p:ph type="title"/>
          </p:nvPr>
        </p:nvSpPr>
        <p:spPr/>
        <p:txBody>
          <a:bodyPr/>
          <a:lstStyle/>
          <a:p>
            <a:r>
              <a:rPr lang="en-US" dirty="0"/>
              <a:t>Reflection</a:t>
            </a:r>
            <a:br>
              <a:rPr lang="en-US" dirty="0"/>
            </a:br>
            <a:r>
              <a:rPr lang="en-US" sz="1800" dirty="0">
                <a:solidFill>
                  <a:srgbClr val="000000"/>
                </a:solidFill>
              </a:rPr>
              <a:t>IST 707: Data Analysis</a:t>
            </a:r>
            <a:endParaRPr lang="en-US" dirty="0"/>
          </a:p>
        </p:txBody>
      </p:sp>
      <p:sp>
        <p:nvSpPr>
          <p:cNvPr id="7" name="Content Placeholder 6">
            <a:extLst>
              <a:ext uri="{FF2B5EF4-FFF2-40B4-BE49-F238E27FC236}">
                <a16:creationId xmlns:a16="http://schemas.microsoft.com/office/drawing/2014/main" id="{E888D645-07E7-DA41-8A5E-F74A7579B5B0}"/>
              </a:ext>
            </a:extLst>
          </p:cNvPr>
          <p:cNvSpPr>
            <a:spLocks noGrp="1"/>
          </p:cNvSpPr>
          <p:nvPr>
            <p:ph idx="1"/>
          </p:nvPr>
        </p:nvSpPr>
        <p:spPr/>
        <p:txBody>
          <a:bodyPr/>
          <a:lstStyle/>
          <a:p>
            <a:pPr marL="342900" indent="-342900">
              <a:buFont typeface="Arial" panose="020B0604020202020204" pitchFamily="34" charset="0"/>
              <a:buChar char="•"/>
            </a:pPr>
            <a:r>
              <a:rPr lang="en-US" dirty="0"/>
              <a:t>This course allowed students the opportunity to test various techniques to solve the same problem.</a:t>
            </a:r>
          </a:p>
          <a:p>
            <a:pPr marL="617220" lvl="1" indent="-342900"/>
            <a:r>
              <a:rPr lang="en-US" dirty="0"/>
              <a:t>Highlights for students the strengths and weaknesses of various modeling techniques </a:t>
            </a:r>
          </a:p>
          <a:p>
            <a:pPr marL="342900" indent="-342900">
              <a:buFont typeface="Arial" panose="020B0604020202020204" pitchFamily="34" charset="0"/>
              <a:buChar char="•"/>
            </a:pPr>
            <a:r>
              <a:rPr lang="en-US" dirty="0"/>
              <a:t>Getting different results from different techniques shows the importance of testing multiple models before making business decisions</a:t>
            </a:r>
          </a:p>
          <a:p>
            <a:pPr marL="617220" lvl="1" indent="-342900"/>
            <a:r>
              <a:rPr lang="en-US" dirty="0"/>
              <a:t>Using multiple solutions to solve the same problems can provide businesses with the most precise results and save costs down the line</a:t>
            </a:r>
          </a:p>
          <a:p>
            <a:pPr marL="617220" lvl="1" indent="-342900"/>
            <a:endParaRPr lang="en-US" dirty="0"/>
          </a:p>
        </p:txBody>
      </p:sp>
      <p:sp>
        <p:nvSpPr>
          <p:cNvPr id="8" name="Content Placeholder 2">
            <a:extLst>
              <a:ext uri="{FF2B5EF4-FFF2-40B4-BE49-F238E27FC236}">
                <a16:creationId xmlns:a16="http://schemas.microsoft.com/office/drawing/2014/main" id="{D2ADE2E5-FCEF-4F47-8602-F76BD8ADE6CC}"/>
              </a:ext>
            </a:extLst>
          </p:cNvPr>
          <p:cNvSpPr txBox="1">
            <a:spLocks/>
          </p:cNvSpPr>
          <p:nvPr/>
        </p:nvSpPr>
        <p:spPr>
          <a:xfrm>
            <a:off x="517870" y="2508626"/>
            <a:ext cx="5021182" cy="36093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Learning Objectives Met:</a:t>
            </a:r>
          </a:p>
          <a:p>
            <a:pPr marL="342900" indent="-342900">
              <a:buFont typeface="Arial" panose="020B0604020202020204" pitchFamily="34" charset="0"/>
              <a:buChar char="•"/>
            </a:pPr>
            <a:r>
              <a:rPr lang="en-US" dirty="0"/>
              <a:t>Collect and organize data</a:t>
            </a:r>
          </a:p>
          <a:p>
            <a:pPr marL="342900" indent="-342900">
              <a:buFont typeface="Arial" panose="020B0604020202020204" pitchFamily="34" charset="0"/>
              <a:buChar char="•"/>
            </a:pPr>
            <a:r>
              <a:rPr lang="en-US" dirty="0"/>
              <a:t>Identify patterns in the data via visualization and data mining</a:t>
            </a:r>
          </a:p>
          <a:p>
            <a:pPr marL="342900" indent="-342900">
              <a:buFont typeface="Arial" panose="020B0604020202020204" pitchFamily="34" charset="0"/>
              <a:buChar char="•"/>
            </a:pPr>
            <a:r>
              <a:rPr lang="en-US" dirty="0"/>
              <a:t>Develop alternative strategies based on the data used</a:t>
            </a:r>
          </a:p>
          <a:p>
            <a:pPr marL="342900" indent="-342900">
              <a:buFont typeface="Arial" panose="020B0604020202020204" pitchFamily="34" charset="0"/>
              <a:buChar char="•"/>
            </a:pPr>
            <a:r>
              <a:rPr lang="en-US" dirty="0"/>
              <a:t>Implement business decisions derived from the analyses</a:t>
            </a:r>
          </a:p>
          <a:p>
            <a:pPr marL="342900" indent="-342900">
              <a:buFont typeface="Arial" panose="020B0604020202020204" pitchFamily="34" charset="0"/>
              <a:buChar char="•"/>
            </a:pPr>
            <a:r>
              <a:rPr lang="en-US" dirty="0"/>
              <a:t>Demonstrate communication skills by reporting on findings with recommendations</a:t>
            </a:r>
          </a:p>
        </p:txBody>
      </p:sp>
    </p:spTree>
    <p:extLst>
      <p:ext uri="{BB962C8B-B14F-4D97-AF65-F5344CB8AC3E}">
        <p14:creationId xmlns:p14="http://schemas.microsoft.com/office/powerpoint/2010/main" val="334490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a:extLst>
              <a:ext uri="{FF2B5EF4-FFF2-40B4-BE49-F238E27FC236}">
                <a16:creationId xmlns:a16="http://schemas.microsoft.com/office/drawing/2014/main" id="{9AFB5A69-F642-462D-A817-08C07F61DC36}"/>
              </a:ext>
            </a:extLst>
          </p:cNvPr>
          <p:cNvPicPr>
            <a:picLocks noChangeAspect="1"/>
          </p:cNvPicPr>
          <p:nvPr/>
        </p:nvPicPr>
        <p:blipFill rotWithShape="1">
          <a:blip r:embed="rId3">
            <a:alphaModFix amt="40000"/>
          </a:blip>
          <a:srcRect t="15730"/>
          <a:stretch/>
        </p:blipFill>
        <p:spPr>
          <a:xfrm>
            <a:off x="-2" y="-4"/>
            <a:ext cx="12192001" cy="6858001"/>
          </a:xfrm>
          <a:prstGeom prst="rect">
            <a:avLst/>
          </a:prstGeom>
        </p:spPr>
      </p:pic>
      <p:sp>
        <p:nvSpPr>
          <p:cNvPr id="2" name="Title 1">
            <a:extLst>
              <a:ext uri="{FF2B5EF4-FFF2-40B4-BE49-F238E27FC236}">
                <a16:creationId xmlns:a16="http://schemas.microsoft.com/office/drawing/2014/main" id="{83E902DB-469F-694F-BFE1-ADE39693F5CF}"/>
              </a:ext>
            </a:extLst>
          </p:cNvPr>
          <p:cNvSpPr>
            <a:spLocks noGrp="1"/>
          </p:cNvSpPr>
          <p:nvPr>
            <p:ph type="ctrTitle"/>
          </p:nvPr>
        </p:nvSpPr>
        <p:spPr>
          <a:xfrm>
            <a:off x="2236379" y="2550328"/>
            <a:ext cx="7719237" cy="1757335"/>
          </a:xfrm>
        </p:spPr>
        <p:txBody>
          <a:bodyPr anchor="t">
            <a:normAutofit/>
          </a:bodyPr>
          <a:lstStyle/>
          <a:p>
            <a:pPr algn="ctr">
              <a:lnSpc>
                <a:spcPct val="90000"/>
              </a:lnSpc>
            </a:pPr>
            <a:r>
              <a:rPr lang="en-US" sz="3800" dirty="0">
                <a:solidFill>
                  <a:srgbClr val="FFFFFF"/>
                </a:solidFill>
              </a:rPr>
              <a:t>MAR 653</a:t>
            </a:r>
            <a:br>
              <a:rPr lang="en-US" sz="3800" dirty="0">
                <a:solidFill>
                  <a:srgbClr val="FFFFFF"/>
                </a:solidFill>
              </a:rPr>
            </a:br>
            <a:r>
              <a:rPr lang="en-US" sz="3800" dirty="0">
                <a:solidFill>
                  <a:srgbClr val="FFFFFF"/>
                </a:solidFill>
              </a:rPr>
              <a:t>Marketing Analytics</a:t>
            </a:r>
          </a:p>
        </p:txBody>
      </p:sp>
      <p:sp>
        <p:nvSpPr>
          <p:cNvPr id="31" name="Rectangle 2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91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3C07-009E-6D4A-9D85-FC5C6AEABCA0}"/>
              </a:ext>
            </a:extLst>
          </p:cNvPr>
          <p:cNvSpPr>
            <a:spLocks noGrp="1"/>
          </p:cNvSpPr>
          <p:nvPr>
            <p:ph type="title"/>
          </p:nvPr>
        </p:nvSpPr>
        <p:spPr>
          <a:xfrm>
            <a:off x="517870" y="978408"/>
            <a:ext cx="5021182" cy="1335301"/>
          </a:xfrm>
        </p:spPr>
        <p:txBody>
          <a:bodyPr>
            <a:normAutofit fontScale="90000"/>
          </a:bodyPr>
          <a:lstStyle/>
          <a:p>
            <a:r>
              <a:rPr lang="en-US" sz="3100" dirty="0"/>
              <a:t>San Francisco Airport Data: Pandemic Recovery Survey</a:t>
            </a:r>
            <a:br>
              <a:rPr lang="en-US" sz="3600" dirty="0"/>
            </a:br>
            <a:r>
              <a:rPr lang="en-US" sz="2000" dirty="0"/>
              <a:t>MAR 653: Marketing Analytics</a:t>
            </a:r>
            <a:endParaRPr lang="en-US" sz="3600" dirty="0"/>
          </a:p>
        </p:txBody>
      </p:sp>
      <p:sp>
        <p:nvSpPr>
          <p:cNvPr id="3" name="Content Placeholder 2">
            <a:extLst>
              <a:ext uri="{FF2B5EF4-FFF2-40B4-BE49-F238E27FC236}">
                <a16:creationId xmlns:a16="http://schemas.microsoft.com/office/drawing/2014/main" id="{1EF5119E-7B21-3541-9E87-A7819955973A}"/>
              </a:ext>
            </a:extLst>
          </p:cNvPr>
          <p:cNvSpPr>
            <a:spLocks noGrp="1"/>
          </p:cNvSpPr>
          <p:nvPr>
            <p:ph idx="1"/>
          </p:nvPr>
        </p:nvSpPr>
        <p:spPr>
          <a:xfrm>
            <a:off x="6662168" y="969264"/>
            <a:ext cx="5021182" cy="5514663"/>
          </a:xfrm>
        </p:spPr>
        <p:txBody>
          <a:bodyPr/>
          <a:lstStyle/>
          <a:p>
            <a:r>
              <a:rPr lang="en-US" dirty="0"/>
              <a:t>Project Overview:</a:t>
            </a:r>
          </a:p>
          <a:p>
            <a:pPr lvl="0"/>
            <a:r>
              <a:rPr lang="en-US" sz="1700" dirty="0">
                <a:solidFill>
                  <a:srgbClr val="000000"/>
                </a:solidFill>
              </a:rPr>
              <a:t>Under the direction of Professor Shaam Ramamurthy, marketing strategies and quantitative analysis techniques were applied to the San Francisco Airport Survey dataset to determine which customers SFO should target for traveling improvements.</a:t>
            </a:r>
          </a:p>
          <a:p>
            <a:pPr lvl="0"/>
            <a:r>
              <a:rPr lang="en-US" sz="1700" dirty="0">
                <a:solidFill>
                  <a:srgbClr val="000000"/>
                </a:solidFill>
              </a:rPr>
              <a:t>Overall benefit of the analysis:</a:t>
            </a:r>
          </a:p>
          <a:p>
            <a:pPr marL="285750" lvl="0" indent="-285750">
              <a:buFont typeface="Arial" panose="020B0604020202020204" pitchFamily="34" charset="0"/>
              <a:buChar char="•"/>
            </a:pPr>
            <a:r>
              <a:rPr lang="en-US" sz="1700" dirty="0">
                <a:solidFill>
                  <a:srgbClr val="000000"/>
                </a:solidFill>
              </a:rPr>
              <a:t>Help the San Francisco Airport (SFO) determine which travelers may need more encouragement before feeling safe flying</a:t>
            </a:r>
          </a:p>
          <a:p>
            <a:pPr marL="285750" lvl="0" indent="-285750">
              <a:buFont typeface="Arial" panose="020B0604020202020204" pitchFamily="34" charset="0"/>
              <a:buChar char="•"/>
            </a:pPr>
            <a:r>
              <a:rPr lang="en-US" sz="1700" dirty="0">
                <a:solidFill>
                  <a:srgbClr val="000000"/>
                </a:solidFill>
              </a:rPr>
              <a:t>Make recommendations to SFO to improve the passenger travel experience during the pandemic</a:t>
            </a:r>
          </a:p>
          <a:p>
            <a:r>
              <a:rPr lang="en-US" i="1" dirty="0"/>
              <a:t>Tools used: Python, Excel, Orange</a:t>
            </a:r>
          </a:p>
        </p:txBody>
      </p:sp>
      <p:sp>
        <p:nvSpPr>
          <p:cNvPr id="4" name="Content Placeholder 2">
            <a:extLst>
              <a:ext uri="{FF2B5EF4-FFF2-40B4-BE49-F238E27FC236}">
                <a16:creationId xmlns:a16="http://schemas.microsoft.com/office/drawing/2014/main" id="{3CD7BCDF-78D3-484E-A973-CB9615B6B5C1}"/>
              </a:ext>
            </a:extLst>
          </p:cNvPr>
          <p:cNvSpPr txBox="1">
            <a:spLocks/>
          </p:cNvSpPr>
          <p:nvPr/>
        </p:nvSpPr>
        <p:spPr>
          <a:xfrm>
            <a:off x="517870" y="2508626"/>
            <a:ext cx="5021182" cy="36093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Learning Objectives Met:</a:t>
            </a:r>
          </a:p>
          <a:p>
            <a:pPr marL="342900" indent="-342900">
              <a:buFont typeface="Arial" panose="020B0604020202020204" pitchFamily="34" charset="0"/>
              <a:buChar char="•"/>
            </a:pPr>
            <a:r>
              <a:rPr lang="en-US" dirty="0"/>
              <a:t>Collect and organize data</a:t>
            </a:r>
          </a:p>
          <a:p>
            <a:pPr marL="342900" indent="-342900">
              <a:buFont typeface="Arial" panose="020B0604020202020204" pitchFamily="34" charset="0"/>
              <a:buChar char="•"/>
            </a:pPr>
            <a:r>
              <a:rPr lang="en-US" dirty="0"/>
              <a:t>Identify patterns in the data via visualization and data mining</a:t>
            </a:r>
          </a:p>
          <a:p>
            <a:pPr marL="342900" indent="-342900">
              <a:buFont typeface="Arial" panose="020B0604020202020204" pitchFamily="34" charset="0"/>
              <a:buChar char="•"/>
            </a:pPr>
            <a:r>
              <a:rPr lang="en-US" dirty="0"/>
              <a:t>Develop alternative strategies based on the data used</a:t>
            </a:r>
          </a:p>
          <a:p>
            <a:pPr marL="342900" indent="-342900">
              <a:buFont typeface="Arial" panose="020B0604020202020204" pitchFamily="34" charset="0"/>
              <a:buChar char="•"/>
            </a:pPr>
            <a:r>
              <a:rPr lang="en-US" dirty="0"/>
              <a:t>Implement business decisions derived from the analyses</a:t>
            </a:r>
          </a:p>
          <a:p>
            <a:pPr marL="342900" indent="-342900">
              <a:buFont typeface="Arial" panose="020B0604020202020204" pitchFamily="34" charset="0"/>
              <a:buChar char="•"/>
            </a:pPr>
            <a:r>
              <a:rPr lang="en-US" dirty="0"/>
              <a:t>Demonstrate communication skills by reporting on findings with recommendations</a:t>
            </a:r>
          </a:p>
        </p:txBody>
      </p:sp>
      <p:sp>
        <p:nvSpPr>
          <p:cNvPr id="5" name="TextBox 4">
            <a:extLst>
              <a:ext uri="{FF2B5EF4-FFF2-40B4-BE49-F238E27FC236}">
                <a16:creationId xmlns:a16="http://schemas.microsoft.com/office/drawing/2014/main" id="{29E29D96-CF61-BF4A-B70D-0F1317BD5543}"/>
              </a:ext>
            </a:extLst>
          </p:cNvPr>
          <p:cNvSpPr txBox="1"/>
          <p:nvPr/>
        </p:nvSpPr>
        <p:spPr>
          <a:xfrm>
            <a:off x="8804031" y="6483927"/>
            <a:ext cx="3387969" cy="230832"/>
          </a:xfrm>
          <a:prstGeom prst="rect">
            <a:avLst/>
          </a:prstGeom>
          <a:noFill/>
        </p:spPr>
        <p:txBody>
          <a:bodyPr wrap="square" rtlCol="0">
            <a:spAutoFit/>
          </a:bodyPr>
          <a:lstStyle/>
          <a:p>
            <a:r>
              <a:rPr lang="en-US" sz="900" dirty="0"/>
              <a:t>https://</a:t>
            </a:r>
            <a:r>
              <a:rPr lang="en-US" sz="900" dirty="0" err="1"/>
              <a:t>www.flysfo.com</a:t>
            </a:r>
            <a:r>
              <a:rPr lang="en-US" sz="900" dirty="0"/>
              <a:t>/media/customer-survey-data</a:t>
            </a:r>
          </a:p>
        </p:txBody>
      </p:sp>
    </p:spTree>
    <p:extLst>
      <p:ext uri="{BB962C8B-B14F-4D97-AF65-F5344CB8AC3E}">
        <p14:creationId xmlns:p14="http://schemas.microsoft.com/office/powerpoint/2010/main" val="44819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5601-76FE-7D42-8C57-36706B2346E3}"/>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2DE7B48-DC3F-0E43-A090-61A1EDD340B4}"/>
              </a:ext>
            </a:extLst>
          </p:cNvPr>
          <p:cNvSpPr>
            <a:spLocks noGrp="1"/>
          </p:cNvSpPr>
          <p:nvPr>
            <p:ph sz="half" idx="1"/>
          </p:nvPr>
        </p:nvSpPr>
        <p:spPr/>
        <p:txBody>
          <a:bodyPr>
            <a:normAutofit fontScale="92500" lnSpcReduction="20000"/>
          </a:bodyPr>
          <a:lstStyle/>
          <a:p>
            <a:r>
              <a:rPr lang="en-US" sz="1800" dirty="0"/>
              <a:t>The Applied Data Science program at Syracuse University is offered jointly by the School of Information Studies and the Martin J. Whitman School of Management. This Master of Applied Data Science degree program is designed to be a professional program of study, with a strong emphasis on the applications of data science to enterprise operations and processes, particularly in the areas of data capture, management, analysis, and communication for decision making.</a:t>
            </a:r>
          </a:p>
        </p:txBody>
      </p:sp>
      <p:sp>
        <p:nvSpPr>
          <p:cNvPr id="4" name="Content Placeholder 3">
            <a:extLst>
              <a:ext uri="{FF2B5EF4-FFF2-40B4-BE49-F238E27FC236}">
                <a16:creationId xmlns:a16="http://schemas.microsoft.com/office/drawing/2014/main" id="{75813909-0905-674C-B163-EC1BE38441E7}"/>
              </a:ext>
            </a:extLst>
          </p:cNvPr>
          <p:cNvSpPr>
            <a:spLocks noGrp="1"/>
          </p:cNvSpPr>
          <p:nvPr>
            <p:ph sz="half" idx="2"/>
          </p:nvPr>
        </p:nvSpPr>
        <p:spPr/>
        <p:txBody>
          <a:bodyPr>
            <a:normAutofit fontScale="92500" lnSpcReduction="20000"/>
          </a:bodyPr>
          <a:lstStyle/>
          <a:p>
            <a:r>
              <a:rPr lang="en-US" dirty="0"/>
              <a:t>The courses that were chosen to represent the learning objectives of the Masters of Applied Data Science Program were:</a:t>
            </a:r>
          </a:p>
          <a:p>
            <a:pPr marL="342900" indent="-342900">
              <a:buFont typeface="Arial" panose="020B0604020202020204" pitchFamily="34" charset="0"/>
              <a:buChar char="•"/>
            </a:pPr>
            <a:r>
              <a:rPr lang="en-US" dirty="0"/>
              <a:t>IST 659: Database Administration</a:t>
            </a:r>
          </a:p>
          <a:p>
            <a:pPr marL="342900" indent="-342900">
              <a:buFont typeface="Arial" panose="020B0604020202020204" pitchFamily="34" charset="0"/>
              <a:buChar char="•"/>
            </a:pPr>
            <a:r>
              <a:rPr lang="en-US" dirty="0"/>
              <a:t>IST 719: Data Visualization</a:t>
            </a:r>
          </a:p>
          <a:p>
            <a:pPr marL="342900" indent="-342900">
              <a:buFont typeface="Arial" panose="020B0604020202020204" pitchFamily="34" charset="0"/>
              <a:buChar char="•"/>
            </a:pPr>
            <a:r>
              <a:rPr lang="en-US" dirty="0"/>
              <a:t>IST 707: Data Analytics</a:t>
            </a:r>
          </a:p>
          <a:p>
            <a:pPr marL="342900" indent="-342900">
              <a:buFont typeface="Arial" panose="020B0604020202020204" pitchFamily="34" charset="0"/>
              <a:buChar char="•"/>
            </a:pPr>
            <a:r>
              <a:rPr lang="en-US" dirty="0"/>
              <a:t>MAR 653: Marketing Analytics</a:t>
            </a:r>
          </a:p>
        </p:txBody>
      </p:sp>
      <p:sp>
        <p:nvSpPr>
          <p:cNvPr id="5" name="Rectangle 4">
            <a:extLst>
              <a:ext uri="{FF2B5EF4-FFF2-40B4-BE49-F238E27FC236}">
                <a16:creationId xmlns:a16="http://schemas.microsoft.com/office/drawing/2014/main" id="{90C623F0-528B-0B46-8843-517E892D6F41}"/>
              </a:ext>
            </a:extLst>
          </p:cNvPr>
          <p:cNvSpPr/>
          <p:nvPr/>
        </p:nvSpPr>
        <p:spPr>
          <a:xfrm>
            <a:off x="8484117" y="6596390"/>
            <a:ext cx="3840480" cy="261610"/>
          </a:xfrm>
          <a:prstGeom prst="rect">
            <a:avLst/>
          </a:prstGeom>
        </p:spPr>
        <p:txBody>
          <a:bodyPr wrap="square">
            <a:spAutoFit/>
          </a:bodyPr>
          <a:lstStyle/>
          <a:p>
            <a:r>
              <a:rPr lang="en-US" sz="1100" dirty="0"/>
              <a:t>https://</a:t>
            </a:r>
            <a:r>
              <a:rPr lang="en-US" sz="1100" dirty="0" err="1"/>
              <a:t>github.com</a:t>
            </a:r>
            <a:r>
              <a:rPr lang="en-US" sz="1100" dirty="0"/>
              <a:t>/njacks01/</a:t>
            </a:r>
            <a:r>
              <a:rPr lang="en-US" sz="1100" dirty="0" err="1"/>
              <a:t>AppliedDataSciencePortfolio</a:t>
            </a:r>
            <a:endParaRPr lang="en-US" sz="1100" dirty="0"/>
          </a:p>
        </p:txBody>
      </p:sp>
    </p:spTree>
    <p:extLst>
      <p:ext uri="{BB962C8B-B14F-4D97-AF65-F5344CB8AC3E}">
        <p14:creationId xmlns:p14="http://schemas.microsoft.com/office/powerpoint/2010/main" val="43864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16CD-995F-8E49-B1FF-5D90C3E2A91B}"/>
              </a:ext>
            </a:extLst>
          </p:cNvPr>
          <p:cNvSpPr>
            <a:spLocks noGrp="1"/>
          </p:cNvSpPr>
          <p:nvPr>
            <p:ph type="title"/>
          </p:nvPr>
        </p:nvSpPr>
        <p:spPr/>
        <p:txBody>
          <a:bodyPr>
            <a:normAutofit fontScale="90000"/>
          </a:bodyPr>
          <a:lstStyle/>
          <a:p>
            <a:r>
              <a:rPr lang="en-US" dirty="0"/>
              <a:t>Methodology</a:t>
            </a:r>
            <a:br>
              <a:rPr lang="en-US" dirty="0"/>
            </a:br>
            <a:r>
              <a:rPr lang="en-US" sz="1600" dirty="0">
                <a:solidFill>
                  <a:srgbClr val="000000"/>
                </a:solidFill>
              </a:rPr>
              <a:t>MAR 653: Marketing Analytics</a:t>
            </a:r>
            <a:endParaRPr lang="en-US" dirty="0"/>
          </a:p>
        </p:txBody>
      </p:sp>
      <p:sp>
        <p:nvSpPr>
          <p:cNvPr id="4" name="Text Placeholder 3">
            <a:extLst>
              <a:ext uri="{FF2B5EF4-FFF2-40B4-BE49-F238E27FC236}">
                <a16:creationId xmlns:a16="http://schemas.microsoft.com/office/drawing/2014/main" id="{37F2D8CB-9CC6-8B4E-A63C-3C11768CAE1D}"/>
              </a:ext>
            </a:extLst>
          </p:cNvPr>
          <p:cNvSpPr>
            <a:spLocks noGrp="1"/>
          </p:cNvSpPr>
          <p:nvPr>
            <p:ph type="body" idx="1"/>
          </p:nvPr>
        </p:nvSpPr>
        <p:spPr/>
        <p:txBody>
          <a:bodyPr/>
          <a:lstStyle/>
          <a:p>
            <a:r>
              <a:rPr lang="en-US" i="0" dirty="0"/>
              <a:t>About the data</a:t>
            </a:r>
          </a:p>
        </p:txBody>
      </p:sp>
      <p:sp>
        <p:nvSpPr>
          <p:cNvPr id="5" name="Content Placeholder 4">
            <a:extLst>
              <a:ext uri="{FF2B5EF4-FFF2-40B4-BE49-F238E27FC236}">
                <a16:creationId xmlns:a16="http://schemas.microsoft.com/office/drawing/2014/main" id="{5AF96723-3B66-3446-A79D-3A160F176A02}"/>
              </a:ext>
            </a:extLst>
          </p:cNvPr>
          <p:cNvSpPr>
            <a:spLocks noGrp="1"/>
          </p:cNvSpPr>
          <p:nvPr>
            <p:ph sz="half" idx="2"/>
          </p:nvPr>
        </p:nvSpPr>
        <p:spPr/>
        <p:txBody>
          <a:bodyPr>
            <a:normAutofit lnSpcReduction="10000"/>
          </a:bodyPr>
          <a:lstStyle/>
          <a:p>
            <a:pPr marL="342900" indent="-342900">
              <a:buFont typeface="Arial" panose="020B0604020202020204" pitchFamily="34" charset="0"/>
              <a:buChar char="•"/>
            </a:pPr>
            <a:r>
              <a:rPr lang="en-US" dirty="0"/>
              <a:t>Surveys were conducted on paper surveys within the SFO airport</a:t>
            </a:r>
          </a:p>
          <a:p>
            <a:pPr marL="342900" indent="-342900">
              <a:buFont typeface="Arial" panose="020B0604020202020204" pitchFamily="34" charset="0"/>
              <a:buChar char="•"/>
            </a:pPr>
            <a:r>
              <a:rPr lang="en-US" dirty="0"/>
              <a:t>1,086 participants</a:t>
            </a:r>
          </a:p>
          <a:p>
            <a:pPr marL="342900" indent="-342900">
              <a:buFont typeface="Arial" panose="020B0604020202020204" pitchFamily="34" charset="0"/>
              <a:buChar char="•"/>
            </a:pPr>
            <a:r>
              <a:rPr lang="en-US" dirty="0"/>
              <a:t>16 questions that collected information on traveler demographics and traveler comfortability.</a:t>
            </a:r>
          </a:p>
          <a:p>
            <a:pPr marL="342900" indent="-342900">
              <a:buFont typeface="Arial" panose="020B0604020202020204" pitchFamily="34" charset="0"/>
              <a:buChar char="•"/>
            </a:pPr>
            <a:r>
              <a:rPr lang="en-US" dirty="0"/>
              <a:t>Used by SFO to gauge satisfaction levels and travel preferences of travelers in hopes to remain above satisfactory</a:t>
            </a:r>
          </a:p>
        </p:txBody>
      </p:sp>
      <p:pic>
        <p:nvPicPr>
          <p:cNvPr id="13" name="Picture 12" descr="Chart&#10;&#10;Description automatically generated">
            <a:extLst>
              <a:ext uri="{FF2B5EF4-FFF2-40B4-BE49-F238E27FC236}">
                <a16:creationId xmlns:a16="http://schemas.microsoft.com/office/drawing/2014/main" id="{A307C56A-1E38-D948-A38D-EC6FF981A5DE}"/>
              </a:ext>
            </a:extLst>
          </p:cNvPr>
          <p:cNvPicPr>
            <a:picLocks noChangeAspect="1"/>
          </p:cNvPicPr>
          <p:nvPr/>
        </p:nvPicPr>
        <p:blipFill>
          <a:blip r:embed="rId2"/>
          <a:stretch>
            <a:fillRect/>
          </a:stretch>
        </p:blipFill>
        <p:spPr>
          <a:xfrm>
            <a:off x="5537926" y="1336016"/>
            <a:ext cx="5929825" cy="2317950"/>
          </a:xfrm>
          <a:prstGeom prst="rect">
            <a:avLst/>
          </a:prstGeom>
        </p:spPr>
      </p:pic>
      <p:pic>
        <p:nvPicPr>
          <p:cNvPr id="17" name="Picture 16" descr="Chart, pie chart, bubble chart&#10;&#10;Description automatically generated">
            <a:extLst>
              <a:ext uri="{FF2B5EF4-FFF2-40B4-BE49-F238E27FC236}">
                <a16:creationId xmlns:a16="http://schemas.microsoft.com/office/drawing/2014/main" id="{201D3783-7E5D-B049-B4D0-5F4605A985F9}"/>
              </a:ext>
            </a:extLst>
          </p:cNvPr>
          <p:cNvPicPr>
            <a:picLocks noChangeAspect="1"/>
          </p:cNvPicPr>
          <p:nvPr/>
        </p:nvPicPr>
        <p:blipFill>
          <a:blip r:embed="rId3"/>
          <a:stretch>
            <a:fillRect/>
          </a:stretch>
        </p:blipFill>
        <p:spPr>
          <a:xfrm>
            <a:off x="5560984" y="3947757"/>
            <a:ext cx="5920835" cy="2221334"/>
          </a:xfrm>
          <a:prstGeom prst="rect">
            <a:avLst/>
          </a:prstGeom>
        </p:spPr>
      </p:pic>
    </p:spTree>
    <p:extLst>
      <p:ext uri="{BB962C8B-B14F-4D97-AF65-F5344CB8AC3E}">
        <p14:creationId xmlns:p14="http://schemas.microsoft.com/office/powerpoint/2010/main" val="2846592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0BC048-E5C7-564D-9567-0CBED77B27D4}"/>
              </a:ext>
            </a:extLst>
          </p:cNvPr>
          <p:cNvSpPr>
            <a:spLocks noGrp="1"/>
          </p:cNvSpPr>
          <p:nvPr>
            <p:ph type="title"/>
          </p:nvPr>
        </p:nvSpPr>
        <p:spPr>
          <a:xfrm>
            <a:off x="517868" y="976160"/>
            <a:ext cx="6144231" cy="1021452"/>
          </a:xfrm>
        </p:spPr>
        <p:txBody>
          <a:bodyPr vert="horz" lIns="91440" tIns="45720" rIns="91440" bIns="45720" rtlCol="0" anchor="t">
            <a:normAutofit/>
          </a:bodyPr>
          <a:lstStyle/>
          <a:p>
            <a:pPr>
              <a:lnSpc>
                <a:spcPct val="90000"/>
              </a:lnSpc>
            </a:pPr>
            <a:r>
              <a:rPr lang="en-US" sz="4200" dirty="0"/>
              <a:t>Methodology</a:t>
            </a:r>
            <a:br>
              <a:rPr lang="en-US" sz="4200" dirty="0"/>
            </a:br>
            <a:r>
              <a:rPr lang="en-US" sz="1800" dirty="0">
                <a:solidFill>
                  <a:srgbClr val="000000"/>
                </a:solidFill>
              </a:rPr>
              <a:t>MAR 653: Marketing Analytics</a:t>
            </a:r>
            <a:endParaRPr lang="en-US" sz="4200" dirty="0"/>
          </a:p>
        </p:txBody>
      </p:sp>
      <p:sp>
        <p:nvSpPr>
          <p:cNvPr id="21" name="Rectangle 2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Chart, line chart&#10;&#10;Description automatically generated">
            <a:extLst>
              <a:ext uri="{FF2B5EF4-FFF2-40B4-BE49-F238E27FC236}">
                <a16:creationId xmlns:a16="http://schemas.microsoft.com/office/drawing/2014/main" id="{35C4F455-B818-8441-B5F5-6E381F7691B6}"/>
              </a:ext>
            </a:extLst>
          </p:cNvPr>
          <p:cNvPicPr>
            <a:picLocks noGrp="1" noChangeAspect="1"/>
          </p:cNvPicPr>
          <p:nvPr>
            <p:ph sz="quarter" idx="4"/>
          </p:nvPr>
        </p:nvPicPr>
        <p:blipFill>
          <a:blip r:embed="rId2"/>
          <a:stretch>
            <a:fillRect/>
          </a:stretch>
        </p:blipFill>
        <p:spPr>
          <a:xfrm>
            <a:off x="665862" y="2312567"/>
            <a:ext cx="5978486" cy="3766445"/>
          </a:xfrm>
          <a:prstGeom prst="rect">
            <a:avLst/>
          </a:prstGeom>
        </p:spPr>
      </p:pic>
      <p:sp>
        <p:nvSpPr>
          <p:cNvPr id="4" name="Content Placeholder 3">
            <a:extLst>
              <a:ext uri="{FF2B5EF4-FFF2-40B4-BE49-F238E27FC236}">
                <a16:creationId xmlns:a16="http://schemas.microsoft.com/office/drawing/2014/main" id="{87353207-121D-3A48-A6BB-42919572F379}"/>
              </a:ext>
            </a:extLst>
          </p:cNvPr>
          <p:cNvSpPr>
            <a:spLocks noGrp="1"/>
          </p:cNvSpPr>
          <p:nvPr>
            <p:ph sz="half" idx="2"/>
          </p:nvPr>
        </p:nvSpPr>
        <p:spPr>
          <a:xfrm>
            <a:off x="7746477" y="976160"/>
            <a:ext cx="3927651" cy="5212704"/>
          </a:xfrm>
        </p:spPr>
        <p:txBody>
          <a:bodyPr vert="horz" lIns="91440" tIns="45720" rIns="91440" bIns="45720" rtlCol="0">
            <a:normAutofit lnSpcReduction="10000"/>
          </a:bodyPr>
          <a:lstStyle/>
          <a:p>
            <a:pPr marL="342900" indent="-342900">
              <a:buFont typeface="Arial" panose="020B0604020202020204" pitchFamily="34" charset="0"/>
              <a:buChar char="•"/>
            </a:pPr>
            <a:r>
              <a:rPr lang="en-US" sz="1900" dirty="0"/>
              <a:t>K-Means clustering used to segment customers into groups that could be used by SFO. 3 clusters used.</a:t>
            </a:r>
          </a:p>
          <a:p>
            <a:pPr marL="342900" indent="-342900">
              <a:buFont typeface="Arial" panose="020B0604020202020204" pitchFamily="34" charset="0"/>
              <a:buChar char="•"/>
            </a:pPr>
            <a:r>
              <a:rPr lang="en-US" sz="1900" dirty="0"/>
              <a:t>Most important factors for travelers:</a:t>
            </a:r>
          </a:p>
          <a:p>
            <a:pPr marL="617220" lvl="1" indent="-342900"/>
            <a:r>
              <a:rPr lang="en-US" sz="1900" b="1" dirty="0">
                <a:solidFill>
                  <a:schemeClr val="accent3">
                    <a:lumMod val="75000"/>
                  </a:schemeClr>
                </a:solidFill>
              </a:rPr>
              <a:t>47%</a:t>
            </a:r>
            <a:r>
              <a:rPr lang="en-US" sz="1900" dirty="0">
                <a:solidFill>
                  <a:schemeClr val="accent3">
                    <a:lumMod val="75000"/>
                  </a:schemeClr>
                </a:solidFill>
              </a:rPr>
              <a:t> </a:t>
            </a:r>
            <a:r>
              <a:rPr lang="en-US" sz="1900" dirty="0"/>
              <a:t>of travelers selected </a:t>
            </a:r>
            <a:r>
              <a:rPr lang="en-US" sz="1900" b="1" dirty="0"/>
              <a:t>strict social distancing guidelines and enforcement</a:t>
            </a:r>
            <a:r>
              <a:rPr lang="en-US" sz="1900" dirty="0"/>
              <a:t>.</a:t>
            </a:r>
          </a:p>
          <a:p>
            <a:pPr marL="617220" lvl="1" indent="-342900"/>
            <a:r>
              <a:rPr lang="en-US" sz="1900" b="1" dirty="0">
                <a:solidFill>
                  <a:schemeClr val="accent3">
                    <a:lumMod val="75000"/>
                  </a:schemeClr>
                </a:solidFill>
              </a:rPr>
              <a:t>14%</a:t>
            </a:r>
            <a:r>
              <a:rPr lang="en-US" sz="1900" dirty="0">
                <a:solidFill>
                  <a:schemeClr val="accent3">
                    <a:lumMod val="75000"/>
                  </a:schemeClr>
                </a:solidFill>
              </a:rPr>
              <a:t> </a:t>
            </a:r>
            <a:r>
              <a:rPr lang="en-US" sz="1900" dirty="0"/>
              <a:t>of travelers selected</a:t>
            </a:r>
            <a:r>
              <a:rPr lang="en-US" sz="1900" b="1" dirty="0"/>
              <a:t> having hand sanitizer readily available.</a:t>
            </a:r>
            <a:endParaRPr lang="en-US" sz="1900" dirty="0"/>
          </a:p>
          <a:p>
            <a:pPr marL="617220" lvl="1" indent="-342900"/>
            <a:r>
              <a:rPr lang="en-US" sz="1900" b="1" dirty="0">
                <a:solidFill>
                  <a:schemeClr val="accent3">
                    <a:lumMod val="75000"/>
                  </a:schemeClr>
                </a:solidFill>
              </a:rPr>
              <a:t>11%</a:t>
            </a:r>
            <a:r>
              <a:rPr lang="en-US" sz="1900" dirty="0">
                <a:solidFill>
                  <a:schemeClr val="accent3">
                    <a:lumMod val="75000"/>
                  </a:schemeClr>
                </a:solidFill>
              </a:rPr>
              <a:t> </a:t>
            </a:r>
            <a:r>
              <a:rPr lang="en-US" sz="1900" dirty="0"/>
              <a:t>of travelers selected </a:t>
            </a:r>
            <a:r>
              <a:rPr lang="en-US" sz="1900" b="1" dirty="0"/>
              <a:t>ensuring everyone was wearing a mask.</a:t>
            </a:r>
            <a:endParaRPr lang="en-US" sz="1900" dirty="0"/>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endParaRPr lang="en-US" sz="1900" dirty="0"/>
          </a:p>
        </p:txBody>
      </p:sp>
    </p:spTree>
    <p:extLst>
      <p:ext uri="{BB962C8B-B14F-4D97-AF65-F5344CB8AC3E}">
        <p14:creationId xmlns:p14="http://schemas.microsoft.com/office/powerpoint/2010/main" val="2667288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descr="A picture containing timeline&#10;&#10;Description automatically generated">
            <a:extLst>
              <a:ext uri="{FF2B5EF4-FFF2-40B4-BE49-F238E27FC236}">
                <a16:creationId xmlns:a16="http://schemas.microsoft.com/office/drawing/2014/main" id="{4165D61A-4A48-DB48-B938-997E1489930F}"/>
              </a:ext>
            </a:extLst>
          </p:cNvPr>
          <p:cNvPicPr>
            <a:picLocks noChangeAspect="1"/>
          </p:cNvPicPr>
          <p:nvPr/>
        </p:nvPicPr>
        <p:blipFill rotWithShape="1">
          <a:blip r:embed="rId2"/>
          <a:srcRect l="165" r="1" b="1"/>
          <a:stretch/>
        </p:blipFill>
        <p:spPr>
          <a:xfrm>
            <a:off x="517870" y="657162"/>
            <a:ext cx="11156253" cy="5531495"/>
          </a:xfrm>
          <a:prstGeom prst="rect">
            <a:avLst/>
          </a:prstGeom>
        </p:spPr>
      </p:pic>
    </p:spTree>
    <p:extLst>
      <p:ext uri="{BB962C8B-B14F-4D97-AF65-F5344CB8AC3E}">
        <p14:creationId xmlns:p14="http://schemas.microsoft.com/office/powerpoint/2010/main" val="1165827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D931D3-620F-2B43-9902-3A52D8F2184F}"/>
              </a:ext>
            </a:extLst>
          </p:cNvPr>
          <p:cNvSpPr>
            <a:spLocks noGrp="1"/>
          </p:cNvSpPr>
          <p:nvPr>
            <p:ph type="title"/>
          </p:nvPr>
        </p:nvSpPr>
        <p:spPr>
          <a:xfrm>
            <a:off x="517868" y="976160"/>
            <a:ext cx="6144231" cy="1327944"/>
          </a:xfrm>
        </p:spPr>
        <p:txBody>
          <a:bodyPr>
            <a:normAutofit/>
          </a:bodyPr>
          <a:lstStyle/>
          <a:p>
            <a:r>
              <a:rPr lang="en-US" dirty="0"/>
              <a:t>Recommendation</a:t>
            </a:r>
            <a:br>
              <a:rPr lang="en-US" dirty="0"/>
            </a:br>
            <a:r>
              <a:rPr lang="en-US" sz="2000" dirty="0">
                <a:solidFill>
                  <a:srgbClr val="000000"/>
                </a:solidFill>
              </a:rPr>
              <a:t>MAR 653: Marketing Analytics</a:t>
            </a:r>
            <a:endParaRPr lang="en-US" dirty="0"/>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E54831C8-C5C7-0B48-8464-EC5398FE4C8E}"/>
              </a:ext>
            </a:extLst>
          </p:cNvPr>
          <p:cNvPicPr>
            <a:picLocks noChangeAspect="1"/>
          </p:cNvPicPr>
          <p:nvPr/>
        </p:nvPicPr>
        <p:blipFill>
          <a:blip r:embed="rId2"/>
          <a:stretch>
            <a:fillRect/>
          </a:stretch>
        </p:blipFill>
        <p:spPr>
          <a:xfrm>
            <a:off x="182574" y="2472916"/>
            <a:ext cx="7049079" cy="3876994"/>
          </a:xfrm>
          <a:prstGeom prst="rect">
            <a:avLst/>
          </a:prstGeom>
        </p:spPr>
      </p:pic>
      <p:sp>
        <p:nvSpPr>
          <p:cNvPr id="9" name="Content Placeholder 8">
            <a:extLst>
              <a:ext uri="{FF2B5EF4-FFF2-40B4-BE49-F238E27FC236}">
                <a16:creationId xmlns:a16="http://schemas.microsoft.com/office/drawing/2014/main" id="{032F8E4E-74F4-4AF3-8FC9-E8A482CDC6F6}"/>
              </a:ext>
            </a:extLst>
          </p:cNvPr>
          <p:cNvSpPr>
            <a:spLocks noGrp="1"/>
          </p:cNvSpPr>
          <p:nvPr>
            <p:ph idx="1"/>
          </p:nvPr>
        </p:nvSpPr>
        <p:spPr>
          <a:xfrm>
            <a:off x="7746477" y="976160"/>
            <a:ext cx="3927651" cy="5212704"/>
          </a:xfrm>
        </p:spPr>
        <p:txBody>
          <a:bodyPr>
            <a:normAutofit lnSpcReduction="10000"/>
          </a:bodyPr>
          <a:lstStyle/>
          <a:p>
            <a:r>
              <a:rPr lang="en-US" b="1" dirty="0"/>
              <a:t>Which customers to target:</a:t>
            </a:r>
            <a:endParaRPr lang="en-US" dirty="0"/>
          </a:p>
          <a:p>
            <a:pPr marL="342900" indent="-342900">
              <a:spcBef>
                <a:spcPts val="0"/>
              </a:spcBef>
              <a:buFont typeface="Arial" panose="020B0604020202020204" pitchFamily="34" charset="0"/>
              <a:buChar char="•"/>
            </a:pPr>
            <a:r>
              <a:rPr lang="en-US" dirty="0"/>
              <a:t>Very concerned about flying</a:t>
            </a:r>
          </a:p>
          <a:p>
            <a:pPr marL="342900" indent="-342900">
              <a:spcBef>
                <a:spcPts val="0"/>
              </a:spcBef>
              <a:buFont typeface="Arial" panose="020B0604020202020204" pitchFamily="34" charset="0"/>
              <a:buChar char="•"/>
            </a:pPr>
            <a:r>
              <a:rPr lang="en-US" dirty="0"/>
              <a:t>Low ratings on current airport policies</a:t>
            </a:r>
          </a:p>
          <a:p>
            <a:pPr marL="342900" indent="-342900">
              <a:spcBef>
                <a:spcPts val="0"/>
              </a:spcBef>
              <a:buFont typeface="Arial" panose="020B0604020202020204" pitchFamily="34" charset="0"/>
              <a:buChar char="•"/>
            </a:pPr>
            <a:r>
              <a:rPr lang="en-US" dirty="0"/>
              <a:t>Older people</a:t>
            </a:r>
          </a:p>
          <a:p>
            <a:pPr marL="342900" indent="-342900">
              <a:spcBef>
                <a:spcPts val="0"/>
              </a:spcBef>
              <a:buFont typeface="Arial" panose="020B0604020202020204" pitchFamily="34" charset="0"/>
              <a:buChar char="•"/>
            </a:pPr>
            <a:r>
              <a:rPr lang="en-US" dirty="0"/>
              <a:t>Less likely to use public transportation</a:t>
            </a:r>
          </a:p>
          <a:p>
            <a:pPr marL="342900" indent="-342900">
              <a:spcBef>
                <a:spcPts val="0"/>
              </a:spcBef>
              <a:buFont typeface="Arial" panose="020B0604020202020204" pitchFamily="34" charset="0"/>
              <a:buChar char="•"/>
            </a:pPr>
            <a:endParaRPr lang="en-US" dirty="0"/>
          </a:p>
          <a:p>
            <a:pPr>
              <a:spcBef>
                <a:spcPts val="0"/>
              </a:spcBef>
            </a:pPr>
            <a:r>
              <a:rPr lang="en-US" b="1" dirty="0"/>
              <a:t>Why:</a:t>
            </a:r>
            <a:endParaRPr lang="en-US" dirty="0"/>
          </a:p>
          <a:p>
            <a:pPr marL="342900" indent="-342900">
              <a:spcBef>
                <a:spcPts val="0"/>
              </a:spcBef>
              <a:buFont typeface="Arial" panose="020B0604020202020204" pitchFamily="34" charset="0"/>
              <a:buChar char="•"/>
            </a:pPr>
            <a:r>
              <a:rPr lang="en-US" dirty="0"/>
              <a:t>Alleviate tensions associated with resuming post pandemic travel.</a:t>
            </a:r>
          </a:p>
          <a:p>
            <a:pPr marL="342900" indent="-342900">
              <a:spcBef>
                <a:spcPts val="0"/>
              </a:spcBef>
              <a:buFont typeface="Arial" panose="020B0604020202020204" pitchFamily="34" charset="0"/>
              <a:buChar char="•"/>
            </a:pPr>
            <a:r>
              <a:rPr lang="en-US" dirty="0"/>
              <a:t>Have SFO take extra precautions to meet the needs of the most vulnerable groups of people.</a:t>
            </a:r>
          </a:p>
        </p:txBody>
      </p:sp>
    </p:spTree>
    <p:extLst>
      <p:ext uri="{BB962C8B-B14F-4D97-AF65-F5344CB8AC3E}">
        <p14:creationId xmlns:p14="http://schemas.microsoft.com/office/powerpoint/2010/main" val="643900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EA6D-D29A-2E4D-BC4E-C01882F0397F}"/>
              </a:ext>
            </a:extLst>
          </p:cNvPr>
          <p:cNvSpPr>
            <a:spLocks noGrp="1"/>
          </p:cNvSpPr>
          <p:nvPr>
            <p:ph type="title"/>
          </p:nvPr>
        </p:nvSpPr>
        <p:spPr/>
        <p:txBody>
          <a:bodyPr/>
          <a:lstStyle/>
          <a:p>
            <a:r>
              <a:rPr lang="en-US" dirty="0"/>
              <a:t>Reflection</a:t>
            </a:r>
            <a:br>
              <a:rPr lang="en-US" dirty="0"/>
            </a:br>
            <a:r>
              <a:rPr lang="en-US" sz="1800" dirty="0"/>
              <a:t>MAR 653: Marketing Analytics</a:t>
            </a:r>
            <a:endParaRPr lang="en-US" dirty="0"/>
          </a:p>
        </p:txBody>
      </p:sp>
      <p:sp>
        <p:nvSpPr>
          <p:cNvPr id="7" name="Content Placeholder 6">
            <a:extLst>
              <a:ext uri="{FF2B5EF4-FFF2-40B4-BE49-F238E27FC236}">
                <a16:creationId xmlns:a16="http://schemas.microsoft.com/office/drawing/2014/main" id="{E888D645-07E7-DA41-8A5E-F74A7579B5B0}"/>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This course allowed students the opportunity collect and organize data of their choosing to target a specific customer set and optimize some marketing goal.</a:t>
            </a:r>
          </a:p>
          <a:p>
            <a:pPr marL="342900" indent="-342900">
              <a:buFont typeface="Arial" panose="020B0604020202020204" pitchFamily="34" charset="0"/>
              <a:buChar char="•"/>
            </a:pPr>
            <a:r>
              <a:rPr lang="en-US" dirty="0"/>
              <a:t>Students were taught how to create various strategies to lead to the same outcome, improving client lifetime value.</a:t>
            </a:r>
          </a:p>
          <a:p>
            <a:pPr marL="342900" indent="-342900">
              <a:buFont typeface="Arial" panose="020B0604020202020204" pitchFamily="34" charset="0"/>
              <a:buChar char="•"/>
            </a:pPr>
            <a:r>
              <a:rPr lang="en-US" dirty="0"/>
              <a:t>Customer segmentation helps students to learn their audiences in hopes to provide more value.</a:t>
            </a:r>
          </a:p>
          <a:p>
            <a:pPr marL="342900" indent="-342900">
              <a:buFont typeface="Arial" panose="020B0604020202020204" pitchFamily="34" charset="0"/>
              <a:buChar char="•"/>
            </a:pPr>
            <a:r>
              <a:rPr lang="en-US" dirty="0"/>
              <a:t>Communication skills were further developed through group presentations</a:t>
            </a:r>
          </a:p>
        </p:txBody>
      </p:sp>
      <p:sp>
        <p:nvSpPr>
          <p:cNvPr id="8" name="Content Placeholder 2">
            <a:extLst>
              <a:ext uri="{FF2B5EF4-FFF2-40B4-BE49-F238E27FC236}">
                <a16:creationId xmlns:a16="http://schemas.microsoft.com/office/drawing/2014/main" id="{D2ADE2E5-FCEF-4F47-8602-F76BD8ADE6CC}"/>
              </a:ext>
            </a:extLst>
          </p:cNvPr>
          <p:cNvSpPr txBox="1">
            <a:spLocks/>
          </p:cNvSpPr>
          <p:nvPr/>
        </p:nvSpPr>
        <p:spPr>
          <a:xfrm>
            <a:off x="517870" y="2508626"/>
            <a:ext cx="5021182" cy="36093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Learning Objectives Met:</a:t>
            </a:r>
          </a:p>
          <a:p>
            <a:pPr marL="342900" indent="-342900">
              <a:buFont typeface="Arial" panose="020B0604020202020204" pitchFamily="34" charset="0"/>
              <a:buChar char="•"/>
            </a:pPr>
            <a:r>
              <a:rPr lang="en-US" dirty="0"/>
              <a:t>Collect and organize data</a:t>
            </a:r>
          </a:p>
          <a:p>
            <a:pPr marL="342900" indent="-342900">
              <a:buFont typeface="Arial" panose="020B0604020202020204" pitchFamily="34" charset="0"/>
              <a:buChar char="•"/>
            </a:pPr>
            <a:r>
              <a:rPr lang="en-US" dirty="0"/>
              <a:t>Identify patterns in the data via visualization and data mining</a:t>
            </a:r>
          </a:p>
          <a:p>
            <a:pPr marL="342900" indent="-342900">
              <a:buFont typeface="Arial" panose="020B0604020202020204" pitchFamily="34" charset="0"/>
              <a:buChar char="•"/>
            </a:pPr>
            <a:r>
              <a:rPr lang="en-US" dirty="0"/>
              <a:t>Develop alternative strategies based on the data used</a:t>
            </a:r>
          </a:p>
          <a:p>
            <a:pPr marL="342900" indent="-342900">
              <a:buFont typeface="Arial" panose="020B0604020202020204" pitchFamily="34" charset="0"/>
              <a:buChar char="•"/>
            </a:pPr>
            <a:r>
              <a:rPr lang="en-US" dirty="0"/>
              <a:t>Implement business decisions derived from the analyses</a:t>
            </a:r>
          </a:p>
          <a:p>
            <a:pPr marL="342900" indent="-342900">
              <a:buFont typeface="Arial" panose="020B0604020202020204" pitchFamily="34" charset="0"/>
              <a:buChar char="•"/>
            </a:pPr>
            <a:r>
              <a:rPr lang="en-US" dirty="0"/>
              <a:t>Demonstrate communication skills by reporting on findings with recommendations</a:t>
            </a:r>
          </a:p>
        </p:txBody>
      </p:sp>
    </p:spTree>
    <p:extLst>
      <p:ext uri="{BB962C8B-B14F-4D97-AF65-F5344CB8AC3E}">
        <p14:creationId xmlns:p14="http://schemas.microsoft.com/office/powerpoint/2010/main" val="119267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ADCA-0183-5F4B-B268-5CD1C7CBE431}"/>
              </a:ext>
            </a:extLst>
          </p:cNvPr>
          <p:cNvSpPr>
            <a:spLocks noGrp="1"/>
          </p:cNvSpPr>
          <p:nvPr>
            <p:ph type="title"/>
          </p:nvPr>
        </p:nvSpPr>
        <p:spPr>
          <a:xfrm>
            <a:off x="517870" y="978409"/>
            <a:ext cx="5021182" cy="1399032"/>
          </a:xfrm>
        </p:spPr>
        <p:txBody>
          <a:bodyPr>
            <a:normAutofit/>
          </a:bodyPr>
          <a:lstStyle/>
          <a:p>
            <a:r>
              <a:rPr lang="en-US" sz="4000" dirty="0"/>
              <a:t>Recap of Learning Objectives</a:t>
            </a:r>
          </a:p>
        </p:txBody>
      </p:sp>
      <p:sp>
        <p:nvSpPr>
          <p:cNvPr id="3" name="Content Placeholder 2">
            <a:extLst>
              <a:ext uri="{FF2B5EF4-FFF2-40B4-BE49-F238E27FC236}">
                <a16:creationId xmlns:a16="http://schemas.microsoft.com/office/drawing/2014/main" id="{1D99C8ED-649C-6843-84AF-91772D1C87FC}"/>
              </a:ext>
            </a:extLst>
          </p:cNvPr>
          <p:cNvSpPr>
            <a:spLocks noGrp="1"/>
          </p:cNvSpPr>
          <p:nvPr>
            <p:ph idx="1"/>
          </p:nvPr>
        </p:nvSpPr>
        <p:spPr/>
        <p:txBody>
          <a:bodyPr>
            <a:normAutofit fontScale="85000" lnSpcReduction="20000"/>
          </a:bodyPr>
          <a:lstStyle/>
          <a:p>
            <a:pPr marL="457200" indent="-457200">
              <a:buFont typeface="+mj-lt"/>
              <a:buAutoNum type="arabicPeriod"/>
            </a:pPr>
            <a:r>
              <a:rPr lang="en-US" dirty="0"/>
              <a:t>Describe a broad overview of the major practices in data science</a:t>
            </a:r>
          </a:p>
          <a:p>
            <a:pPr marL="457200" indent="-457200">
              <a:buFont typeface="+mj-lt"/>
              <a:buAutoNum type="arabicPeriod"/>
            </a:pPr>
            <a:r>
              <a:rPr lang="en-US" dirty="0"/>
              <a:t>Collect and organize data</a:t>
            </a:r>
          </a:p>
          <a:p>
            <a:pPr marL="457200" indent="-457200">
              <a:buFont typeface="+mj-lt"/>
              <a:buAutoNum type="arabicPeriod"/>
            </a:pPr>
            <a:r>
              <a:rPr lang="en-US" dirty="0"/>
              <a:t>Identify patterns in data visualization, statistical analysis, and data mining</a:t>
            </a:r>
          </a:p>
          <a:p>
            <a:pPr marL="457200" indent="-457200">
              <a:buFont typeface="+mj-lt"/>
              <a:buAutoNum type="arabicPeriod"/>
            </a:pPr>
            <a:r>
              <a:rPr lang="en-US" dirty="0"/>
              <a:t>Develop alternative strategies based on their data</a:t>
            </a:r>
          </a:p>
          <a:p>
            <a:pPr marL="457200" indent="-457200">
              <a:buFont typeface="+mj-lt"/>
              <a:buAutoNum type="arabicPeriod"/>
            </a:pPr>
            <a:r>
              <a:rPr lang="en-US" dirty="0"/>
              <a:t>Develop a plan of actions to implement the business decisions derived from the analyses</a:t>
            </a:r>
          </a:p>
          <a:p>
            <a:pPr marL="457200" indent="-457200">
              <a:buFont typeface="+mj-lt"/>
              <a:buAutoNum type="arabicPeriod"/>
            </a:pPr>
            <a:r>
              <a:rPr lang="en-US" dirty="0"/>
              <a:t>Demonstrate communication skills regarding data and its analysis for managers, IT professionals, programmers, statisticians, and other relevant professionals in their organization</a:t>
            </a:r>
          </a:p>
          <a:p>
            <a:pPr marL="457200" indent="-457200">
              <a:buFont typeface="+mj-lt"/>
              <a:buAutoNum type="arabicPeriod"/>
            </a:pPr>
            <a:r>
              <a:rPr lang="en-US" dirty="0"/>
              <a:t>Synthesize the ethical dimensions of data science practice (e.g., privacy)</a:t>
            </a:r>
          </a:p>
        </p:txBody>
      </p:sp>
      <p:sp>
        <p:nvSpPr>
          <p:cNvPr id="4" name="Content Placeholder 2">
            <a:extLst>
              <a:ext uri="{FF2B5EF4-FFF2-40B4-BE49-F238E27FC236}">
                <a16:creationId xmlns:a16="http://schemas.microsoft.com/office/drawing/2014/main" id="{866E4D0B-359D-3C41-BE04-E6D2229AEB77}"/>
              </a:ext>
            </a:extLst>
          </p:cNvPr>
          <p:cNvSpPr txBox="1">
            <a:spLocks/>
          </p:cNvSpPr>
          <p:nvPr/>
        </p:nvSpPr>
        <p:spPr>
          <a:xfrm>
            <a:off x="517870" y="3611880"/>
            <a:ext cx="5021182" cy="306878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portfolio presentation shows the successful implementation and understanding of the learning objectives of the Masters of Applied Data Science program. The courses taken in this program compounded on each other and gradually increased in complexity.</a:t>
            </a:r>
          </a:p>
        </p:txBody>
      </p:sp>
    </p:spTree>
    <p:extLst>
      <p:ext uri="{BB962C8B-B14F-4D97-AF65-F5344CB8AC3E}">
        <p14:creationId xmlns:p14="http://schemas.microsoft.com/office/powerpoint/2010/main" val="3977567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3E01-94B9-9C4E-8712-D024D3CC487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756144-4416-534B-9F12-B02EC5C0FD52}"/>
              </a:ext>
            </a:extLst>
          </p:cNvPr>
          <p:cNvSpPr>
            <a:spLocks noGrp="1"/>
          </p:cNvSpPr>
          <p:nvPr>
            <p:ph idx="1"/>
          </p:nvPr>
        </p:nvSpPr>
        <p:spPr>
          <a:xfrm>
            <a:off x="517870" y="2014698"/>
            <a:ext cx="11156260" cy="4621629"/>
          </a:xfrm>
        </p:spPr>
        <p:txBody>
          <a:bodyPr>
            <a:normAutofit lnSpcReduction="10000"/>
          </a:bodyPr>
          <a:lstStyle/>
          <a:p>
            <a:pPr marL="342900" indent="-342900">
              <a:buFont typeface="Arial" panose="020B0604020202020204" pitchFamily="34" charset="0"/>
              <a:buChar char="•"/>
            </a:pPr>
            <a:r>
              <a:rPr lang="en-US" dirty="0"/>
              <a:t>The Applied Data Science program at Syracuse University is designed to be a professional program of study with a strong emphasis on the applications of data science to enterprise operations and processes, particularly in the areas of data capture, management, analysis, and communication for decision making.</a:t>
            </a:r>
          </a:p>
          <a:p>
            <a:pPr marL="342900" indent="-342900">
              <a:buFont typeface="Arial" panose="020B0604020202020204" pitchFamily="34" charset="0"/>
              <a:buChar char="•"/>
            </a:pPr>
            <a:r>
              <a:rPr lang="en-US" dirty="0"/>
              <a:t>The skills that students learn in the program provided them with many multifaceted approaches to dealing with both structured and unstructured data.</a:t>
            </a:r>
          </a:p>
          <a:p>
            <a:pPr marL="342900" indent="-342900">
              <a:buFont typeface="Arial" panose="020B0604020202020204" pitchFamily="34" charset="0"/>
              <a:buChar char="•"/>
            </a:pPr>
            <a:r>
              <a:rPr lang="en-US" dirty="0"/>
              <a:t>Students gained practical experience using several different languages and tools to solve real business problems including </a:t>
            </a:r>
            <a:r>
              <a:rPr lang="en-US" i="1" dirty="0"/>
              <a:t>R, Python, Excel, SQL, </a:t>
            </a:r>
            <a:r>
              <a:rPr lang="en-US" dirty="0"/>
              <a:t>and </a:t>
            </a:r>
            <a:r>
              <a:rPr lang="en-US" i="1" dirty="0"/>
              <a:t>Microsoft Access</a:t>
            </a:r>
            <a:r>
              <a:rPr lang="en-US" dirty="0"/>
              <a:t>.</a:t>
            </a:r>
          </a:p>
          <a:p>
            <a:pPr marL="342900" indent="-342900">
              <a:buFont typeface="Arial" panose="020B0604020202020204" pitchFamily="34" charset="0"/>
              <a:buChar char="•"/>
            </a:pPr>
            <a:r>
              <a:rPr lang="en-US" dirty="0"/>
              <a:t>Through several means including reports, oral presentations, poster creation, and this portfolio, students learned communication skills valuable for presenting to stakeholders and other specific audiences.</a:t>
            </a:r>
          </a:p>
          <a:p>
            <a:pPr marL="342900" indent="-342900">
              <a:buFont typeface="Arial" panose="020B0604020202020204" pitchFamily="34" charset="0"/>
              <a:buChar char="•"/>
            </a:pPr>
            <a:r>
              <a:rPr lang="en-US" dirty="0"/>
              <a:t>Through courses, students gained an understanding of both security and ethical boundaries in data.</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656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2940F2-85DD-E84B-AC61-4B3F3308FB5B}"/>
              </a:ext>
            </a:extLst>
          </p:cNvPr>
          <p:cNvSpPr>
            <a:spLocks noGrp="1"/>
          </p:cNvSpPr>
          <p:nvPr>
            <p:ph type="title"/>
          </p:nvPr>
        </p:nvSpPr>
        <p:spPr>
          <a:xfrm>
            <a:off x="1038656" y="2899466"/>
            <a:ext cx="10114688" cy="1575552"/>
          </a:xfrm>
        </p:spPr>
        <p:txBody>
          <a:bodyPr/>
          <a:lstStyle/>
          <a:p>
            <a:pPr algn="ctr"/>
            <a:r>
              <a:rPr lang="en-US" dirty="0"/>
              <a:t>Thank you!</a:t>
            </a:r>
          </a:p>
        </p:txBody>
      </p:sp>
      <p:sp>
        <p:nvSpPr>
          <p:cNvPr id="5" name="Rectangle 4">
            <a:extLst>
              <a:ext uri="{FF2B5EF4-FFF2-40B4-BE49-F238E27FC236}">
                <a16:creationId xmlns:a16="http://schemas.microsoft.com/office/drawing/2014/main" id="{339B23CF-0C40-A24B-9AAC-874BB3DFA449}"/>
              </a:ext>
            </a:extLst>
          </p:cNvPr>
          <p:cNvSpPr/>
          <p:nvPr/>
        </p:nvSpPr>
        <p:spPr>
          <a:xfrm>
            <a:off x="6096000" y="6488668"/>
            <a:ext cx="5962145" cy="369332"/>
          </a:xfrm>
          <a:prstGeom prst="rect">
            <a:avLst/>
          </a:prstGeom>
        </p:spPr>
        <p:txBody>
          <a:bodyPr wrap="none">
            <a:spAutoFit/>
          </a:bodyPr>
          <a:lstStyle/>
          <a:p>
            <a:r>
              <a:rPr lang="en-US" dirty="0"/>
              <a:t>https://</a:t>
            </a:r>
            <a:r>
              <a:rPr lang="en-US" dirty="0" err="1"/>
              <a:t>github.com</a:t>
            </a:r>
            <a:r>
              <a:rPr lang="en-US" dirty="0"/>
              <a:t>/njacks01/</a:t>
            </a:r>
            <a:r>
              <a:rPr lang="en-US" dirty="0" err="1"/>
              <a:t>AppliedDataSciencePortfolio</a:t>
            </a:r>
            <a:endParaRPr lang="en-US" dirty="0"/>
          </a:p>
        </p:txBody>
      </p:sp>
    </p:spTree>
    <p:extLst>
      <p:ext uri="{BB962C8B-B14F-4D97-AF65-F5344CB8AC3E}">
        <p14:creationId xmlns:p14="http://schemas.microsoft.com/office/powerpoint/2010/main" val="359897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ADCA-0183-5F4B-B268-5CD1C7CBE431}"/>
              </a:ext>
            </a:extLst>
          </p:cNvPr>
          <p:cNvSpPr>
            <a:spLocks noGrp="1"/>
          </p:cNvSpPr>
          <p:nvPr>
            <p:ph type="title"/>
          </p:nvPr>
        </p:nvSpPr>
        <p:spPr/>
        <p:txBody>
          <a:bodyPr>
            <a:normAutofit/>
          </a:bodyPr>
          <a:lstStyle/>
          <a:p>
            <a:r>
              <a:rPr lang="en-US" sz="4000" dirty="0"/>
              <a:t>Master of Applied Data Science Program Learning Objectives</a:t>
            </a:r>
          </a:p>
        </p:txBody>
      </p:sp>
      <p:sp>
        <p:nvSpPr>
          <p:cNvPr id="3" name="Content Placeholder 2">
            <a:extLst>
              <a:ext uri="{FF2B5EF4-FFF2-40B4-BE49-F238E27FC236}">
                <a16:creationId xmlns:a16="http://schemas.microsoft.com/office/drawing/2014/main" id="{1D99C8ED-649C-6843-84AF-91772D1C87FC}"/>
              </a:ext>
            </a:extLst>
          </p:cNvPr>
          <p:cNvSpPr>
            <a:spLocks noGrp="1"/>
          </p:cNvSpPr>
          <p:nvPr>
            <p:ph idx="1"/>
          </p:nvPr>
        </p:nvSpPr>
        <p:spPr/>
        <p:txBody>
          <a:bodyPr>
            <a:normAutofit fontScale="85000" lnSpcReduction="20000"/>
          </a:bodyPr>
          <a:lstStyle/>
          <a:p>
            <a:pPr marL="457200" indent="-457200">
              <a:buFont typeface="+mj-lt"/>
              <a:buAutoNum type="arabicPeriod"/>
            </a:pPr>
            <a:r>
              <a:rPr lang="en-US" dirty="0"/>
              <a:t>Describe a broad overview of the major practices in data science</a:t>
            </a:r>
          </a:p>
          <a:p>
            <a:pPr marL="457200" indent="-457200">
              <a:buFont typeface="+mj-lt"/>
              <a:buAutoNum type="arabicPeriod"/>
            </a:pPr>
            <a:r>
              <a:rPr lang="en-US" dirty="0"/>
              <a:t>Collect and organize data</a:t>
            </a:r>
          </a:p>
          <a:p>
            <a:pPr marL="457200" indent="-457200">
              <a:buFont typeface="+mj-lt"/>
              <a:buAutoNum type="arabicPeriod"/>
            </a:pPr>
            <a:r>
              <a:rPr lang="en-US" dirty="0"/>
              <a:t>Identify patterns in data visualization, statistical analysis, and data mining</a:t>
            </a:r>
          </a:p>
          <a:p>
            <a:pPr marL="457200" indent="-457200">
              <a:buFont typeface="+mj-lt"/>
              <a:buAutoNum type="arabicPeriod"/>
            </a:pPr>
            <a:r>
              <a:rPr lang="en-US" dirty="0"/>
              <a:t>Develop alternative strategies based on their data</a:t>
            </a:r>
          </a:p>
          <a:p>
            <a:pPr marL="457200" indent="-457200">
              <a:buFont typeface="+mj-lt"/>
              <a:buAutoNum type="arabicPeriod"/>
            </a:pPr>
            <a:r>
              <a:rPr lang="en-US" dirty="0"/>
              <a:t>Develop a plan of actions to implement the business decisions derived from the analyses</a:t>
            </a:r>
          </a:p>
          <a:p>
            <a:pPr marL="457200" indent="-457200">
              <a:buFont typeface="+mj-lt"/>
              <a:buAutoNum type="arabicPeriod"/>
            </a:pPr>
            <a:r>
              <a:rPr lang="en-US" dirty="0"/>
              <a:t>Demonstrate communication skills regarding data and its analysis for managers, IT professionals, programmers, statisticians, and other relevant professionals in their organization</a:t>
            </a:r>
          </a:p>
          <a:p>
            <a:pPr marL="457200" indent="-457200">
              <a:buFont typeface="+mj-lt"/>
              <a:buAutoNum type="arabicPeriod"/>
            </a:pPr>
            <a:r>
              <a:rPr lang="en-US" dirty="0"/>
              <a:t>Synthesize the ethical dimensions of data science practice (e.g., privacy)</a:t>
            </a:r>
          </a:p>
        </p:txBody>
      </p:sp>
    </p:spTree>
    <p:extLst>
      <p:ext uri="{BB962C8B-B14F-4D97-AF65-F5344CB8AC3E}">
        <p14:creationId xmlns:p14="http://schemas.microsoft.com/office/powerpoint/2010/main" val="57048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a:extLst>
              <a:ext uri="{FF2B5EF4-FFF2-40B4-BE49-F238E27FC236}">
                <a16:creationId xmlns:a16="http://schemas.microsoft.com/office/drawing/2014/main" id="{9AFB5A69-F642-462D-A817-08C07F61DC36}"/>
              </a:ext>
            </a:extLst>
          </p:cNvPr>
          <p:cNvPicPr>
            <a:picLocks noChangeAspect="1"/>
          </p:cNvPicPr>
          <p:nvPr/>
        </p:nvPicPr>
        <p:blipFill rotWithShape="1">
          <a:blip r:embed="rId3">
            <a:alphaModFix amt="40000"/>
          </a:blip>
          <a:srcRect t="15730"/>
          <a:stretch/>
        </p:blipFill>
        <p:spPr>
          <a:xfrm>
            <a:off x="-2" y="-4"/>
            <a:ext cx="12192001" cy="6858001"/>
          </a:xfrm>
          <a:prstGeom prst="rect">
            <a:avLst/>
          </a:prstGeom>
        </p:spPr>
      </p:pic>
      <p:sp>
        <p:nvSpPr>
          <p:cNvPr id="2" name="Title 1">
            <a:extLst>
              <a:ext uri="{FF2B5EF4-FFF2-40B4-BE49-F238E27FC236}">
                <a16:creationId xmlns:a16="http://schemas.microsoft.com/office/drawing/2014/main" id="{83E902DB-469F-694F-BFE1-ADE39693F5CF}"/>
              </a:ext>
            </a:extLst>
          </p:cNvPr>
          <p:cNvSpPr>
            <a:spLocks noGrp="1"/>
          </p:cNvSpPr>
          <p:nvPr>
            <p:ph type="ctrTitle"/>
          </p:nvPr>
        </p:nvSpPr>
        <p:spPr>
          <a:xfrm>
            <a:off x="2236379" y="2550328"/>
            <a:ext cx="7719237" cy="1757335"/>
          </a:xfrm>
        </p:spPr>
        <p:txBody>
          <a:bodyPr anchor="t">
            <a:normAutofit/>
          </a:bodyPr>
          <a:lstStyle/>
          <a:p>
            <a:pPr algn="ctr">
              <a:lnSpc>
                <a:spcPct val="90000"/>
              </a:lnSpc>
            </a:pPr>
            <a:r>
              <a:rPr lang="en-US" sz="3800" dirty="0">
                <a:solidFill>
                  <a:srgbClr val="FFFFFF"/>
                </a:solidFill>
              </a:rPr>
              <a:t>IST 659</a:t>
            </a:r>
            <a:br>
              <a:rPr lang="en-US" sz="3800" dirty="0">
                <a:solidFill>
                  <a:srgbClr val="FFFFFF"/>
                </a:solidFill>
              </a:rPr>
            </a:br>
            <a:r>
              <a:rPr lang="en-US" sz="3800" dirty="0">
                <a:solidFill>
                  <a:srgbClr val="FFFFFF"/>
                </a:solidFill>
              </a:rPr>
              <a:t>Database Administration Concepts and Management</a:t>
            </a:r>
          </a:p>
        </p:txBody>
      </p:sp>
      <p:sp>
        <p:nvSpPr>
          <p:cNvPr id="31" name="Rectangle 2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52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138A-A09C-6243-B7F5-953A00F52A6F}"/>
              </a:ext>
            </a:extLst>
          </p:cNvPr>
          <p:cNvSpPr>
            <a:spLocks noGrp="1"/>
          </p:cNvSpPr>
          <p:nvPr>
            <p:ph type="title"/>
          </p:nvPr>
        </p:nvSpPr>
        <p:spPr>
          <a:xfrm>
            <a:off x="517870" y="978408"/>
            <a:ext cx="5021182" cy="1267835"/>
          </a:xfrm>
        </p:spPr>
        <p:txBody>
          <a:bodyPr>
            <a:normAutofit fontScale="90000"/>
          </a:bodyPr>
          <a:lstStyle/>
          <a:p>
            <a:r>
              <a:rPr lang="en-US" sz="4000" dirty="0"/>
              <a:t>Jackson Memorial Hospital Database</a:t>
            </a:r>
            <a:br>
              <a:rPr lang="en-US" sz="4000" dirty="0"/>
            </a:br>
            <a:r>
              <a:rPr lang="en-US" sz="2000" dirty="0"/>
              <a:t>IST 659: Database Administration</a:t>
            </a:r>
            <a:endParaRPr lang="en-US" sz="4000" dirty="0"/>
          </a:p>
        </p:txBody>
      </p:sp>
      <p:sp>
        <p:nvSpPr>
          <p:cNvPr id="3" name="Content Placeholder 2">
            <a:extLst>
              <a:ext uri="{FF2B5EF4-FFF2-40B4-BE49-F238E27FC236}">
                <a16:creationId xmlns:a16="http://schemas.microsoft.com/office/drawing/2014/main" id="{778E9428-69D5-D346-87B6-72420A34323C}"/>
              </a:ext>
            </a:extLst>
          </p:cNvPr>
          <p:cNvSpPr>
            <a:spLocks noGrp="1"/>
          </p:cNvSpPr>
          <p:nvPr>
            <p:ph idx="1"/>
          </p:nvPr>
        </p:nvSpPr>
        <p:spPr>
          <a:xfrm>
            <a:off x="6662168" y="969264"/>
            <a:ext cx="5021182" cy="5542372"/>
          </a:xfrm>
        </p:spPr>
        <p:txBody>
          <a:bodyPr>
            <a:normAutofit fontScale="85000" lnSpcReduction="20000"/>
          </a:bodyPr>
          <a:lstStyle/>
          <a:p>
            <a:r>
              <a:rPr lang="en-US" dirty="0"/>
              <a:t>Project overview:</a:t>
            </a:r>
          </a:p>
          <a:p>
            <a:r>
              <a:rPr lang="en-US" dirty="0"/>
              <a:t>Under the direction of Professor Chad Harper, a hospital database was designed for a fictitious hospital in the hopes of:</a:t>
            </a:r>
          </a:p>
          <a:p>
            <a:pPr marL="342900" indent="-342900">
              <a:buFont typeface="Arial" panose="020B0604020202020204" pitchFamily="34" charset="0"/>
              <a:buChar char="•"/>
            </a:pPr>
            <a:r>
              <a:rPr lang="en-US" dirty="0"/>
              <a:t>Providing the hospital with a better way to maintain all hospital records including:</a:t>
            </a:r>
          </a:p>
          <a:p>
            <a:pPr marL="617220" lvl="1" indent="-342900"/>
            <a:r>
              <a:rPr lang="en-US" dirty="0"/>
              <a:t>Patient information</a:t>
            </a:r>
          </a:p>
          <a:p>
            <a:pPr marL="617220" lvl="1" indent="-342900"/>
            <a:r>
              <a:rPr lang="en-US" dirty="0"/>
              <a:t>Doctor-Patient assignments</a:t>
            </a:r>
          </a:p>
          <a:p>
            <a:pPr marL="617220" lvl="1" indent="-342900"/>
            <a:r>
              <a:rPr lang="en-US" dirty="0"/>
              <a:t>Patient room assignments</a:t>
            </a:r>
          </a:p>
          <a:p>
            <a:pPr marL="617220" lvl="1" indent="-342900"/>
            <a:r>
              <a:rPr lang="en-US" dirty="0"/>
              <a:t>Patient invoice status</a:t>
            </a:r>
          </a:p>
          <a:p>
            <a:pPr marL="342900" indent="-342900"/>
            <a:endParaRPr lang="en-US" dirty="0"/>
          </a:p>
          <a:p>
            <a:pPr marL="342900" indent="-342900"/>
            <a:r>
              <a:rPr lang="en-US" dirty="0"/>
              <a:t>Overall benefit to the hospital:</a:t>
            </a:r>
          </a:p>
          <a:p>
            <a:pPr marL="342900" indent="-342900">
              <a:spcBef>
                <a:spcPts val="400"/>
              </a:spcBef>
              <a:buFont typeface="Arial" panose="020B0604020202020204" pitchFamily="34" charset="0"/>
              <a:buChar char="•"/>
            </a:pPr>
            <a:r>
              <a:rPr lang="en-US" dirty="0"/>
              <a:t>Minimize paperwork</a:t>
            </a:r>
          </a:p>
          <a:p>
            <a:pPr marL="342900" indent="-342900">
              <a:spcBef>
                <a:spcPts val="400"/>
              </a:spcBef>
              <a:buFont typeface="Arial" panose="020B0604020202020204" pitchFamily="34" charset="0"/>
              <a:buChar char="•"/>
            </a:pPr>
            <a:r>
              <a:rPr lang="en-US" dirty="0"/>
              <a:t>Eliminate siloed hospital systems</a:t>
            </a:r>
          </a:p>
          <a:p>
            <a:pPr marL="342900" indent="-342900">
              <a:spcBef>
                <a:spcPts val="400"/>
              </a:spcBef>
              <a:buFont typeface="Arial" panose="020B0604020202020204" pitchFamily="34" charset="0"/>
              <a:buChar char="•"/>
            </a:pPr>
            <a:r>
              <a:rPr lang="en-US" dirty="0"/>
              <a:t>Increase level of patient care and staff efficiency</a:t>
            </a:r>
          </a:p>
          <a:p>
            <a:pPr marL="342900" indent="-342900">
              <a:spcBef>
                <a:spcPts val="400"/>
              </a:spcBef>
              <a:buFont typeface="Arial" panose="020B0604020202020204" pitchFamily="34" charset="0"/>
              <a:buChar char="•"/>
            </a:pPr>
            <a:endParaRPr lang="en-US" dirty="0"/>
          </a:p>
          <a:p>
            <a:pPr>
              <a:spcBef>
                <a:spcPts val="400"/>
              </a:spcBef>
            </a:pPr>
            <a:endParaRPr lang="en-US" dirty="0"/>
          </a:p>
          <a:p>
            <a:pPr>
              <a:spcBef>
                <a:spcPts val="400"/>
              </a:spcBef>
            </a:pPr>
            <a:r>
              <a:rPr lang="en-US" dirty="0"/>
              <a:t>Language used: SQL</a:t>
            </a:r>
          </a:p>
        </p:txBody>
      </p:sp>
      <p:sp>
        <p:nvSpPr>
          <p:cNvPr id="4" name="Content Placeholder 2">
            <a:extLst>
              <a:ext uri="{FF2B5EF4-FFF2-40B4-BE49-F238E27FC236}">
                <a16:creationId xmlns:a16="http://schemas.microsoft.com/office/drawing/2014/main" id="{5DCAF231-9DAD-634F-8852-B09955ABA8E6}"/>
              </a:ext>
            </a:extLst>
          </p:cNvPr>
          <p:cNvSpPr txBox="1">
            <a:spLocks/>
          </p:cNvSpPr>
          <p:nvPr/>
        </p:nvSpPr>
        <p:spPr>
          <a:xfrm>
            <a:off x="517870" y="2508628"/>
            <a:ext cx="5021182" cy="360936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Learning Objectives Met:</a:t>
            </a:r>
          </a:p>
          <a:p>
            <a:pPr marL="342900" indent="-342900">
              <a:spcBef>
                <a:spcPts val="400"/>
              </a:spcBef>
              <a:buFont typeface="Arial" panose="020B0604020202020204" pitchFamily="34" charset="0"/>
              <a:buChar char="•"/>
            </a:pPr>
            <a:r>
              <a:rPr lang="en-US" sz="1800" dirty="0"/>
              <a:t>Collect/Create and organize data</a:t>
            </a:r>
          </a:p>
          <a:p>
            <a:pPr marL="342900" indent="-342900">
              <a:spcBef>
                <a:spcPts val="400"/>
              </a:spcBef>
              <a:buFont typeface="Arial" panose="020B0604020202020204" pitchFamily="34" charset="0"/>
              <a:buChar char="•"/>
            </a:pPr>
            <a:r>
              <a:rPr lang="en-US" sz="1800" dirty="0"/>
              <a:t>Develop alternative strategies for efficiency</a:t>
            </a:r>
          </a:p>
          <a:p>
            <a:pPr marL="342900" indent="-342900">
              <a:spcBef>
                <a:spcPts val="400"/>
              </a:spcBef>
              <a:buFont typeface="Arial" panose="020B0604020202020204" pitchFamily="34" charset="0"/>
              <a:buChar char="•"/>
            </a:pPr>
            <a:r>
              <a:rPr lang="en-US" sz="1800" dirty="0"/>
              <a:t>Develop a plan of action to implement the business decisions derived from analysis</a:t>
            </a:r>
          </a:p>
          <a:p>
            <a:pPr marL="342900" indent="-342900">
              <a:spcBef>
                <a:spcPts val="400"/>
              </a:spcBef>
              <a:buFont typeface="Arial" panose="020B0604020202020204" pitchFamily="34" charset="0"/>
              <a:buChar char="•"/>
            </a:pPr>
            <a:r>
              <a:rPr lang="en-US" sz="1800" dirty="0"/>
              <a:t>Demonstrate communication skills</a:t>
            </a:r>
          </a:p>
        </p:txBody>
      </p:sp>
    </p:spTree>
    <p:extLst>
      <p:ext uri="{BB962C8B-B14F-4D97-AF65-F5344CB8AC3E}">
        <p14:creationId xmlns:p14="http://schemas.microsoft.com/office/powerpoint/2010/main" val="53491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5C00C511-6E9C-BE48-AF80-20B4B71002B2}"/>
              </a:ext>
            </a:extLst>
          </p:cNvPr>
          <p:cNvPicPr/>
          <p:nvPr/>
        </p:nvPicPr>
        <p:blipFill>
          <a:blip r:embed="rId2">
            <a:extLst>
              <a:ext uri="{28A0092B-C50C-407E-A947-70E740481C1C}">
                <a14:useLocalDpi xmlns:a14="http://schemas.microsoft.com/office/drawing/2010/main" val="0"/>
              </a:ext>
            </a:extLst>
          </a:blip>
          <a:stretch>
            <a:fillRect/>
          </a:stretch>
        </p:blipFill>
        <p:spPr>
          <a:xfrm>
            <a:off x="555625" y="850501"/>
            <a:ext cx="5540375" cy="562483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FF6BDDDD-6EF5-1348-BB59-830E9F632D47}"/>
              </a:ext>
            </a:extLst>
          </p:cNvPr>
          <p:cNvPicPr/>
          <p:nvPr/>
        </p:nvPicPr>
        <p:blipFill>
          <a:blip r:embed="rId3">
            <a:extLst>
              <a:ext uri="{28A0092B-C50C-407E-A947-70E740481C1C}">
                <a14:useLocalDpi xmlns:a14="http://schemas.microsoft.com/office/drawing/2010/main" val="0"/>
              </a:ext>
            </a:extLst>
          </a:blip>
          <a:stretch>
            <a:fillRect/>
          </a:stretch>
        </p:blipFill>
        <p:spPr>
          <a:xfrm>
            <a:off x="6350369" y="850501"/>
            <a:ext cx="5540375" cy="5624830"/>
          </a:xfrm>
          <a:prstGeom prst="rect">
            <a:avLst/>
          </a:prstGeom>
        </p:spPr>
      </p:pic>
    </p:spTree>
    <p:extLst>
      <p:ext uri="{BB962C8B-B14F-4D97-AF65-F5344CB8AC3E}">
        <p14:creationId xmlns:p14="http://schemas.microsoft.com/office/powerpoint/2010/main" val="136981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Graphical user interface, text&#10;&#10;Description automatically generated">
            <a:extLst>
              <a:ext uri="{FF2B5EF4-FFF2-40B4-BE49-F238E27FC236}">
                <a16:creationId xmlns:a16="http://schemas.microsoft.com/office/drawing/2014/main" id="{F91B5700-85CB-0746-9178-6C33A0A60F61}"/>
              </a:ext>
            </a:extLst>
          </p:cNvPr>
          <p:cNvPicPr>
            <a:picLocks noChangeAspect="1"/>
          </p:cNvPicPr>
          <p:nvPr/>
        </p:nvPicPr>
        <p:blipFill>
          <a:blip r:embed="rId2"/>
          <a:stretch>
            <a:fillRect/>
          </a:stretch>
        </p:blipFill>
        <p:spPr>
          <a:xfrm>
            <a:off x="457202" y="1136674"/>
            <a:ext cx="5426764" cy="1275289"/>
          </a:xfrm>
          <a:prstGeom prst="rect">
            <a:avLst/>
          </a:prstGeom>
        </p:spPr>
      </p:pic>
      <p:sp>
        <p:nvSpPr>
          <p:cNvPr id="13" name="Rectangle 12">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 text, application, email&#10;&#10;Description automatically generated">
            <a:extLst>
              <a:ext uri="{FF2B5EF4-FFF2-40B4-BE49-F238E27FC236}">
                <a16:creationId xmlns:a16="http://schemas.microsoft.com/office/drawing/2014/main" id="{27F9AA75-DDB6-3A46-8BC9-1F1856C8292D}"/>
              </a:ext>
            </a:extLst>
          </p:cNvPr>
          <p:cNvPicPr/>
          <p:nvPr/>
        </p:nvPicPr>
        <p:blipFill>
          <a:blip r:embed="rId3">
            <a:extLst>
              <a:ext uri="{28A0092B-C50C-407E-A947-70E740481C1C}">
                <a14:useLocalDpi xmlns:a14="http://schemas.microsoft.com/office/drawing/2010/main" val="0"/>
              </a:ext>
            </a:extLst>
          </a:blip>
          <a:stretch>
            <a:fillRect/>
          </a:stretch>
        </p:blipFill>
        <p:spPr>
          <a:xfrm>
            <a:off x="6308034" y="655939"/>
            <a:ext cx="5112595" cy="2236759"/>
          </a:xfrm>
          <a:prstGeom prst="rect">
            <a:avLst/>
          </a:prstGeom>
        </p:spPr>
      </p:pic>
      <p:sp>
        <p:nvSpPr>
          <p:cNvPr id="15" name="Rectangle 14">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a:extLst>
              <a:ext uri="{FF2B5EF4-FFF2-40B4-BE49-F238E27FC236}">
                <a16:creationId xmlns:a16="http://schemas.microsoft.com/office/drawing/2014/main" id="{6B2F0F44-FB38-F541-A0C6-6F7766C191F3}"/>
              </a:ext>
            </a:extLst>
          </p:cNvPr>
          <p:cNvPicPr>
            <a:picLocks noChangeAspect="1"/>
          </p:cNvPicPr>
          <p:nvPr/>
        </p:nvPicPr>
        <p:blipFill>
          <a:blip r:embed="rId4"/>
          <a:stretch>
            <a:fillRect/>
          </a:stretch>
        </p:blipFill>
        <p:spPr>
          <a:xfrm>
            <a:off x="457201" y="4495833"/>
            <a:ext cx="5426764" cy="1031085"/>
          </a:xfrm>
          <a:prstGeom prst="rect">
            <a:avLst/>
          </a:prstGeom>
        </p:spPr>
      </p:pic>
      <p:pic>
        <p:nvPicPr>
          <p:cNvPr id="4" name="Picture 3" descr="Table&#10;&#10;Description automatically generated">
            <a:extLst>
              <a:ext uri="{FF2B5EF4-FFF2-40B4-BE49-F238E27FC236}">
                <a16:creationId xmlns:a16="http://schemas.microsoft.com/office/drawing/2014/main" id="{3EC72CFE-1EAD-BD42-B74A-86F33D30EEB3}"/>
              </a:ext>
            </a:extLst>
          </p:cNvPr>
          <p:cNvPicPr>
            <a:picLocks noChangeAspect="1"/>
          </p:cNvPicPr>
          <p:nvPr/>
        </p:nvPicPr>
        <p:blipFill>
          <a:blip r:embed="rId5"/>
          <a:stretch>
            <a:fillRect/>
          </a:stretch>
        </p:blipFill>
        <p:spPr>
          <a:xfrm>
            <a:off x="6308034" y="4257268"/>
            <a:ext cx="5112595" cy="1508216"/>
          </a:xfrm>
          <a:prstGeom prst="rect">
            <a:avLst/>
          </a:prstGeom>
        </p:spPr>
      </p:pic>
    </p:spTree>
    <p:extLst>
      <p:ext uri="{BB962C8B-B14F-4D97-AF65-F5344CB8AC3E}">
        <p14:creationId xmlns:p14="http://schemas.microsoft.com/office/powerpoint/2010/main" val="375783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A949-159E-794D-B3D8-F0291F9BCEF1}"/>
              </a:ext>
            </a:extLst>
          </p:cNvPr>
          <p:cNvSpPr>
            <a:spLocks noGrp="1"/>
          </p:cNvSpPr>
          <p:nvPr>
            <p:ph type="title"/>
          </p:nvPr>
        </p:nvSpPr>
        <p:spPr>
          <a:xfrm>
            <a:off x="517870" y="978409"/>
            <a:ext cx="5021182" cy="1331038"/>
          </a:xfrm>
        </p:spPr>
        <p:txBody>
          <a:bodyPr>
            <a:normAutofit fontScale="90000"/>
          </a:bodyPr>
          <a:lstStyle/>
          <a:p>
            <a:pPr lvl="0">
              <a:spcBef>
                <a:spcPts val="0"/>
              </a:spcBef>
            </a:pPr>
            <a:r>
              <a:rPr lang="en-US" dirty="0"/>
              <a:t>Reflection</a:t>
            </a:r>
            <a:br>
              <a:rPr lang="en-US" dirty="0"/>
            </a:br>
            <a:r>
              <a:rPr lang="en-US" sz="1800" dirty="0">
                <a:solidFill>
                  <a:srgbClr val="000000"/>
                </a:solidFill>
              </a:rPr>
              <a:t>IST 659: Database Administration</a:t>
            </a:r>
            <a:br>
              <a:rPr lang="en-US" sz="1800" dirty="0">
                <a:solidFill>
                  <a:srgbClr val="000000"/>
                </a:solidFill>
              </a:rPr>
            </a:br>
            <a:br>
              <a:rPr lang="en-US" sz="1800" dirty="0">
                <a:solidFill>
                  <a:srgbClr val="000000"/>
                </a:solidFill>
              </a:rPr>
            </a:br>
            <a:br>
              <a:rPr lang="en-US" sz="1800" b="0" dirty="0">
                <a:solidFill>
                  <a:srgbClr val="000000"/>
                </a:solidFill>
                <a:ea typeface="+mn-ea"/>
                <a:cs typeface="+mn-cs"/>
              </a:rPr>
            </a:br>
            <a:endParaRPr lang="en-US" dirty="0"/>
          </a:p>
        </p:txBody>
      </p:sp>
      <p:sp>
        <p:nvSpPr>
          <p:cNvPr id="3" name="Content Placeholder 2">
            <a:extLst>
              <a:ext uri="{FF2B5EF4-FFF2-40B4-BE49-F238E27FC236}">
                <a16:creationId xmlns:a16="http://schemas.microsoft.com/office/drawing/2014/main" id="{AE149655-D95D-484C-899E-4E830DC658D5}"/>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Creating a database taught students the importance of relationship mapping as well as the importance of how data is stored.</a:t>
            </a:r>
          </a:p>
          <a:p>
            <a:pPr marL="617220" lvl="1" indent="-342900"/>
            <a:r>
              <a:rPr lang="en-US" dirty="0"/>
              <a:t>Missing or misrepresented relationships can dramatically change the effectiveness of the database</a:t>
            </a:r>
          </a:p>
          <a:p>
            <a:pPr marL="342900" indent="-342900">
              <a:buFont typeface="Arial" panose="020B0604020202020204" pitchFamily="34" charset="0"/>
              <a:buChar char="•"/>
            </a:pPr>
            <a:r>
              <a:rPr lang="en-US" dirty="0"/>
              <a:t>Skills learned in this course are transferrable to the enterprise workforce as well as to future courses such as Advanced Database Management and Data Warehousing</a:t>
            </a:r>
          </a:p>
          <a:p>
            <a:pPr marL="342900" indent="-342900">
              <a:buFont typeface="Arial" panose="020B0604020202020204" pitchFamily="34" charset="0"/>
              <a:buChar char="•"/>
            </a:pPr>
            <a:r>
              <a:rPr lang="en-US" dirty="0"/>
              <a:t>Project allowed students practice with identifying stakeholders, creating questions relevant to the stakeholders chosen, and creating business rules to govern the relationships that existed.</a:t>
            </a:r>
          </a:p>
        </p:txBody>
      </p:sp>
      <p:sp>
        <p:nvSpPr>
          <p:cNvPr id="4" name="Content Placeholder 2">
            <a:extLst>
              <a:ext uri="{FF2B5EF4-FFF2-40B4-BE49-F238E27FC236}">
                <a16:creationId xmlns:a16="http://schemas.microsoft.com/office/drawing/2014/main" id="{78541946-572B-4646-BEF3-C4042196DF0E}"/>
              </a:ext>
            </a:extLst>
          </p:cNvPr>
          <p:cNvSpPr txBox="1">
            <a:spLocks/>
          </p:cNvSpPr>
          <p:nvPr/>
        </p:nvSpPr>
        <p:spPr>
          <a:xfrm>
            <a:off x="517870" y="2446372"/>
            <a:ext cx="5021182" cy="398959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Learning Objectives Met:</a:t>
            </a:r>
          </a:p>
          <a:p>
            <a:pPr marL="342900" indent="-342900">
              <a:spcBef>
                <a:spcPts val="400"/>
              </a:spcBef>
              <a:buFont typeface="Arial" panose="020B0604020202020204" pitchFamily="34" charset="0"/>
              <a:buChar char="•"/>
            </a:pPr>
            <a:r>
              <a:rPr lang="en-US" sz="1600" dirty="0"/>
              <a:t>Collect/Create and organize data</a:t>
            </a:r>
          </a:p>
          <a:p>
            <a:pPr marL="342900" indent="-342900">
              <a:spcBef>
                <a:spcPts val="400"/>
              </a:spcBef>
              <a:buFont typeface="Arial" panose="020B0604020202020204" pitchFamily="34" charset="0"/>
              <a:buChar char="•"/>
            </a:pPr>
            <a:r>
              <a:rPr lang="en-US" sz="1600" dirty="0"/>
              <a:t>Develop alternative strategies for efficiency</a:t>
            </a:r>
          </a:p>
          <a:p>
            <a:pPr marL="342900" indent="-342900">
              <a:spcBef>
                <a:spcPts val="400"/>
              </a:spcBef>
              <a:buFont typeface="Arial" panose="020B0604020202020204" pitchFamily="34" charset="0"/>
              <a:buChar char="•"/>
            </a:pPr>
            <a:r>
              <a:rPr lang="en-US" sz="1600" dirty="0"/>
              <a:t>Develop a plan of action to implement the business decisions derived from analysis</a:t>
            </a:r>
          </a:p>
          <a:p>
            <a:pPr marL="342900" indent="-342900">
              <a:spcBef>
                <a:spcPts val="400"/>
              </a:spcBef>
              <a:buFont typeface="Arial" panose="020B0604020202020204" pitchFamily="34" charset="0"/>
              <a:buChar char="•"/>
            </a:pPr>
            <a:r>
              <a:rPr lang="en-US" sz="1600" dirty="0"/>
              <a:t>Demonstrate communication skills</a:t>
            </a:r>
          </a:p>
        </p:txBody>
      </p:sp>
    </p:spTree>
    <p:extLst>
      <p:ext uri="{BB962C8B-B14F-4D97-AF65-F5344CB8AC3E}">
        <p14:creationId xmlns:p14="http://schemas.microsoft.com/office/powerpoint/2010/main" val="328739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a:extLst>
              <a:ext uri="{FF2B5EF4-FFF2-40B4-BE49-F238E27FC236}">
                <a16:creationId xmlns:a16="http://schemas.microsoft.com/office/drawing/2014/main" id="{9AFB5A69-F642-462D-A817-08C07F61DC36}"/>
              </a:ext>
            </a:extLst>
          </p:cNvPr>
          <p:cNvPicPr>
            <a:picLocks noChangeAspect="1"/>
          </p:cNvPicPr>
          <p:nvPr/>
        </p:nvPicPr>
        <p:blipFill rotWithShape="1">
          <a:blip r:embed="rId2">
            <a:alphaModFix amt="40000"/>
          </a:blip>
          <a:srcRect t="15730"/>
          <a:stretch/>
        </p:blipFill>
        <p:spPr>
          <a:xfrm>
            <a:off x="-2" y="-4"/>
            <a:ext cx="12192001" cy="6858001"/>
          </a:xfrm>
          <a:prstGeom prst="rect">
            <a:avLst/>
          </a:prstGeom>
        </p:spPr>
      </p:pic>
      <p:sp>
        <p:nvSpPr>
          <p:cNvPr id="2" name="Title 1">
            <a:extLst>
              <a:ext uri="{FF2B5EF4-FFF2-40B4-BE49-F238E27FC236}">
                <a16:creationId xmlns:a16="http://schemas.microsoft.com/office/drawing/2014/main" id="{83E902DB-469F-694F-BFE1-ADE39693F5CF}"/>
              </a:ext>
            </a:extLst>
          </p:cNvPr>
          <p:cNvSpPr>
            <a:spLocks noGrp="1"/>
          </p:cNvSpPr>
          <p:nvPr>
            <p:ph type="ctrTitle"/>
          </p:nvPr>
        </p:nvSpPr>
        <p:spPr>
          <a:xfrm>
            <a:off x="2236379" y="2550328"/>
            <a:ext cx="7719237" cy="1757335"/>
          </a:xfrm>
        </p:spPr>
        <p:txBody>
          <a:bodyPr anchor="t">
            <a:normAutofit/>
          </a:bodyPr>
          <a:lstStyle/>
          <a:p>
            <a:pPr algn="ctr">
              <a:lnSpc>
                <a:spcPct val="90000"/>
              </a:lnSpc>
            </a:pPr>
            <a:r>
              <a:rPr lang="en-US" sz="3800" dirty="0">
                <a:solidFill>
                  <a:srgbClr val="FFFFFF"/>
                </a:solidFill>
              </a:rPr>
              <a:t>IST 719</a:t>
            </a:r>
            <a:br>
              <a:rPr lang="en-US" sz="3800" dirty="0">
                <a:solidFill>
                  <a:srgbClr val="FFFFFF"/>
                </a:solidFill>
              </a:rPr>
            </a:br>
            <a:r>
              <a:rPr lang="en-US" sz="3800" dirty="0">
                <a:solidFill>
                  <a:srgbClr val="FFFFFF"/>
                </a:solidFill>
              </a:rPr>
              <a:t>Data Visualization</a:t>
            </a:r>
          </a:p>
        </p:txBody>
      </p:sp>
      <p:sp>
        <p:nvSpPr>
          <p:cNvPr id="31" name="Rectangle 2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028546"/>
      </p:ext>
    </p:extLst>
  </p:cSld>
  <p:clrMapOvr>
    <a:masterClrMapping/>
  </p:clrMapOvr>
</p:sld>
</file>

<file path=ppt/theme/theme1.xml><?xml version="1.0" encoding="utf-8"?>
<a:theme xmlns:a="http://schemas.openxmlformats.org/drawingml/2006/main" name="GestaltVTI">
  <a:themeElements>
    <a:clrScheme name="AnalogousFromRegularSeedLeftStep">
      <a:dk1>
        <a:srgbClr val="000000"/>
      </a:dk1>
      <a:lt1>
        <a:srgbClr val="FFFFFF"/>
      </a:lt1>
      <a:dk2>
        <a:srgbClr val="1C2432"/>
      </a:dk2>
      <a:lt2>
        <a:srgbClr val="F2F3F0"/>
      </a:lt2>
      <a:accent1>
        <a:srgbClr val="713AD6"/>
      </a:accent1>
      <a:accent2>
        <a:srgbClr val="363FC8"/>
      </a:accent2>
      <a:accent3>
        <a:srgbClr val="3A85D6"/>
      </a:accent3>
      <a:accent4>
        <a:srgbClr val="28B4C4"/>
      </a:accent4>
      <a:accent5>
        <a:srgbClr val="34C195"/>
      </a:accent5>
      <a:accent6>
        <a:srgbClr val="28C452"/>
      </a:accent6>
      <a:hlink>
        <a:srgbClr val="729531"/>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11158</TotalTime>
  <Words>2358</Words>
  <Application>Microsoft Macintosh PowerPoint</Application>
  <PresentationFormat>Widescreen</PresentationFormat>
  <Paragraphs>215</Paragraphs>
  <Slides>27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Bierstadt</vt:lpstr>
      <vt:lpstr>Calibri</vt:lpstr>
      <vt:lpstr>GestaltVTI</vt:lpstr>
      <vt:lpstr>Master of Applied Data Science Portfolio Presentation</vt:lpstr>
      <vt:lpstr>Introduction</vt:lpstr>
      <vt:lpstr>Master of Applied Data Science Program Learning Objectives</vt:lpstr>
      <vt:lpstr>IST 659 Database Administration Concepts and Management</vt:lpstr>
      <vt:lpstr>Jackson Memorial Hospital Database IST 659: Database Administration</vt:lpstr>
      <vt:lpstr>PowerPoint Presentation</vt:lpstr>
      <vt:lpstr>PowerPoint Presentation</vt:lpstr>
      <vt:lpstr>Reflection IST 659: Database Administration   </vt:lpstr>
      <vt:lpstr>IST 719 Data Visualization</vt:lpstr>
      <vt:lpstr>Boston Crime Data Report IST 719: Data Visualization</vt:lpstr>
      <vt:lpstr>The Data IST 719: Data Visualization</vt:lpstr>
      <vt:lpstr>Reflection IST 719: Data Visualization</vt:lpstr>
      <vt:lpstr>IST 707 Data Analytics</vt:lpstr>
      <vt:lpstr>National Basketball Association Shot Analysis IST 707: Data Analysis</vt:lpstr>
      <vt:lpstr>Methodology</vt:lpstr>
      <vt:lpstr>Methodology</vt:lpstr>
      <vt:lpstr>Reflection IST 707: Data Analysis</vt:lpstr>
      <vt:lpstr>MAR 653 Marketing Analytics</vt:lpstr>
      <vt:lpstr>San Francisco Airport Data: Pandemic Recovery Survey MAR 653: Marketing Analytics</vt:lpstr>
      <vt:lpstr>Methodology MAR 653: Marketing Analytics</vt:lpstr>
      <vt:lpstr>Methodology MAR 653: Marketing Analytics</vt:lpstr>
      <vt:lpstr>PowerPoint Presentation</vt:lpstr>
      <vt:lpstr>Recommendation MAR 653: Marketing Analytics</vt:lpstr>
      <vt:lpstr>Reflection MAR 653: Marketing Analytics</vt:lpstr>
      <vt:lpstr>Recap of Learning Objectives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of Applied Data Science Portfolio Presentation</dc:title>
  <dc:creator>N'Dea Jackson</dc:creator>
  <cp:lastModifiedBy>N'Dea Jackson</cp:lastModifiedBy>
  <cp:revision>57</cp:revision>
  <dcterms:created xsi:type="dcterms:W3CDTF">2021-06-04T00:20:32Z</dcterms:created>
  <dcterms:modified xsi:type="dcterms:W3CDTF">2021-06-11T18:19:26Z</dcterms:modified>
</cp:coreProperties>
</file>