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89" r:id="rId4"/>
    <p:sldId id="290" r:id="rId5"/>
    <p:sldId id="286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87" r:id="rId14"/>
    <p:sldId id="285" r:id="rId15"/>
    <p:sldId id="288" r:id="rId16"/>
    <p:sldId id="263" r:id="rId17"/>
  </p:sldIdLst>
  <p:sldSz cx="9906000" cy="6858000" type="A4"/>
  <p:notesSz cx="6797675" cy="9926638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4B"/>
    <a:srgbClr val="006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 autoAdjust="0"/>
    <p:restoredTop sz="92159" autoAdjust="0"/>
  </p:normalViewPr>
  <p:slideViewPr>
    <p:cSldViewPr>
      <p:cViewPr>
        <p:scale>
          <a:sx n="99" d="100"/>
          <a:sy n="99" d="100"/>
        </p:scale>
        <p:origin x="-24" y="-108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296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03CD70B-0C73-452C-AE9B-DE74AE3922E1}" type="datetimeFigureOut">
              <a:rPr lang="de-DE"/>
              <a:pPr>
                <a:defRPr/>
              </a:pPr>
              <a:t>12.05.2016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214E9B3-F5E1-4D0E-9AF1-A4BFBD27C0B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7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4B153FC-3D8E-476C-978F-6515BDD01006}" type="datetimeFigureOut">
              <a:rPr lang="de-DE"/>
              <a:pPr>
                <a:defRPr/>
              </a:pPr>
              <a:t>12.05.2016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5445" y="4715153"/>
            <a:ext cx="5066786" cy="46651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C0165D7-E4C7-41F9-9165-62CE616953A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31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rtl="0" fontAlgn="base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rtl="0" fontAlgn="base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rtl="0" fontAlgn="base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rtl="0" fontAlgn="base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rtl="0" fontAlgn="base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E0DAD-C99C-4E3B-8DA9-C3D35B30562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19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 txBox="1">
            <a:spLocks noGrp="1"/>
          </p:cNvSpPr>
          <p:nvPr>
            <p:ph type="body" idx="1"/>
          </p:nvPr>
        </p:nvSpPr>
        <p:spPr>
          <a:xfrm>
            <a:off x="865040" y="4715159"/>
            <a:ext cx="5067595" cy="46648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Delivering on a Euro1.4bn synergy target within three years - through synergies in manufacturing, procurement, sales, corporate, deployment of innovations, financing, CAPEX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64" name="Shape 964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0165D7-E4C7-41F9-9165-62CE616953A8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36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907" y="4196556"/>
            <a:ext cx="1500188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7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7920038" y="5530850"/>
            <a:ext cx="15890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er"/>
          <p:cNvSpPr/>
          <p:nvPr userDrawn="1"/>
        </p:nvSpPr>
        <p:spPr bwMode="white">
          <a:xfrm>
            <a:off x="452438" y="1089025"/>
            <a:ext cx="8996362" cy="13017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D4146-F4DD-4714-843C-F773C0B02D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97113" y="1690688"/>
            <a:ext cx="5311775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1892300" y="6416675"/>
            <a:ext cx="3168650" cy="166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8948738" y="6416675"/>
            <a:ext cx="433387" cy="1666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CEA01-6F89-41D2-B9E3-03C6CECF9D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3875" y="1448780"/>
            <a:ext cx="8858250" cy="39604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7914772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949442" y="6491816"/>
            <a:ext cx="432047" cy="16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509950" y="1374069"/>
            <a:ext cx="8872200" cy="516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1E2D"/>
              </a:buClr>
              <a:buFont typeface="Arial"/>
              <a:buNone/>
              <a:defRPr sz="2200" b="1" i="0" u="none" strike="noStrike" cap="none">
                <a:solidFill>
                  <a:srgbClr val="AA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1E2D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1E2D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1E2D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1E2D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523850" y="1890375"/>
            <a:ext cx="8858098" cy="44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1E2D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1E2D"/>
              </a:buClr>
              <a:buSzPct val="1000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1E2D"/>
              </a:buClr>
              <a:buSzPct val="1000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1E2D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1E2D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165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B8025-0003-443B-A5AD-3F62421E15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8313" y="1112838"/>
            <a:ext cx="8948737" cy="84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sp>
        <p:nvSpPr>
          <p:cNvPr id="6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 rtlCol="0">
            <a:noAutofit/>
          </a:bodyPr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0388" y="1943998"/>
            <a:ext cx="8785225" cy="1052954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39EA8-F9EA-4AA0-B0C5-2327116DE9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7D506-23E6-41EE-9349-06B70C903F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6448D-BD95-4A35-902A-D16691DF53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9A55E-3ABA-4928-8057-DDA9AE7918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85012-F311-4DF0-A7F2-206E5A4C6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804E1-14F8-4EE9-8701-6C0C2F9DC0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C704C-4E7B-40D8-8A94-27808F10CA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23875" y="188913"/>
            <a:ext cx="88582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3875" y="1449388"/>
            <a:ext cx="88582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300" y="6416675"/>
            <a:ext cx="3168650" cy="1666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800" b="1"/>
            </a:lvl1pPr>
          </a:lstStyle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8738" y="6416675"/>
            <a:ext cx="433387" cy="166688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096854-E73B-4454-92B7-981F6D4278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463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6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7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1034" name="Picture 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519113" y="6348413"/>
            <a:ext cx="1104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2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63" r:id="rId10"/>
    <p:sldLayoutId id="2147483664" r:id="rId11"/>
    <p:sldLayoutId id="2147483660" r:id="rId12"/>
    <p:sldLayoutId id="2147483665" r:id="rId13"/>
    <p:sldLayoutId id="2147483666" r:id="rId14"/>
  </p:sldLayoutIdLst>
  <p:hf hdr="0" dt="0"/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80975" indent="-180975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fontAlgn="base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rtl="0" fontAlgn="base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rtl="0" fontAlgn="base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2438" y="3700463"/>
            <a:ext cx="8929687" cy="1133475"/>
          </a:xfrm>
        </p:spPr>
        <p:txBody>
          <a:bodyPr/>
          <a:lstStyle/>
          <a:p>
            <a:r>
              <a:rPr lang="en-US" smtClean="0"/>
              <a:t>Introduction Thermal Energy / Thermal Technology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452438" y="4879975"/>
            <a:ext cx="6696075" cy="1536700"/>
          </a:xfrm>
        </p:spPr>
        <p:txBody>
          <a:bodyPr/>
          <a:lstStyle/>
          <a:p>
            <a:r>
              <a:rPr lang="en-US" dirty="0"/>
              <a:t>Technical Development Program for Process Performance Engineers – SPREAD </a:t>
            </a:r>
            <a:r>
              <a:rPr lang="en-US" dirty="0" smtClean="0"/>
              <a:t>2016</a:t>
            </a:r>
          </a:p>
          <a:p>
            <a:r>
              <a:rPr lang="en-US" dirty="0" err="1" smtClean="0"/>
              <a:t>Mirko</a:t>
            </a:r>
            <a:r>
              <a:rPr lang="en-US" dirty="0" smtClean="0"/>
              <a:t> Weber</a:t>
            </a:r>
            <a:endParaRPr lang="en-US" dirty="0"/>
          </a:p>
        </p:txBody>
      </p:sp>
      <p:sp>
        <p:nvSpPr>
          <p:cNvPr id="15363" name="Picture Placeholder 3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5365" name="Picture Placeholder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9AE4E9BC-BB29-404E-B85C-EF1E7B79216C}" type="slidenum">
              <a:rPr lang="en-US" sz="800"/>
              <a:pPr algn="r"/>
              <a:t>10</a:t>
            </a:fld>
            <a:endParaRPr lang="en-US" sz="800"/>
          </a:p>
        </p:txBody>
      </p:sp>
      <p:sp>
        <p:nvSpPr>
          <p:cNvPr id="36867" name="Title 4"/>
          <p:cNvSpPr>
            <a:spLocks/>
          </p:cNvSpPr>
          <p:nvPr/>
        </p:nvSpPr>
        <p:spPr bwMode="auto">
          <a:xfrm>
            <a:off x="5603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Thermal Energy reduction can lead to various benefits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628775"/>
            <a:ext cx="8315325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CEA01-6F89-41D2-B9E3-03C6CECF9DE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6656357B-13E5-4488-88F5-DC2CAFF3A9EC}" type="slidenum">
              <a:rPr lang="en-US" sz="800"/>
              <a:pPr algn="r"/>
              <a:t>11</a:t>
            </a:fld>
            <a:endParaRPr lang="en-US" sz="80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60388" y="1323975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lnSpc>
                <a:spcPct val="90000"/>
              </a:lnSpc>
              <a:spcBef>
                <a:spcPts val="12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3</a:t>
            </a:r>
            <a:r>
              <a:rPr lang="en-US" sz="2000" dirty="0" smtClean="0"/>
              <a:t>  </a:t>
            </a:r>
            <a:r>
              <a:rPr lang="en-US" sz="2000" dirty="0"/>
              <a:t>PPE projects reduced mainly thermal and electrical energy consumption</a:t>
            </a:r>
          </a:p>
          <a:p>
            <a:pPr marL="534988" lvl="1" indent="-265113">
              <a:lnSpc>
                <a:spcPct val="90000"/>
              </a:lnSpc>
              <a:spcBef>
                <a:spcPts val="12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/>
              <a:t>Measures for false air reduction, preheater modifications, cooler operation and optimization, process </a:t>
            </a:r>
            <a:r>
              <a:rPr lang="en-US" sz="1400" dirty="0" smtClean="0"/>
              <a:t>optimization, Kiln </a:t>
            </a:r>
            <a:r>
              <a:rPr lang="en-US" sz="1400" dirty="0"/>
              <a:t>Master, training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2 </a:t>
            </a:r>
            <a:r>
              <a:rPr lang="en-US" sz="2000" dirty="0"/>
              <a:t>PPE projects dealt with fuel mix optimization / AFR</a:t>
            </a:r>
          </a:p>
          <a:p>
            <a:pPr marL="534988" lvl="1" indent="-265113">
              <a:lnSpc>
                <a:spcPct val="90000"/>
              </a:lnSpc>
              <a:spcBef>
                <a:spcPts val="12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/>
              <a:t>Increase of use of </a:t>
            </a:r>
            <a:r>
              <a:rPr lang="en-US" sz="1400" dirty="0" err="1" smtClean="0"/>
              <a:t>Petcoke</a:t>
            </a:r>
            <a:r>
              <a:rPr lang="en-US" sz="1400" dirty="0" smtClean="0"/>
              <a:t> or AFR by </a:t>
            </a:r>
            <a:r>
              <a:rPr lang="en-US" sz="1400" dirty="0"/>
              <a:t>optimizing e.g. raw material, kiln operation incl. operator training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3</a:t>
            </a:r>
            <a:r>
              <a:rPr lang="en-US" sz="2000" dirty="0" smtClean="0"/>
              <a:t> </a:t>
            </a:r>
            <a:r>
              <a:rPr lang="en-US" sz="2000" dirty="0"/>
              <a:t>PPE </a:t>
            </a:r>
            <a:r>
              <a:rPr lang="en-US" sz="2000" dirty="0" smtClean="0"/>
              <a:t>projects </a:t>
            </a:r>
            <a:r>
              <a:rPr lang="en-US" sz="2000" dirty="0"/>
              <a:t>dealt with improvement of </a:t>
            </a:r>
            <a:r>
              <a:rPr lang="en-US" sz="2000" dirty="0" smtClean="0"/>
              <a:t>production rate</a:t>
            </a:r>
            <a:endParaRPr lang="en-US" sz="2000" dirty="0"/>
          </a:p>
          <a:p>
            <a:pPr marL="534988" lvl="1" indent="-265113">
              <a:lnSpc>
                <a:spcPct val="90000"/>
              </a:lnSpc>
              <a:spcBef>
                <a:spcPts val="12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/>
              <a:t>Optimization of kiln </a:t>
            </a:r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de-CH" sz="2400" b="1" dirty="0" err="1" smtClean="0"/>
              <a:t>Process</a:t>
            </a:r>
            <a:r>
              <a:rPr lang="de-CH" sz="2400" b="1" dirty="0" smtClean="0"/>
              <a:t> Engineers </a:t>
            </a:r>
            <a:r>
              <a:rPr lang="de-CH" sz="2400" b="1" dirty="0" err="1" smtClean="0"/>
              <a:t>certification</a:t>
            </a:r>
            <a:r>
              <a:rPr lang="de-CH" sz="2400" b="1" dirty="0" smtClean="0"/>
              <a:t> </a:t>
            </a:r>
            <a:r>
              <a:rPr lang="de-CH" sz="2400" b="1" dirty="0" err="1" smtClean="0"/>
              <a:t>projects</a:t>
            </a:r>
            <a:r>
              <a:rPr lang="de-CH" sz="2400" b="1" dirty="0" smtClean="0"/>
              <a:t> «PPE» </a:t>
            </a:r>
            <a:r>
              <a:rPr lang="de-CH" sz="2400" b="1" dirty="0"/>
              <a:t>Projects </a:t>
            </a:r>
            <a:r>
              <a:rPr lang="de-CH" sz="2400" b="1" dirty="0" smtClean="0"/>
              <a:t>2015 </a:t>
            </a:r>
            <a:r>
              <a:rPr lang="de-CH" sz="2400" b="1" dirty="0" err="1"/>
              <a:t>about</a:t>
            </a:r>
            <a:r>
              <a:rPr lang="de-CH" sz="2400" b="1" dirty="0"/>
              <a:t> thermal </a:t>
            </a:r>
            <a:r>
              <a:rPr lang="de-CH" sz="2400" b="1" dirty="0" err="1"/>
              <a:t>process</a:t>
            </a:r>
            <a:r>
              <a:rPr lang="de-CH" sz="2400" b="1" dirty="0"/>
              <a:t>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CEA01-6F89-41D2-B9E3-03C6CECF9DE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619DDA6A-6FDD-4EB4-8D5F-769378ABF0F8}" type="slidenum">
              <a:rPr lang="en-US" sz="800"/>
              <a:pPr algn="r"/>
              <a:t>12</a:t>
            </a:fld>
            <a:endParaRPr lang="en-US" sz="800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de-CH" sz="2400" b="1" dirty="0" err="1"/>
              <a:t>Calculated</a:t>
            </a:r>
            <a:r>
              <a:rPr lang="de-CH" sz="2400" b="1" dirty="0"/>
              <a:t>/</a:t>
            </a:r>
            <a:r>
              <a:rPr lang="de-CH" sz="2400" b="1" dirty="0" err="1"/>
              <a:t>estimated</a:t>
            </a:r>
            <a:r>
              <a:rPr lang="de-CH" sz="2400" b="1" dirty="0"/>
              <a:t> </a:t>
            </a:r>
            <a:r>
              <a:rPr lang="de-CH" sz="2400" b="1" dirty="0" err="1"/>
              <a:t>benefits</a:t>
            </a:r>
            <a:r>
              <a:rPr lang="de-CH" sz="2400" b="1" dirty="0"/>
              <a:t> </a:t>
            </a:r>
            <a:r>
              <a:rPr lang="de-CH" sz="2400" b="1" dirty="0" err="1"/>
              <a:t>of</a:t>
            </a:r>
            <a:r>
              <a:rPr lang="de-CH" sz="2400" b="1" dirty="0"/>
              <a:t> </a:t>
            </a:r>
            <a:r>
              <a:rPr lang="de-CH" sz="2400" b="1" dirty="0" smtClean="0"/>
              <a:t>PPE thermal </a:t>
            </a:r>
            <a:r>
              <a:rPr lang="de-CH" sz="2400" b="1" dirty="0" err="1"/>
              <a:t>projects</a:t>
            </a:r>
            <a:r>
              <a:rPr lang="de-CH" sz="2400" b="1" dirty="0"/>
              <a:t> </a:t>
            </a:r>
            <a:r>
              <a:rPr lang="de-CH" sz="2400" b="1" dirty="0" smtClean="0"/>
              <a:t>in 2014 (USD)</a:t>
            </a:r>
            <a:endParaRPr lang="de-CH" sz="2400" b="1" dirty="0"/>
          </a:p>
        </p:txBody>
      </p:sp>
      <p:sp>
        <p:nvSpPr>
          <p:cNvPr id="38922" name="Text Box 4"/>
          <p:cNvSpPr txBox="1">
            <a:spLocks noChangeArrowheads="1"/>
          </p:cNvSpPr>
          <p:nvPr/>
        </p:nvSpPr>
        <p:spPr bwMode="auto">
          <a:xfrm>
            <a:off x="5845175" y="1196975"/>
            <a:ext cx="3355975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Annual benefit 3’070’000  </a:t>
            </a:r>
            <a:r>
              <a:rPr lang="de-CH" sz="2800" dirty="0">
                <a:solidFill>
                  <a:srgbClr val="FF0000"/>
                </a:solidFill>
              </a:rPr>
              <a:t>$</a:t>
            </a:r>
          </a:p>
        </p:txBody>
      </p:sp>
      <p:sp>
        <p:nvSpPr>
          <p:cNvPr id="38923" name="Text Box 5"/>
          <p:cNvSpPr txBox="1">
            <a:spLocks noChangeArrowheads="1"/>
          </p:cNvSpPr>
          <p:nvPr/>
        </p:nvSpPr>
        <p:spPr bwMode="auto">
          <a:xfrm>
            <a:off x="5916613" y="3267075"/>
            <a:ext cx="3355975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Annual benefit 2’830’000  $</a:t>
            </a:r>
          </a:p>
        </p:txBody>
      </p:sp>
      <p:sp>
        <p:nvSpPr>
          <p:cNvPr id="38924" name="Text Box 6"/>
          <p:cNvSpPr txBox="1">
            <a:spLocks noChangeArrowheads="1"/>
          </p:cNvSpPr>
          <p:nvPr/>
        </p:nvSpPr>
        <p:spPr bwMode="auto">
          <a:xfrm>
            <a:off x="5916613" y="4203700"/>
            <a:ext cx="3355975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Annual benefit                                     2’000’000  $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997700" y="5445125"/>
            <a:ext cx="227965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de-CH" sz="2800" b="1" dirty="0" smtClean="0">
                <a:solidFill>
                  <a:schemeClr val="accent2">
                    <a:lumMod val="75000"/>
                  </a:schemeClr>
                </a:solidFill>
                <a:cs typeface="+mn-cs"/>
              </a:rPr>
              <a:t>10’100’000 $</a:t>
            </a:r>
          </a:p>
        </p:txBody>
      </p:sp>
      <p:sp>
        <p:nvSpPr>
          <p:cNvPr id="38926" name="Text Box 4"/>
          <p:cNvSpPr txBox="1">
            <a:spLocks noChangeArrowheads="1"/>
          </p:cNvSpPr>
          <p:nvPr/>
        </p:nvSpPr>
        <p:spPr bwMode="auto">
          <a:xfrm>
            <a:off x="5845175" y="2259013"/>
            <a:ext cx="3355975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Annual benefit 2’200’000  </a:t>
            </a:r>
            <a:r>
              <a:rPr lang="de-CH" sz="2800">
                <a:solidFill>
                  <a:srgbClr val="FF0000"/>
                </a:solidFill>
              </a:rPr>
              <a:t>$</a:t>
            </a: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560388" y="100965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lnSpc>
                <a:spcPct val="90000"/>
              </a:lnSpc>
              <a:spcBef>
                <a:spcPts val="12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endParaRPr lang="de-CH" sz="1400" dirty="0"/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Reduced thermal/electrical </a:t>
            </a:r>
            <a:br>
              <a:rPr lang="en-US" sz="2000" dirty="0"/>
            </a:br>
            <a:r>
              <a:rPr lang="en-US" sz="2000" dirty="0"/>
              <a:t>energy consumption</a:t>
            </a:r>
            <a:br>
              <a:rPr lang="en-US" sz="2000" dirty="0"/>
            </a:br>
            <a:endParaRPr lang="en-US" sz="2000" dirty="0"/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Emission reduction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endParaRPr lang="en-US" sz="1200" dirty="0"/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endParaRPr lang="en-US" sz="1200" dirty="0"/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Fuel mix optimization </a:t>
            </a:r>
            <a:br>
              <a:rPr lang="en-US" sz="2000" dirty="0"/>
            </a:br>
            <a:r>
              <a:rPr lang="en-US" sz="2000" dirty="0"/>
              <a:t>and AFR</a:t>
            </a:r>
          </a:p>
          <a:p>
            <a:pPr marL="534988" lvl="1" indent="-265113">
              <a:lnSpc>
                <a:spcPct val="90000"/>
              </a:lnSpc>
              <a:spcBef>
                <a:spcPts val="12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endParaRPr lang="en-US" sz="1600" dirty="0"/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Clinker quality increase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Total annual benefit of thermal </a:t>
            </a:r>
            <a:r>
              <a:rPr lang="en-US" sz="2000" dirty="0" smtClean="0"/>
              <a:t>projects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CEA01-6F89-41D2-B9E3-03C6CECF9DE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>
            <a:spLocks noGrp="1"/>
          </p:cNvSpPr>
          <p:nvPr>
            <p:ph type="title"/>
          </p:nvPr>
        </p:nvSpPr>
        <p:spPr>
          <a:xfrm>
            <a:off x="523875" y="188639"/>
            <a:ext cx="8858249" cy="85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>
              <a:buSzPct val="25000"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Current priorities Thermal Group</a:t>
            </a:r>
            <a:endParaRPr lang="en-US"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523850" y="1318756"/>
            <a:ext cx="8858098" cy="4990564"/>
          </a:xfrm>
        </p:spPr>
        <p:txBody>
          <a:bodyPr/>
          <a:lstStyle/>
          <a:p>
            <a:pPr>
              <a:buSzPct val="75000"/>
            </a:pPr>
            <a:r>
              <a:rPr lang="en-US" sz="1800" dirty="0" smtClean="0"/>
              <a:t>Synergy Task Forces (SATF)</a:t>
            </a:r>
          </a:p>
          <a:p>
            <a:pPr lvl="1">
              <a:buSzPct val="75000"/>
            </a:pPr>
            <a:r>
              <a:rPr lang="en-US" sz="1600" dirty="0" smtClean="0"/>
              <a:t>Committed </a:t>
            </a:r>
            <a:r>
              <a:rPr lang="en-US" sz="1600" dirty="0"/>
              <a:t>SATF benefits @ end of missions resulted to 223 </a:t>
            </a:r>
            <a:r>
              <a:rPr lang="en-US" sz="1600" dirty="0" err="1" smtClean="0"/>
              <a:t>mCHF</a:t>
            </a:r>
            <a:endParaRPr lang="en-US" sz="1600" dirty="0" smtClean="0"/>
          </a:p>
          <a:p>
            <a:pPr lvl="1">
              <a:buSzPct val="75000"/>
            </a:pPr>
            <a:r>
              <a:rPr lang="en-US" sz="1600" dirty="0" smtClean="0"/>
              <a:t>Expected </a:t>
            </a:r>
            <a:r>
              <a:rPr lang="en-US" sz="1600" dirty="0"/>
              <a:t>benefits for 2016 of </a:t>
            </a:r>
            <a:r>
              <a:rPr lang="en-US" sz="1600" b="1" dirty="0"/>
              <a:t>ALL SATF plants </a:t>
            </a:r>
            <a:r>
              <a:rPr lang="en-US" sz="1600" dirty="0"/>
              <a:t>are 145 </a:t>
            </a:r>
            <a:r>
              <a:rPr lang="en-US" sz="1600" dirty="0" err="1"/>
              <a:t>mCHF</a:t>
            </a:r>
            <a:endParaRPr lang="en-US" sz="1600" dirty="0"/>
          </a:p>
          <a:p>
            <a:pPr lvl="1">
              <a:buSzPct val="75000"/>
            </a:pPr>
            <a:endParaRPr lang="en-US" sz="1600" dirty="0" smtClean="0"/>
          </a:p>
          <a:p>
            <a:pPr lvl="1">
              <a:buSzPct val="75000"/>
            </a:pPr>
            <a:r>
              <a:rPr lang="en-US" sz="1600" dirty="0" smtClean="0"/>
              <a:t>Harvest the money</a:t>
            </a:r>
          </a:p>
          <a:p>
            <a:pPr lvl="2">
              <a:buSzPct val="75000"/>
            </a:pPr>
            <a:r>
              <a:rPr lang="en-US" dirty="0" smtClean="0"/>
              <a:t>On site follow up missions</a:t>
            </a:r>
          </a:p>
          <a:p>
            <a:pPr lvl="2">
              <a:buSzPct val="75000"/>
            </a:pPr>
            <a:r>
              <a:rPr lang="en-US" dirty="0" smtClean="0"/>
              <a:t>Task forces for priority plants</a:t>
            </a:r>
          </a:p>
          <a:p>
            <a:pPr indent="0">
              <a:buNone/>
            </a:pPr>
            <a:endParaRPr lang="en-US" dirty="0" smtClean="0"/>
          </a:p>
          <a:p>
            <a:pPr>
              <a:buSzPct val="75000"/>
            </a:pPr>
            <a:r>
              <a:rPr lang="en-US" dirty="0" smtClean="0"/>
              <a:t>Initiatives</a:t>
            </a:r>
          </a:p>
          <a:p>
            <a:pPr lvl="1">
              <a:buSzPct val="75000"/>
            </a:pPr>
            <a:r>
              <a:rPr lang="en-US" sz="1600" dirty="0" smtClean="0"/>
              <a:t>Fuel Mix, use of </a:t>
            </a:r>
            <a:r>
              <a:rPr lang="en-US" sz="1600" dirty="0" err="1" smtClean="0"/>
              <a:t>petcoke</a:t>
            </a:r>
            <a:endParaRPr lang="en-US" sz="1600" dirty="0" smtClean="0"/>
          </a:p>
          <a:p>
            <a:pPr lvl="1">
              <a:buSzPct val="75000"/>
            </a:pPr>
            <a:r>
              <a:rPr lang="en-US" sz="1600" dirty="0" smtClean="0"/>
              <a:t>Industrial Fix Cost</a:t>
            </a:r>
          </a:p>
          <a:p>
            <a:pPr lvl="1" indent="0">
              <a:buNone/>
            </a:pPr>
            <a:endParaRPr lang="en-US" dirty="0" smtClean="0"/>
          </a:p>
          <a:p>
            <a:pPr>
              <a:buSzPct val="75000"/>
            </a:pPr>
            <a:r>
              <a:rPr lang="en-US" dirty="0" smtClean="0"/>
              <a:t>Energy Consumption</a:t>
            </a:r>
          </a:p>
          <a:p>
            <a:pPr lvl="1">
              <a:buSzPct val="75000"/>
            </a:pPr>
            <a:r>
              <a:rPr lang="en-US" sz="1600" dirty="0" smtClean="0"/>
              <a:t>STEC</a:t>
            </a:r>
          </a:p>
          <a:p>
            <a:pPr lvl="1">
              <a:buSzPct val="75000"/>
            </a:pPr>
            <a:r>
              <a:rPr lang="en-US" sz="1600" dirty="0" smtClean="0"/>
              <a:t>SEEC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96" y="3555722"/>
            <a:ext cx="5260454" cy="270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6" y="1412776"/>
            <a:ext cx="2425055" cy="134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585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DB6CC64-CD7D-48ED-8C63-410E1A90E239}" type="slidenum">
              <a:rPr lang="en-US" sz="800"/>
              <a:pPr algn="r"/>
              <a:t>14</a:t>
            </a:fld>
            <a:endParaRPr lang="en-US" sz="800"/>
          </a:p>
        </p:txBody>
      </p:sp>
      <p:sp>
        <p:nvSpPr>
          <p:cNvPr id="52227" name="Title 3"/>
          <p:cNvSpPr>
            <a:spLocks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Questions</a:t>
            </a:r>
          </a:p>
        </p:txBody>
      </p:sp>
      <p:pic>
        <p:nvPicPr>
          <p:cNvPr id="52228" name="Content Placeholder 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2913" y="1712913"/>
            <a:ext cx="43942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229" name="Group 7"/>
          <p:cNvGrpSpPr>
            <a:grpSpLocks/>
          </p:cNvGrpSpPr>
          <p:nvPr/>
        </p:nvGrpSpPr>
        <p:grpSpPr bwMode="auto">
          <a:xfrm>
            <a:off x="5313363" y="1490663"/>
            <a:ext cx="3024187" cy="1728787"/>
            <a:chOff x="5313040" y="1262663"/>
            <a:chExt cx="3024336" cy="1728192"/>
          </a:xfrm>
        </p:grpSpPr>
        <p:sp>
          <p:nvSpPr>
            <p:cNvPr id="9" name="Oval Callout 8"/>
            <p:cNvSpPr/>
            <p:nvPr/>
          </p:nvSpPr>
          <p:spPr>
            <a:xfrm>
              <a:off x="5313040" y="1262663"/>
              <a:ext cx="3024336" cy="1728192"/>
            </a:xfrm>
            <a:prstGeom prst="wedgeEllipseCallout">
              <a:avLst>
                <a:gd name="adj1" fmla="val -55603"/>
                <a:gd name="adj2" fmla="val 4662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 err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231" name="TextBox 9"/>
            <p:cNvSpPr txBox="1">
              <a:spLocks noChangeArrowheads="1"/>
            </p:cNvSpPr>
            <p:nvPr/>
          </p:nvSpPr>
          <p:spPr bwMode="auto">
            <a:xfrm>
              <a:off x="5600392" y="1895857"/>
              <a:ext cx="2736984" cy="457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…or comments?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CEA01-6F89-41D2-B9E3-03C6CECF9DE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CEA01-6F89-41D2-B9E3-03C6CECF9DE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260648"/>
            <a:ext cx="9849544" cy="653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35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0388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Organization Chart of Cement Manufacturing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9" y="1196751"/>
            <a:ext cx="7580313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CEA01-6F89-41D2-B9E3-03C6CECF9DE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0388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Organization Chart of Cement Manufacturing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CEA01-6F89-41D2-B9E3-03C6CECF9DE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12640" y="1317458"/>
            <a:ext cx="4821374" cy="5004866"/>
            <a:chOff x="419658" y="1876924"/>
            <a:chExt cx="3568363" cy="370416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65" r="52926" b="27238"/>
            <a:stretch/>
          </p:blipFill>
          <p:spPr bwMode="auto">
            <a:xfrm>
              <a:off x="419658" y="1876925"/>
              <a:ext cx="3568363" cy="3388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29" t="74388" r="52926"/>
            <a:stretch/>
          </p:blipFill>
          <p:spPr bwMode="auto">
            <a:xfrm>
              <a:off x="2200677" y="4149080"/>
              <a:ext cx="1784799" cy="143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98" r="52926" b="84361"/>
            <a:stretch/>
          </p:blipFill>
          <p:spPr bwMode="auto">
            <a:xfrm>
              <a:off x="2115571" y="2492896"/>
              <a:ext cx="1870460" cy="874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115571" y="1876924"/>
              <a:ext cx="1325261" cy="7599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indent="-180975" algn="ctr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31" y="2280870"/>
            <a:ext cx="2189798" cy="118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0" y="4369812"/>
            <a:ext cx="2273618" cy="144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9184" y="381460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0388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Organization Chart of Cement Manufacturing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CEA01-6F89-41D2-B9E3-03C6CECF9DE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6979" y="1412776"/>
            <a:ext cx="9760930" cy="4712201"/>
            <a:chOff x="488504" y="1347344"/>
            <a:chExt cx="9091645" cy="4389096"/>
          </a:xfrm>
        </p:grpSpPr>
        <p:grpSp>
          <p:nvGrpSpPr>
            <p:cNvPr id="2" name="Group 1"/>
            <p:cNvGrpSpPr/>
            <p:nvPr/>
          </p:nvGrpSpPr>
          <p:grpSpPr>
            <a:xfrm>
              <a:off x="488504" y="1700808"/>
              <a:ext cx="9091645" cy="4035632"/>
              <a:chOff x="704528" y="1727169"/>
              <a:chExt cx="7580313" cy="3364777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49" b="28099"/>
              <a:stretch/>
            </p:blipFill>
            <p:spPr bwMode="auto">
              <a:xfrm>
                <a:off x="704528" y="1727169"/>
                <a:ext cx="7580313" cy="3122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704528" y="3886973"/>
                <a:ext cx="1944216" cy="12049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975" indent="-180975" algn="ctr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60388" y="1677968"/>
              <a:ext cx="2331846" cy="14452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indent="-180975" algn="ctr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36976" y="1347344"/>
              <a:ext cx="2331846" cy="7226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indent="-180975" algn="ctr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6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cCIP</a:t>
            </a:r>
            <a:r>
              <a:rPr lang="en-US" dirty="0" smtClean="0"/>
              <a:t> Thermal Technology Group</a:t>
            </a:r>
            <a:endParaRPr lang="en-US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144688" y="1268760"/>
            <a:ext cx="1962150" cy="1181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de-AT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Thermal Technology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de-AT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Serdar Mehter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0912" y="1268760"/>
            <a:ext cx="1101164" cy="1181100"/>
          </a:xfrm>
          <a:prstGeom prst="rect">
            <a:avLst/>
          </a:prstGeom>
          <a:noFill/>
          <a:ln w="1">
            <a:solidFill>
              <a:srgbClr val="C00000"/>
            </a:solidFill>
            <a:miter lim="800000"/>
            <a:headEnd/>
            <a:tailEnd type="none" w="med" len="med"/>
          </a:ln>
          <a:effectLst/>
        </p:spPr>
      </p:pic>
      <p:pic>
        <p:nvPicPr>
          <p:cNvPr id="12" name="Picture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512" y="2924944"/>
            <a:ext cx="3467365" cy="207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6896" y="2924944"/>
            <a:ext cx="367240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04" y="2996952"/>
            <a:ext cx="970590" cy="113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7761312" y="4077072"/>
            <a:ext cx="648072" cy="7920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AT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69324" y="42930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17" name="Rectangle 16"/>
          <p:cNvSpPr/>
          <p:nvPr/>
        </p:nvSpPr>
        <p:spPr>
          <a:xfrm>
            <a:off x="488504" y="2636912"/>
            <a:ext cx="8496944" cy="27363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AT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664968" y="2420888"/>
            <a:ext cx="0" cy="21602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922" y="5497426"/>
            <a:ext cx="8295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SPREAD 2016 supported by 		Minerva </a:t>
            </a:r>
            <a:r>
              <a:rPr lang="en-US" sz="1600" dirty="0"/>
              <a:t>Lopez, Grinding Technology </a:t>
            </a:r>
            <a:r>
              <a:rPr lang="en-US" sz="1600" dirty="0" err="1" smtClean="0"/>
              <a:t>cCIP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				</a:t>
            </a:r>
            <a:r>
              <a:rPr lang="en-US" sz="1600" dirty="0" err="1" smtClean="0"/>
              <a:t>Hazem</a:t>
            </a:r>
            <a:r>
              <a:rPr lang="en-US" sz="1600" dirty="0"/>
              <a:t> </a:t>
            </a:r>
            <a:r>
              <a:rPr lang="en-US" sz="1600" dirty="0" err="1" smtClean="0"/>
              <a:t>Yousry</a:t>
            </a:r>
            <a:r>
              <a:rPr lang="en-US" sz="1600" dirty="0" smtClean="0"/>
              <a:t>, </a:t>
            </a:r>
            <a:r>
              <a:rPr lang="en-US" sz="1600" dirty="0"/>
              <a:t>Process &amp; Production, </a:t>
            </a:r>
            <a:r>
              <a:rPr lang="en-US" sz="1600" dirty="0" err="1" smtClean="0"/>
              <a:t>rCIP</a:t>
            </a:r>
            <a:r>
              <a:rPr lang="en-US" sz="1600" dirty="0" smtClean="0"/>
              <a:t> MEA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				</a:t>
            </a:r>
            <a:r>
              <a:rPr lang="en-US" sz="1600" dirty="0"/>
              <a:t>Stefan Gross, Grinding Technology </a:t>
            </a:r>
            <a:r>
              <a:rPr lang="en-US" sz="1600" dirty="0" err="1"/>
              <a:t>cCIP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11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2DF9EAD1-EC20-4864-B761-B67E4C09A33A}" type="slidenum">
              <a:rPr lang="en-US" sz="800"/>
              <a:pPr algn="r"/>
              <a:t>6</a:t>
            </a:fld>
            <a:endParaRPr lang="en-US" sz="800"/>
          </a:p>
        </p:txBody>
      </p:sp>
      <p:sp>
        <p:nvSpPr>
          <p:cNvPr id="32771" name="Title 4"/>
          <p:cNvSpPr>
            <a:spLocks/>
          </p:cNvSpPr>
          <p:nvPr/>
        </p:nvSpPr>
        <p:spPr bwMode="auto">
          <a:xfrm>
            <a:off x="560388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GB" sz="2400" b="1"/>
              <a:t>Thermal Technology Scope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313" y="1284288"/>
            <a:ext cx="8243887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475538" y="2490788"/>
            <a:ext cx="1295400" cy="792162"/>
          </a:xfrm>
          <a:prstGeom prst="rect">
            <a:avLst/>
          </a:prstGeom>
          <a:solidFill>
            <a:srgbClr val="FFCC99">
              <a:alpha val="50195"/>
            </a:srgbClr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de-CH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743700" y="3984625"/>
            <a:ext cx="371475" cy="274638"/>
          </a:xfrm>
          <a:prstGeom prst="rect">
            <a:avLst/>
          </a:prstGeom>
          <a:solidFill>
            <a:srgbClr val="FFCC99">
              <a:alpha val="50195"/>
            </a:srgbClr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de-CH"/>
          </a:p>
        </p:txBody>
      </p:sp>
      <p:sp>
        <p:nvSpPr>
          <p:cNvPr id="32775" name="Freeform 17"/>
          <p:cNvSpPr>
            <a:spLocks/>
          </p:cNvSpPr>
          <p:nvPr/>
        </p:nvSpPr>
        <p:spPr bwMode="auto">
          <a:xfrm>
            <a:off x="1209675" y="2481263"/>
            <a:ext cx="4899025" cy="2705100"/>
          </a:xfrm>
          <a:custGeom>
            <a:avLst/>
            <a:gdLst>
              <a:gd name="T0" fmla="*/ 17748 w 4916384"/>
              <a:gd name="T1" fmla="*/ 14712 h 2692524"/>
              <a:gd name="T2" fmla="*/ 2039356 w 4916384"/>
              <a:gd name="T3" fmla="*/ 0 h 2692524"/>
              <a:gd name="T4" fmla="*/ 2046803 w 4916384"/>
              <a:gd name="T5" fmla="*/ 1468538 h 2692524"/>
              <a:gd name="T6" fmla="*/ 3337398 w 4916384"/>
              <a:gd name="T7" fmla="*/ 1469152 h 2692524"/>
              <a:gd name="T8" fmla="*/ 3339411 w 4916384"/>
              <a:gd name="T9" fmla="*/ 20362 h 2692524"/>
              <a:gd name="T10" fmla="*/ 4898554 w 4916384"/>
              <a:gd name="T11" fmla="*/ 14712 h 2692524"/>
              <a:gd name="T12" fmla="*/ 4898554 w 4916384"/>
              <a:gd name="T13" fmla="*/ 2324213 h 2692524"/>
              <a:gd name="T14" fmla="*/ 4667826 w 4916384"/>
              <a:gd name="T15" fmla="*/ 2324213 h 2692524"/>
              <a:gd name="T16" fmla="*/ 4667826 w 4916384"/>
              <a:gd name="T17" fmla="*/ 2706148 h 2692524"/>
              <a:gd name="T18" fmla="*/ 3638418 w 4916384"/>
              <a:gd name="T19" fmla="*/ 2706148 h 2692524"/>
              <a:gd name="T20" fmla="*/ 3638418 w 4916384"/>
              <a:gd name="T21" fmla="*/ 2312279 h 2692524"/>
              <a:gd name="T22" fmla="*/ 1715677 w 4916384"/>
              <a:gd name="T23" fmla="*/ 2312279 h 2692524"/>
              <a:gd name="T24" fmla="*/ 1715677 w 4916384"/>
              <a:gd name="T25" fmla="*/ 2574857 h 2692524"/>
              <a:gd name="T26" fmla="*/ 0 w 4916384"/>
              <a:gd name="T27" fmla="*/ 2574857 h 2692524"/>
              <a:gd name="T28" fmla="*/ 17748 w 4916384"/>
              <a:gd name="T29" fmla="*/ 14712 h 26925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916384" h="2692524">
                <a:moveTo>
                  <a:pt x="17813" y="14638"/>
                </a:moveTo>
                <a:lnTo>
                  <a:pt x="2046779" y="0"/>
                </a:lnTo>
                <a:cubicBezTo>
                  <a:pt x="2046502" y="480187"/>
                  <a:pt x="2054530" y="980958"/>
                  <a:pt x="2054253" y="1461145"/>
                </a:cubicBezTo>
                <a:lnTo>
                  <a:pt x="3349547" y="1461756"/>
                </a:lnTo>
                <a:cubicBezTo>
                  <a:pt x="3350220" y="981257"/>
                  <a:pt x="3350894" y="500758"/>
                  <a:pt x="3351567" y="20259"/>
                </a:cubicBezTo>
                <a:lnTo>
                  <a:pt x="4916384" y="14638"/>
                </a:lnTo>
                <a:lnTo>
                  <a:pt x="4916384" y="2312513"/>
                </a:lnTo>
                <a:lnTo>
                  <a:pt x="4684816" y="2312513"/>
                </a:lnTo>
                <a:lnTo>
                  <a:pt x="4684816" y="2692524"/>
                </a:lnTo>
                <a:lnTo>
                  <a:pt x="3651662" y="2692524"/>
                </a:lnTo>
                <a:lnTo>
                  <a:pt x="3651662" y="2300638"/>
                </a:lnTo>
                <a:lnTo>
                  <a:pt x="1721922" y="2300638"/>
                </a:lnTo>
                <a:lnTo>
                  <a:pt x="1721922" y="2561895"/>
                </a:lnTo>
                <a:lnTo>
                  <a:pt x="0" y="2561895"/>
                </a:lnTo>
                <a:lnTo>
                  <a:pt x="17813" y="14638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251575" y="4122738"/>
            <a:ext cx="369888" cy="274637"/>
          </a:xfrm>
          <a:prstGeom prst="rect">
            <a:avLst/>
          </a:prstGeom>
          <a:solidFill>
            <a:srgbClr val="FFCC99">
              <a:alpha val="50195"/>
            </a:srgbClr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CEA01-6F89-41D2-B9E3-03C6CECF9DE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88A83C0D-7A4B-4E6B-9CBD-61989A0B5227}" type="slidenum">
              <a:rPr lang="en-US" sz="800"/>
              <a:pPr algn="r"/>
              <a:t>7</a:t>
            </a:fld>
            <a:endParaRPr lang="en-US" sz="800"/>
          </a:p>
        </p:txBody>
      </p:sp>
      <p:grpSp>
        <p:nvGrpSpPr>
          <p:cNvPr id="34059" name="Group 267"/>
          <p:cNvGrpSpPr>
            <a:grpSpLocks/>
          </p:cNvGrpSpPr>
          <p:nvPr/>
        </p:nvGrpSpPr>
        <p:grpSpPr bwMode="auto">
          <a:xfrm>
            <a:off x="588963" y="1196975"/>
            <a:ext cx="8785225" cy="5094288"/>
            <a:chOff x="353" y="709"/>
            <a:chExt cx="5534" cy="3209"/>
          </a:xfrm>
        </p:grpSpPr>
        <p:sp>
          <p:nvSpPr>
            <p:cNvPr id="2" name="Rectangle 268"/>
            <p:cNvSpPr>
              <a:spLocks noChangeArrowheads="1"/>
            </p:cNvSpPr>
            <p:nvPr/>
          </p:nvSpPr>
          <p:spPr bwMode="auto">
            <a:xfrm>
              <a:off x="353" y="709"/>
              <a:ext cx="1845" cy="2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>
                  <a:solidFill>
                    <a:srgbClr val="FFFFFF"/>
                  </a:solidFill>
                </a:rPr>
                <a:t>Emission control technology</a:t>
              </a:r>
            </a:p>
          </p:txBody>
        </p:sp>
        <p:sp>
          <p:nvSpPr>
            <p:cNvPr id="3" name="Rectangle 269"/>
            <p:cNvSpPr>
              <a:spLocks noChangeArrowheads="1"/>
            </p:cNvSpPr>
            <p:nvPr/>
          </p:nvSpPr>
          <p:spPr bwMode="auto">
            <a:xfrm>
              <a:off x="2198" y="709"/>
              <a:ext cx="1844" cy="2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 dirty="0">
                  <a:solidFill>
                    <a:srgbClr val="FFFFFF"/>
                  </a:solidFill>
                </a:rPr>
                <a:t>Gas flow</a:t>
              </a:r>
            </a:p>
          </p:txBody>
        </p:sp>
        <p:sp>
          <p:nvSpPr>
            <p:cNvPr id="4" name="Rectangle 270"/>
            <p:cNvSpPr>
              <a:spLocks noChangeArrowheads="1"/>
            </p:cNvSpPr>
            <p:nvPr/>
          </p:nvSpPr>
          <p:spPr bwMode="auto">
            <a:xfrm>
              <a:off x="4042" y="709"/>
              <a:ext cx="1845" cy="2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 dirty="0">
                  <a:solidFill>
                    <a:srgbClr val="FFFFFF"/>
                  </a:solidFill>
                </a:rPr>
                <a:t>Kiln systems</a:t>
              </a:r>
            </a:p>
          </p:txBody>
        </p:sp>
        <p:sp>
          <p:nvSpPr>
            <p:cNvPr id="5" name="Rectangle 271"/>
            <p:cNvSpPr>
              <a:spLocks noChangeArrowheads="1"/>
            </p:cNvSpPr>
            <p:nvPr/>
          </p:nvSpPr>
          <p:spPr bwMode="auto">
            <a:xfrm>
              <a:off x="353" y="951"/>
              <a:ext cx="1845" cy="825"/>
            </a:xfrm>
            <a:prstGeom prst="rect">
              <a:avLst/>
            </a:prstGeom>
            <a:solidFill>
              <a:srgbClr val="CBCED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Dust control equipment (large process filters): Bagfilters, ESP, Cyclones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SNCR, SCR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Wet scrubbers (SO2, HCl)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Dry reagent injection (SO2, HCl, Hg, VOC)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Regenerative thermal oxidizer (VOC, CO)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Carbon Capture Technology</a:t>
              </a:r>
            </a:p>
          </p:txBody>
        </p:sp>
        <p:sp>
          <p:nvSpPr>
            <p:cNvPr id="6" name="Rectangle 272"/>
            <p:cNvSpPr>
              <a:spLocks noChangeArrowheads="1"/>
            </p:cNvSpPr>
            <p:nvPr/>
          </p:nvSpPr>
          <p:spPr bwMode="auto">
            <a:xfrm>
              <a:off x="2198" y="951"/>
              <a:ext cx="1844" cy="825"/>
            </a:xfrm>
            <a:prstGeom prst="rect">
              <a:avLst/>
            </a:prstGeom>
            <a:solidFill>
              <a:srgbClr val="CBCED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Gas flow concept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Dust management concept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Process fans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Air-to-air HEX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Conditioning tower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Stacks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Gas flow control equipment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Acid corrosion (stack, filter)	</a:t>
              </a:r>
            </a:p>
          </p:txBody>
        </p:sp>
        <p:sp>
          <p:nvSpPr>
            <p:cNvPr id="7" name="Rectangle 273"/>
            <p:cNvSpPr>
              <a:spLocks noChangeArrowheads="1"/>
            </p:cNvSpPr>
            <p:nvPr/>
          </p:nvSpPr>
          <p:spPr bwMode="auto">
            <a:xfrm>
              <a:off x="4042" y="951"/>
              <a:ext cx="1845" cy="825"/>
            </a:xfrm>
            <a:prstGeom prst="rect">
              <a:avLst/>
            </a:prstGeom>
            <a:solidFill>
              <a:srgbClr val="CBCED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Kiln system concepts 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Rotary kiln (process aspects)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Preheater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Pre-calciner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Cooler (incl clinker crusher)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Bypass	</a:t>
              </a:r>
            </a:p>
          </p:txBody>
        </p:sp>
        <p:sp>
          <p:nvSpPr>
            <p:cNvPr id="8" name="Line 274"/>
            <p:cNvSpPr>
              <a:spLocks noChangeShapeType="1"/>
            </p:cNvSpPr>
            <p:nvPr/>
          </p:nvSpPr>
          <p:spPr bwMode="auto">
            <a:xfrm>
              <a:off x="2198" y="709"/>
              <a:ext cx="0" cy="1067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Line 275"/>
            <p:cNvSpPr>
              <a:spLocks noChangeShapeType="1"/>
            </p:cNvSpPr>
            <p:nvPr/>
          </p:nvSpPr>
          <p:spPr bwMode="auto">
            <a:xfrm>
              <a:off x="4042" y="709"/>
              <a:ext cx="0" cy="1067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Line 276"/>
            <p:cNvSpPr>
              <a:spLocks noChangeShapeType="1"/>
            </p:cNvSpPr>
            <p:nvPr/>
          </p:nvSpPr>
          <p:spPr bwMode="auto">
            <a:xfrm>
              <a:off x="353" y="951"/>
              <a:ext cx="5534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Line 277"/>
            <p:cNvSpPr>
              <a:spLocks noChangeShapeType="1"/>
            </p:cNvSpPr>
            <p:nvPr/>
          </p:nvSpPr>
          <p:spPr bwMode="auto">
            <a:xfrm>
              <a:off x="353" y="709"/>
              <a:ext cx="0" cy="1067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Line 278"/>
            <p:cNvSpPr>
              <a:spLocks noChangeShapeType="1"/>
            </p:cNvSpPr>
            <p:nvPr/>
          </p:nvSpPr>
          <p:spPr bwMode="auto">
            <a:xfrm>
              <a:off x="5887" y="709"/>
              <a:ext cx="0" cy="1067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Line 279"/>
            <p:cNvSpPr>
              <a:spLocks noChangeShapeType="1"/>
            </p:cNvSpPr>
            <p:nvPr/>
          </p:nvSpPr>
          <p:spPr bwMode="auto">
            <a:xfrm>
              <a:off x="353" y="709"/>
              <a:ext cx="5534" cy="0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Line 280"/>
            <p:cNvSpPr>
              <a:spLocks noChangeShapeType="1"/>
            </p:cNvSpPr>
            <p:nvPr/>
          </p:nvSpPr>
          <p:spPr bwMode="auto">
            <a:xfrm>
              <a:off x="353" y="1776"/>
              <a:ext cx="5534" cy="0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Rectangle 281"/>
            <p:cNvSpPr>
              <a:spLocks noChangeArrowheads="1"/>
            </p:cNvSpPr>
            <p:nvPr/>
          </p:nvSpPr>
          <p:spPr bwMode="auto">
            <a:xfrm>
              <a:off x="353" y="1834"/>
              <a:ext cx="1845" cy="2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>
                  <a:solidFill>
                    <a:srgbClr val="FFFFFF"/>
                  </a:solidFill>
                </a:rPr>
                <a:t>Feed and firing</a:t>
              </a:r>
            </a:p>
          </p:txBody>
        </p:sp>
        <p:sp>
          <p:nvSpPr>
            <p:cNvPr id="16" name="Rectangle 282"/>
            <p:cNvSpPr>
              <a:spLocks noChangeArrowheads="1"/>
            </p:cNvSpPr>
            <p:nvPr/>
          </p:nvSpPr>
          <p:spPr bwMode="auto">
            <a:xfrm>
              <a:off x="2198" y="1834"/>
              <a:ext cx="1844" cy="2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 dirty="0">
                  <a:solidFill>
                    <a:srgbClr val="FFFFFF"/>
                  </a:solidFill>
                </a:rPr>
                <a:t>Refractory</a:t>
              </a:r>
            </a:p>
          </p:txBody>
        </p:sp>
        <p:sp>
          <p:nvSpPr>
            <p:cNvPr id="17" name="Rectangle 283"/>
            <p:cNvSpPr>
              <a:spLocks noChangeArrowheads="1"/>
            </p:cNvSpPr>
            <p:nvPr/>
          </p:nvSpPr>
          <p:spPr bwMode="auto">
            <a:xfrm>
              <a:off x="4042" y="1834"/>
              <a:ext cx="1845" cy="2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>
                  <a:solidFill>
                    <a:srgbClr val="FFFFFF"/>
                  </a:solidFill>
                </a:rPr>
                <a:t>High Level Control/ Kiln Master</a:t>
              </a:r>
            </a:p>
          </p:txBody>
        </p:sp>
        <p:sp>
          <p:nvSpPr>
            <p:cNvPr id="18" name="Rectangle 284"/>
            <p:cNvSpPr>
              <a:spLocks noChangeArrowheads="1"/>
            </p:cNvSpPr>
            <p:nvPr/>
          </p:nvSpPr>
          <p:spPr bwMode="auto">
            <a:xfrm>
              <a:off x="353" y="2076"/>
              <a:ext cx="1845" cy="538"/>
            </a:xfrm>
            <a:prstGeom prst="rect">
              <a:avLst/>
            </a:prstGeom>
            <a:solidFill>
              <a:srgbClr val="CBCED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Fine coal silo (incl ATEX) and feed system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Main burner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Calciner burner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Preheater cleaning equipment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Raw material dosing</a:t>
              </a:r>
            </a:p>
          </p:txBody>
        </p:sp>
        <p:sp>
          <p:nvSpPr>
            <p:cNvPr id="19" name="Rectangle 285"/>
            <p:cNvSpPr>
              <a:spLocks noChangeArrowheads="1"/>
            </p:cNvSpPr>
            <p:nvPr/>
          </p:nvSpPr>
          <p:spPr bwMode="auto">
            <a:xfrm>
              <a:off x="2198" y="2076"/>
              <a:ext cx="1844" cy="538"/>
            </a:xfrm>
            <a:prstGeom prst="rect">
              <a:avLst/>
            </a:prstGeom>
            <a:solidFill>
              <a:srgbClr val="CBCED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Material selection/ installation concept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Performance/ operation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Hot corrosion (rotary kiln, PH)	</a:t>
              </a:r>
            </a:p>
          </p:txBody>
        </p:sp>
        <p:sp>
          <p:nvSpPr>
            <p:cNvPr id="20" name="Rectangle 286"/>
            <p:cNvSpPr>
              <a:spLocks noChangeArrowheads="1"/>
            </p:cNvSpPr>
            <p:nvPr/>
          </p:nvSpPr>
          <p:spPr bwMode="auto">
            <a:xfrm>
              <a:off x="4042" y="2076"/>
              <a:ext cx="1845" cy="538"/>
            </a:xfrm>
            <a:prstGeom prst="rect">
              <a:avLst/>
            </a:prstGeom>
            <a:solidFill>
              <a:srgbClr val="CBCED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HLC performance assessment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KM Installation and maintenance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KM Development	</a:t>
              </a:r>
            </a:p>
          </p:txBody>
        </p:sp>
        <p:sp>
          <p:nvSpPr>
            <p:cNvPr id="21" name="Line 287"/>
            <p:cNvSpPr>
              <a:spLocks noChangeShapeType="1"/>
            </p:cNvSpPr>
            <p:nvPr/>
          </p:nvSpPr>
          <p:spPr bwMode="auto">
            <a:xfrm>
              <a:off x="2198" y="1834"/>
              <a:ext cx="0" cy="780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Line 288"/>
            <p:cNvSpPr>
              <a:spLocks noChangeShapeType="1"/>
            </p:cNvSpPr>
            <p:nvPr/>
          </p:nvSpPr>
          <p:spPr bwMode="auto">
            <a:xfrm>
              <a:off x="4042" y="1834"/>
              <a:ext cx="0" cy="780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Line 289"/>
            <p:cNvSpPr>
              <a:spLocks noChangeShapeType="1"/>
            </p:cNvSpPr>
            <p:nvPr/>
          </p:nvSpPr>
          <p:spPr bwMode="auto">
            <a:xfrm>
              <a:off x="353" y="2076"/>
              <a:ext cx="5534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Line 290"/>
            <p:cNvSpPr>
              <a:spLocks noChangeShapeType="1"/>
            </p:cNvSpPr>
            <p:nvPr/>
          </p:nvSpPr>
          <p:spPr bwMode="auto">
            <a:xfrm>
              <a:off x="353" y="1834"/>
              <a:ext cx="0" cy="780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Line 291"/>
            <p:cNvSpPr>
              <a:spLocks noChangeShapeType="1"/>
            </p:cNvSpPr>
            <p:nvPr/>
          </p:nvSpPr>
          <p:spPr bwMode="auto">
            <a:xfrm>
              <a:off x="5887" y="1834"/>
              <a:ext cx="0" cy="780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Line 292"/>
            <p:cNvSpPr>
              <a:spLocks noChangeShapeType="1"/>
            </p:cNvSpPr>
            <p:nvPr/>
          </p:nvSpPr>
          <p:spPr bwMode="auto">
            <a:xfrm>
              <a:off x="353" y="1834"/>
              <a:ext cx="5534" cy="0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293"/>
            <p:cNvSpPr>
              <a:spLocks noChangeShapeType="1"/>
            </p:cNvSpPr>
            <p:nvPr/>
          </p:nvSpPr>
          <p:spPr bwMode="auto">
            <a:xfrm>
              <a:off x="353" y="2614"/>
              <a:ext cx="5534" cy="0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Rectangle 294"/>
            <p:cNvSpPr>
              <a:spLocks noChangeArrowheads="1"/>
            </p:cNvSpPr>
            <p:nvPr/>
          </p:nvSpPr>
          <p:spPr bwMode="auto">
            <a:xfrm>
              <a:off x="353" y="2659"/>
              <a:ext cx="1860" cy="2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>
                  <a:solidFill>
                    <a:srgbClr val="FFFFFF"/>
                  </a:solidFill>
                </a:rPr>
                <a:t>Operation and control</a:t>
              </a:r>
            </a:p>
          </p:txBody>
        </p:sp>
        <p:sp>
          <p:nvSpPr>
            <p:cNvPr id="29" name="Rectangle 295"/>
            <p:cNvSpPr>
              <a:spLocks noChangeArrowheads="1"/>
            </p:cNvSpPr>
            <p:nvPr/>
          </p:nvSpPr>
          <p:spPr bwMode="auto">
            <a:xfrm>
              <a:off x="2213" y="2659"/>
              <a:ext cx="1814" cy="2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>
                  <a:solidFill>
                    <a:srgbClr val="FFFFFF"/>
                  </a:solidFill>
                </a:rPr>
                <a:t>Thermal Energy</a:t>
              </a:r>
            </a:p>
          </p:txBody>
        </p:sp>
        <p:sp>
          <p:nvSpPr>
            <p:cNvPr id="30" name="Rectangle 296"/>
            <p:cNvSpPr>
              <a:spLocks noChangeArrowheads="1"/>
            </p:cNvSpPr>
            <p:nvPr/>
          </p:nvSpPr>
          <p:spPr bwMode="auto">
            <a:xfrm>
              <a:off x="353" y="2901"/>
              <a:ext cx="1860" cy="1017"/>
            </a:xfrm>
            <a:prstGeom prst="rect">
              <a:avLst/>
            </a:prstGeom>
            <a:solidFill>
              <a:srgbClr val="CBCED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Operation concept ( incl set-points)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Circulation phenomena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Semi-wet, wet, semi-dry technology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White cement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Process requirements for sampling, instrumentation and actuators (incl measurement locations)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Main control loops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SOPs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Interlocks	</a:t>
              </a:r>
            </a:p>
          </p:txBody>
        </p:sp>
        <p:sp>
          <p:nvSpPr>
            <p:cNvPr id="31" name="Rectangle 297"/>
            <p:cNvSpPr>
              <a:spLocks noChangeArrowheads="1"/>
            </p:cNvSpPr>
            <p:nvPr/>
          </p:nvSpPr>
          <p:spPr bwMode="auto">
            <a:xfrm>
              <a:off x="2213" y="2901"/>
              <a:ext cx="1814" cy="1017"/>
            </a:xfrm>
            <a:prstGeom prst="rect">
              <a:avLst/>
            </a:prstGeom>
            <a:solidFill>
              <a:srgbClr val="CBCED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Heat consumption benchmark	</a:t>
              </a:r>
            </a:p>
            <a:p>
              <a:pPr marL="88900" indent="-88900">
                <a:buFont typeface="Arial" charset="0"/>
                <a:buChar char="•"/>
              </a:pPr>
              <a:r>
                <a:rPr lang="en-US" sz="900">
                  <a:solidFill>
                    <a:srgbClr val="000000"/>
                  </a:solidFill>
                </a:rPr>
                <a:t>Traditional fuels</a:t>
              </a:r>
            </a:p>
          </p:txBody>
        </p:sp>
        <p:sp>
          <p:nvSpPr>
            <p:cNvPr id="34048" name="Line 298"/>
            <p:cNvSpPr>
              <a:spLocks noChangeShapeType="1"/>
            </p:cNvSpPr>
            <p:nvPr/>
          </p:nvSpPr>
          <p:spPr bwMode="auto">
            <a:xfrm>
              <a:off x="2213" y="2659"/>
              <a:ext cx="0" cy="1259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4049" name="Line 299"/>
            <p:cNvSpPr>
              <a:spLocks noChangeShapeType="1"/>
            </p:cNvSpPr>
            <p:nvPr/>
          </p:nvSpPr>
          <p:spPr bwMode="auto">
            <a:xfrm>
              <a:off x="353" y="2901"/>
              <a:ext cx="3674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4050" name="Line 300"/>
            <p:cNvSpPr>
              <a:spLocks noChangeShapeType="1"/>
            </p:cNvSpPr>
            <p:nvPr/>
          </p:nvSpPr>
          <p:spPr bwMode="auto">
            <a:xfrm>
              <a:off x="353" y="2659"/>
              <a:ext cx="0" cy="1259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4051" name="Line 301"/>
            <p:cNvSpPr>
              <a:spLocks noChangeShapeType="1"/>
            </p:cNvSpPr>
            <p:nvPr/>
          </p:nvSpPr>
          <p:spPr bwMode="auto">
            <a:xfrm>
              <a:off x="4027" y="2659"/>
              <a:ext cx="0" cy="1259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4052" name="Line 302"/>
            <p:cNvSpPr>
              <a:spLocks noChangeShapeType="1"/>
            </p:cNvSpPr>
            <p:nvPr/>
          </p:nvSpPr>
          <p:spPr bwMode="auto">
            <a:xfrm>
              <a:off x="353" y="2659"/>
              <a:ext cx="3674" cy="0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4053" name="Line 303"/>
            <p:cNvSpPr>
              <a:spLocks noChangeShapeType="1"/>
            </p:cNvSpPr>
            <p:nvPr/>
          </p:nvSpPr>
          <p:spPr bwMode="auto">
            <a:xfrm>
              <a:off x="353" y="3918"/>
              <a:ext cx="3674" cy="0"/>
            </a:xfrm>
            <a:prstGeom prst="lin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4096" name="Title 3"/>
          <p:cNvSpPr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Thermal Technology - Knowhow Areas</a:t>
            </a:r>
          </a:p>
        </p:txBody>
      </p:sp>
      <p:sp>
        <p:nvSpPr>
          <p:cNvPr id="34058" name="Footer Placeholder 3405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34060" name="Slide Number Placeholder 3405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CEA01-6F89-41D2-B9E3-03C6CECF9DE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7C5689CC-93BD-4F1E-A0B7-33A4D6DE3842}" type="slidenum">
              <a:rPr lang="en-US" sz="800"/>
              <a:pPr algn="r"/>
              <a:t>8</a:t>
            </a:fld>
            <a:endParaRPr lang="en-US" sz="800"/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560388" y="125253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Energy costs represent 22% (14% TE) of the cost impact on operating EBITDA </a:t>
            </a:r>
            <a:r>
              <a:rPr lang="en-US" sz="2000" dirty="0" smtClean="0"/>
              <a:t>(Holcim 2013</a:t>
            </a:r>
            <a:r>
              <a:rPr lang="en-US" sz="2000" dirty="0"/>
              <a:t>)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Focusing on total production costs (Costs Of Goods Sold) the energy part accounts for totally 35% (22% TE)</a:t>
            </a:r>
          </a:p>
        </p:txBody>
      </p:sp>
      <p:sp>
        <p:nvSpPr>
          <p:cNvPr id="34820" name="Title 3"/>
          <p:cNvSpPr>
            <a:spLocks/>
          </p:cNvSpPr>
          <p:nvPr/>
        </p:nvSpPr>
        <p:spPr bwMode="auto">
          <a:xfrm>
            <a:off x="474663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 Thermal Energy has a significant cost contribution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8450" y="3011488"/>
            <a:ext cx="4968875" cy="330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08313" y="2811463"/>
            <a:ext cx="86518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100%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67463" y="3211513"/>
            <a:ext cx="647700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22%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7463" y="3659188"/>
            <a:ext cx="647700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13%</a:t>
            </a:r>
          </a:p>
        </p:txBody>
      </p:sp>
      <p:sp>
        <p:nvSpPr>
          <p:cNvPr id="34825" name="Rectangle 15"/>
          <p:cNvSpPr>
            <a:spLocks noChangeArrowheads="1"/>
          </p:cNvSpPr>
          <p:nvPr/>
        </p:nvSpPr>
        <p:spPr bwMode="auto">
          <a:xfrm>
            <a:off x="1544638" y="3716338"/>
            <a:ext cx="2116137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Distribution</a:t>
            </a:r>
            <a:br>
              <a:rPr lang="en-US" sz="1400"/>
            </a:br>
            <a:r>
              <a:rPr lang="en-US" sz="1400"/>
              <a:t>COGS (26%)</a:t>
            </a:r>
            <a:br>
              <a:rPr lang="en-US" sz="1400"/>
            </a:br>
            <a:endParaRPr lang="en-US" sz="1400"/>
          </a:p>
          <a:p>
            <a:r>
              <a:rPr lang="en-US" sz="1400"/>
              <a:t>Marketing and</a:t>
            </a:r>
            <a:br>
              <a:rPr lang="en-US" sz="1400"/>
            </a:br>
            <a:r>
              <a:rPr lang="en-US" sz="1400"/>
              <a:t>sales (3%) 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Administration (8%)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CEA01-6F89-41D2-B9E3-03C6CECF9DE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006ACBD5-0E8E-41A0-85DF-4BBD090192B2}" type="slidenum">
              <a:rPr lang="en-US" sz="800"/>
              <a:pPr algn="r"/>
              <a:t>9</a:t>
            </a:fld>
            <a:endParaRPr lang="en-US" sz="800"/>
          </a:p>
        </p:txBody>
      </p:sp>
      <p:sp>
        <p:nvSpPr>
          <p:cNvPr id="35843" name="Title 1"/>
          <p:cNvSpPr>
            <a:spLocks/>
          </p:cNvSpPr>
          <p:nvPr/>
        </p:nvSpPr>
        <p:spPr bwMode="auto">
          <a:xfrm>
            <a:off x="5603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de-DE" altLang="en-US" sz="2400" b="1"/>
              <a:t>Heat reduction potential by o</a:t>
            </a:r>
            <a:r>
              <a:rPr lang="en-US" altLang="en-US" sz="2400" b="1"/>
              <a:t>perational measures,  raw mix and fuels (quality, fluctuations) &amp; equipment modification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825" y="1009650"/>
            <a:ext cx="78486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7616825" y="4611688"/>
            <a:ext cx="1296988" cy="344487"/>
          </a:xfrm>
          <a:prstGeom prst="roundRect">
            <a:avLst>
              <a:gd name="adj" fmla="val 16667"/>
            </a:avLst>
          </a:prstGeom>
          <a:solidFill>
            <a:srgbClr val="8B8D8E"/>
          </a:solidFill>
          <a:ln w="38100" algn="ctr">
            <a:solidFill>
              <a:schemeClr val="accent2"/>
            </a:solidFill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 MTBF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BCEA01-6F89-41D2-B9E3-03C6CECF9DE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LANGUAGE" val="1033"/>
  <p:tag name="BRAND" val="100"/>
  <p:tag name="LOGO" val="100"/>
  <p:tag name="TITLEBANDCOLOR" val="1"/>
  <p:tag name="DATE" val="2016-05-09"/>
  <p:tag name="CLASSIFICATION" val="0"/>
  <p:tag name="COPYRIGHTYEAR" val="2016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gXuq_wfkyAWHWAbpqk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gXuq_wfkyAWHWAbpqk4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gXuq_wfkyAWHWAbpqk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blank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497</Words>
  <Application>Microsoft Office PowerPoint</Application>
  <PresentationFormat>A4 Paper (210x297 mm)</PresentationFormat>
  <Paragraphs>152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</vt:lpstr>
      <vt:lpstr>Introduction Thermal Energy / Thermal Technology</vt:lpstr>
      <vt:lpstr>PowerPoint Presentation</vt:lpstr>
      <vt:lpstr>PowerPoint Presentation</vt:lpstr>
      <vt:lpstr>PowerPoint Presentation</vt:lpstr>
      <vt:lpstr>cCIP Thermal Technology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Current priorities Thermal Group</vt:lpstr>
      <vt:lpstr>PowerPoint Presentation</vt:lpstr>
      <vt:lpstr>PowerPoint Presentation</vt:lpstr>
      <vt:lpstr>PowerPoint Presentation</vt:lpstr>
    </vt:vector>
  </TitlesOfParts>
  <Company>Holcim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 Piccinno</dc:creator>
  <cp:lastModifiedBy>Mirko Weber</cp:lastModifiedBy>
  <cp:revision>19</cp:revision>
  <cp:lastPrinted>2015-11-12T10:33:10Z</cp:lastPrinted>
  <dcterms:created xsi:type="dcterms:W3CDTF">2015-10-02T13:37:29Z</dcterms:created>
  <dcterms:modified xsi:type="dcterms:W3CDTF">2016-05-12T09:20:53Z</dcterms:modified>
</cp:coreProperties>
</file>