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64" r:id="rId4"/>
    <p:sldId id="265" r:id="rId5"/>
    <p:sldId id="30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263" r:id="rId41"/>
  </p:sldIdLst>
  <p:sldSz cx="9906000" cy="6858000" type="A4"/>
  <p:notesSz cx="6858000" cy="9144000"/>
  <p:custDataLst>
    <p:tags r:id="rId44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9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879" autoAdjust="0"/>
  </p:normalViewPr>
  <p:slideViewPr>
    <p:cSldViewPr>
      <p:cViewPr>
        <p:scale>
          <a:sx n="99" d="100"/>
          <a:sy n="99" d="100"/>
        </p:scale>
        <p:origin x="-84" y="-246"/>
      </p:cViewPr>
      <p:guideLst>
        <p:guide orient="horz" pos="2160"/>
        <p:guide orient="horz" pos="799"/>
        <p:guide orient="horz" pos="3657"/>
        <p:guide orient="horz" pos="958"/>
        <p:guide pos="330"/>
        <p:guide pos="5910"/>
        <p:guide pos="3188"/>
        <p:guide pos="30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29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1CFAD63-C415-4F64-B654-F5B0ED570FDF}" type="datetimeFigureOut">
              <a:rPr lang="de-DE"/>
              <a:pPr>
                <a:defRPr/>
              </a:pPr>
              <a:t>10.05.2016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C210CB1-18D9-458F-B6F6-85C4C8BC325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3293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ACB357B-611A-48F7-BEE7-C0008AA4A9EF}" type="datetimeFigureOut">
              <a:rPr lang="de-DE"/>
              <a:pPr>
                <a:defRPr/>
              </a:pPr>
              <a:t>10.05.2016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73125" y="4343400"/>
            <a:ext cx="5111750" cy="42973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de-DE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8BA3FA2-0C02-4F1B-8408-3370DB5BBE3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432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6213" indent="-176213" algn="l" rtl="0" eaLnBrk="0" fontAlgn="base" hangingPunct="0">
      <a:spcBef>
        <a:spcPts val="3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60363" indent="-184150" algn="l" rtl="0" eaLnBrk="0" fontAlgn="base" hangingPunct="0">
      <a:spcBef>
        <a:spcPts val="3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38163" indent="-177800" algn="l" rtl="0" eaLnBrk="0" fontAlgn="base" hangingPunct="0">
      <a:spcBef>
        <a:spcPts val="3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714375" indent="-176213" algn="l" rtl="0" eaLnBrk="0" fontAlgn="base" hangingPunct="0">
      <a:spcBef>
        <a:spcPts val="3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898525" indent="-184150" algn="l" rtl="0" eaLnBrk="0" fontAlgn="base" hangingPunct="0">
      <a:spcBef>
        <a:spcPts val="3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2.emf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nd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9906000" cy="3429000"/>
          </a:xfrm>
          <a:prstGeom prst="rect">
            <a:avLst/>
          </a:prstGeom>
          <a:solidFill>
            <a:srgbClr val="D9D9D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80975" indent="-180975" algn="ctr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tatus" hidden="1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 rot="16200000">
            <a:off x="8901907" y="4196556"/>
            <a:ext cx="1500188" cy="276225"/>
          </a:xfrm>
          <a:prstGeom prst="rect">
            <a:avLst/>
          </a:prstGeom>
          <a:noFill/>
        </p:spPr>
        <p:txBody>
          <a:bodyPr wrap="none" lIns="0" tIns="0" rIns="0" bIns="0"/>
          <a:lstStyle/>
          <a:p>
            <a:pPr algn="r"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chemeClr val="accent1"/>
                </a:solidFill>
                <a:latin typeface="+mj-lt"/>
                <a:cs typeface="+mn-cs"/>
              </a:rPr>
              <a:t>DRAFT</a:t>
            </a:r>
          </a:p>
        </p:txBody>
      </p:sp>
      <p:pic>
        <p:nvPicPr>
          <p:cNvPr id="7" name="Picture 3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7920038" y="5530850"/>
            <a:ext cx="1589087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439" y="3700078"/>
            <a:ext cx="8929686" cy="1133078"/>
          </a:xfrm>
        </p:spPr>
        <p:txBody>
          <a:bodyPr anchor="t"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438" y="4879208"/>
            <a:ext cx="6696805" cy="1538124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906000" cy="3429000"/>
          </a:xfrm>
          <a:noFill/>
        </p:spPr>
        <p:txBody>
          <a:bodyPr bIns="540000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der"/>
          <p:cNvSpPr/>
          <p:nvPr userDrawn="1"/>
        </p:nvSpPr>
        <p:spPr bwMode="white">
          <a:xfrm>
            <a:off x="452438" y="1089025"/>
            <a:ext cx="8996362" cy="130175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80975" indent="-180975" algn="ctr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Case Study Kiln Optimization, 2016-05-10   © 2016 LafargeHolcim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E5E64-9181-451B-8F20-C80031F54F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" type="blank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Users\sihuber1\Downloads\LH_Logo_sRGB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97113" y="1690688"/>
            <a:ext cx="5311775" cy="324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Case Study Kiln Optimization, 2016-05-10   © 2016 LafargeHolcim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806C2B-C8B0-456F-BE92-DCF1FDB395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448780"/>
            <a:ext cx="8858250" cy="4734052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Case Study Kiln Optimization, 2016-05-10   © 2016 LafargeHolcim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3814DE-ED64-40E6-A341-DD13ED779F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Hider"/>
          <p:cNvSpPr/>
          <p:nvPr userDrawn="1">
            <p:custDataLst>
              <p:tags r:id="rId1"/>
            </p:custDataLst>
          </p:nvPr>
        </p:nvSpPr>
        <p:spPr bwMode="white">
          <a:xfrm>
            <a:off x="468313" y="1112838"/>
            <a:ext cx="8948737" cy="841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Status" hidden="1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 rot="16200000">
            <a:off x="8901113" y="765175"/>
            <a:ext cx="1501775" cy="276225"/>
          </a:xfrm>
          <a:prstGeom prst="rect">
            <a:avLst/>
          </a:prstGeom>
          <a:noFill/>
        </p:spPr>
        <p:txBody>
          <a:bodyPr wrap="none" lIns="0" tIns="0" rIns="0" bIns="0"/>
          <a:lstStyle/>
          <a:p>
            <a:pPr algn="r"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chemeClr val="accent1"/>
                </a:solidFill>
                <a:latin typeface="+mj-lt"/>
                <a:cs typeface="+mn-cs"/>
              </a:rPr>
              <a:t>DRAFT</a:t>
            </a:r>
          </a:p>
        </p:txBody>
      </p:sp>
      <p:sp>
        <p:nvSpPr>
          <p:cNvPr id="6" name="Classification"/>
          <p:cNvSpPr>
            <a:spLocks/>
          </p:cNvSpPr>
          <p:nvPr userDrawn="1">
            <p:custDataLst>
              <p:tags r:id="rId3"/>
            </p:custDataLst>
          </p:nvPr>
        </p:nvSpPr>
        <p:spPr>
          <a:xfrm>
            <a:off x="5240338" y="6416675"/>
            <a:ext cx="1657350" cy="166688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800" b="1" cap="all" dirty="0">
              <a:solidFill>
                <a:schemeClr val="accent1"/>
              </a:solidFill>
              <a:latin typeface="+mn-lt"/>
              <a:cs typeface="+mn-cs"/>
            </a:endParaRPr>
          </a:p>
        </p:txBody>
      </p:sp>
      <p:sp>
        <p:nvSpPr>
          <p:cNvPr id="9" name="Picture Placeholder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906000" cy="6858000"/>
          </a:xfrm>
          <a:prstGeom prst="rect">
            <a:avLst/>
          </a:prstGeom>
        </p:spPr>
        <p:txBody>
          <a:bodyPr tIns="3636000" rtlCol="0">
            <a:noAutofit/>
          </a:bodyPr>
          <a:lstStyle>
            <a:lvl1pPr marL="0" indent="0" algn="ctr">
              <a:buFontTx/>
              <a:buNone/>
              <a:defRPr sz="1800">
                <a:solidFill>
                  <a:srgbClr val="96969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60388" y="1943998"/>
            <a:ext cx="8785225" cy="1052954"/>
          </a:xfrm>
        </p:spPr>
        <p:txBody>
          <a:bodyPr anchor="t"/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Case Study Kiln Optimization, 2016-05-10   © 2016 LafargeHolcim</a:t>
            </a:r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3758BE-5CFB-40D2-9CE0-9C5BDE01F7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2 Contents" preserve="1" userDrawn="1">
  <p:cSld name="Title and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448780"/>
            <a:ext cx="4320542" cy="4734052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5060950" y="1448780"/>
            <a:ext cx="4321175" cy="4734053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Case Study Kiln Optimization, 2016-05-10   © 2016 LafargeHolcim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17C684-6B9C-41AD-B098-617DC776ED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and Picture" preserve="1" userDrawn="1">
  <p:cSld name="Title,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448780"/>
            <a:ext cx="4320542" cy="4734053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060950" y="1448780"/>
            <a:ext cx="4321175" cy="4734053"/>
          </a:xfrm>
          <a:solidFill>
            <a:schemeClr val="bg2"/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Case Study Kiln Optimization, 2016-05-10   © 2016 LafargeHolcim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0A174-0E49-415A-A4D8-34CB9A39E4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s and Picture" preserve="1" userDrawn="1">
  <p:cSld name="Title, 2 Contents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509" y="1448780"/>
            <a:ext cx="4320542" cy="4732613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5060950" y="4077072"/>
            <a:ext cx="4321175" cy="2105679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5060950" y="1448780"/>
            <a:ext cx="4321175" cy="2376264"/>
          </a:xfrm>
          <a:solidFill>
            <a:schemeClr val="bg2"/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Case Study Kiln Optimization, 2016-05-10   © 2016 LafargeHolcim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82B17-80E3-4082-9DF7-110268B793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23875" y="1268413"/>
            <a:ext cx="8858250" cy="4912979"/>
          </a:xfrm>
          <a:solidFill>
            <a:schemeClr val="bg2"/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Case Study Kiln Optimization, 2016-05-10   © 2016 LafargeHolcim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35C1A-B432-412A-AEB2-8AE1A4D041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Case Study Kiln Optimization, 2016-05-10   © 2016 LafargeHolcim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6515D1-BD10-42EB-BBC5-2A6186F53F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Case Study Kiln Optimization, 2016-05-10   © 2016 LafargeHolcim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652413-FCC2-4D7C-A04E-46ADD2A213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23875" y="188913"/>
            <a:ext cx="885825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23875" y="1449388"/>
            <a:ext cx="885825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2300" y="6416675"/>
            <a:ext cx="3168650" cy="166688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sz="800" b="1"/>
            </a:lvl1pPr>
          </a:lstStyle>
          <a:p>
            <a:pPr>
              <a:defRPr/>
            </a:pPr>
            <a:r>
              <a:rPr lang="en-US" smtClean="0"/>
              <a:t>Case Study Kiln Optimization, 2016-05-10   © 2016 LafargeHolcim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48738" y="6416675"/>
            <a:ext cx="433387" cy="166688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C14B846-7B06-4B49-9173-6516AED2FD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0" name="Line"/>
          <p:cNvCxnSpPr/>
          <p:nvPr/>
        </p:nvCxnSpPr>
        <p:spPr>
          <a:xfrm>
            <a:off x="523875" y="1160463"/>
            <a:ext cx="88582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lassification"/>
          <p:cNvSpPr>
            <a:spLocks/>
          </p:cNvSpPr>
          <p:nvPr>
            <p:custDataLst>
              <p:tags r:id="rId14"/>
            </p:custDataLst>
          </p:nvPr>
        </p:nvSpPr>
        <p:spPr>
          <a:xfrm>
            <a:off x="5240338" y="6416675"/>
            <a:ext cx="1657350" cy="166688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800" b="1" cap="all" dirty="0">
              <a:solidFill>
                <a:schemeClr val="accent1"/>
              </a:solidFill>
              <a:latin typeface="+mn-lt"/>
              <a:cs typeface="+mn-cs"/>
            </a:endParaRPr>
          </a:p>
        </p:txBody>
      </p:sp>
      <p:sp>
        <p:nvSpPr>
          <p:cNvPr id="14" name="Status" hidden="1"/>
          <p:cNvSpPr txBox="1">
            <a:spLocks/>
          </p:cNvSpPr>
          <p:nvPr>
            <p:custDataLst>
              <p:tags r:id="rId15"/>
            </p:custDataLst>
          </p:nvPr>
        </p:nvSpPr>
        <p:spPr>
          <a:xfrm rot="16200000">
            <a:off x="8901113" y="765175"/>
            <a:ext cx="1501775" cy="276225"/>
          </a:xfrm>
          <a:prstGeom prst="rect">
            <a:avLst/>
          </a:prstGeom>
          <a:noFill/>
        </p:spPr>
        <p:txBody>
          <a:bodyPr wrap="none" lIns="0" tIns="0" rIns="0" bIns="0"/>
          <a:lstStyle/>
          <a:p>
            <a:pPr algn="r"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chemeClr val="accent1"/>
                </a:solidFill>
                <a:latin typeface="+mj-lt"/>
                <a:cs typeface="+mn-cs"/>
              </a:rPr>
              <a:t>DRAFT</a:t>
            </a:r>
          </a:p>
        </p:txBody>
      </p:sp>
      <p:pic>
        <p:nvPicPr>
          <p:cNvPr id="1034" name="Picture 3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rcRect/>
          <a:stretch>
            <a:fillRect/>
          </a:stretch>
        </p:blipFill>
        <p:spPr bwMode="auto">
          <a:xfrm>
            <a:off x="519113" y="6348413"/>
            <a:ext cx="11049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3" r:id="rId2"/>
    <p:sldLayoutId id="214748366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3" r:id="rId10"/>
    <p:sldLayoutId id="2147483664" r:id="rId11"/>
    <p:sldLayoutId id="2147483660" r:id="rId12"/>
  </p:sldLayoutIdLst>
  <p:hf hdr="0" dt="0"/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ts val="1200"/>
        </a:spcBef>
        <a:spcAft>
          <a:spcPct val="0"/>
        </a:spcAft>
        <a:buClr>
          <a:schemeClr val="accent1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rtl="0" eaLnBrk="0" fontAlgn="base" hangingPunct="0">
        <a:spcBef>
          <a:spcPts val="1200"/>
        </a:spcBef>
        <a:spcAft>
          <a:spcPct val="0"/>
        </a:spcAft>
        <a:buClr>
          <a:schemeClr val="accent1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180975" algn="l" rtl="0" eaLnBrk="0" fontAlgn="base" hangingPunct="0">
        <a:spcBef>
          <a:spcPts val="900"/>
        </a:spcBef>
        <a:spcAft>
          <a:spcPct val="0"/>
        </a:spcAft>
        <a:buClr>
          <a:schemeClr val="accent1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12788" indent="-169863" algn="l" rtl="0" eaLnBrk="0" fontAlgn="base" hangingPunct="0">
        <a:spcBef>
          <a:spcPts val="900"/>
        </a:spcBef>
        <a:spcAft>
          <a:spcPct val="0"/>
        </a:spcAft>
        <a:buClr>
          <a:schemeClr val="accent1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3763" indent="-180975" algn="l" rtl="0" eaLnBrk="0" fontAlgn="base" hangingPunct="0">
        <a:spcBef>
          <a:spcPts val="900"/>
        </a:spcBef>
        <a:spcAft>
          <a:spcPct val="0"/>
        </a:spcAft>
        <a:buClr>
          <a:schemeClr val="accent1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itle 1"/>
          <p:cNvSpPr>
            <a:spLocks noGrp="1"/>
          </p:cNvSpPr>
          <p:nvPr>
            <p:ph type="ctrTitle" idx="4294967295"/>
          </p:nvPr>
        </p:nvSpPr>
        <p:spPr>
          <a:xfrm>
            <a:off x="452438" y="3700463"/>
            <a:ext cx="8929687" cy="1133475"/>
          </a:xfrm>
        </p:spPr>
        <p:txBody>
          <a:bodyPr anchor="t"/>
          <a:lstStyle/>
          <a:p>
            <a:pPr eaLnBrk="1" hangingPunct="1"/>
            <a:r>
              <a:rPr lang="en-US" sz="3600" dirty="0" smtClean="0"/>
              <a:t>Kiln Optimization – Case Study</a:t>
            </a:r>
          </a:p>
        </p:txBody>
      </p:sp>
      <p:sp>
        <p:nvSpPr>
          <p:cNvPr id="15362" name="Subtitle 2"/>
          <p:cNvSpPr>
            <a:spLocks noGrp="1"/>
          </p:cNvSpPr>
          <p:nvPr>
            <p:ph type="subTitle" idx="1"/>
          </p:nvPr>
        </p:nvSpPr>
        <p:spPr>
          <a:xfrm>
            <a:off x="452438" y="4879975"/>
            <a:ext cx="6696075" cy="15367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+mj-lt"/>
                <a:ea typeface="+mj-ea"/>
                <a:cs typeface="+mj-cs"/>
              </a:rPr>
              <a:t>Technical Development </a:t>
            </a:r>
            <a:r>
              <a:rPr lang="en-US" dirty="0" smtClean="0">
                <a:latin typeface="+mj-lt"/>
                <a:ea typeface="+mj-ea"/>
                <a:cs typeface="+mj-cs"/>
              </a:rPr>
              <a:t>Program</a:t>
            </a:r>
            <a:br>
              <a:rPr lang="en-US" dirty="0" smtClean="0">
                <a:latin typeface="+mj-lt"/>
                <a:ea typeface="+mj-ea"/>
                <a:cs typeface="+mj-cs"/>
              </a:rPr>
            </a:br>
            <a:r>
              <a:rPr lang="en-US" dirty="0" smtClean="0">
                <a:latin typeface="+mj-lt"/>
                <a:ea typeface="+mj-ea"/>
                <a:cs typeface="+mj-cs"/>
              </a:rPr>
              <a:t/>
            </a:r>
            <a:br>
              <a:rPr lang="en-US" dirty="0" smtClean="0">
                <a:latin typeface="+mj-lt"/>
                <a:ea typeface="+mj-ea"/>
                <a:cs typeface="+mj-cs"/>
              </a:rPr>
            </a:br>
            <a:r>
              <a:rPr lang="en-US" dirty="0" smtClean="0">
                <a:latin typeface="+mj-lt"/>
                <a:ea typeface="+mj-ea"/>
                <a:cs typeface="+mj-cs"/>
              </a:rPr>
              <a:t>SPREAD 2016</a:t>
            </a:r>
            <a:endParaRPr lang="en-US" dirty="0" smtClean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D8CB5606-F297-404C-890A-EFC1ECD56167}" type="slidenum">
              <a:rPr lang="en-US" sz="800"/>
              <a:pPr algn="r"/>
              <a:t>10</a:t>
            </a:fld>
            <a:endParaRPr lang="en-US" sz="800"/>
          </a:p>
        </p:txBody>
      </p:sp>
      <p:sp>
        <p:nvSpPr>
          <p:cNvPr id="26628" name="Rectangle 2"/>
          <p:cNvSpPr>
            <a:spLocks noChangeArrowheads="1"/>
          </p:cNvSpPr>
          <p:nvPr/>
        </p:nvSpPr>
        <p:spPr bwMode="auto">
          <a:xfrm>
            <a:off x="560388" y="301625"/>
            <a:ext cx="877411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US" sz="2400" b="1"/>
              <a:t>Key Performance Indicators of Year 1</a:t>
            </a:r>
          </a:p>
        </p:txBody>
      </p:sp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4750" y="4292600"/>
            <a:ext cx="7162800" cy="188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0" name="Picture 6" descr="ag00459_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74950" y="1176338"/>
            <a:ext cx="3352800" cy="292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Case Study Kiln Optimization, 2016-05-10   © 2016 LafargeHolcim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06C2B-C8B0-456F-BE92-DCF1FDB395D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4E30D6D8-3E04-45CE-9E23-F81B5825CEF3}" type="slidenum">
              <a:rPr lang="en-US" sz="800"/>
              <a:pPr algn="r"/>
              <a:t>11</a:t>
            </a:fld>
            <a:endParaRPr lang="en-US" sz="800"/>
          </a:p>
        </p:txBody>
      </p:sp>
      <p:sp>
        <p:nvSpPr>
          <p:cNvPr id="27652" name="Rectangle 1026"/>
          <p:cNvSpPr>
            <a:spLocks noChangeArrowheads="1"/>
          </p:cNvSpPr>
          <p:nvPr/>
        </p:nvSpPr>
        <p:spPr bwMode="auto">
          <a:xfrm>
            <a:off x="517525" y="315913"/>
            <a:ext cx="8774113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US" sz="2400" b="1"/>
              <a:t>Heat Balance Results of Year 1</a:t>
            </a:r>
          </a:p>
        </p:txBody>
      </p:sp>
      <p:sp>
        <p:nvSpPr>
          <p:cNvPr id="27653" name="Rectangle 1029"/>
          <p:cNvSpPr>
            <a:spLocks noChangeArrowheads="1"/>
          </p:cNvSpPr>
          <p:nvPr/>
        </p:nvSpPr>
        <p:spPr bwMode="auto">
          <a:xfrm>
            <a:off x="1576388" y="1562100"/>
            <a:ext cx="9906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54" name="Rectangle 1031"/>
          <p:cNvSpPr>
            <a:spLocks noChangeArrowheads="1"/>
          </p:cNvSpPr>
          <p:nvPr/>
        </p:nvSpPr>
        <p:spPr bwMode="auto">
          <a:xfrm>
            <a:off x="1533525" y="1538288"/>
            <a:ext cx="9906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27655" name="Picture 1037"/>
          <p:cNvPicPr>
            <a:picLocks noChangeAspect="1" noChangeArrowheads="1"/>
          </p:cNvPicPr>
          <p:nvPr/>
        </p:nvPicPr>
        <p:blipFill>
          <a:blip r:embed="rId2"/>
          <a:srcRect r="3369" b="1921"/>
          <a:stretch>
            <a:fillRect/>
          </a:stretch>
        </p:blipFill>
        <p:spPr bwMode="auto">
          <a:xfrm>
            <a:off x="704850" y="1196975"/>
            <a:ext cx="8423275" cy="517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Case Study Kiln Optimization, 2016-05-10   © 2016 LafargeHolcim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06C2B-C8B0-456F-BE92-DCF1FDB395D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266E91B3-5E68-418B-9520-069B69528216}" type="slidenum">
              <a:rPr lang="en-US" sz="800"/>
              <a:pPr algn="r"/>
              <a:t>12</a:t>
            </a:fld>
            <a:endParaRPr lang="en-US" sz="800"/>
          </a:p>
        </p:txBody>
      </p:sp>
      <p:sp>
        <p:nvSpPr>
          <p:cNvPr id="28676" name="Rectangle 2050"/>
          <p:cNvSpPr>
            <a:spLocks noChangeArrowheads="1"/>
          </p:cNvSpPr>
          <p:nvPr/>
        </p:nvSpPr>
        <p:spPr bwMode="auto">
          <a:xfrm>
            <a:off x="560388" y="330200"/>
            <a:ext cx="877411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US" sz="2400" b="1"/>
              <a:t>Pareto Analysis Year 1</a:t>
            </a:r>
          </a:p>
        </p:txBody>
      </p:sp>
      <p:pic>
        <p:nvPicPr>
          <p:cNvPr id="28677" name="Picture 205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0750" y="1211263"/>
            <a:ext cx="7499350" cy="509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Case Study Kiln Optimization, 2016-05-10   © 2016 LafargeHolcim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06C2B-C8B0-456F-BE92-DCF1FDB395D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B7F1A778-B13D-475E-AF1F-CA1A5645B4B1}" type="slidenum">
              <a:rPr lang="en-US" sz="800"/>
              <a:pPr algn="r"/>
              <a:t>13</a:t>
            </a:fld>
            <a:endParaRPr lang="en-US" sz="800"/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546100" y="1295400"/>
            <a:ext cx="8785225" cy="511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/>
              <a:t>You as the PPE are in charge of proposing the right measures to achieve next year‘s targets:</a:t>
            </a:r>
            <a:br>
              <a:rPr lang="en-US" sz="2000"/>
            </a:br>
            <a:endParaRPr lang="en-US" sz="2000"/>
          </a:p>
          <a:p>
            <a:pPr marL="534988" lvl="1" indent="-265113">
              <a:spcBef>
                <a:spcPct val="3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/>
              <a:t>Clinker production of </a:t>
            </a:r>
            <a:r>
              <a:rPr lang="en-US" b="1"/>
              <a:t>775’000 t/a </a:t>
            </a:r>
            <a:r>
              <a:rPr lang="en-US"/>
              <a:t>(same as for year 1)</a:t>
            </a:r>
          </a:p>
          <a:p>
            <a:pPr marL="534988" lvl="1" indent="-265113">
              <a:spcBef>
                <a:spcPct val="3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/>
              <a:t>Kiln availability of </a:t>
            </a:r>
            <a:r>
              <a:rPr lang="en-US" b="1"/>
              <a:t>90%</a:t>
            </a:r>
          </a:p>
          <a:p>
            <a:pPr marL="534988" lvl="1" indent="-265113">
              <a:spcBef>
                <a:spcPct val="3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/>
              <a:t>Reduction of specific thermal energy consumption by </a:t>
            </a:r>
            <a:r>
              <a:rPr lang="en-US" b="1"/>
              <a:t>5%</a:t>
            </a:r>
          </a:p>
        </p:txBody>
      </p:sp>
      <p:sp>
        <p:nvSpPr>
          <p:cNvPr id="29701" name="Rectangle 2"/>
          <p:cNvSpPr>
            <a:spLocks noChangeArrowheads="1"/>
          </p:cNvSpPr>
          <p:nvPr/>
        </p:nvSpPr>
        <p:spPr bwMode="auto">
          <a:xfrm>
            <a:off x="546100" y="287338"/>
            <a:ext cx="8774113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US" sz="2400" b="1"/>
              <a:t>Production Target for Year 2</a:t>
            </a:r>
          </a:p>
        </p:txBody>
      </p:sp>
      <p:sp>
        <p:nvSpPr>
          <p:cNvPr id="29702" name="Rectangle 18"/>
          <p:cNvSpPr>
            <a:spLocks noChangeArrowheads="1"/>
          </p:cNvSpPr>
          <p:nvPr/>
        </p:nvSpPr>
        <p:spPr bwMode="auto">
          <a:xfrm>
            <a:off x="704850" y="2106613"/>
            <a:ext cx="7543800" cy="154305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Case Study Kiln Optimization, 2016-05-10   © 2016 LafargeHolcim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06C2B-C8B0-456F-BE92-DCF1FDB395D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AF8659EF-104E-44BE-8C8B-8AA6C59272DF}" type="slidenum">
              <a:rPr lang="en-US" sz="800"/>
              <a:pPr algn="r"/>
              <a:t>14</a:t>
            </a:fld>
            <a:endParaRPr lang="en-US" sz="800"/>
          </a:p>
        </p:txBody>
      </p:sp>
      <p:sp>
        <p:nvSpPr>
          <p:cNvPr id="30724" name="Rectangle 2051"/>
          <p:cNvSpPr>
            <a:spLocks noChangeArrowheads="1"/>
          </p:cNvSpPr>
          <p:nvPr/>
        </p:nvSpPr>
        <p:spPr bwMode="auto">
          <a:xfrm>
            <a:off x="531813" y="1295400"/>
            <a:ext cx="8785225" cy="511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/>
              <a:t>Calculate and assess relevant “Process Analysis Indicators” (e.g. kiln loads, critical velocities)</a:t>
            </a:r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/>
              <a:t>Assess the “Critical Process Parameters” </a:t>
            </a:r>
            <a:br>
              <a:rPr lang="en-US" sz="2000"/>
            </a:br>
            <a:r>
              <a:rPr lang="en-US" sz="2000"/>
              <a:t>(e.g. pressures, temperatures) and Pareto diagram </a:t>
            </a:r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/>
              <a:t>Find the bottlenecks/weak points that are limiting </a:t>
            </a:r>
            <a:br>
              <a:rPr lang="en-US" sz="2000"/>
            </a:br>
            <a:r>
              <a:rPr lang="en-US" sz="2000"/>
              <a:t>clinker production</a:t>
            </a:r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/>
              <a:t>Propose the relevant improvement </a:t>
            </a:r>
            <a:br>
              <a:rPr lang="en-US" sz="2000"/>
            </a:br>
            <a:r>
              <a:rPr lang="en-US" sz="2000"/>
              <a:t>measures to reach the targets</a:t>
            </a:r>
            <a:br>
              <a:rPr lang="en-US" sz="2000"/>
            </a:br>
            <a:r>
              <a:rPr lang="en-US" sz="2000"/>
              <a:t>for the next year</a:t>
            </a:r>
          </a:p>
        </p:txBody>
      </p:sp>
      <p:sp>
        <p:nvSpPr>
          <p:cNvPr id="30725" name="Rectangle 2050"/>
          <p:cNvSpPr>
            <a:spLocks noChangeArrowheads="1"/>
          </p:cNvSpPr>
          <p:nvPr/>
        </p:nvSpPr>
        <p:spPr bwMode="auto">
          <a:xfrm>
            <a:off x="531813" y="287338"/>
            <a:ext cx="877411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US" sz="2400" b="1"/>
              <a:t>Task Description for Year 1</a:t>
            </a:r>
          </a:p>
        </p:txBody>
      </p:sp>
      <p:sp>
        <p:nvSpPr>
          <p:cNvPr id="30726" name="Rectangle 2052"/>
          <p:cNvSpPr>
            <a:spLocks noChangeArrowheads="1"/>
          </p:cNvSpPr>
          <p:nvPr/>
        </p:nvSpPr>
        <p:spPr bwMode="auto">
          <a:xfrm>
            <a:off x="8504238" y="4632325"/>
            <a:ext cx="128587" cy="568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0727" name="Picture 2057" descr="bs00603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77025" y="3829050"/>
            <a:ext cx="2430463" cy="222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Case Study Kiln Optimization, 2016-05-10   © 2016 LafargeHolcim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06C2B-C8B0-456F-BE92-DCF1FDB395D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388D8FDB-7FFD-49BD-955B-B6B673362F14}" type="slidenum">
              <a:rPr lang="en-US" sz="800"/>
              <a:pPr algn="r"/>
              <a:t>15</a:t>
            </a:fld>
            <a:endParaRPr lang="en-US" sz="800"/>
          </a:p>
        </p:txBody>
      </p:sp>
      <p:grpSp>
        <p:nvGrpSpPr>
          <p:cNvPr id="32772" name="Group 95"/>
          <p:cNvGrpSpPr>
            <a:grpSpLocks/>
          </p:cNvGrpSpPr>
          <p:nvPr/>
        </p:nvGrpSpPr>
        <p:grpSpPr bwMode="auto">
          <a:xfrm>
            <a:off x="665163" y="1254125"/>
            <a:ext cx="7796212" cy="5083175"/>
            <a:chOff x="353" y="664"/>
            <a:chExt cx="4896" cy="3310"/>
          </a:xfrm>
        </p:grpSpPr>
        <p:sp>
          <p:nvSpPr>
            <p:cNvPr id="32782" name="Rectangle 96"/>
            <p:cNvSpPr>
              <a:spLocks noChangeArrowheads="1"/>
            </p:cNvSpPr>
            <p:nvPr/>
          </p:nvSpPr>
          <p:spPr bwMode="auto">
            <a:xfrm>
              <a:off x="353" y="664"/>
              <a:ext cx="2016" cy="365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tIns="45712" bIns="45712"/>
            <a:lstStyle/>
            <a:p>
              <a:pPr eaLnBrk="0" hangingPunct="0">
                <a:spcBef>
                  <a:spcPct val="25000"/>
                </a:spcBef>
                <a:spcAft>
                  <a:spcPct val="25000"/>
                </a:spcAft>
                <a:buClr>
                  <a:schemeClr val="accent1"/>
                </a:buClr>
                <a:buSzPct val="90000"/>
                <a:buFont typeface="Wingdings" pitchFamily="2" charset="2"/>
                <a:buNone/>
              </a:pPr>
              <a:r>
                <a:rPr lang="en-US" sz="1400" b="1"/>
                <a:t>Parameter</a:t>
              </a:r>
            </a:p>
          </p:txBody>
        </p:sp>
        <p:sp>
          <p:nvSpPr>
            <p:cNvPr id="32783" name="Rectangle 97"/>
            <p:cNvSpPr>
              <a:spLocks noChangeArrowheads="1"/>
            </p:cNvSpPr>
            <p:nvPr/>
          </p:nvSpPr>
          <p:spPr bwMode="auto">
            <a:xfrm>
              <a:off x="2369" y="664"/>
              <a:ext cx="1104" cy="365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tIns="45712" bIns="45712"/>
            <a:lstStyle/>
            <a:p>
              <a:pPr algn="ctr" eaLnBrk="0" hangingPunct="0">
                <a:spcBef>
                  <a:spcPct val="25000"/>
                </a:spcBef>
                <a:spcAft>
                  <a:spcPct val="25000"/>
                </a:spcAft>
                <a:buClr>
                  <a:schemeClr val="accent1"/>
                </a:buClr>
                <a:buSzPct val="90000"/>
                <a:buFont typeface="Wingdings" pitchFamily="2" charset="2"/>
                <a:buNone/>
              </a:pPr>
              <a:r>
                <a:rPr lang="en-US" sz="1400" b="1"/>
                <a:t>Value</a:t>
              </a:r>
            </a:p>
          </p:txBody>
        </p:sp>
        <p:sp>
          <p:nvSpPr>
            <p:cNvPr id="32784" name="Rectangle 98"/>
            <p:cNvSpPr>
              <a:spLocks noChangeArrowheads="1"/>
            </p:cNvSpPr>
            <p:nvPr/>
          </p:nvSpPr>
          <p:spPr bwMode="auto">
            <a:xfrm>
              <a:off x="3473" y="664"/>
              <a:ext cx="1776" cy="365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tIns="45712" bIns="45712"/>
            <a:lstStyle/>
            <a:p>
              <a:pPr eaLnBrk="0" hangingPunct="0">
                <a:spcBef>
                  <a:spcPct val="25000"/>
                </a:spcBef>
                <a:spcAft>
                  <a:spcPct val="25000"/>
                </a:spcAft>
                <a:buClr>
                  <a:schemeClr val="accent1"/>
                </a:buClr>
                <a:buSzPct val="90000"/>
                <a:buFont typeface="Wingdings" pitchFamily="2" charset="2"/>
                <a:buNone/>
              </a:pPr>
              <a:r>
                <a:rPr lang="en-US" sz="1400" b="1"/>
                <a:t>Assessment, </a:t>
              </a:r>
              <a:br>
                <a:rPr lang="en-US" sz="1400" b="1"/>
              </a:br>
              <a:r>
                <a:rPr lang="en-US" sz="1400" b="1"/>
                <a:t>problems expected ?</a:t>
              </a:r>
            </a:p>
          </p:txBody>
        </p:sp>
        <p:sp>
          <p:nvSpPr>
            <p:cNvPr id="32785" name="Rectangle 99"/>
            <p:cNvSpPr>
              <a:spLocks noChangeArrowheads="1"/>
            </p:cNvSpPr>
            <p:nvPr/>
          </p:nvSpPr>
          <p:spPr bwMode="auto">
            <a:xfrm>
              <a:off x="353" y="1029"/>
              <a:ext cx="2016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45712" bIns="45712"/>
            <a:lstStyle/>
            <a:p>
              <a:pPr eaLnBrk="0" hangingPunct="0">
                <a:spcBef>
                  <a:spcPct val="15000"/>
                </a:spcBef>
                <a:spcAft>
                  <a:spcPct val="20000"/>
                </a:spcAft>
                <a:buClr>
                  <a:schemeClr val="accent1"/>
                </a:buClr>
                <a:buSzPct val="90000"/>
                <a:buFont typeface="Wingdings" pitchFamily="2" charset="2"/>
                <a:buNone/>
              </a:pPr>
              <a:r>
                <a:rPr lang="en-US" sz="1400"/>
                <a:t>Required OEE to reach budget for next year</a:t>
              </a:r>
            </a:p>
          </p:txBody>
        </p:sp>
        <p:sp>
          <p:nvSpPr>
            <p:cNvPr id="32786" name="Rectangle 100"/>
            <p:cNvSpPr>
              <a:spLocks noChangeArrowheads="1"/>
            </p:cNvSpPr>
            <p:nvPr/>
          </p:nvSpPr>
          <p:spPr bwMode="auto">
            <a:xfrm>
              <a:off x="2369" y="1029"/>
              <a:ext cx="110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45712" bIns="45712"/>
            <a:lstStyle/>
            <a:p>
              <a:pPr algn="ctr" eaLnBrk="0" hangingPunct="0">
                <a:spcBef>
                  <a:spcPct val="15000"/>
                </a:spcBef>
                <a:spcAft>
                  <a:spcPct val="20000"/>
                </a:spcAft>
                <a:buClr>
                  <a:schemeClr val="accent1"/>
                </a:buClr>
                <a:buSzPct val="90000"/>
                <a:buFont typeface="Wingdings" pitchFamily="2" charset="2"/>
                <a:buNone/>
              </a:pPr>
              <a:endParaRPr lang="en-US" sz="1400" b="1"/>
            </a:p>
          </p:txBody>
        </p:sp>
        <p:sp>
          <p:nvSpPr>
            <p:cNvPr id="32787" name="Rectangle 101"/>
            <p:cNvSpPr>
              <a:spLocks noChangeArrowheads="1"/>
            </p:cNvSpPr>
            <p:nvPr/>
          </p:nvSpPr>
          <p:spPr bwMode="auto">
            <a:xfrm>
              <a:off x="3473" y="1029"/>
              <a:ext cx="1776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45712" bIns="45712"/>
            <a:lstStyle/>
            <a:p>
              <a:pPr eaLnBrk="0" hangingPunct="0">
                <a:spcBef>
                  <a:spcPct val="15000"/>
                </a:spcBef>
                <a:spcAft>
                  <a:spcPct val="20000"/>
                </a:spcAft>
                <a:buClr>
                  <a:schemeClr val="accent1"/>
                </a:buClr>
                <a:buSzPct val="90000"/>
                <a:buFont typeface="Wingdings" pitchFamily="2" charset="2"/>
                <a:buNone/>
              </a:pPr>
              <a:endParaRPr lang="en-US" sz="1400"/>
            </a:p>
          </p:txBody>
        </p:sp>
        <p:sp>
          <p:nvSpPr>
            <p:cNvPr id="32788" name="Rectangle 102"/>
            <p:cNvSpPr>
              <a:spLocks noChangeArrowheads="1"/>
            </p:cNvSpPr>
            <p:nvPr/>
          </p:nvSpPr>
          <p:spPr bwMode="auto">
            <a:xfrm>
              <a:off x="353" y="1413"/>
              <a:ext cx="201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45712" bIns="45712"/>
            <a:lstStyle/>
            <a:p>
              <a:pPr eaLnBrk="0" hangingPunct="0">
                <a:spcBef>
                  <a:spcPct val="15000"/>
                </a:spcBef>
                <a:spcAft>
                  <a:spcPct val="20000"/>
                </a:spcAft>
                <a:buClr>
                  <a:schemeClr val="accent1"/>
                </a:buClr>
                <a:buSzPct val="90000"/>
                <a:buFont typeface="Wingdings" pitchFamily="2" charset="2"/>
                <a:buNone/>
              </a:pPr>
              <a:r>
                <a:rPr lang="en-US" sz="1400"/>
                <a:t>Required rate index if 90% availability is reached</a:t>
              </a:r>
            </a:p>
          </p:txBody>
        </p:sp>
        <p:sp>
          <p:nvSpPr>
            <p:cNvPr id="32789" name="Rectangle 103"/>
            <p:cNvSpPr>
              <a:spLocks noChangeArrowheads="1"/>
            </p:cNvSpPr>
            <p:nvPr/>
          </p:nvSpPr>
          <p:spPr bwMode="auto">
            <a:xfrm>
              <a:off x="2369" y="1413"/>
              <a:ext cx="110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45712" bIns="45712"/>
            <a:lstStyle/>
            <a:p>
              <a:pPr algn="ctr" eaLnBrk="0" hangingPunct="0">
                <a:spcBef>
                  <a:spcPct val="15000"/>
                </a:spcBef>
                <a:spcAft>
                  <a:spcPct val="20000"/>
                </a:spcAft>
                <a:buClr>
                  <a:schemeClr val="accent1"/>
                </a:buClr>
                <a:buSzPct val="90000"/>
                <a:buFont typeface="Wingdings" pitchFamily="2" charset="2"/>
                <a:buNone/>
              </a:pPr>
              <a:endParaRPr lang="en-US" sz="1400" b="1"/>
            </a:p>
          </p:txBody>
        </p:sp>
        <p:sp>
          <p:nvSpPr>
            <p:cNvPr id="32790" name="Rectangle 104"/>
            <p:cNvSpPr>
              <a:spLocks noChangeArrowheads="1"/>
            </p:cNvSpPr>
            <p:nvPr/>
          </p:nvSpPr>
          <p:spPr bwMode="auto">
            <a:xfrm>
              <a:off x="3473" y="1413"/>
              <a:ext cx="177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45712" bIns="45712"/>
            <a:lstStyle/>
            <a:p>
              <a:pPr eaLnBrk="0" hangingPunct="0">
                <a:spcBef>
                  <a:spcPct val="15000"/>
                </a:spcBef>
                <a:spcAft>
                  <a:spcPct val="20000"/>
                </a:spcAft>
                <a:buClr>
                  <a:schemeClr val="accent1"/>
                </a:buClr>
                <a:buSzPct val="90000"/>
                <a:buFont typeface="Wingdings" pitchFamily="2" charset="2"/>
                <a:buNone/>
              </a:pPr>
              <a:endParaRPr lang="en-US" sz="1400"/>
            </a:p>
          </p:txBody>
        </p:sp>
        <p:sp>
          <p:nvSpPr>
            <p:cNvPr id="32791" name="Rectangle 105"/>
            <p:cNvSpPr>
              <a:spLocks noChangeArrowheads="1"/>
            </p:cNvSpPr>
            <p:nvPr/>
          </p:nvSpPr>
          <p:spPr bwMode="auto">
            <a:xfrm>
              <a:off x="353" y="1778"/>
              <a:ext cx="201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45712" bIns="45712"/>
            <a:lstStyle/>
            <a:p>
              <a:pPr eaLnBrk="0" hangingPunct="0">
                <a:spcBef>
                  <a:spcPct val="15000"/>
                </a:spcBef>
                <a:spcAft>
                  <a:spcPct val="20000"/>
                </a:spcAft>
                <a:buClr>
                  <a:schemeClr val="accent1"/>
                </a:buClr>
                <a:buSzPct val="90000"/>
                <a:buFont typeface="Wingdings" pitchFamily="2" charset="2"/>
                <a:buNone/>
              </a:pPr>
              <a:r>
                <a:rPr lang="en-US" sz="1400"/>
                <a:t>Burning zone area load of kiln</a:t>
              </a:r>
            </a:p>
          </p:txBody>
        </p:sp>
        <p:sp>
          <p:nvSpPr>
            <p:cNvPr id="32792" name="Rectangle 106"/>
            <p:cNvSpPr>
              <a:spLocks noChangeArrowheads="1"/>
            </p:cNvSpPr>
            <p:nvPr/>
          </p:nvSpPr>
          <p:spPr bwMode="auto">
            <a:xfrm>
              <a:off x="2369" y="1778"/>
              <a:ext cx="110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45712" bIns="45712"/>
            <a:lstStyle/>
            <a:p>
              <a:pPr algn="ctr" eaLnBrk="0" hangingPunct="0">
                <a:spcBef>
                  <a:spcPct val="15000"/>
                </a:spcBef>
                <a:spcAft>
                  <a:spcPct val="20000"/>
                </a:spcAft>
                <a:buClr>
                  <a:schemeClr val="accent1"/>
                </a:buClr>
                <a:buSzPct val="90000"/>
                <a:buFont typeface="Wingdings" pitchFamily="2" charset="2"/>
                <a:buNone/>
              </a:pPr>
              <a:endParaRPr lang="en-US" sz="1400" b="1" baseline="30000"/>
            </a:p>
          </p:txBody>
        </p:sp>
        <p:sp>
          <p:nvSpPr>
            <p:cNvPr id="32793" name="Rectangle 107"/>
            <p:cNvSpPr>
              <a:spLocks noChangeArrowheads="1"/>
            </p:cNvSpPr>
            <p:nvPr/>
          </p:nvSpPr>
          <p:spPr bwMode="auto">
            <a:xfrm>
              <a:off x="3473" y="1778"/>
              <a:ext cx="177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45712" bIns="45712"/>
            <a:lstStyle/>
            <a:p>
              <a:pPr eaLnBrk="0" hangingPunct="0">
                <a:spcBef>
                  <a:spcPct val="15000"/>
                </a:spcBef>
                <a:spcAft>
                  <a:spcPct val="20000"/>
                </a:spcAft>
                <a:buClr>
                  <a:schemeClr val="accent1"/>
                </a:buClr>
                <a:buSzPct val="90000"/>
                <a:buFont typeface="Wingdings" pitchFamily="2" charset="2"/>
                <a:buNone/>
              </a:pPr>
              <a:endParaRPr lang="en-US" sz="1400"/>
            </a:p>
          </p:txBody>
        </p:sp>
        <p:sp>
          <p:nvSpPr>
            <p:cNvPr id="32794" name="Rectangle 108"/>
            <p:cNvSpPr>
              <a:spLocks noChangeArrowheads="1"/>
            </p:cNvSpPr>
            <p:nvPr/>
          </p:nvSpPr>
          <p:spPr bwMode="auto">
            <a:xfrm>
              <a:off x="353" y="2104"/>
              <a:ext cx="201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45712" bIns="45712"/>
            <a:lstStyle/>
            <a:p>
              <a:pPr eaLnBrk="0" hangingPunct="0">
                <a:spcBef>
                  <a:spcPct val="15000"/>
                </a:spcBef>
                <a:spcAft>
                  <a:spcPct val="20000"/>
                </a:spcAft>
                <a:buClr>
                  <a:schemeClr val="accent1"/>
                </a:buClr>
                <a:buSzPct val="90000"/>
                <a:buFont typeface="Wingdings" pitchFamily="2" charset="2"/>
                <a:buNone/>
              </a:pPr>
              <a:r>
                <a:rPr lang="en-US" sz="1400"/>
                <a:t>Kiln volume load</a:t>
              </a:r>
            </a:p>
          </p:txBody>
        </p:sp>
        <p:sp>
          <p:nvSpPr>
            <p:cNvPr id="32795" name="Rectangle 109"/>
            <p:cNvSpPr>
              <a:spLocks noChangeArrowheads="1"/>
            </p:cNvSpPr>
            <p:nvPr/>
          </p:nvSpPr>
          <p:spPr bwMode="auto">
            <a:xfrm>
              <a:off x="2369" y="2104"/>
              <a:ext cx="110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45712" bIns="45712"/>
            <a:lstStyle/>
            <a:p>
              <a:pPr algn="ctr" eaLnBrk="0" hangingPunct="0">
                <a:spcBef>
                  <a:spcPct val="15000"/>
                </a:spcBef>
                <a:spcAft>
                  <a:spcPct val="20000"/>
                </a:spcAft>
                <a:buClr>
                  <a:schemeClr val="accent1"/>
                </a:buClr>
                <a:buSzPct val="90000"/>
                <a:buFont typeface="Wingdings" pitchFamily="2" charset="2"/>
                <a:buNone/>
              </a:pPr>
              <a:endParaRPr lang="en-US" sz="1400" b="1" baseline="30000"/>
            </a:p>
          </p:txBody>
        </p:sp>
        <p:sp>
          <p:nvSpPr>
            <p:cNvPr id="32796" name="Rectangle 110"/>
            <p:cNvSpPr>
              <a:spLocks noChangeArrowheads="1"/>
            </p:cNvSpPr>
            <p:nvPr/>
          </p:nvSpPr>
          <p:spPr bwMode="auto">
            <a:xfrm>
              <a:off x="3473" y="2104"/>
              <a:ext cx="177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45712" bIns="45712"/>
            <a:lstStyle/>
            <a:p>
              <a:pPr eaLnBrk="0" hangingPunct="0">
                <a:spcBef>
                  <a:spcPct val="15000"/>
                </a:spcBef>
                <a:spcAft>
                  <a:spcPct val="20000"/>
                </a:spcAft>
                <a:buClr>
                  <a:schemeClr val="accent1"/>
                </a:buClr>
                <a:buSzPct val="90000"/>
                <a:buFont typeface="Wingdings" pitchFamily="2" charset="2"/>
                <a:buNone/>
              </a:pPr>
              <a:endParaRPr lang="en-US" sz="1400"/>
            </a:p>
          </p:txBody>
        </p:sp>
        <p:sp>
          <p:nvSpPr>
            <p:cNvPr id="32797" name="Rectangle 111"/>
            <p:cNvSpPr>
              <a:spLocks noChangeArrowheads="1"/>
            </p:cNvSpPr>
            <p:nvPr/>
          </p:nvSpPr>
          <p:spPr bwMode="auto">
            <a:xfrm>
              <a:off x="353" y="2440"/>
              <a:ext cx="201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45712" bIns="45712"/>
            <a:lstStyle/>
            <a:p>
              <a:pPr eaLnBrk="0" hangingPunct="0">
                <a:spcBef>
                  <a:spcPct val="15000"/>
                </a:spcBef>
                <a:spcAft>
                  <a:spcPct val="20000"/>
                </a:spcAft>
                <a:buClr>
                  <a:schemeClr val="accent1"/>
                </a:buClr>
                <a:buSzPct val="90000"/>
                <a:buFont typeface="Wingdings" pitchFamily="2" charset="2"/>
                <a:buNone/>
              </a:pPr>
              <a:r>
                <a:rPr lang="en-US" sz="1400"/>
                <a:t>Split of heat input to kiln / precalciner</a:t>
              </a:r>
            </a:p>
          </p:txBody>
        </p:sp>
        <p:sp>
          <p:nvSpPr>
            <p:cNvPr id="32798" name="Rectangle 112"/>
            <p:cNvSpPr>
              <a:spLocks noChangeArrowheads="1"/>
            </p:cNvSpPr>
            <p:nvPr/>
          </p:nvSpPr>
          <p:spPr bwMode="auto">
            <a:xfrm>
              <a:off x="2369" y="2440"/>
              <a:ext cx="110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45712" bIns="45712"/>
            <a:lstStyle/>
            <a:p>
              <a:pPr algn="ctr" eaLnBrk="0" hangingPunct="0">
                <a:spcBef>
                  <a:spcPct val="15000"/>
                </a:spcBef>
                <a:spcAft>
                  <a:spcPct val="20000"/>
                </a:spcAft>
                <a:buClr>
                  <a:schemeClr val="accent1"/>
                </a:buClr>
                <a:buSzPct val="90000"/>
                <a:buFont typeface="Wingdings" pitchFamily="2" charset="2"/>
                <a:buNone/>
              </a:pPr>
              <a:endParaRPr lang="en-US" sz="1400" b="1" baseline="30000"/>
            </a:p>
          </p:txBody>
        </p:sp>
        <p:sp>
          <p:nvSpPr>
            <p:cNvPr id="32799" name="Rectangle 113"/>
            <p:cNvSpPr>
              <a:spLocks noChangeArrowheads="1"/>
            </p:cNvSpPr>
            <p:nvPr/>
          </p:nvSpPr>
          <p:spPr bwMode="auto">
            <a:xfrm>
              <a:off x="3473" y="2440"/>
              <a:ext cx="177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45712" bIns="45712"/>
            <a:lstStyle/>
            <a:p>
              <a:pPr eaLnBrk="0" hangingPunct="0">
                <a:spcBef>
                  <a:spcPct val="15000"/>
                </a:spcBef>
                <a:spcAft>
                  <a:spcPct val="20000"/>
                </a:spcAft>
                <a:buClr>
                  <a:schemeClr val="accent1"/>
                </a:buClr>
                <a:buSzPct val="90000"/>
                <a:buFont typeface="Wingdings" pitchFamily="2" charset="2"/>
                <a:buNone/>
              </a:pPr>
              <a:endParaRPr lang="en-US" sz="1400"/>
            </a:p>
          </p:txBody>
        </p:sp>
        <p:sp>
          <p:nvSpPr>
            <p:cNvPr id="32800" name="Rectangle 114"/>
            <p:cNvSpPr>
              <a:spLocks noChangeArrowheads="1"/>
            </p:cNvSpPr>
            <p:nvPr/>
          </p:nvSpPr>
          <p:spPr bwMode="auto">
            <a:xfrm>
              <a:off x="353" y="2805"/>
              <a:ext cx="2016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45712" bIns="45712"/>
            <a:lstStyle/>
            <a:p>
              <a:pPr eaLnBrk="0" hangingPunct="0">
                <a:spcBef>
                  <a:spcPct val="15000"/>
                </a:spcBef>
                <a:spcAft>
                  <a:spcPct val="20000"/>
                </a:spcAft>
                <a:buClr>
                  <a:schemeClr val="accent1"/>
                </a:buClr>
                <a:buSzPct val="90000"/>
                <a:buFont typeface="Wingdings" pitchFamily="2" charset="2"/>
                <a:buNone/>
              </a:pPr>
              <a:r>
                <a:rPr lang="en-US" sz="1400"/>
                <a:t>Thermal burning zone load of kiln</a:t>
              </a:r>
            </a:p>
          </p:txBody>
        </p:sp>
        <p:sp>
          <p:nvSpPr>
            <p:cNvPr id="32801" name="Rectangle 115"/>
            <p:cNvSpPr>
              <a:spLocks noChangeArrowheads="1"/>
            </p:cNvSpPr>
            <p:nvPr/>
          </p:nvSpPr>
          <p:spPr bwMode="auto">
            <a:xfrm>
              <a:off x="2369" y="2805"/>
              <a:ext cx="1104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45712" bIns="45712"/>
            <a:lstStyle/>
            <a:p>
              <a:pPr algn="ctr" eaLnBrk="0" hangingPunct="0">
                <a:spcBef>
                  <a:spcPct val="15000"/>
                </a:spcBef>
                <a:spcAft>
                  <a:spcPct val="20000"/>
                </a:spcAft>
                <a:buClr>
                  <a:schemeClr val="accent1"/>
                </a:buClr>
                <a:buSzPct val="90000"/>
                <a:buFont typeface="Wingdings" pitchFamily="2" charset="2"/>
                <a:buNone/>
              </a:pPr>
              <a:endParaRPr lang="en-US" sz="1400" b="1" baseline="30000"/>
            </a:p>
          </p:txBody>
        </p:sp>
        <p:sp>
          <p:nvSpPr>
            <p:cNvPr id="32802" name="Rectangle 116"/>
            <p:cNvSpPr>
              <a:spLocks noChangeArrowheads="1"/>
            </p:cNvSpPr>
            <p:nvPr/>
          </p:nvSpPr>
          <p:spPr bwMode="auto">
            <a:xfrm>
              <a:off x="3473" y="2805"/>
              <a:ext cx="1776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45712" bIns="45712"/>
            <a:lstStyle/>
            <a:p>
              <a:pPr eaLnBrk="0" hangingPunct="0">
                <a:spcBef>
                  <a:spcPct val="15000"/>
                </a:spcBef>
                <a:spcAft>
                  <a:spcPct val="20000"/>
                </a:spcAft>
                <a:buClr>
                  <a:schemeClr val="accent1"/>
                </a:buClr>
                <a:buSzPct val="90000"/>
                <a:buFont typeface="Wingdings" pitchFamily="2" charset="2"/>
                <a:buNone/>
              </a:pPr>
              <a:endParaRPr lang="en-US" sz="1400"/>
            </a:p>
          </p:txBody>
        </p:sp>
        <p:sp>
          <p:nvSpPr>
            <p:cNvPr id="32803" name="Rectangle 117"/>
            <p:cNvSpPr>
              <a:spLocks noChangeArrowheads="1"/>
            </p:cNvSpPr>
            <p:nvPr/>
          </p:nvSpPr>
          <p:spPr bwMode="auto">
            <a:xfrm>
              <a:off x="353" y="3151"/>
              <a:ext cx="2016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45712" bIns="45712"/>
            <a:lstStyle/>
            <a:p>
              <a:pPr eaLnBrk="0" hangingPunct="0">
                <a:spcBef>
                  <a:spcPct val="15000"/>
                </a:spcBef>
                <a:spcAft>
                  <a:spcPct val="20000"/>
                </a:spcAft>
                <a:buClr>
                  <a:schemeClr val="accent1"/>
                </a:buClr>
                <a:buSzPct val="90000"/>
                <a:buFont typeface="Wingdings" pitchFamily="2" charset="2"/>
                <a:buNone/>
              </a:pPr>
              <a:r>
                <a:rPr lang="en-US" sz="1400"/>
                <a:t>Clinker cooler grate area load</a:t>
              </a:r>
            </a:p>
          </p:txBody>
        </p:sp>
        <p:sp>
          <p:nvSpPr>
            <p:cNvPr id="32804" name="Rectangle 118"/>
            <p:cNvSpPr>
              <a:spLocks noChangeArrowheads="1"/>
            </p:cNvSpPr>
            <p:nvPr/>
          </p:nvSpPr>
          <p:spPr bwMode="auto">
            <a:xfrm>
              <a:off x="2369" y="3151"/>
              <a:ext cx="1104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45712" bIns="45712"/>
            <a:lstStyle/>
            <a:p>
              <a:pPr algn="ctr" eaLnBrk="0" hangingPunct="0">
                <a:spcBef>
                  <a:spcPct val="15000"/>
                </a:spcBef>
                <a:spcAft>
                  <a:spcPct val="20000"/>
                </a:spcAft>
                <a:buClr>
                  <a:schemeClr val="accent1"/>
                </a:buClr>
                <a:buSzPct val="90000"/>
                <a:buFont typeface="Wingdings" pitchFamily="2" charset="2"/>
                <a:buNone/>
              </a:pPr>
              <a:endParaRPr lang="en-US" sz="1400" b="1"/>
            </a:p>
          </p:txBody>
        </p:sp>
        <p:sp>
          <p:nvSpPr>
            <p:cNvPr id="32805" name="Rectangle 119"/>
            <p:cNvSpPr>
              <a:spLocks noChangeArrowheads="1"/>
            </p:cNvSpPr>
            <p:nvPr/>
          </p:nvSpPr>
          <p:spPr bwMode="auto">
            <a:xfrm>
              <a:off x="3473" y="3151"/>
              <a:ext cx="1776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45712" bIns="45712"/>
            <a:lstStyle/>
            <a:p>
              <a:pPr eaLnBrk="0" hangingPunct="0">
                <a:spcBef>
                  <a:spcPct val="15000"/>
                </a:spcBef>
                <a:spcAft>
                  <a:spcPct val="20000"/>
                </a:spcAft>
                <a:buClr>
                  <a:schemeClr val="accent1"/>
                </a:buClr>
                <a:buSzPct val="90000"/>
                <a:buFont typeface="Wingdings" pitchFamily="2" charset="2"/>
                <a:buNone/>
              </a:pPr>
              <a:endParaRPr lang="en-US" sz="1400"/>
            </a:p>
          </p:txBody>
        </p:sp>
        <p:sp>
          <p:nvSpPr>
            <p:cNvPr id="32806" name="Rectangle 120"/>
            <p:cNvSpPr>
              <a:spLocks noChangeArrowheads="1"/>
            </p:cNvSpPr>
            <p:nvPr/>
          </p:nvSpPr>
          <p:spPr bwMode="auto">
            <a:xfrm>
              <a:off x="353" y="3497"/>
              <a:ext cx="2016" cy="4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45712" bIns="45712"/>
            <a:lstStyle/>
            <a:p>
              <a:pPr eaLnBrk="0" hangingPunct="0">
                <a:spcBef>
                  <a:spcPct val="15000"/>
                </a:spcBef>
                <a:spcAft>
                  <a:spcPct val="20000"/>
                </a:spcAft>
                <a:buClr>
                  <a:schemeClr val="accent1"/>
                </a:buClr>
                <a:buSzPct val="90000"/>
                <a:buFont typeface="Wingdings" pitchFamily="2" charset="2"/>
                <a:buNone/>
              </a:pPr>
              <a:r>
                <a:rPr lang="en-US" sz="1400"/>
                <a:t>Specific cooling air volume at kiln outlet nose ring</a:t>
              </a:r>
            </a:p>
          </p:txBody>
        </p:sp>
        <p:sp>
          <p:nvSpPr>
            <p:cNvPr id="32807" name="Rectangle 121"/>
            <p:cNvSpPr>
              <a:spLocks noChangeArrowheads="1"/>
            </p:cNvSpPr>
            <p:nvPr/>
          </p:nvSpPr>
          <p:spPr bwMode="auto">
            <a:xfrm>
              <a:off x="2369" y="3497"/>
              <a:ext cx="1104" cy="4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45712" bIns="45712"/>
            <a:lstStyle/>
            <a:p>
              <a:pPr algn="ctr" eaLnBrk="0" hangingPunct="0">
                <a:spcBef>
                  <a:spcPct val="15000"/>
                </a:spcBef>
                <a:spcAft>
                  <a:spcPct val="20000"/>
                </a:spcAft>
                <a:buClr>
                  <a:schemeClr val="accent1"/>
                </a:buClr>
                <a:buSzPct val="90000"/>
                <a:buFont typeface="Wingdings" pitchFamily="2" charset="2"/>
                <a:buNone/>
              </a:pPr>
              <a:endParaRPr lang="en-US" sz="1400" b="1"/>
            </a:p>
          </p:txBody>
        </p:sp>
        <p:sp>
          <p:nvSpPr>
            <p:cNvPr id="32808" name="Rectangle 122"/>
            <p:cNvSpPr>
              <a:spLocks noChangeArrowheads="1"/>
            </p:cNvSpPr>
            <p:nvPr/>
          </p:nvSpPr>
          <p:spPr bwMode="auto">
            <a:xfrm>
              <a:off x="3473" y="3497"/>
              <a:ext cx="1776" cy="4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45712" bIns="45712"/>
            <a:lstStyle/>
            <a:p>
              <a:pPr eaLnBrk="0" hangingPunct="0">
                <a:spcBef>
                  <a:spcPct val="15000"/>
                </a:spcBef>
                <a:spcAft>
                  <a:spcPct val="20000"/>
                </a:spcAft>
                <a:buClr>
                  <a:schemeClr val="accent1"/>
                </a:buClr>
                <a:buSzPct val="90000"/>
                <a:buFont typeface="Wingdings" pitchFamily="2" charset="2"/>
                <a:buNone/>
              </a:pPr>
              <a:endParaRPr lang="en-US" sz="1400"/>
            </a:p>
          </p:txBody>
        </p:sp>
        <p:sp>
          <p:nvSpPr>
            <p:cNvPr id="32809" name="Line 123"/>
            <p:cNvSpPr>
              <a:spLocks noChangeShapeType="1"/>
            </p:cNvSpPr>
            <p:nvPr/>
          </p:nvSpPr>
          <p:spPr bwMode="auto">
            <a:xfrm>
              <a:off x="2369" y="664"/>
              <a:ext cx="0" cy="331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32810" name="Line 124"/>
            <p:cNvSpPr>
              <a:spLocks noChangeShapeType="1"/>
            </p:cNvSpPr>
            <p:nvPr/>
          </p:nvSpPr>
          <p:spPr bwMode="auto">
            <a:xfrm>
              <a:off x="3473" y="664"/>
              <a:ext cx="0" cy="331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32811" name="Line 125"/>
            <p:cNvSpPr>
              <a:spLocks noChangeShapeType="1"/>
            </p:cNvSpPr>
            <p:nvPr/>
          </p:nvSpPr>
          <p:spPr bwMode="auto">
            <a:xfrm>
              <a:off x="353" y="1029"/>
              <a:ext cx="4896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32812" name="Line 126"/>
            <p:cNvSpPr>
              <a:spLocks noChangeShapeType="1"/>
            </p:cNvSpPr>
            <p:nvPr/>
          </p:nvSpPr>
          <p:spPr bwMode="auto">
            <a:xfrm>
              <a:off x="353" y="1413"/>
              <a:ext cx="4896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32813" name="Line 127"/>
            <p:cNvSpPr>
              <a:spLocks noChangeShapeType="1"/>
            </p:cNvSpPr>
            <p:nvPr/>
          </p:nvSpPr>
          <p:spPr bwMode="auto">
            <a:xfrm>
              <a:off x="353" y="1778"/>
              <a:ext cx="4896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32814" name="Line 128"/>
            <p:cNvSpPr>
              <a:spLocks noChangeShapeType="1"/>
            </p:cNvSpPr>
            <p:nvPr/>
          </p:nvSpPr>
          <p:spPr bwMode="auto">
            <a:xfrm>
              <a:off x="353" y="2104"/>
              <a:ext cx="4896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32815" name="Line 129"/>
            <p:cNvSpPr>
              <a:spLocks noChangeShapeType="1"/>
            </p:cNvSpPr>
            <p:nvPr/>
          </p:nvSpPr>
          <p:spPr bwMode="auto">
            <a:xfrm>
              <a:off x="353" y="2440"/>
              <a:ext cx="4896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32816" name="Line 130"/>
            <p:cNvSpPr>
              <a:spLocks noChangeShapeType="1"/>
            </p:cNvSpPr>
            <p:nvPr/>
          </p:nvSpPr>
          <p:spPr bwMode="auto">
            <a:xfrm>
              <a:off x="353" y="2805"/>
              <a:ext cx="4896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32817" name="Line 131"/>
            <p:cNvSpPr>
              <a:spLocks noChangeShapeType="1"/>
            </p:cNvSpPr>
            <p:nvPr/>
          </p:nvSpPr>
          <p:spPr bwMode="auto">
            <a:xfrm>
              <a:off x="353" y="3151"/>
              <a:ext cx="4896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32818" name="Line 132"/>
            <p:cNvSpPr>
              <a:spLocks noChangeShapeType="1"/>
            </p:cNvSpPr>
            <p:nvPr/>
          </p:nvSpPr>
          <p:spPr bwMode="auto">
            <a:xfrm>
              <a:off x="353" y="3497"/>
              <a:ext cx="4896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32819" name="Line 133"/>
            <p:cNvSpPr>
              <a:spLocks noChangeShapeType="1"/>
            </p:cNvSpPr>
            <p:nvPr/>
          </p:nvSpPr>
          <p:spPr bwMode="auto">
            <a:xfrm>
              <a:off x="353" y="664"/>
              <a:ext cx="0" cy="331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32820" name="Line 134"/>
            <p:cNvSpPr>
              <a:spLocks noChangeShapeType="1"/>
            </p:cNvSpPr>
            <p:nvPr/>
          </p:nvSpPr>
          <p:spPr bwMode="auto">
            <a:xfrm>
              <a:off x="5249" y="664"/>
              <a:ext cx="0" cy="331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32821" name="Line 135"/>
            <p:cNvSpPr>
              <a:spLocks noChangeShapeType="1"/>
            </p:cNvSpPr>
            <p:nvPr/>
          </p:nvSpPr>
          <p:spPr bwMode="auto">
            <a:xfrm>
              <a:off x="353" y="664"/>
              <a:ext cx="4896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32822" name="Line 136"/>
            <p:cNvSpPr>
              <a:spLocks noChangeShapeType="1"/>
            </p:cNvSpPr>
            <p:nvPr/>
          </p:nvSpPr>
          <p:spPr bwMode="auto">
            <a:xfrm>
              <a:off x="353" y="3974"/>
              <a:ext cx="4896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187816" name="Text Box 424"/>
          <p:cNvSpPr txBox="1">
            <a:spLocks noChangeArrowheads="1"/>
          </p:cNvSpPr>
          <p:nvPr/>
        </p:nvSpPr>
        <p:spPr bwMode="auto">
          <a:xfrm>
            <a:off x="4318000" y="1849438"/>
            <a:ext cx="4114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5000"/>
              </a:spcBef>
              <a:spcAft>
                <a:spcPct val="20000"/>
              </a:spcAft>
              <a:tabLst>
                <a:tab pos="1333500" algn="l"/>
              </a:tabLst>
            </a:pPr>
            <a:r>
              <a:rPr lang="en-US" sz="1600" b="1" dirty="0"/>
              <a:t>	</a:t>
            </a:r>
            <a:endParaRPr lang="en-US" sz="2600" dirty="0"/>
          </a:p>
        </p:txBody>
      </p:sp>
      <p:sp>
        <p:nvSpPr>
          <p:cNvPr id="187818" name="Text Box 426"/>
          <p:cNvSpPr txBox="1">
            <a:spLocks noChangeArrowheads="1"/>
          </p:cNvSpPr>
          <p:nvPr/>
        </p:nvSpPr>
        <p:spPr bwMode="auto">
          <a:xfrm>
            <a:off x="4318000" y="2463800"/>
            <a:ext cx="4114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5000"/>
              </a:spcBef>
              <a:spcAft>
                <a:spcPct val="20000"/>
              </a:spcAft>
              <a:tabLst>
                <a:tab pos="1333500" algn="l"/>
              </a:tabLst>
            </a:pPr>
            <a:r>
              <a:rPr lang="en-US" sz="1600" b="1" dirty="0"/>
              <a:t>	</a:t>
            </a:r>
            <a:endParaRPr lang="en-US" sz="1600" dirty="0"/>
          </a:p>
        </p:txBody>
      </p:sp>
      <p:sp>
        <p:nvSpPr>
          <p:cNvPr id="187819" name="Text Box 427"/>
          <p:cNvSpPr txBox="1">
            <a:spLocks noChangeArrowheads="1"/>
          </p:cNvSpPr>
          <p:nvPr/>
        </p:nvSpPr>
        <p:spPr bwMode="auto">
          <a:xfrm>
            <a:off x="4256088" y="3005138"/>
            <a:ext cx="4114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5000"/>
              </a:spcBef>
              <a:spcAft>
                <a:spcPct val="20000"/>
              </a:spcAft>
              <a:tabLst>
                <a:tab pos="1428750" algn="l"/>
              </a:tabLst>
            </a:pPr>
            <a:r>
              <a:rPr lang="en-US" sz="1600" b="1" dirty="0"/>
              <a:t>	</a:t>
            </a:r>
            <a:endParaRPr lang="en-US" sz="1600" dirty="0"/>
          </a:p>
        </p:txBody>
      </p:sp>
      <p:sp>
        <p:nvSpPr>
          <p:cNvPr id="187820" name="Text Box 428"/>
          <p:cNvSpPr txBox="1">
            <a:spLocks noChangeArrowheads="1"/>
          </p:cNvSpPr>
          <p:nvPr/>
        </p:nvSpPr>
        <p:spPr bwMode="auto">
          <a:xfrm>
            <a:off x="4227513" y="3506788"/>
            <a:ext cx="4114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5000"/>
              </a:spcBef>
              <a:spcAft>
                <a:spcPct val="20000"/>
              </a:spcAft>
              <a:tabLst>
                <a:tab pos="1428750" algn="l"/>
              </a:tabLst>
            </a:pPr>
            <a:r>
              <a:rPr lang="en-US" sz="1600" b="1" dirty="0"/>
              <a:t>	</a:t>
            </a:r>
            <a:endParaRPr lang="en-US" sz="1600" dirty="0"/>
          </a:p>
        </p:txBody>
      </p:sp>
      <p:sp>
        <p:nvSpPr>
          <p:cNvPr id="187821" name="Text Box 429"/>
          <p:cNvSpPr txBox="1">
            <a:spLocks noChangeArrowheads="1"/>
          </p:cNvSpPr>
          <p:nvPr/>
        </p:nvSpPr>
        <p:spPr bwMode="auto">
          <a:xfrm>
            <a:off x="4244975" y="4043363"/>
            <a:ext cx="4114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5000"/>
              </a:spcBef>
              <a:spcAft>
                <a:spcPct val="20000"/>
              </a:spcAft>
              <a:tabLst>
                <a:tab pos="1428750" algn="l"/>
              </a:tabLst>
            </a:pPr>
            <a:r>
              <a:rPr lang="en-US" sz="1600" dirty="0"/>
              <a:t>	</a:t>
            </a:r>
          </a:p>
        </p:txBody>
      </p:sp>
      <p:sp>
        <p:nvSpPr>
          <p:cNvPr id="187822" name="Text Box 430"/>
          <p:cNvSpPr txBox="1">
            <a:spLocks noChangeArrowheads="1"/>
          </p:cNvSpPr>
          <p:nvPr/>
        </p:nvSpPr>
        <p:spPr bwMode="auto">
          <a:xfrm>
            <a:off x="4227513" y="4592638"/>
            <a:ext cx="4114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5000"/>
              </a:spcBef>
              <a:spcAft>
                <a:spcPct val="20000"/>
              </a:spcAft>
              <a:tabLst>
                <a:tab pos="1428750" algn="l"/>
              </a:tabLst>
            </a:pPr>
            <a:r>
              <a:rPr lang="en-US" sz="1600" b="1" dirty="0"/>
              <a:t>	</a:t>
            </a:r>
            <a:endParaRPr lang="en-US" sz="1600" dirty="0"/>
          </a:p>
        </p:txBody>
      </p:sp>
      <p:sp>
        <p:nvSpPr>
          <p:cNvPr id="187823" name="Text Box 431"/>
          <p:cNvSpPr txBox="1">
            <a:spLocks noChangeArrowheads="1"/>
          </p:cNvSpPr>
          <p:nvPr/>
        </p:nvSpPr>
        <p:spPr bwMode="auto">
          <a:xfrm>
            <a:off x="4232275" y="5119688"/>
            <a:ext cx="4114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5000"/>
              </a:spcBef>
              <a:spcAft>
                <a:spcPct val="20000"/>
              </a:spcAft>
              <a:tabLst>
                <a:tab pos="1428750" algn="l"/>
              </a:tabLst>
            </a:pPr>
            <a:r>
              <a:rPr lang="en-US" sz="1600" b="1" dirty="0"/>
              <a:t>	</a:t>
            </a:r>
            <a:endParaRPr lang="en-US" sz="1600" dirty="0"/>
          </a:p>
        </p:txBody>
      </p:sp>
      <p:sp>
        <p:nvSpPr>
          <p:cNvPr id="187825" name="Text Box 433"/>
          <p:cNvSpPr txBox="1">
            <a:spLocks noChangeArrowheads="1"/>
          </p:cNvSpPr>
          <p:nvPr/>
        </p:nvSpPr>
        <p:spPr bwMode="auto">
          <a:xfrm>
            <a:off x="4189413" y="5716588"/>
            <a:ext cx="42100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5000"/>
              </a:spcBef>
              <a:spcAft>
                <a:spcPct val="20000"/>
              </a:spcAft>
              <a:tabLst>
                <a:tab pos="1524000" algn="l"/>
              </a:tabLst>
            </a:pPr>
            <a:r>
              <a:rPr lang="en-US" sz="1600" b="1" dirty="0"/>
              <a:t>	</a:t>
            </a:r>
            <a:endParaRPr lang="en-US" sz="1600" dirty="0"/>
          </a:p>
        </p:txBody>
      </p:sp>
      <p:sp>
        <p:nvSpPr>
          <p:cNvPr id="32781" name="Rectangle 2"/>
          <p:cNvSpPr>
            <a:spLocks noChangeArrowheads="1"/>
          </p:cNvSpPr>
          <p:nvPr/>
        </p:nvSpPr>
        <p:spPr bwMode="auto">
          <a:xfrm>
            <a:off x="546100" y="330200"/>
            <a:ext cx="8774113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US" sz="2400" b="1"/>
              <a:t>Solution – Process Parameters for Year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Case Study Kiln Optimization, 2016-05-10   © 2016 LafargeHolcim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06C2B-C8B0-456F-BE92-DCF1FDB395D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7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7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7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7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7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7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7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7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7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7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7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7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7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7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7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7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816" grpId="0" autoUpdateAnimBg="0"/>
      <p:bldP spid="187818" grpId="0" autoUpdateAnimBg="0"/>
      <p:bldP spid="187819" grpId="0" autoUpdateAnimBg="0"/>
      <p:bldP spid="187820" grpId="0" autoUpdateAnimBg="0"/>
      <p:bldP spid="187821" grpId="0" autoUpdateAnimBg="0"/>
      <p:bldP spid="187822" grpId="0" autoUpdateAnimBg="0"/>
      <p:bldP spid="187823" grpId="0" autoUpdateAnimBg="0"/>
      <p:bldP spid="18782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C4457432-A5F0-4146-89A5-147C52FDACA2}" type="slidenum">
              <a:rPr lang="en-US" sz="800"/>
              <a:pPr algn="r"/>
              <a:t>16</a:t>
            </a:fld>
            <a:endParaRPr lang="en-US" sz="800"/>
          </a:p>
        </p:txBody>
      </p:sp>
      <p:sp>
        <p:nvSpPr>
          <p:cNvPr id="33796" name="Rectangle 1026"/>
          <p:cNvSpPr>
            <a:spLocks noChangeArrowheads="1"/>
          </p:cNvSpPr>
          <p:nvPr/>
        </p:nvSpPr>
        <p:spPr bwMode="auto">
          <a:xfrm>
            <a:off x="560388" y="301625"/>
            <a:ext cx="877411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US" sz="2400" b="1"/>
              <a:t>Solution – Process Parameters for Year 1</a:t>
            </a:r>
          </a:p>
        </p:txBody>
      </p:sp>
      <p:graphicFrame>
        <p:nvGraphicFramePr>
          <p:cNvPr id="238661" name="Group 1093"/>
          <p:cNvGraphicFramePr>
            <a:graphicFrameLocks noGrp="1"/>
          </p:cNvGraphicFramePr>
          <p:nvPr/>
        </p:nvGraphicFramePr>
        <p:xfrm>
          <a:off x="617538" y="1452563"/>
          <a:ext cx="7772400" cy="3641727"/>
        </p:xfrm>
        <a:graphic>
          <a:graphicData uri="http://schemas.openxmlformats.org/drawingml/2006/table">
            <a:tbl>
              <a:tblPr/>
              <a:tblGrid>
                <a:gridCol w="3200400"/>
                <a:gridCol w="1752600"/>
                <a:gridCol w="2819400"/>
              </a:tblGrid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Parameter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Value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Assessment, </a:t>
                      </a:r>
                      <a:b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problems expected ?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Kiln feed / clinker factor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Separation efficiency of top cyclones (referred to kiln feed)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Gas velocity in dip tubes of bottom stage cyclones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Apparent calcination degree of hotmeal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Gas velocity in kiln inlet chamber (narrowest section)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8637" name="Text Box 1069"/>
          <p:cNvSpPr txBox="1">
            <a:spLocks noChangeArrowheads="1"/>
          </p:cNvSpPr>
          <p:nvPr/>
        </p:nvSpPr>
        <p:spPr bwMode="auto">
          <a:xfrm>
            <a:off x="4275138" y="2043113"/>
            <a:ext cx="4267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5000"/>
              </a:spcBef>
              <a:spcAft>
                <a:spcPct val="20000"/>
              </a:spcAft>
              <a:tabLst>
                <a:tab pos="1333500" algn="l"/>
              </a:tabLst>
            </a:pPr>
            <a:r>
              <a:rPr lang="en-US" sz="1600" b="1" dirty="0"/>
              <a:t>	</a:t>
            </a:r>
            <a:endParaRPr lang="en-US" sz="1600" dirty="0"/>
          </a:p>
        </p:txBody>
      </p:sp>
      <p:sp>
        <p:nvSpPr>
          <p:cNvPr id="238639" name="Text Box 1071"/>
          <p:cNvSpPr txBox="1">
            <a:spLocks noChangeArrowheads="1"/>
          </p:cNvSpPr>
          <p:nvPr/>
        </p:nvSpPr>
        <p:spPr bwMode="auto">
          <a:xfrm>
            <a:off x="4370388" y="2840038"/>
            <a:ext cx="3886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5000"/>
              </a:spcBef>
              <a:spcAft>
                <a:spcPct val="20000"/>
              </a:spcAft>
              <a:tabLst>
                <a:tab pos="1238250" algn="l"/>
              </a:tabLst>
            </a:pPr>
            <a:r>
              <a:rPr lang="en-US" sz="1600" b="1" dirty="0"/>
              <a:t>	</a:t>
            </a:r>
            <a:endParaRPr lang="en-US" sz="1600" dirty="0"/>
          </a:p>
        </p:txBody>
      </p:sp>
      <p:sp>
        <p:nvSpPr>
          <p:cNvPr id="238640" name="Text Box 1072"/>
          <p:cNvSpPr txBox="1">
            <a:spLocks noChangeArrowheads="1"/>
          </p:cNvSpPr>
          <p:nvPr/>
        </p:nvSpPr>
        <p:spPr bwMode="auto">
          <a:xfrm>
            <a:off x="4275138" y="3357563"/>
            <a:ext cx="4114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5000"/>
              </a:spcBef>
              <a:spcAft>
                <a:spcPct val="20000"/>
              </a:spcAft>
              <a:tabLst>
                <a:tab pos="1333500" algn="l"/>
              </a:tabLst>
            </a:pPr>
            <a:r>
              <a:rPr lang="en-US" sz="1600" b="1" dirty="0"/>
              <a:t>	</a:t>
            </a:r>
            <a:endParaRPr lang="en-US" sz="1600" dirty="0"/>
          </a:p>
        </p:txBody>
      </p:sp>
      <p:sp>
        <p:nvSpPr>
          <p:cNvPr id="238641" name="Text Box 1073"/>
          <p:cNvSpPr txBox="1">
            <a:spLocks noChangeArrowheads="1"/>
          </p:cNvSpPr>
          <p:nvPr/>
        </p:nvSpPr>
        <p:spPr bwMode="auto">
          <a:xfrm>
            <a:off x="4398963" y="3948113"/>
            <a:ext cx="3733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5000"/>
              </a:spcBef>
              <a:spcAft>
                <a:spcPct val="20000"/>
              </a:spcAft>
              <a:tabLst>
                <a:tab pos="1238250" algn="l"/>
              </a:tabLst>
            </a:pPr>
            <a:r>
              <a:rPr lang="en-US" sz="1600" b="1" dirty="0"/>
              <a:t>	</a:t>
            </a:r>
            <a:endParaRPr lang="en-US" sz="1600" dirty="0"/>
          </a:p>
        </p:txBody>
      </p:sp>
      <p:sp>
        <p:nvSpPr>
          <p:cNvPr id="238642" name="Text Box 1074"/>
          <p:cNvSpPr txBox="1">
            <a:spLocks noChangeArrowheads="1"/>
          </p:cNvSpPr>
          <p:nvPr/>
        </p:nvSpPr>
        <p:spPr bwMode="auto">
          <a:xfrm>
            <a:off x="4117351" y="4525963"/>
            <a:ext cx="4114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5000"/>
              </a:spcBef>
              <a:spcAft>
                <a:spcPct val="20000"/>
              </a:spcAft>
              <a:tabLst>
                <a:tab pos="1428750" algn="l"/>
              </a:tabLst>
            </a:pPr>
            <a:r>
              <a:rPr lang="en-US" sz="1600" b="1" dirty="0"/>
              <a:t>	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Case Study Kiln Optimization, 2016-05-10   © 2016 LafargeHolcim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06C2B-C8B0-456F-BE92-DCF1FDB395D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8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8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8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8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8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8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8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8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8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8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637" grpId="0" autoUpdateAnimBg="0"/>
      <p:bldP spid="238639" grpId="0" autoUpdateAnimBg="0"/>
      <p:bldP spid="238640" grpId="0" autoUpdateAnimBg="0"/>
      <p:bldP spid="238641" grpId="0" autoUpdateAnimBg="0"/>
      <p:bldP spid="238642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17E64616-5E2E-4ECF-BCCE-4A7AC7056EF2}" type="slidenum">
              <a:rPr lang="en-US" sz="800"/>
              <a:pPr algn="r"/>
              <a:t>17</a:t>
            </a:fld>
            <a:endParaRPr lang="en-US" sz="800"/>
          </a:p>
        </p:txBody>
      </p:sp>
      <p:sp>
        <p:nvSpPr>
          <p:cNvPr id="34820" name="Rectangle 2050"/>
          <p:cNvSpPr>
            <a:spLocks noChangeArrowheads="1"/>
          </p:cNvSpPr>
          <p:nvPr/>
        </p:nvSpPr>
        <p:spPr bwMode="auto">
          <a:xfrm>
            <a:off x="546100" y="344488"/>
            <a:ext cx="8774113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US" sz="2400" b="1"/>
              <a:t>Solution – Process Parameters for Year 1</a:t>
            </a:r>
          </a:p>
        </p:txBody>
      </p:sp>
      <p:graphicFrame>
        <p:nvGraphicFramePr>
          <p:cNvPr id="239696" name="Group 2128"/>
          <p:cNvGraphicFramePr>
            <a:graphicFrameLocks noGrp="1"/>
          </p:cNvGraphicFramePr>
          <p:nvPr/>
        </p:nvGraphicFramePr>
        <p:xfrm>
          <a:off x="717550" y="1430338"/>
          <a:ext cx="7772400" cy="3017838"/>
        </p:xfrm>
        <a:graphic>
          <a:graphicData uri="http://schemas.openxmlformats.org/drawingml/2006/table">
            <a:tbl>
              <a:tblPr/>
              <a:tblGrid>
                <a:gridCol w="3200400"/>
                <a:gridCol w="1752600"/>
                <a:gridCol w="2819400"/>
              </a:tblGrid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Parameter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Value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Assessment, </a:t>
                      </a:r>
                      <a:b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problems expected ?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Material residence time in kiln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Material filling degree in kiln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Required kiln speed to reach a material residence time of 30 min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Required drive power for a max. installed kiln speed of 4.5 rpm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9657" name="Text Box 2089"/>
          <p:cNvSpPr txBox="1">
            <a:spLocks noChangeArrowheads="1"/>
          </p:cNvSpPr>
          <p:nvPr/>
        </p:nvSpPr>
        <p:spPr bwMode="auto">
          <a:xfrm>
            <a:off x="4375150" y="3257550"/>
            <a:ext cx="4114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5000"/>
              </a:spcBef>
              <a:spcAft>
                <a:spcPct val="20000"/>
              </a:spcAft>
              <a:tabLst>
                <a:tab pos="1333500" algn="l"/>
              </a:tabLst>
            </a:pPr>
            <a:r>
              <a:rPr lang="en-US" sz="1600" b="1" dirty="0"/>
              <a:t>		</a:t>
            </a:r>
            <a:endParaRPr lang="en-US" sz="2600" dirty="0"/>
          </a:p>
        </p:txBody>
      </p:sp>
      <p:sp>
        <p:nvSpPr>
          <p:cNvPr id="239658" name="Text Box 2090"/>
          <p:cNvSpPr txBox="1">
            <a:spLocks noChangeArrowheads="1"/>
          </p:cNvSpPr>
          <p:nvPr/>
        </p:nvSpPr>
        <p:spPr bwMode="auto">
          <a:xfrm>
            <a:off x="4298950" y="3857625"/>
            <a:ext cx="4343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5000"/>
              </a:spcBef>
              <a:spcAft>
                <a:spcPct val="20000"/>
              </a:spcAft>
              <a:tabLst>
                <a:tab pos="1428750" algn="l"/>
              </a:tabLst>
            </a:pPr>
            <a:r>
              <a:rPr lang="en-US" sz="1600" b="1" dirty="0"/>
              <a:t>	</a:t>
            </a:r>
            <a:endParaRPr lang="en-US" sz="1600" dirty="0"/>
          </a:p>
        </p:txBody>
      </p:sp>
      <p:sp>
        <p:nvSpPr>
          <p:cNvPr id="239688" name="Text Box 2120"/>
          <p:cNvSpPr txBox="1">
            <a:spLocks noChangeArrowheads="1"/>
          </p:cNvSpPr>
          <p:nvPr/>
        </p:nvSpPr>
        <p:spPr bwMode="auto">
          <a:xfrm>
            <a:off x="4298950" y="2054225"/>
            <a:ext cx="4114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5000"/>
              </a:spcBef>
              <a:spcAft>
                <a:spcPct val="20000"/>
              </a:spcAft>
              <a:tabLst>
                <a:tab pos="1428750" algn="l"/>
              </a:tabLst>
            </a:pPr>
            <a:r>
              <a:rPr lang="en-US" sz="1600" b="1" dirty="0"/>
              <a:t>	</a:t>
            </a:r>
          </a:p>
        </p:txBody>
      </p:sp>
      <p:sp>
        <p:nvSpPr>
          <p:cNvPr id="239689" name="Text Box 2121"/>
          <p:cNvSpPr txBox="1">
            <a:spLocks noChangeArrowheads="1"/>
          </p:cNvSpPr>
          <p:nvPr/>
        </p:nvSpPr>
        <p:spPr bwMode="auto">
          <a:xfrm>
            <a:off x="4070499" y="2727425"/>
            <a:ext cx="4648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5000"/>
              </a:spcBef>
              <a:spcAft>
                <a:spcPct val="20000"/>
              </a:spcAft>
              <a:tabLst>
                <a:tab pos="1625600" algn="l"/>
              </a:tabLst>
            </a:pPr>
            <a:r>
              <a:rPr lang="en-US" sz="1600" b="1" dirty="0"/>
              <a:t>	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Case Study Kiln Optimization, 2016-05-10   © 2016 LafargeHolcim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06C2B-C8B0-456F-BE92-DCF1FDB395D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9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9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9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9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9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9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9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9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57" grpId="0" autoUpdateAnimBg="0"/>
      <p:bldP spid="239658" grpId="0" autoUpdateAnimBg="0"/>
      <p:bldP spid="239688" grpId="0" autoUpdateAnimBg="0"/>
      <p:bldP spid="23968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D31F8C8F-E0F3-40D0-805F-848A3B665AD6}" type="slidenum">
              <a:rPr lang="en-US" sz="800"/>
              <a:pPr algn="r"/>
              <a:t>18</a:t>
            </a:fld>
            <a:endParaRPr lang="en-US" sz="800"/>
          </a:p>
        </p:txBody>
      </p:sp>
      <p:sp>
        <p:nvSpPr>
          <p:cNvPr id="35844" name="Rectangle 2"/>
          <p:cNvSpPr>
            <a:spLocks noChangeArrowheads="1"/>
          </p:cNvSpPr>
          <p:nvPr/>
        </p:nvSpPr>
        <p:spPr bwMode="auto">
          <a:xfrm>
            <a:off x="560388" y="358775"/>
            <a:ext cx="877411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US" sz="2400" b="1"/>
              <a:t>Bottlenecks and Weak Points - Year 1</a:t>
            </a:r>
          </a:p>
        </p:txBody>
      </p:sp>
      <p:sp>
        <p:nvSpPr>
          <p:cNvPr id="35845" name="Rectangle 19"/>
          <p:cNvSpPr>
            <a:spLocks noChangeArrowheads="1"/>
          </p:cNvSpPr>
          <p:nvPr/>
        </p:nvSpPr>
        <p:spPr bwMode="auto">
          <a:xfrm>
            <a:off x="2311400" y="1973263"/>
            <a:ext cx="2981325" cy="158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46" name="Rectangle 27"/>
          <p:cNvSpPr>
            <a:spLocks noChangeArrowheads="1"/>
          </p:cNvSpPr>
          <p:nvPr/>
        </p:nvSpPr>
        <p:spPr bwMode="auto">
          <a:xfrm>
            <a:off x="5302250" y="1973263"/>
            <a:ext cx="4167188" cy="158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5847" name="Picture 3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9995" y="1211263"/>
            <a:ext cx="7696200" cy="510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3008784" y="2060848"/>
            <a:ext cx="5112568" cy="425422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08784" y="4437112"/>
            <a:ext cx="51125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565068" y="1974850"/>
            <a:ext cx="0" cy="434022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Case Study Kiln Optimization, 2016-05-10   © 2016 LafargeHolcim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06C2B-C8B0-456F-BE92-DCF1FDB395D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9EC0CE86-E7C4-4911-8251-CD89BCFE50A9}" type="slidenum">
              <a:rPr lang="en-US" sz="800"/>
              <a:pPr algn="r"/>
              <a:t>19</a:t>
            </a:fld>
            <a:endParaRPr lang="en-US" sz="800"/>
          </a:p>
        </p:txBody>
      </p:sp>
      <p:sp>
        <p:nvSpPr>
          <p:cNvPr id="36868" name="Rectangle 1026"/>
          <p:cNvSpPr>
            <a:spLocks noChangeArrowheads="1"/>
          </p:cNvSpPr>
          <p:nvPr/>
        </p:nvSpPr>
        <p:spPr bwMode="auto">
          <a:xfrm>
            <a:off x="517525" y="358775"/>
            <a:ext cx="8774113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US" sz="2400" b="1"/>
              <a:t>Bottlenecks and Weak Points - Year 1 (cont.)</a:t>
            </a:r>
          </a:p>
        </p:txBody>
      </p:sp>
      <p:sp>
        <p:nvSpPr>
          <p:cNvPr id="36869" name="Rectangle 1041"/>
          <p:cNvSpPr>
            <a:spLocks noChangeArrowheads="1"/>
          </p:cNvSpPr>
          <p:nvPr/>
        </p:nvSpPr>
        <p:spPr bwMode="auto">
          <a:xfrm>
            <a:off x="2111375" y="2001838"/>
            <a:ext cx="2981325" cy="158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0" name="Rectangle 1049"/>
          <p:cNvSpPr>
            <a:spLocks noChangeArrowheads="1"/>
          </p:cNvSpPr>
          <p:nvPr/>
        </p:nvSpPr>
        <p:spPr bwMode="auto">
          <a:xfrm>
            <a:off x="5102225" y="2001838"/>
            <a:ext cx="4167188" cy="158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6871" name="Picture 1147"/>
          <p:cNvPicPr>
            <a:picLocks noChangeAspect="1" noChangeArrowheads="1"/>
          </p:cNvPicPr>
          <p:nvPr/>
        </p:nvPicPr>
        <p:blipFill>
          <a:blip r:embed="rId2"/>
          <a:srcRect l="13126" t="19922" r="11250" b="22656"/>
          <a:stretch>
            <a:fillRect/>
          </a:stretch>
        </p:blipFill>
        <p:spPr bwMode="auto">
          <a:xfrm>
            <a:off x="460375" y="1196975"/>
            <a:ext cx="7924800" cy="481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3008784" y="2132856"/>
            <a:ext cx="5256584" cy="374441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08784" y="3429000"/>
            <a:ext cx="525658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008784" y="4797152"/>
            <a:ext cx="525658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4" idx="2"/>
          </p:cNvCxnSpPr>
          <p:nvPr/>
        </p:nvCxnSpPr>
        <p:spPr>
          <a:xfrm>
            <a:off x="5637076" y="2132856"/>
            <a:ext cx="0" cy="37444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Case Study Kiln Optimization, 2016-05-10   © 2016 LafargeHolcim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06C2B-C8B0-456F-BE92-DCF1FDB395D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B624E392-2006-4B3E-92B9-4CA75B5B422E}" type="slidenum">
              <a:rPr lang="en-US" sz="800"/>
              <a:pPr algn="r"/>
              <a:t>2</a:t>
            </a:fld>
            <a:endParaRPr lang="en-US" sz="800"/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546100" y="1309688"/>
            <a:ext cx="8785225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/>
              <a:t>Participants can assess “Critical Process Parameters” e.g. temperatures in preheater, hotmeal composition</a:t>
            </a:r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/>
              <a:t>Participants can calculate and assess “Process Analysis Indicators” e.g. kiln loads and critical velocities</a:t>
            </a:r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/>
              <a:t>Participants can apply combustion engineering calculations</a:t>
            </a:r>
          </a:p>
        </p:txBody>
      </p:sp>
      <p:sp>
        <p:nvSpPr>
          <p:cNvPr id="17413" name="Rectangle 2"/>
          <p:cNvSpPr>
            <a:spLocks noChangeArrowheads="1"/>
          </p:cNvSpPr>
          <p:nvPr/>
        </p:nvSpPr>
        <p:spPr bwMode="auto">
          <a:xfrm>
            <a:off x="546100" y="301625"/>
            <a:ext cx="8774113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US" sz="2400" b="1"/>
              <a:t>Goals of the Study, Key Learnings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Case Study Kiln Optimization, 2016-05-10   © 2016 LafargeHolcim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3814DE-ED64-40E6-A341-DD13ED779F3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3228B7B4-A8A2-4144-A576-E7DF19F167C7}" type="slidenum">
              <a:rPr lang="en-US" sz="800"/>
              <a:pPr algn="r"/>
              <a:t>20</a:t>
            </a:fld>
            <a:endParaRPr lang="en-US" sz="800"/>
          </a:p>
        </p:txBody>
      </p:sp>
      <p:sp>
        <p:nvSpPr>
          <p:cNvPr id="37892" name="Rectangle 2"/>
          <p:cNvSpPr>
            <a:spLocks noChangeArrowheads="1"/>
          </p:cNvSpPr>
          <p:nvPr/>
        </p:nvSpPr>
        <p:spPr bwMode="auto">
          <a:xfrm>
            <a:off x="517525" y="315913"/>
            <a:ext cx="8774113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US" sz="2400" b="1"/>
              <a:t>Year 1 - Improvement Measure # 1</a:t>
            </a:r>
          </a:p>
        </p:txBody>
      </p:sp>
      <p:pic>
        <p:nvPicPr>
          <p:cNvPr id="37893" name="Picture 7"/>
          <p:cNvPicPr>
            <a:picLocks noChangeAspect="1" noChangeArrowheads="1"/>
          </p:cNvPicPr>
          <p:nvPr/>
        </p:nvPicPr>
        <p:blipFill>
          <a:blip r:embed="rId2"/>
          <a:srcRect l="13126" t="33594" r="7709" b="13411"/>
          <a:stretch>
            <a:fillRect/>
          </a:stretch>
        </p:blipFill>
        <p:spPr bwMode="auto">
          <a:xfrm>
            <a:off x="490538" y="1196975"/>
            <a:ext cx="8382000" cy="448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2144688" y="1340768"/>
            <a:ext cx="6552728" cy="424847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144688" y="2564904"/>
            <a:ext cx="655272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072680" y="4365104"/>
            <a:ext cx="655272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Case Study Kiln Optimization, 2016-05-10   © 2016 LafargeHolcim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06C2B-C8B0-456F-BE92-DCF1FDB395D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4A012622-7BA6-4AA7-B907-277751D44B70}" type="slidenum">
              <a:rPr lang="en-US" sz="800"/>
              <a:pPr algn="r"/>
              <a:t>21</a:t>
            </a:fld>
            <a:endParaRPr lang="en-US" sz="800"/>
          </a:p>
        </p:txBody>
      </p:sp>
      <p:sp>
        <p:nvSpPr>
          <p:cNvPr id="38916" name="Rectangle 2"/>
          <p:cNvSpPr>
            <a:spLocks noChangeArrowheads="1"/>
          </p:cNvSpPr>
          <p:nvPr/>
        </p:nvSpPr>
        <p:spPr bwMode="auto">
          <a:xfrm>
            <a:off x="517525" y="301625"/>
            <a:ext cx="8774113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US" sz="2400" b="1"/>
              <a:t>Year 1 - Improvement Measure # 2</a:t>
            </a:r>
          </a:p>
        </p:txBody>
      </p:sp>
      <p:pic>
        <p:nvPicPr>
          <p:cNvPr id="3891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0213" y="1181100"/>
            <a:ext cx="8153400" cy="465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2072680" y="1340768"/>
            <a:ext cx="6336704" cy="432048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00672" y="2492896"/>
            <a:ext cx="633670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072680" y="4293096"/>
            <a:ext cx="633670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Case Study Kiln Optimization, 2016-05-10   © 2016 LafargeHolcim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06C2B-C8B0-456F-BE92-DCF1FDB395D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797FDB40-977E-442A-9A60-A83FCF986F27}" type="slidenum">
              <a:rPr lang="en-US" sz="800"/>
              <a:pPr algn="r"/>
              <a:t>22</a:t>
            </a:fld>
            <a:endParaRPr lang="en-US" sz="800"/>
          </a:p>
        </p:txBody>
      </p:sp>
      <p:sp>
        <p:nvSpPr>
          <p:cNvPr id="39940" name="Rectangle 2"/>
          <p:cNvSpPr>
            <a:spLocks noChangeArrowheads="1"/>
          </p:cNvSpPr>
          <p:nvPr/>
        </p:nvSpPr>
        <p:spPr bwMode="auto">
          <a:xfrm>
            <a:off x="517525" y="344488"/>
            <a:ext cx="8774113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US" sz="2400" b="1"/>
              <a:t>Year 1 - Improvement Measure # 3</a:t>
            </a:r>
          </a:p>
        </p:txBody>
      </p:sp>
      <p:pic>
        <p:nvPicPr>
          <p:cNvPr id="39941" name="Picture 4"/>
          <p:cNvPicPr>
            <a:picLocks noChangeAspect="1" noChangeArrowheads="1"/>
          </p:cNvPicPr>
          <p:nvPr/>
        </p:nvPicPr>
        <p:blipFill>
          <a:blip r:embed="rId2"/>
          <a:srcRect l="13750" t="25000" r="8125" b="25781"/>
          <a:stretch>
            <a:fillRect/>
          </a:stretch>
        </p:blipFill>
        <p:spPr bwMode="auto">
          <a:xfrm>
            <a:off x="488950" y="1223963"/>
            <a:ext cx="8305800" cy="418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2072680" y="1340768"/>
            <a:ext cx="6336704" cy="396044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00672" y="2564904"/>
            <a:ext cx="640871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000672" y="4365104"/>
            <a:ext cx="640871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Case Study Kiln Optimization, 2016-05-10   © 2016 LafargeHolcim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06C2B-C8B0-456F-BE92-DCF1FDB395D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CC3F4E8A-D859-44CD-848E-23D36221F2ED}" type="slidenum">
              <a:rPr lang="en-US" sz="800"/>
              <a:pPr algn="r"/>
              <a:t>23</a:t>
            </a:fld>
            <a:endParaRPr lang="en-US" sz="800"/>
          </a:p>
        </p:txBody>
      </p:sp>
      <p:sp>
        <p:nvSpPr>
          <p:cNvPr id="40964" name="Rectangle 2"/>
          <p:cNvSpPr>
            <a:spLocks noChangeArrowheads="1"/>
          </p:cNvSpPr>
          <p:nvPr/>
        </p:nvSpPr>
        <p:spPr bwMode="auto">
          <a:xfrm>
            <a:off x="517525" y="344488"/>
            <a:ext cx="8774113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US" sz="2400" b="1"/>
              <a:t>Year 1 - Improvement Measure # 4</a:t>
            </a:r>
          </a:p>
        </p:txBody>
      </p:sp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8950" y="1238250"/>
            <a:ext cx="8153400" cy="395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2072680" y="1340768"/>
            <a:ext cx="6336704" cy="374441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00672" y="2492896"/>
            <a:ext cx="640871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000672" y="4149080"/>
            <a:ext cx="640871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Case Study Kiln Optimization, 2016-05-10   © 2016 LafargeHolcim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06C2B-C8B0-456F-BE92-DCF1FDB395D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89AA7F22-4DF3-4F79-B4A9-BF93ADAC3F0A}" type="slidenum">
              <a:rPr lang="en-US" sz="800"/>
              <a:pPr algn="r"/>
              <a:t>24</a:t>
            </a:fld>
            <a:endParaRPr lang="en-US" sz="800"/>
          </a:p>
        </p:txBody>
      </p:sp>
      <p:sp>
        <p:nvSpPr>
          <p:cNvPr id="41988" name="Rectangle 2"/>
          <p:cNvSpPr>
            <a:spLocks noChangeArrowheads="1"/>
          </p:cNvSpPr>
          <p:nvPr/>
        </p:nvSpPr>
        <p:spPr bwMode="auto">
          <a:xfrm>
            <a:off x="546100" y="315913"/>
            <a:ext cx="8774113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US" sz="2400" b="1"/>
              <a:t>Year 1 - Improvement Measure # 5</a:t>
            </a:r>
          </a:p>
        </p:txBody>
      </p:sp>
      <p:pic>
        <p:nvPicPr>
          <p:cNvPr id="41989" name="Picture 4"/>
          <p:cNvPicPr>
            <a:picLocks noChangeAspect="1" noChangeArrowheads="1"/>
          </p:cNvPicPr>
          <p:nvPr/>
        </p:nvPicPr>
        <p:blipFill>
          <a:blip r:embed="rId2"/>
          <a:srcRect l="13126" t="35938" r="7813" b="14323"/>
          <a:stretch>
            <a:fillRect/>
          </a:stretch>
        </p:blipFill>
        <p:spPr bwMode="auto">
          <a:xfrm>
            <a:off x="419100" y="1196975"/>
            <a:ext cx="8382000" cy="421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2072680" y="1340768"/>
            <a:ext cx="6480720" cy="396044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00672" y="2564904"/>
            <a:ext cx="669674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964668" y="4365104"/>
            <a:ext cx="669674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Case Study Kiln Optimization, 2016-05-10   © 2016 LafargeHolcim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06C2B-C8B0-456F-BE92-DCF1FDB395D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8C55D319-7491-4B89-8F4F-F6DF3A89A20F}" type="slidenum">
              <a:rPr lang="en-US" sz="800"/>
              <a:pPr algn="r"/>
              <a:t>25</a:t>
            </a:fld>
            <a:endParaRPr lang="en-US" sz="800"/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546100" y="1338263"/>
            <a:ext cx="8785225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69875" indent="-269875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 dirty="0"/>
              <a:t>All modifications decided in the previous year were implemented during shutdown in January</a:t>
            </a:r>
          </a:p>
          <a:p>
            <a:pPr marL="269875" indent="-269875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 dirty="0"/>
              <a:t>Realized modifications:  new ID fan, new kiln drive, new dip tubes in bottom and top stage, nose ring cooling</a:t>
            </a:r>
          </a:p>
          <a:p>
            <a:pPr marL="269875" indent="-269875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 dirty="0"/>
              <a:t>Petroleum coke  use started last year with first trials, currently around 15-30% substitution could be achieved.</a:t>
            </a:r>
          </a:p>
          <a:p>
            <a:pPr marL="269875" indent="-269875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 dirty="0" err="1"/>
              <a:t>Petcoke</a:t>
            </a:r>
            <a:r>
              <a:rPr lang="en-US" sz="2000" dirty="0"/>
              <a:t> initiative identified potential of 75% </a:t>
            </a:r>
            <a:r>
              <a:rPr lang="en-US" sz="2000" dirty="0" err="1"/>
              <a:t>petcoke</a:t>
            </a:r>
            <a:r>
              <a:rPr lang="en-US" sz="2000" dirty="0"/>
              <a:t> substitution </a:t>
            </a:r>
          </a:p>
          <a:p>
            <a:pPr marL="269875" indent="-269875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 dirty="0"/>
              <a:t>Currently  operation problems  mainly in the </a:t>
            </a:r>
            <a:r>
              <a:rPr lang="en-US" sz="2000" dirty="0" err="1"/>
              <a:t>calciner</a:t>
            </a:r>
            <a:r>
              <a:rPr lang="en-US" sz="2000" dirty="0"/>
              <a:t> and kiln inlet when feeding more than 20% </a:t>
            </a:r>
            <a:r>
              <a:rPr lang="en-US" sz="2000" dirty="0" err="1"/>
              <a:t>petcoke</a:t>
            </a:r>
            <a:endParaRPr lang="en-US" sz="2000" dirty="0"/>
          </a:p>
          <a:p>
            <a:pPr marL="269875" indent="-269875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 dirty="0"/>
              <a:t>Recently a new heat balance was done </a:t>
            </a:r>
            <a:br>
              <a:rPr lang="en-US" sz="2000" dirty="0"/>
            </a:br>
            <a:r>
              <a:rPr lang="en-US" sz="2000" dirty="0"/>
              <a:t>(see new handouts)</a:t>
            </a:r>
          </a:p>
        </p:txBody>
      </p:sp>
      <p:sp>
        <p:nvSpPr>
          <p:cNvPr id="44037" name="Rectangle 2"/>
          <p:cNvSpPr>
            <a:spLocks noChangeArrowheads="1"/>
          </p:cNvSpPr>
          <p:nvPr/>
        </p:nvSpPr>
        <p:spPr bwMode="auto">
          <a:xfrm>
            <a:off x="546100" y="330200"/>
            <a:ext cx="8774113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US" sz="2400" b="1"/>
              <a:t>Situation Production Year 2</a:t>
            </a:r>
          </a:p>
        </p:txBody>
      </p:sp>
      <p:sp>
        <p:nvSpPr>
          <p:cNvPr id="44038" name="Rectangle 4"/>
          <p:cNvSpPr>
            <a:spLocks noChangeArrowheads="1"/>
          </p:cNvSpPr>
          <p:nvPr/>
        </p:nvSpPr>
        <p:spPr bwMode="auto">
          <a:xfrm>
            <a:off x="1905000" y="3811588"/>
            <a:ext cx="2327275" cy="3810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39" name="Rectangle 5"/>
          <p:cNvSpPr>
            <a:spLocks noChangeArrowheads="1"/>
          </p:cNvSpPr>
          <p:nvPr/>
        </p:nvSpPr>
        <p:spPr bwMode="auto">
          <a:xfrm>
            <a:off x="762000" y="2679700"/>
            <a:ext cx="1908175" cy="371475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0" name="Rectangle 6"/>
          <p:cNvSpPr>
            <a:spLocks noChangeArrowheads="1"/>
          </p:cNvSpPr>
          <p:nvPr/>
        </p:nvSpPr>
        <p:spPr bwMode="auto">
          <a:xfrm>
            <a:off x="733425" y="1974850"/>
            <a:ext cx="2706688" cy="3810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Case Study Kiln Optimization, 2016-05-10   © 2016 LafargeHolcim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06C2B-C8B0-456F-BE92-DCF1FDB395D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3793C692-FE0F-4B58-943E-4D039D57B754}" type="slidenum">
              <a:rPr lang="en-US" sz="800"/>
              <a:pPr algn="r"/>
              <a:t>26</a:t>
            </a:fld>
            <a:endParaRPr lang="en-US" sz="800"/>
          </a:p>
        </p:txBody>
      </p:sp>
      <p:sp>
        <p:nvSpPr>
          <p:cNvPr id="45060" name="Rectangle 2"/>
          <p:cNvSpPr>
            <a:spLocks noChangeArrowheads="1"/>
          </p:cNvSpPr>
          <p:nvPr/>
        </p:nvSpPr>
        <p:spPr bwMode="auto">
          <a:xfrm>
            <a:off x="560388" y="301625"/>
            <a:ext cx="877411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US" sz="2400" b="1"/>
              <a:t>Key Performance Indicators of Year 2</a:t>
            </a:r>
          </a:p>
        </p:txBody>
      </p:sp>
      <p:pic>
        <p:nvPicPr>
          <p:cNvPr id="45061" name="Picture 4" descr="ag00459_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60713" y="1176338"/>
            <a:ext cx="3352800" cy="292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1913" y="4300538"/>
            <a:ext cx="7081837" cy="187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Case Study Kiln Optimization, 2016-05-10   © 2016 LafargeHolcim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06C2B-C8B0-456F-BE92-DCF1FDB395D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D89D22DF-38AB-4EFF-B7C4-CB2C0FA40509}" type="slidenum">
              <a:rPr lang="en-US" sz="800"/>
              <a:pPr algn="r"/>
              <a:t>27</a:t>
            </a:fld>
            <a:endParaRPr lang="en-US" sz="800"/>
          </a:p>
        </p:txBody>
      </p:sp>
      <p:sp>
        <p:nvSpPr>
          <p:cNvPr id="46084" name="Rectangle 2050"/>
          <p:cNvSpPr>
            <a:spLocks noChangeArrowheads="1"/>
          </p:cNvSpPr>
          <p:nvPr/>
        </p:nvSpPr>
        <p:spPr bwMode="auto">
          <a:xfrm>
            <a:off x="503238" y="330200"/>
            <a:ext cx="877411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US" sz="2400" b="1"/>
              <a:t>Heat Balance Results for Year 2</a:t>
            </a:r>
          </a:p>
        </p:txBody>
      </p:sp>
      <p:pic>
        <p:nvPicPr>
          <p:cNvPr id="46085" name="Picture 2064"/>
          <p:cNvPicPr>
            <a:picLocks noChangeAspect="1" noChangeArrowheads="1"/>
          </p:cNvPicPr>
          <p:nvPr/>
        </p:nvPicPr>
        <p:blipFill>
          <a:blip r:embed="rId2"/>
          <a:srcRect r="3743"/>
          <a:stretch>
            <a:fillRect/>
          </a:stretch>
        </p:blipFill>
        <p:spPr bwMode="auto">
          <a:xfrm>
            <a:off x="849313" y="1182688"/>
            <a:ext cx="8366125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Case Study Kiln Optimization, 2016-05-10   © 2016 LafargeHolcim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06C2B-C8B0-456F-BE92-DCF1FDB395D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B52A787C-B620-43D4-9B8A-0199FC780B17}" type="slidenum">
              <a:rPr lang="en-US" sz="800"/>
              <a:pPr algn="r"/>
              <a:t>28</a:t>
            </a:fld>
            <a:endParaRPr lang="en-US" sz="800"/>
          </a:p>
        </p:txBody>
      </p:sp>
      <p:sp>
        <p:nvSpPr>
          <p:cNvPr id="47108" name="Rectangle 2"/>
          <p:cNvSpPr>
            <a:spLocks noChangeArrowheads="1"/>
          </p:cNvSpPr>
          <p:nvPr/>
        </p:nvSpPr>
        <p:spPr bwMode="auto">
          <a:xfrm>
            <a:off x="531813" y="301625"/>
            <a:ext cx="877411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US" sz="2400" b="1"/>
              <a:t>Pareto Analysis Year 2</a:t>
            </a:r>
          </a:p>
        </p:txBody>
      </p:sp>
      <p:pic>
        <p:nvPicPr>
          <p:cNvPr id="4710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2188" y="1228725"/>
            <a:ext cx="7346950" cy="510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Case Study Kiln Optimization, 2016-05-10   © 2016 LafargeHolcim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06C2B-C8B0-456F-BE92-DCF1FDB395D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B452C8A9-F0BF-418F-8966-609C2E41CAC4}" type="slidenum">
              <a:rPr lang="en-US" sz="800"/>
              <a:pPr algn="r"/>
              <a:t>29</a:t>
            </a:fld>
            <a:endParaRPr lang="en-US" sz="800"/>
          </a:p>
        </p:txBody>
      </p:sp>
      <p:sp>
        <p:nvSpPr>
          <p:cNvPr id="48132" name="Rectangle 3"/>
          <p:cNvSpPr>
            <a:spLocks noChangeArrowheads="1"/>
          </p:cNvSpPr>
          <p:nvPr/>
        </p:nvSpPr>
        <p:spPr bwMode="auto">
          <a:xfrm>
            <a:off x="560388" y="1323975"/>
            <a:ext cx="8785225" cy="511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 dirty="0"/>
              <a:t>You as the PPE are in charge of proposing the right measures to achieve next year‘s targets:</a:t>
            </a:r>
            <a:br>
              <a:rPr lang="en-US" sz="2000" dirty="0"/>
            </a:br>
            <a:endParaRPr lang="en-US" sz="2000" dirty="0"/>
          </a:p>
          <a:p>
            <a:pPr marL="534988" lvl="1" indent="-265113">
              <a:spcBef>
                <a:spcPct val="3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dirty="0"/>
              <a:t>Clinker production of </a:t>
            </a:r>
            <a:r>
              <a:rPr lang="en-US" b="1" dirty="0"/>
              <a:t>825’000 t/a </a:t>
            </a:r>
            <a:r>
              <a:rPr lang="en-US" dirty="0"/>
              <a:t>(6.5% increase)</a:t>
            </a:r>
          </a:p>
          <a:p>
            <a:pPr marL="534988" lvl="1" indent="-265113">
              <a:spcBef>
                <a:spcPct val="3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dirty="0"/>
              <a:t>Kiln availability of </a:t>
            </a:r>
            <a:r>
              <a:rPr lang="en-US" b="1" dirty="0"/>
              <a:t>90%</a:t>
            </a:r>
          </a:p>
          <a:p>
            <a:pPr marL="534988" lvl="1" indent="-265113">
              <a:spcBef>
                <a:spcPct val="3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dirty="0"/>
              <a:t>Increase of </a:t>
            </a:r>
            <a:r>
              <a:rPr lang="en-US" b="1" dirty="0" err="1"/>
              <a:t>petcoke</a:t>
            </a:r>
            <a:r>
              <a:rPr lang="en-US" b="1" dirty="0"/>
              <a:t> / coal</a:t>
            </a:r>
            <a:r>
              <a:rPr lang="en-US" dirty="0"/>
              <a:t> mass ratio to </a:t>
            </a:r>
            <a:r>
              <a:rPr lang="en-US" b="1" dirty="0"/>
              <a:t>75% / 25%</a:t>
            </a:r>
          </a:p>
        </p:txBody>
      </p:sp>
      <p:sp>
        <p:nvSpPr>
          <p:cNvPr id="48133" name="Rectangle 2"/>
          <p:cNvSpPr>
            <a:spLocks noChangeArrowheads="1"/>
          </p:cNvSpPr>
          <p:nvPr/>
        </p:nvSpPr>
        <p:spPr bwMode="auto">
          <a:xfrm>
            <a:off x="560388" y="315913"/>
            <a:ext cx="877411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US" sz="2400" b="1"/>
              <a:t>Production Target for Year 3</a:t>
            </a:r>
          </a:p>
        </p:txBody>
      </p:sp>
      <p:sp>
        <p:nvSpPr>
          <p:cNvPr id="48134" name="Rectangle 5"/>
          <p:cNvSpPr>
            <a:spLocks noChangeArrowheads="1"/>
          </p:cNvSpPr>
          <p:nvPr/>
        </p:nvSpPr>
        <p:spPr bwMode="auto">
          <a:xfrm>
            <a:off x="631825" y="2163763"/>
            <a:ext cx="7239000" cy="154305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Case Study Kiln Optimization, 2016-05-10   © 2016 LafargeHolcim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06C2B-C8B0-456F-BE92-DCF1FDB395D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D67B9135-0B41-49E5-98EE-F8CCBB2A196D}" type="slidenum">
              <a:rPr lang="en-US" sz="800"/>
              <a:pPr algn="r"/>
              <a:t>3</a:t>
            </a:fld>
            <a:endParaRPr lang="en-US" sz="800"/>
          </a:p>
        </p:txBody>
      </p:sp>
      <p:sp>
        <p:nvSpPr>
          <p:cNvPr id="272387" name="Rectangle 3"/>
          <p:cNvSpPr>
            <a:spLocks noChangeArrowheads="1"/>
          </p:cNvSpPr>
          <p:nvPr/>
        </p:nvSpPr>
        <p:spPr bwMode="auto">
          <a:xfrm>
            <a:off x="531813" y="1281113"/>
            <a:ext cx="8785225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457200" indent="-4572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/>
              <a:t>Participants can assess “Critical Process Parameters” e.g. temperatures in preheater, hotmeal composition</a:t>
            </a:r>
          </a:p>
          <a:p>
            <a:pPr marL="457200" indent="-4572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/>
              <a:t>Participants can calculate and assess “Process Analysis Indicators” e.g. kiln loads and critical velocities</a:t>
            </a:r>
          </a:p>
          <a:p>
            <a:pPr marL="457200" indent="-4572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/>
              <a:t>Participants can apply combustion engineering calculations</a:t>
            </a:r>
          </a:p>
          <a:p>
            <a:pPr marL="457200" indent="-4572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/>
              <a:t>Participants are familiar with the optimization procedure:</a:t>
            </a:r>
          </a:p>
        </p:txBody>
      </p:sp>
      <p:sp>
        <p:nvSpPr>
          <p:cNvPr id="18437" name="Rectangle 2"/>
          <p:cNvSpPr>
            <a:spLocks noChangeArrowheads="1"/>
          </p:cNvSpPr>
          <p:nvPr/>
        </p:nvSpPr>
        <p:spPr bwMode="auto">
          <a:xfrm>
            <a:off x="531813" y="330200"/>
            <a:ext cx="877411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US" sz="2400" b="1"/>
              <a:t>Goals of the Study, Key Learnings</a:t>
            </a:r>
          </a:p>
        </p:txBody>
      </p:sp>
      <p:sp>
        <p:nvSpPr>
          <p:cNvPr id="272388" name="Oval 4"/>
          <p:cNvSpPr>
            <a:spLocks noChangeArrowheads="1"/>
          </p:cNvSpPr>
          <p:nvPr/>
        </p:nvSpPr>
        <p:spPr bwMode="auto">
          <a:xfrm>
            <a:off x="4203700" y="4264025"/>
            <a:ext cx="1584325" cy="1584325"/>
          </a:xfrm>
          <a:prstGeom prst="ellipse">
            <a:avLst/>
          </a:prstGeom>
          <a:noFill/>
          <a:ln w="1270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6982"/>
              </a:solidFill>
            </a:endParaRPr>
          </a:p>
        </p:txBody>
      </p:sp>
      <p:grpSp>
        <p:nvGrpSpPr>
          <p:cNvPr id="272389" name="Group 5"/>
          <p:cNvGrpSpPr>
            <a:grpSpLocks/>
          </p:cNvGrpSpPr>
          <p:nvPr/>
        </p:nvGrpSpPr>
        <p:grpSpPr bwMode="auto">
          <a:xfrm>
            <a:off x="2908300" y="3400425"/>
            <a:ext cx="5184775" cy="1041400"/>
            <a:chOff x="1850" y="2024"/>
            <a:chExt cx="3266" cy="656"/>
          </a:xfrm>
        </p:grpSpPr>
        <p:sp>
          <p:nvSpPr>
            <p:cNvPr id="18452" name="AutoShape 6"/>
            <p:cNvSpPr>
              <a:spLocks noChangeArrowheads="1"/>
            </p:cNvSpPr>
            <p:nvPr/>
          </p:nvSpPr>
          <p:spPr bwMode="auto">
            <a:xfrm rot="-8229172">
              <a:off x="3020" y="2455"/>
              <a:ext cx="228" cy="225"/>
            </a:xfrm>
            <a:prstGeom prst="rtTriangle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>
                <a:solidFill>
                  <a:srgbClr val="006982"/>
                </a:solidFill>
              </a:endParaRPr>
            </a:p>
          </p:txBody>
        </p:sp>
        <p:sp>
          <p:nvSpPr>
            <p:cNvPr id="18453" name="Text Box 7"/>
            <p:cNvSpPr txBox="1">
              <a:spLocks noChangeArrowheads="1"/>
            </p:cNvSpPr>
            <p:nvPr/>
          </p:nvSpPr>
          <p:spPr bwMode="auto">
            <a:xfrm>
              <a:off x="1850" y="2024"/>
              <a:ext cx="326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/>
              <a:r>
                <a:rPr lang="en-US">
                  <a:solidFill>
                    <a:srgbClr val="006982"/>
                  </a:solidFill>
                </a:rPr>
                <a:t>1.	Analysis &amp; assessment of actual situation</a:t>
              </a:r>
              <a:br>
                <a:rPr lang="en-US">
                  <a:solidFill>
                    <a:srgbClr val="006982"/>
                  </a:solidFill>
                </a:rPr>
              </a:br>
              <a:r>
                <a:rPr lang="en-US">
                  <a:solidFill>
                    <a:srgbClr val="006982"/>
                  </a:solidFill>
                </a:rPr>
                <a:t>(where are we now?)</a:t>
              </a:r>
            </a:p>
          </p:txBody>
        </p:sp>
      </p:grpSp>
      <p:grpSp>
        <p:nvGrpSpPr>
          <p:cNvPr id="272392" name="Group 8"/>
          <p:cNvGrpSpPr>
            <a:grpSpLocks/>
          </p:cNvGrpSpPr>
          <p:nvPr/>
        </p:nvGrpSpPr>
        <p:grpSpPr bwMode="auto">
          <a:xfrm>
            <a:off x="5429250" y="4192588"/>
            <a:ext cx="3529013" cy="644525"/>
            <a:chOff x="3438" y="2523"/>
            <a:chExt cx="2223" cy="406"/>
          </a:xfrm>
        </p:grpSpPr>
        <p:sp>
          <p:nvSpPr>
            <p:cNvPr id="18450" name="Text Box 9"/>
            <p:cNvSpPr txBox="1">
              <a:spLocks noChangeArrowheads="1"/>
            </p:cNvSpPr>
            <p:nvPr/>
          </p:nvSpPr>
          <p:spPr bwMode="auto">
            <a:xfrm>
              <a:off x="3438" y="2523"/>
              <a:ext cx="2223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800100" lvl="1" indent="-342900">
                <a:lnSpc>
                  <a:spcPct val="80000"/>
                </a:lnSpc>
                <a:buSzPct val="60000"/>
                <a:buFont typeface="Webdings" pitchFamily="18" charset="2"/>
                <a:buNone/>
              </a:pPr>
              <a:r>
                <a:rPr lang="en-US">
                  <a:solidFill>
                    <a:srgbClr val="006982"/>
                  </a:solidFill>
                </a:rPr>
                <a:t>2. 	Gap analysis</a:t>
              </a:r>
              <a:br>
                <a:rPr lang="en-US">
                  <a:solidFill>
                    <a:srgbClr val="006982"/>
                  </a:solidFill>
                </a:rPr>
              </a:br>
              <a:r>
                <a:rPr lang="en-US">
                  <a:solidFill>
                    <a:srgbClr val="006982"/>
                  </a:solidFill>
                </a:rPr>
                <a:t>(where should we be?)</a:t>
              </a:r>
            </a:p>
          </p:txBody>
        </p:sp>
        <p:sp>
          <p:nvSpPr>
            <p:cNvPr id="18451" name="AutoShape 10"/>
            <p:cNvSpPr>
              <a:spLocks noChangeArrowheads="1"/>
            </p:cNvSpPr>
            <p:nvPr/>
          </p:nvSpPr>
          <p:spPr bwMode="auto">
            <a:xfrm rot="-4937864">
              <a:off x="3449" y="2702"/>
              <a:ext cx="228" cy="225"/>
            </a:xfrm>
            <a:prstGeom prst="rtTriangle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>
                <a:solidFill>
                  <a:srgbClr val="006982"/>
                </a:solidFill>
              </a:endParaRPr>
            </a:p>
          </p:txBody>
        </p:sp>
      </p:grpSp>
      <p:grpSp>
        <p:nvGrpSpPr>
          <p:cNvPr id="272395" name="Group 11"/>
          <p:cNvGrpSpPr>
            <a:grpSpLocks/>
          </p:cNvGrpSpPr>
          <p:nvPr/>
        </p:nvGrpSpPr>
        <p:grpSpPr bwMode="auto">
          <a:xfrm>
            <a:off x="5356225" y="5416550"/>
            <a:ext cx="3671888" cy="893763"/>
            <a:chOff x="3392" y="3294"/>
            <a:chExt cx="2313" cy="563"/>
          </a:xfrm>
        </p:grpSpPr>
        <p:sp>
          <p:nvSpPr>
            <p:cNvPr id="18448" name="Text Box 12"/>
            <p:cNvSpPr txBox="1">
              <a:spLocks noChangeArrowheads="1"/>
            </p:cNvSpPr>
            <p:nvPr/>
          </p:nvSpPr>
          <p:spPr bwMode="auto">
            <a:xfrm>
              <a:off x="3392" y="3385"/>
              <a:ext cx="2313" cy="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800100" lvl="1" indent="-342900">
                <a:lnSpc>
                  <a:spcPct val="80000"/>
                </a:lnSpc>
                <a:buSzPct val="60000"/>
                <a:buFont typeface="Webdings" pitchFamily="18" charset="2"/>
                <a:buNone/>
              </a:pPr>
              <a:r>
                <a:rPr lang="en-US">
                  <a:solidFill>
                    <a:srgbClr val="006982"/>
                  </a:solidFill>
                </a:rPr>
                <a:t>3.	Identification of  bottlenecks / weak points</a:t>
              </a:r>
              <a:br>
                <a:rPr lang="en-US">
                  <a:solidFill>
                    <a:srgbClr val="006982"/>
                  </a:solidFill>
                </a:rPr>
              </a:br>
              <a:r>
                <a:rPr lang="en-US">
                  <a:solidFill>
                    <a:srgbClr val="006982"/>
                  </a:solidFill>
                </a:rPr>
                <a:t>(why are we not there?)</a:t>
              </a:r>
            </a:p>
          </p:txBody>
        </p:sp>
        <p:sp>
          <p:nvSpPr>
            <p:cNvPr id="18449" name="AutoShape 13"/>
            <p:cNvSpPr>
              <a:spLocks noChangeArrowheads="1"/>
            </p:cNvSpPr>
            <p:nvPr/>
          </p:nvSpPr>
          <p:spPr bwMode="auto">
            <a:xfrm rot="186058">
              <a:off x="3438" y="3294"/>
              <a:ext cx="228" cy="225"/>
            </a:xfrm>
            <a:prstGeom prst="rtTriangle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6982"/>
                </a:solidFill>
              </a:endParaRPr>
            </a:p>
          </p:txBody>
        </p:sp>
      </p:grpSp>
      <p:grpSp>
        <p:nvGrpSpPr>
          <p:cNvPr id="272398" name="Group 14"/>
          <p:cNvGrpSpPr>
            <a:grpSpLocks/>
          </p:cNvGrpSpPr>
          <p:nvPr/>
        </p:nvGrpSpPr>
        <p:grpSpPr bwMode="auto">
          <a:xfrm>
            <a:off x="1036638" y="5457825"/>
            <a:ext cx="3668712" cy="749300"/>
            <a:chOff x="671" y="3339"/>
            <a:chExt cx="2311" cy="472"/>
          </a:xfrm>
        </p:grpSpPr>
        <p:sp>
          <p:nvSpPr>
            <p:cNvPr id="18446" name="Text Box 15"/>
            <p:cNvSpPr txBox="1">
              <a:spLocks noChangeArrowheads="1"/>
            </p:cNvSpPr>
            <p:nvPr/>
          </p:nvSpPr>
          <p:spPr bwMode="auto">
            <a:xfrm>
              <a:off x="671" y="3339"/>
              <a:ext cx="2164" cy="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800100" lvl="1" indent="-342900">
                <a:lnSpc>
                  <a:spcPct val="80000"/>
                </a:lnSpc>
                <a:buSzPct val="60000"/>
                <a:buFont typeface="Webdings" pitchFamily="18" charset="2"/>
                <a:buNone/>
              </a:pPr>
              <a:r>
                <a:rPr lang="en-US">
                  <a:solidFill>
                    <a:srgbClr val="006982"/>
                  </a:solidFill>
                </a:rPr>
                <a:t>4. 	Find and decide on</a:t>
              </a:r>
              <a:br>
                <a:rPr lang="en-US">
                  <a:solidFill>
                    <a:srgbClr val="006982"/>
                  </a:solidFill>
                </a:rPr>
              </a:br>
              <a:r>
                <a:rPr lang="en-US">
                  <a:solidFill>
                    <a:srgbClr val="006982"/>
                  </a:solidFill>
                </a:rPr>
                <a:t>improvement measures</a:t>
              </a:r>
              <a:br>
                <a:rPr lang="en-US">
                  <a:solidFill>
                    <a:srgbClr val="006982"/>
                  </a:solidFill>
                </a:rPr>
              </a:br>
              <a:r>
                <a:rPr lang="en-US">
                  <a:solidFill>
                    <a:srgbClr val="006982"/>
                  </a:solidFill>
                </a:rPr>
                <a:t>(how can we get there?)</a:t>
              </a:r>
            </a:p>
          </p:txBody>
        </p:sp>
        <p:sp>
          <p:nvSpPr>
            <p:cNvPr id="18447" name="AutoShape 16"/>
            <p:cNvSpPr>
              <a:spLocks noChangeArrowheads="1"/>
            </p:cNvSpPr>
            <p:nvPr/>
          </p:nvSpPr>
          <p:spPr bwMode="auto">
            <a:xfrm rot="5400000">
              <a:off x="2756" y="3340"/>
              <a:ext cx="228" cy="225"/>
            </a:xfrm>
            <a:prstGeom prst="rtTriangle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endParaRPr lang="en-US">
                <a:solidFill>
                  <a:srgbClr val="006982"/>
                </a:solidFill>
              </a:endParaRPr>
            </a:p>
          </p:txBody>
        </p:sp>
      </p:grpSp>
      <p:grpSp>
        <p:nvGrpSpPr>
          <p:cNvPr id="272401" name="Group 17"/>
          <p:cNvGrpSpPr>
            <a:grpSpLocks/>
          </p:cNvGrpSpPr>
          <p:nvPr/>
        </p:nvGrpSpPr>
        <p:grpSpPr bwMode="auto">
          <a:xfrm>
            <a:off x="1323975" y="4306888"/>
            <a:ext cx="3132138" cy="560387"/>
            <a:chOff x="852" y="2614"/>
            <a:chExt cx="1973" cy="353"/>
          </a:xfrm>
        </p:grpSpPr>
        <p:sp>
          <p:nvSpPr>
            <p:cNvPr id="18444" name="Text Box 18"/>
            <p:cNvSpPr txBox="1">
              <a:spLocks noChangeArrowheads="1"/>
            </p:cNvSpPr>
            <p:nvPr/>
          </p:nvSpPr>
          <p:spPr bwMode="auto">
            <a:xfrm>
              <a:off x="852" y="2614"/>
              <a:ext cx="1604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800100" lvl="1" indent="-342900">
                <a:lnSpc>
                  <a:spcPct val="80000"/>
                </a:lnSpc>
                <a:buSzPct val="60000"/>
                <a:buFont typeface="Webdings" pitchFamily="18" charset="2"/>
                <a:buNone/>
              </a:pPr>
              <a:r>
                <a:rPr lang="en-US">
                  <a:solidFill>
                    <a:srgbClr val="006982"/>
                  </a:solidFill>
                </a:rPr>
                <a:t>5. 	Implementation</a:t>
              </a:r>
              <a:br>
                <a:rPr lang="en-US">
                  <a:solidFill>
                    <a:srgbClr val="006982"/>
                  </a:solidFill>
                </a:rPr>
              </a:br>
              <a:r>
                <a:rPr lang="en-US">
                  <a:solidFill>
                    <a:srgbClr val="006982"/>
                  </a:solidFill>
                </a:rPr>
                <a:t>(just do it!)</a:t>
              </a:r>
            </a:p>
          </p:txBody>
        </p:sp>
        <p:sp>
          <p:nvSpPr>
            <p:cNvPr id="18445" name="AutoShape 19"/>
            <p:cNvSpPr>
              <a:spLocks noChangeArrowheads="1"/>
            </p:cNvSpPr>
            <p:nvPr/>
          </p:nvSpPr>
          <p:spPr bwMode="auto">
            <a:xfrm rot="9879937">
              <a:off x="2597" y="2742"/>
              <a:ext cx="228" cy="225"/>
            </a:xfrm>
            <a:prstGeom prst="rtTriangle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>
                <a:solidFill>
                  <a:srgbClr val="006982"/>
                </a:solidFill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Case Study Kiln Optimization, 2016-05-10   © 2016 LafargeHolcim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06C2B-C8B0-456F-BE92-DCF1FDB395D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7" grpId="0" build="p"/>
      <p:bldP spid="27238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71B9F147-18BF-4501-BCCE-5C669303D0F7}" type="slidenum">
              <a:rPr lang="en-US" sz="800"/>
              <a:pPr algn="r"/>
              <a:t>30</a:t>
            </a:fld>
            <a:endParaRPr lang="en-US" sz="800"/>
          </a:p>
        </p:txBody>
      </p:sp>
      <p:sp>
        <p:nvSpPr>
          <p:cNvPr id="49156" name="Rectangle 3"/>
          <p:cNvSpPr>
            <a:spLocks noChangeArrowheads="1"/>
          </p:cNvSpPr>
          <p:nvPr/>
        </p:nvSpPr>
        <p:spPr bwMode="auto">
          <a:xfrm>
            <a:off x="546100" y="1281113"/>
            <a:ext cx="8785225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/>
              <a:t>Calculate and assess relevant “Process Analysis Indicators” (e.g. kiln loads, critical velocities)</a:t>
            </a:r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/>
              <a:t>Assess the “Critical Process Parameters” </a:t>
            </a:r>
            <a:br>
              <a:rPr lang="en-US" sz="2000"/>
            </a:br>
            <a:r>
              <a:rPr lang="en-US" sz="2000"/>
              <a:t>(e.g pressures, temperatures) and Pareto diagram</a:t>
            </a:r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/>
              <a:t>Find the bottlenecks/weak points that are limiting </a:t>
            </a:r>
            <a:br>
              <a:rPr lang="en-US" sz="2000"/>
            </a:br>
            <a:r>
              <a:rPr lang="en-US" sz="2000"/>
              <a:t>clinker production</a:t>
            </a:r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/>
              <a:t>Propose the relevant improvement </a:t>
            </a:r>
            <a:br>
              <a:rPr lang="en-US" sz="2000"/>
            </a:br>
            <a:r>
              <a:rPr lang="en-US" sz="2000"/>
              <a:t>measures to reach the targets </a:t>
            </a:r>
            <a:br>
              <a:rPr lang="en-US" sz="2000"/>
            </a:br>
            <a:r>
              <a:rPr lang="en-US" sz="2000"/>
              <a:t>for the next year</a:t>
            </a:r>
          </a:p>
        </p:txBody>
      </p:sp>
      <p:sp>
        <p:nvSpPr>
          <p:cNvPr id="49157" name="Rectangle 2"/>
          <p:cNvSpPr>
            <a:spLocks noChangeArrowheads="1"/>
          </p:cNvSpPr>
          <p:nvPr/>
        </p:nvSpPr>
        <p:spPr bwMode="auto">
          <a:xfrm>
            <a:off x="517525" y="301625"/>
            <a:ext cx="8774113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US" sz="2400" b="1"/>
              <a:t>Task Description for Year 2</a:t>
            </a:r>
          </a:p>
        </p:txBody>
      </p:sp>
      <p:sp>
        <p:nvSpPr>
          <p:cNvPr id="49158" name="Rectangle 9"/>
          <p:cNvSpPr>
            <a:spLocks noChangeArrowheads="1"/>
          </p:cNvSpPr>
          <p:nvPr/>
        </p:nvSpPr>
        <p:spPr bwMode="auto">
          <a:xfrm>
            <a:off x="5853113" y="4957763"/>
            <a:ext cx="3733800" cy="1447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9" name="Rectangle 10"/>
          <p:cNvSpPr>
            <a:spLocks noChangeArrowheads="1"/>
          </p:cNvSpPr>
          <p:nvPr/>
        </p:nvSpPr>
        <p:spPr bwMode="auto">
          <a:xfrm>
            <a:off x="8520113" y="4576763"/>
            <a:ext cx="1524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91502" name="Picture 14" descr="GC00052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29488" y="3846513"/>
            <a:ext cx="1879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Case Study Kiln Optimization, 2016-05-10   © 2016 LafargeHolcim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06C2B-C8B0-456F-BE92-DCF1FDB395D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D505B2BA-3A43-4AE1-99A9-75B10B69D808}" type="slidenum">
              <a:rPr lang="en-US" sz="800"/>
              <a:pPr algn="r"/>
              <a:t>31</a:t>
            </a:fld>
            <a:endParaRPr lang="en-US" sz="800"/>
          </a:p>
        </p:txBody>
      </p:sp>
      <p:sp>
        <p:nvSpPr>
          <p:cNvPr id="50180" name="Rectangle 2"/>
          <p:cNvSpPr>
            <a:spLocks noChangeArrowheads="1"/>
          </p:cNvSpPr>
          <p:nvPr/>
        </p:nvSpPr>
        <p:spPr bwMode="auto">
          <a:xfrm>
            <a:off x="560388" y="344488"/>
            <a:ext cx="877411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US" sz="2400" b="1"/>
              <a:t>Solution – Process Parameters for Year 2</a:t>
            </a:r>
          </a:p>
        </p:txBody>
      </p:sp>
      <p:graphicFrame>
        <p:nvGraphicFramePr>
          <p:cNvPr id="192706" name="Group 194"/>
          <p:cNvGraphicFramePr>
            <a:graphicFrameLocks noGrp="1"/>
          </p:cNvGraphicFramePr>
          <p:nvPr/>
        </p:nvGraphicFramePr>
        <p:xfrm>
          <a:off x="560388" y="1281113"/>
          <a:ext cx="7772400" cy="4603752"/>
        </p:xfrm>
        <a:graphic>
          <a:graphicData uri="http://schemas.openxmlformats.org/drawingml/2006/table">
            <a:tbl>
              <a:tblPr/>
              <a:tblGrid>
                <a:gridCol w="3200400"/>
                <a:gridCol w="1752600"/>
                <a:gridCol w="2819400"/>
              </a:tblGrid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Parameter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Value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Assessment, </a:t>
                      </a:r>
                      <a:b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problems expected ?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Thermal burning zone load of kiln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Clinker cooler grate area load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Clinker cooler grate width load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1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Clinker cooling air installed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Clinker cooling air volume 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during heat balance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Which fan has highest deviation to the installed volume and why?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2673" name="Text Box 161"/>
          <p:cNvSpPr txBox="1">
            <a:spLocks noChangeArrowheads="1"/>
          </p:cNvSpPr>
          <p:nvPr/>
        </p:nvSpPr>
        <p:spPr bwMode="auto">
          <a:xfrm>
            <a:off x="3836988" y="2455863"/>
            <a:ext cx="441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5000"/>
              </a:spcBef>
              <a:spcAft>
                <a:spcPct val="20000"/>
              </a:spcAft>
              <a:tabLst>
                <a:tab pos="1428750" algn="l"/>
              </a:tabLst>
            </a:pPr>
            <a:r>
              <a:rPr lang="en-US" sz="1600" b="1" dirty="0"/>
              <a:t>   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Case Study Kiln Optimization, 2016-05-10   © 2016 LafargeHolcim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06C2B-C8B0-456F-BE92-DCF1FDB395D3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2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2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673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C50F174A-85F8-4BB6-99D2-848D1CC565A9}" type="slidenum">
              <a:rPr lang="en-US" sz="800"/>
              <a:pPr algn="r"/>
              <a:t>32</a:t>
            </a:fld>
            <a:endParaRPr lang="en-US" sz="800"/>
          </a:p>
        </p:txBody>
      </p:sp>
      <p:sp>
        <p:nvSpPr>
          <p:cNvPr id="51204" name="Rectangle 2"/>
          <p:cNvSpPr>
            <a:spLocks noChangeArrowheads="1"/>
          </p:cNvSpPr>
          <p:nvPr/>
        </p:nvSpPr>
        <p:spPr bwMode="auto">
          <a:xfrm>
            <a:off x="546100" y="358775"/>
            <a:ext cx="8774113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US" sz="2400" b="1"/>
              <a:t>Solution – Process Parameters for Year 2</a:t>
            </a:r>
          </a:p>
        </p:txBody>
      </p:sp>
      <p:graphicFrame>
        <p:nvGraphicFramePr>
          <p:cNvPr id="241716" name="Group 52"/>
          <p:cNvGraphicFramePr>
            <a:graphicFrameLocks noGrp="1"/>
          </p:cNvGraphicFramePr>
          <p:nvPr/>
        </p:nvGraphicFramePr>
        <p:xfrm>
          <a:off x="546100" y="1295400"/>
          <a:ext cx="7772400" cy="3919539"/>
        </p:xfrm>
        <a:graphic>
          <a:graphicData uri="http://schemas.openxmlformats.org/drawingml/2006/table">
            <a:tbl>
              <a:tblPr/>
              <a:tblGrid>
                <a:gridCol w="3200400"/>
                <a:gridCol w="1752600"/>
                <a:gridCol w="2819400"/>
              </a:tblGrid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Parameter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Value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Assessment, </a:t>
                      </a:r>
                      <a:b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problems expected ?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Theoretically achievable clinker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temperature (rule of thumb)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Specific secondary air volume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Specific tertiary air volume (approximated)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5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Air velocity at kiln hood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6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Air velocity in tertiary air duct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1702" name="Text Box 38"/>
          <p:cNvSpPr txBox="1">
            <a:spLocks noChangeArrowheads="1"/>
          </p:cNvSpPr>
          <p:nvPr/>
        </p:nvSpPr>
        <p:spPr bwMode="auto">
          <a:xfrm>
            <a:off x="4051300" y="1885950"/>
            <a:ext cx="4191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5000"/>
              </a:spcBef>
              <a:spcAft>
                <a:spcPct val="20000"/>
              </a:spcAft>
              <a:tabLst>
                <a:tab pos="1524000" algn="l"/>
              </a:tabLst>
            </a:pPr>
            <a:r>
              <a:rPr lang="en-US" sz="1600" b="1" dirty="0"/>
              <a:t>   </a:t>
            </a:r>
            <a:endParaRPr lang="en-US" sz="1600" dirty="0"/>
          </a:p>
        </p:txBody>
      </p:sp>
      <p:sp>
        <p:nvSpPr>
          <p:cNvPr id="241706" name="Text Box 42"/>
          <p:cNvSpPr txBox="1">
            <a:spLocks noChangeArrowheads="1"/>
          </p:cNvSpPr>
          <p:nvPr/>
        </p:nvSpPr>
        <p:spPr bwMode="auto">
          <a:xfrm>
            <a:off x="4127500" y="4673600"/>
            <a:ext cx="4114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5000"/>
              </a:spcBef>
              <a:spcAft>
                <a:spcPct val="20000"/>
              </a:spcAft>
              <a:tabLst>
                <a:tab pos="1428750" algn="l"/>
              </a:tabLst>
            </a:pPr>
            <a:r>
              <a:rPr lang="en-US" sz="1600" b="1" dirty="0"/>
              <a:t>	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Case Study Kiln Optimization, 2016-05-10   © 2016 LafargeHolcim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06C2B-C8B0-456F-BE92-DCF1FDB395D3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1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1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1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1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702" grpId="0" autoUpdateAnimBg="0"/>
      <p:bldP spid="241706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22561FAC-C193-4824-9D14-B3E917F22722}" type="slidenum">
              <a:rPr lang="en-US" sz="800"/>
              <a:pPr algn="r"/>
              <a:t>33</a:t>
            </a:fld>
            <a:endParaRPr lang="en-US" sz="800"/>
          </a:p>
        </p:txBody>
      </p:sp>
      <p:sp>
        <p:nvSpPr>
          <p:cNvPr id="52228" name="Rectangle 3074"/>
          <p:cNvSpPr>
            <a:spLocks noChangeArrowheads="1"/>
          </p:cNvSpPr>
          <p:nvPr/>
        </p:nvSpPr>
        <p:spPr bwMode="auto">
          <a:xfrm>
            <a:off x="531813" y="358775"/>
            <a:ext cx="877411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US" sz="2400" b="1"/>
              <a:t>Solution – Process Parameters for Year 2</a:t>
            </a:r>
          </a:p>
        </p:txBody>
      </p:sp>
      <p:graphicFrame>
        <p:nvGraphicFramePr>
          <p:cNvPr id="242762" name="Group 3146"/>
          <p:cNvGraphicFramePr>
            <a:graphicFrameLocks noGrp="1"/>
          </p:cNvGraphicFramePr>
          <p:nvPr/>
        </p:nvGraphicFramePr>
        <p:xfrm>
          <a:off x="531813" y="1295400"/>
          <a:ext cx="7848600" cy="3278189"/>
        </p:xfrm>
        <a:graphic>
          <a:graphicData uri="http://schemas.openxmlformats.org/drawingml/2006/table">
            <a:tbl>
              <a:tblPr/>
              <a:tblGrid>
                <a:gridCol w="3276600"/>
                <a:gridCol w="1676400"/>
                <a:gridCol w="2895600"/>
              </a:tblGrid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Parameter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Value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Assessment, </a:t>
                      </a:r>
                      <a:b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problems expected ?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671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Relative false air intake in stage 2 (2</a:t>
                      </a:r>
                      <a:r>
                        <a:rPr kumimoji="0" lang="en-US" sz="1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nd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lowest cyclone)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Required fineness of coal / petcoke mix (%R 90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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m)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Gas residence time in 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precalciner 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Sulfur volatility in kiln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2725" name="Text Box 3109"/>
          <p:cNvSpPr txBox="1">
            <a:spLocks noChangeArrowheads="1"/>
          </p:cNvSpPr>
          <p:nvPr/>
        </p:nvSpPr>
        <p:spPr bwMode="auto">
          <a:xfrm>
            <a:off x="4037013" y="1955800"/>
            <a:ext cx="4800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5000"/>
              </a:spcBef>
              <a:spcAft>
                <a:spcPct val="20000"/>
              </a:spcAft>
              <a:tabLst>
                <a:tab pos="1428750" algn="l"/>
              </a:tabLst>
            </a:pPr>
            <a:r>
              <a:rPr lang="en-US" sz="1600" b="1" dirty="0"/>
              <a:t>    </a:t>
            </a:r>
            <a:endParaRPr lang="en-US" sz="1600" dirty="0"/>
          </a:p>
        </p:txBody>
      </p:sp>
      <p:sp>
        <p:nvSpPr>
          <p:cNvPr id="242726" name="Text Box 3110"/>
          <p:cNvSpPr txBox="1">
            <a:spLocks noChangeArrowheads="1"/>
          </p:cNvSpPr>
          <p:nvPr/>
        </p:nvSpPr>
        <p:spPr bwMode="auto">
          <a:xfrm>
            <a:off x="4094163" y="2603500"/>
            <a:ext cx="4419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5000"/>
              </a:spcBef>
              <a:spcAft>
                <a:spcPct val="20000"/>
              </a:spcAft>
              <a:tabLst>
                <a:tab pos="1428750" algn="l"/>
              </a:tabLst>
            </a:pPr>
            <a:r>
              <a:rPr lang="en-US" sz="1600" b="1" dirty="0"/>
              <a:t>   </a:t>
            </a:r>
            <a:endParaRPr lang="en-US" sz="1600" dirty="0"/>
          </a:p>
        </p:txBody>
      </p:sp>
      <p:sp>
        <p:nvSpPr>
          <p:cNvPr id="242729" name="Text Box 3113"/>
          <p:cNvSpPr txBox="1">
            <a:spLocks noChangeArrowheads="1"/>
          </p:cNvSpPr>
          <p:nvPr/>
        </p:nvSpPr>
        <p:spPr bwMode="auto">
          <a:xfrm>
            <a:off x="4103688" y="3946525"/>
            <a:ext cx="4495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5000"/>
              </a:spcBef>
              <a:spcAft>
                <a:spcPct val="20000"/>
              </a:spcAft>
              <a:tabLst>
                <a:tab pos="1428750" algn="l"/>
              </a:tabLst>
            </a:pPr>
            <a:r>
              <a:rPr lang="en-US" sz="1600" b="1" dirty="0"/>
              <a:t>   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Case Study Kiln Optimization, 2016-05-10   © 2016 LafargeHolcim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06C2B-C8B0-456F-BE92-DCF1FDB395D3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2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2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2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2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2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2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725" grpId="0" autoUpdateAnimBg="0"/>
      <p:bldP spid="242726" grpId="0" autoUpdateAnimBg="0"/>
      <p:bldP spid="242729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477D7102-CEFC-41CD-AB63-B5E09EBAFF03}" type="slidenum">
              <a:rPr lang="en-US" sz="800"/>
              <a:pPr algn="r"/>
              <a:t>34</a:t>
            </a:fld>
            <a:endParaRPr lang="en-US" sz="800"/>
          </a:p>
        </p:txBody>
      </p:sp>
      <p:sp>
        <p:nvSpPr>
          <p:cNvPr id="53252" name="Rectangle 2"/>
          <p:cNvSpPr>
            <a:spLocks noChangeArrowheads="1"/>
          </p:cNvSpPr>
          <p:nvPr/>
        </p:nvSpPr>
        <p:spPr bwMode="auto">
          <a:xfrm>
            <a:off x="546100" y="330200"/>
            <a:ext cx="8774113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US" sz="2400" b="1"/>
              <a:t>Bottlenecks and Weak Points - Year 2</a:t>
            </a:r>
          </a:p>
        </p:txBody>
      </p:sp>
      <p:sp>
        <p:nvSpPr>
          <p:cNvPr id="53253" name="Rectangle 153"/>
          <p:cNvSpPr>
            <a:spLocks noChangeArrowheads="1"/>
          </p:cNvSpPr>
          <p:nvPr/>
        </p:nvSpPr>
        <p:spPr bwMode="auto">
          <a:xfrm>
            <a:off x="1617663" y="6454775"/>
            <a:ext cx="492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10000"/>
                </a:solidFill>
              </a:rPr>
              <a:t> </a:t>
            </a:r>
            <a:endParaRPr lang="en-US"/>
          </a:p>
        </p:txBody>
      </p:sp>
      <p:pic>
        <p:nvPicPr>
          <p:cNvPr id="53254" name="Picture 16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2288" y="1216025"/>
            <a:ext cx="6607175" cy="5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2576736" y="1916832"/>
            <a:ext cx="1584176" cy="201622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04928" y="1916832"/>
            <a:ext cx="2664296" cy="201622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76736" y="4005064"/>
            <a:ext cx="1584176" cy="201622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04928" y="4019034"/>
            <a:ext cx="2664296" cy="201622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Case Study Kiln Optimization, 2016-05-10   © 2016 LafargeHolcim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06C2B-C8B0-456F-BE92-DCF1FDB395D3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6A2F3A29-325D-430A-B47D-0FCA7F37FC98}" type="slidenum">
              <a:rPr lang="en-US" sz="800"/>
              <a:pPr algn="r"/>
              <a:t>35</a:t>
            </a:fld>
            <a:endParaRPr lang="en-US" sz="800"/>
          </a:p>
        </p:txBody>
      </p:sp>
      <p:sp>
        <p:nvSpPr>
          <p:cNvPr id="54276" name="Rectangle 2"/>
          <p:cNvSpPr>
            <a:spLocks noChangeArrowheads="1"/>
          </p:cNvSpPr>
          <p:nvPr/>
        </p:nvSpPr>
        <p:spPr bwMode="auto">
          <a:xfrm>
            <a:off x="560388" y="358775"/>
            <a:ext cx="877411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US" sz="2400" b="1"/>
              <a:t>Bottlenecks and Weak Points - Year 2 (cont.)</a:t>
            </a:r>
          </a:p>
        </p:txBody>
      </p:sp>
      <p:sp>
        <p:nvSpPr>
          <p:cNvPr id="54277" name="Rectangle 3"/>
          <p:cNvSpPr>
            <a:spLocks noChangeArrowheads="1"/>
          </p:cNvSpPr>
          <p:nvPr/>
        </p:nvSpPr>
        <p:spPr bwMode="auto">
          <a:xfrm>
            <a:off x="1617663" y="6426200"/>
            <a:ext cx="492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10000"/>
                </a:solidFill>
              </a:rPr>
              <a:t> </a:t>
            </a:r>
            <a:endParaRPr lang="en-US"/>
          </a:p>
        </p:txBody>
      </p:sp>
      <p:pic>
        <p:nvPicPr>
          <p:cNvPr id="54278" name="Picture 8"/>
          <p:cNvPicPr>
            <a:picLocks noChangeAspect="1" noChangeArrowheads="1"/>
          </p:cNvPicPr>
          <p:nvPr/>
        </p:nvPicPr>
        <p:blipFill>
          <a:blip r:embed="rId2"/>
          <a:srcRect l="12344" t="14453" r="11250" b="19336"/>
          <a:stretch>
            <a:fillRect/>
          </a:stretch>
        </p:blipFill>
        <p:spPr bwMode="auto">
          <a:xfrm>
            <a:off x="490538" y="1182688"/>
            <a:ext cx="7112000" cy="493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9" name="Rectangle 3"/>
          <p:cNvSpPr>
            <a:spLocks noChangeArrowheads="1"/>
          </p:cNvSpPr>
          <p:nvPr/>
        </p:nvSpPr>
        <p:spPr bwMode="auto">
          <a:xfrm>
            <a:off x="1747838" y="6550025"/>
            <a:ext cx="492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10000"/>
                </a:solidFill>
              </a:rPr>
              <a:t> </a:t>
            </a:r>
            <a:endParaRPr lang="en-US"/>
          </a:p>
        </p:txBody>
      </p:sp>
      <p:pic>
        <p:nvPicPr>
          <p:cNvPr id="54280" name="Picture 8"/>
          <p:cNvPicPr>
            <a:picLocks noChangeAspect="1" noChangeArrowheads="1"/>
          </p:cNvPicPr>
          <p:nvPr/>
        </p:nvPicPr>
        <p:blipFill>
          <a:blip r:embed="rId2"/>
          <a:srcRect l="12344" t="14453" r="11250" b="19336"/>
          <a:stretch>
            <a:fillRect/>
          </a:stretch>
        </p:blipFill>
        <p:spPr bwMode="auto">
          <a:xfrm>
            <a:off x="471488" y="1200150"/>
            <a:ext cx="7432675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2864768" y="2060848"/>
            <a:ext cx="1800200" cy="57606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64768" y="4005064"/>
            <a:ext cx="1800200" cy="151216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17368" y="2060848"/>
            <a:ext cx="2871936" cy="187220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20805" y="4085455"/>
            <a:ext cx="2871936" cy="202800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Case Study Kiln Optimization, 2016-05-10   © 2016 LafargeHolcim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06C2B-C8B0-456F-BE92-DCF1FDB395D3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96397C1A-8BFD-406A-BB9D-0A71BB236851}" type="slidenum">
              <a:rPr lang="en-US" sz="800"/>
              <a:pPr algn="r"/>
              <a:t>36</a:t>
            </a:fld>
            <a:endParaRPr lang="en-US" sz="800"/>
          </a:p>
        </p:txBody>
      </p:sp>
      <p:sp>
        <p:nvSpPr>
          <p:cNvPr id="55300" name="Rectangle 2"/>
          <p:cNvSpPr>
            <a:spLocks noChangeArrowheads="1"/>
          </p:cNvSpPr>
          <p:nvPr/>
        </p:nvSpPr>
        <p:spPr bwMode="auto">
          <a:xfrm>
            <a:off x="560388" y="344488"/>
            <a:ext cx="877411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US" sz="2400" b="1"/>
              <a:t>Year 2 - Improvement Measure # 1</a:t>
            </a:r>
          </a:p>
        </p:txBody>
      </p:sp>
      <p:pic>
        <p:nvPicPr>
          <p:cNvPr id="55301" name="Picture 4"/>
          <p:cNvPicPr>
            <a:picLocks noChangeAspect="1" noChangeArrowheads="1"/>
          </p:cNvPicPr>
          <p:nvPr/>
        </p:nvPicPr>
        <p:blipFill>
          <a:blip r:embed="rId2"/>
          <a:srcRect l="13281" t="35156" r="7657" b="14453"/>
          <a:stretch>
            <a:fillRect/>
          </a:stretch>
        </p:blipFill>
        <p:spPr bwMode="auto">
          <a:xfrm>
            <a:off x="471488" y="1238250"/>
            <a:ext cx="8153400" cy="415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2072680" y="1340768"/>
            <a:ext cx="6336704" cy="100811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72680" y="2564904"/>
            <a:ext cx="6336704" cy="172819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72680" y="4445496"/>
            <a:ext cx="6336704" cy="85571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Case Study Kiln Optimization, 2016-05-10   © 2016 LafargeHolcim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06C2B-C8B0-456F-BE92-DCF1FDB395D3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58349C9D-1BD6-457D-9814-2C7DED588487}" type="slidenum">
              <a:rPr lang="en-US" sz="800"/>
              <a:pPr algn="r"/>
              <a:t>37</a:t>
            </a:fld>
            <a:endParaRPr lang="en-US" sz="800"/>
          </a:p>
        </p:txBody>
      </p:sp>
      <p:sp>
        <p:nvSpPr>
          <p:cNvPr id="56324" name="Rectangle 2"/>
          <p:cNvSpPr>
            <a:spLocks noChangeArrowheads="1"/>
          </p:cNvSpPr>
          <p:nvPr/>
        </p:nvSpPr>
        <p:spPr bwMode="auto">
          <a:xfrm>
            <a:off x="560388" y="358775"/>
            <a:ext cx="877411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US" sz="2400" b="1"/>
              <a:t>Year 2 - Improvement Measure # 2</a:t>
            </a:r>
          </a:p>
        </p:txBody>
      </p:sp>
      <p:pic>
        <p:nvPicPr>
          <p:cNvPr id="56325" name="Picture 4"/>
          <p:cNvPicPr>
            <a:picLocks noChangeAspect="1" noChangeArrowheads="1"/>
          </p:cNvPicPr>
          <p:nvPr/>
        </p:nvPicPr>
        <p:blipFill>
          <a:blip r:embed="rId2"/>
          <a:srcRect l="13539" t="19040" r="8353" b="23759"/>
          <a:stretch>
            <a:fillRect/>
          </a:stretch>
        </p:blipFill>
        <p:spPr bwMode="auto">
          <a:xfrm>
            <a:off x="488950" y="1227138"/>
            <a:ext cx="8229600" cy="482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2144688" y="1340768"/>
            <a:ext cx="6480720" cy="115212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38950" y="2624394"/>
            <a:ext cx="6480720" cy="174071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33212" y="4509120"/>
            <a:ext cx="6480720" cy="13681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Case Study Kiln Optimization, 2016-05-10   © 2016 LafargeHolcim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06C2B-C8B0-456F-BE92-DCF1FDB395D3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7969877F-9818-4B41-B7CA-0E2B1DF51948}" type="slidenum">
              <a:rPr lang="en-US" sz="800"/>
              <a:pPr algn="r"/>
              <a:t>38</a:t>
            </a:fld>
            <a:endParaRPr lang="en-US" sz="800"/>
          </a:p>
        </p:txBody>
      </p:sp>
      <p:sp>
        <p:nvSpPr>
          <p:cNvPr id="57348" name="Rectangle 2"/>
          <p:cNvSpPr>
            <a:spLocks noChangeArrowheads="1"/>
          </p:cNvSpPr>
          <p:nvPr/>
        </p:nvSpPr>
        <p:spPr bwMode="auto">
          <a:xfrm>
            <a:off x="546100" y="344488"/>
            <a:ext cx="8774113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US" sz="2400" b="1"/>
              <a:t>Year 2 - Improvement Measure # 3</a:t>
            </a:r>
          </a:p>
        </p:txBody>
      </p:sp>
      <p:pic>
        <p:nvPicPr>
          <p:cNvPr id="57349" name="Picture 4"/>
          <p:cNvPicPr>
            <a:picLocks noChangeAspect="1" noChangeArrowheads="1"/>
          </p:cNvPicPr>
          <p:nvPr/>
        </p:nvPicPr>
        <p:blipFill>
          <a:blip r:embed="rId2"/>
          <a:srcRect l="13539" t="32547" r="8353" b="17982"/>
          <a:stretch>
            <a:fillRect/>
          </a:stretch>
        </p:blipFill>
        <p:spPr bwMode="auto">
          <a:xfrm>
            <a:off x="474663" y="1209675"/>
            <a:ext cx="8077200" cy="409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2072680" y="1340768"/>
            <a:ext cx="5328592" cy="108012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72680" y="2595881"/>
            <a:ext cx="5832648" cy="108012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72680" y="4293096"/>
            <a:ext cx="6336704" cy="86409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Case Study Kiln Optimization, 2016-05-10   © 2016 LafargeHolcim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06C2B-C8B0-456F-BE92-DCF1FDB395D3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81B4A597-B85E-4E05-AC1E-49DCF6C61C7E}" type="slidenum">
              <a:rPr lang="en-US" sz="800"/>
              <a:pPr algn="r"/>
              <a:t>39</a:t>
            </a:fld>
            <a:endParaRPr lang="en-US" sz="800"/>
          </a:p>
        </p:txBody>
      </p:sp>
      <p:sp>
        <p:nvSpPr>
          <p:cNvPr id="58372" name="Rectangle 1026"/>
          <p:cNvSpPr>
            <a:spLocks noChangeArrowheads="1"/>
          </p:cNvSpPr>
          <p:nvPr/>
        </p:nvSpPr>
        <p:spPr bwMode="auto">
          <a:xfrm>
            <a:off x="531813" y="344488"/>
            <a:ext cx="877411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US" sz="2400" b="1"/>
              <a:t>Year 2 - Improvement Measure # 4</a:t>
            </a:r>
          </a:p>
        </p:txBody>
      </p:sp>
      <p:pic>
        <p:nvPicPr>
          <p:cNvPr id="58373" name="Picture 1028"/>
          <p:cNvPicPr>
            <a:picLocks noChangeAspect="1" noChangeArrowheads="1"/>
          </p:cNvPicPr>
          <p:nvPr/>
        </p:nvPicPr>
        <p:blipFill>
          <a:blip r:embed="rId2"/>
          <a:srcRect l="13539" t="35802" r="7312" b="11473"/>
          <a:stretch>
            <a:fillRect/>
          </a:stretch>
        </p:blipFill>
        <p:spPr bwMode="auto">
          <a:xfrm>
            <a:off x="460375" y="1209675"/>
            <a:ext cx="8305800" cy="442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2072680" y="1340768"/>
            <a:ext cx="6336704" cy="100811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65490" y="2564904"/>
            <a:ext cx="6336704" cy="165618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65490" y="4365104"/>
            <a:ext cx="6336704" cy="115212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Case Study Kiln Optimization, 2016-05-10   © 2016 LafargeHolcim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06C2B-C8B0-456F-BE92-DCF1FDB395D3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6502A799-7283-483F-9BA1-010C164EF815}" type="slidenum">
              <a:rPr lang="en-US" sz="800"/>
              <a:pPr algn="r"/>
              <a:t>4</a:t>
            </a:fld>
            <a:endParaRPr lang="en-US" sz="800"/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560388" y="1295400"/>
            <a:ext cx="8785225" cy="511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/>
              <a:t>Case study simulates  two production years</a:t>
            </a:r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/>
              <a:t>For each production year the groups will work during</a:t>
            </a:r>
            <a:br>
              <a:rPr lang="en-US" sz="2000"/>
            </a:br>
            <a:r>
              <a:rPr lang="en-US" sz="2000"/>
              <a:t>approx. 75 min on the following tasks</a:t>
            </a:r>
          </a:p>
          <a:p>
            <a:pPr marL="855663" lvl="1" indent="-265113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/>
              <a:t>Read documents (15’)</a:t>
            </a:r>
          </a:p>
          <a:p>
            <a:pPr marL="855663" lvl="1" indent="-265113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/>
              <a:t>Analysis and assessment of situation (30’)</a:t>
            </a:r>
          </a:p>
          <a:p>
            <a:pPr marL="855663" lvl="1" indent="-265113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/>
              <a:t>Search for weak points/bottlenecks (15’) </a:t>
            </a:r>
          </a:p>
          <a:p>
            <a:pPr marL="855663" lvl="1" indent="-265113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/>
              <a:t>Decide improvement measures (15’) </a:t>
            </a:r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/>
              <a:t>It is important that the group gets organized at the beginning – distribution of work inside group</a:t>
            </a:r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/>
              <a:t>The results for each production year will be presented</a:t>
            </a:r>
            <a:br>
              <a:rPr lang="en-US" sz="2000"/>
            </a:br>
            <a:r>
              <a:rPr lang="en-US" sz="2000"/>
              <a:t>after termination of the group work</a:t>
            </a:r>
          </a:p>
        </p:txBody>
      </p:sp>
      <p:sp>
        <p:nvSpPr>
          <p:cNvPr id="19461" name="Rectangle 2"/>
          <p:cNvSpPr>
            <a:spLocks noChangeArrowheads="1"/>
          </p:cNvSpPr>
          <p:nvPr/>
        </p:nvSpPr>
        <p:spPr bwMode="auto">
          <a:xfrm>
            <a:off x="560388" y="287338"/>
            <a:ext cx="877411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US" sz="2400" b="1"/>
              <a:t>Organization of the Case Study</a:t>
            </a:r>
          </a:p>
        </p:txBody>
      </p:sp>
      <p:sp>
        <p:nvSpPr>
          <p:cNvPr id="19462" name="Rectangle 4"/>
          <p:cNvSpPr>
            <a:spLocks noChangeArrowheads="1"/>
          </p:cNvSpPr>
          <p:nvPr/>
        </p:nvSpPr>
        <p:spPr bwMode="auto">
          <a:xfrm>
            <a:off x="3314700" y="1284288"/>
            <a:ext cx="2971800" cy="381000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Case Study Kiln Optimization, 2016-05-10   © 2016 LafargeHolcim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06C2B-C8B0-456F-BE92-DCF1FDB395D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EA9E4C0C-D125-4850-B345-7414ADF41784}" type="slidenum">
              <a:rPr lang="en-US" sz="800"/>
              <a:pPr algn="r"/>
              <a:t>5</a:t>
            </a:fld>
            <a:endParaRPr lang="en-US" sz="800"/>
          </a:p>
        </p:txBody>
      </p:sp>
      <p:sp>
        <p:nvSpPr>
          <p:cNvPr id="21508" name="Rectangle 103"/>
          <p:cNvSpPr>
            <a:spLocks noChangeArrowheads="1"/>
          </p:cNvSpPr>
          <p:nvPr/>
        </p:nvSpPr>
        <p:spPr bwMode="auto">
          <a:xfrm>
            <a:off x="1280343" y="1366838"/>
            <a:ext cx="8785225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 dirty="0" smtClean="0"/>
              <a:t>08:30</a:t>
            </a:r>
            <a:r>
              <a:rPr lang="en-US" sz="2000" dirty="0"/>
              <a:t>	Introduction year 1			</a:t>
            </a:r>
            <a:r>
              <a:rPr lang="en-US" sz="2000" dirty="0" smtClean="0"/>
              <a:t>20</a:t>
            </a:r>
            <a:r>
              <a:rPr lang="en-US" sz="2000" dirty="0"/>
              <a:t>’</a:t>
            </a:r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 dirty="0" smtClean="0"/>
              <a:t>08:50</a:t>
            </a:r>
            <a:r>
              <a:rPr lang="en-US" sz="2000" dirty="0"/>
              <a:t>	</a:t>
            </a:r>
            <a:r>
              <a:rPr lang="en-US" sz="2000" dirty="0" smtClean="0"/>
              <a:t>Work Year 1</a:t>
            </a:r>
            <a:r>
              <a:rPr lang="en-US" sz="2000" dirty="0"/>
              <a:t>				60’</a:t>
            </a:r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 dirty="0" smtClean="0"/>
              <a:t>09:50</a:t>
            </a:r>
            <a:r>
              <a:rPr lang="en-US" sz="2000" dirty="0"/>
              <a:t>	Discussion of results			</a:t>
            </a:r>
            <a:r>
              <a:rPr lang="en-US" sz="2000" dirty="0" smtClean="0"/>
              <a:t>15’</a:t>
            </a:r>
            <a:endParaRPr lang="en-US" sz="2000" dirty="0"/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US" sz="2000" dirty="0"/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 dirty="0" smtClean="0"/>
              <a:t>10:05</a:t>
            </a:r>
            <a:r>
              <a:rPr lang="en-US" sz="2000" dirty="0"/>
              <a:t>	Coffee break				</a:t>
            </a:r>
            <a:r>
              <a:rPr lang="en-US" sz="2000" dirty="0" smtClean="0"/>
              <a:t>25’</a:t>
            </a:r>
            <a:endParaRPr lang="en-US" sz="2000" dirty="0"/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US" sz="2000" dirty="0"/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 dirty="0" smtClean="0"/>
              <a:t>10:30</a:t>
            </a:r>
            <a:r>
              <a:rPr lang="en-US" sz="2000" dirty="0"/>
              <a:t>	Introduction year 2			10’</a:t>
            </a:r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 dirty="0" smtClean="0"/>
              <a:t>10:40</a:t>
            </a:r>
            <a:r>
              <a:rPr lang="en-US" sz="2000" dirty="0"/>
              <a:t>	</a:t>
            </a:r>
            <a:r>
              <a:rPr lang="en-US" sz="2000" dirty="0" smtClean="0"/>
              <a:t>Work year 1 </a:t>
            </a:r>
            <a:r>
              <a:rPr lang="en-US" sz="2000" dirty="0"/>
              <a:t>				60’</a:t>
            </a:r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 dirty="0" smtClean="0"/>
              <a:t>11:40</a:t>
            </a:r>
            <a:r>
              <a:rPr lang="en-US" sz="2000" dirty="0"/>
              <a:t>	Discussion of results 			</a:t>
            </a:r>
            <a:r>
              <a:rPr lang="en-US" sz="2000" dirty="0" smtClean="0"/>
              <a:t>15’</a:t>
            </a:r>
            <a:r>
              <a:rPr lang="en-US" sz="2000" dirty="0"/>
              <a:t>	</a:t>
            </a:r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US" sz="2000" dirty="0"/>
          </a:p>
        </p:txBody>
      </p:sp>
      <p:sp>
        <p:nvSpPr>
          <p:cNvPr id="21509" name="Rectangle 2"/>
          <p:cNvSpPr>
            <a:spLocks noChangeArrowheads="1"/>
          </p:cNvSpPr>
          <p:nvPr/>
        </p:nvSpPr>
        <p:spPr bwMode="auto">
          <a:xfrm>
            <a:off x="560388" y="358775"/>
            <a:ext cx="877411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US" sz="2400" b="1"/>
              <a:t>Schedule</a:t>
            </a:r>
          </a:p>
        </p:txBody>
      </p:sp>
      <p:sp>
        <p:nvSpPr>
          <p:cNvPr id="21510" name="Text Box 100"/>
          <p:cNvSpPr txBox="1">
            <a:spLocks noChangeArrowheads="1"/>
          </p:cNvSpPr>
          <p:nvPr/>
        </p:nvSpPr>
        <p:spPr bwMode="auto">
          <a:xfrm rot="-5400000">
            <a:off x="-13470" y="1509713"/>
            <a:ext cx="17287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006982"/>
                </a:solidFill>
              </a:rPr>
              <a:t>Year 1</a:t>
            </a:r>
          </a:p>
        </p:txBody>
      </p:sp>
      <p:sp>
        <p:nvSpPr>
          <p:cNvPr id="21511" name="Text Box 101"/>
          <p:cNvSpPr txBox="1">
            <a:spLocks noChangeArrowheads="1"/>
          </p:cNvSpPr>
          <p:nvPr/>
        </p:nvSpPr>
        <p:spPr bwMode="auto">
          <a:xfrm rot="-5400000">
            <a:off x="-2357" y="4246563"/>
            <a:ext cx="17287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>
                <a:solidFill>
                  <a:srgbClr val="006982"/>
                </a:solidFill>
              </a:rPr>
              <a:t>Year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Case Study Kiln Optimization, 2016-05-10   © 2016 LafargeHolcim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06C2B-C8B0-456F-BE92-DCF1FDB395D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66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80DF6043-DCE2-4B1F-A98C-67A6DDB40F45}" type="slidenum">
              <a:rPr lang="en-US" sz="800"/>
              <a:pPr algn="r"/>
              <a:t>6</a:t>
            </a:fld>
            <a:endParaRPr lang="en-US" sz="800"/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560388" y="1323975"/>
            <a:ext cx="8785225" cy="511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/>
              <a:t>Each team plays the role of the  Process Performance Engineer  at the „Dandelion" cement plant operated by Holcim Meadow Ltd.</a:t>
            </a:r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/>
              <a:t>Plant is equipped with one 4 stage DOPOL preheater </a:t>
            </a:r>
            <a:br>
              <a:rPr lang="en-US" sz="2000"/>
            </a:br>
            <a:r>
              <a:rPr lang="en-US" sz="2000"/>
              <a:t>kiln and grate cooler commissioned in 1974 </a:t>
            </a:r>
            <a:br>
              <a:rPr lang="en-US" sz="2000"/>
            </a:br>
            <a:r>
              <a:rPr lang="en-US" sz="2000"/>
              <a:t>(design production 1‘500 t/d cli)</a:t>
            </a:r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/>
              <a:t>Several upgrades have been carried out since then e.g. new high momentum burner, cooler fixed inlet, new kiln feed system</a:t>
            </a:r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/>
              <a:t>Recently the kiln system has been upgraded with </a:t>
            </a:r>
            <a:br>
              <a:rPr lang="en-US" sz="2000"/>
            </a:br>
            <a:r>
              <a:rPr lang="en-US" sz="2000"/>
              <a:t>a  precalciner  and a tertiary air system (new design capacity 2’500 t/d of clinker)</a:t>
            </a:r>
          </a:p>
        </p:txBody>
      </p:sp>
      <p:sp>
        <p:nvSpPr>
          <p:cNvPr id="22533" name="Rectangle 2"/>
          <p:cNvSpPr>
            <a:spLocks noChangeArrowheads="1"/>
          </p:cNvSpPr>
          <p:nvPr/>
        </p:nvSpPr>
        <p:spPr bwMode="auto">
          <a:xfrm>
            <a:off x="560388" y="315913"/>
            <a:ext cx="877411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US" sz="2400" b="1"/>
              <a:t>Introduction (I)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4411663" y="1298575"/>
            <a:ext cx="3636962" cy="381000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Rectangle 8"/>
          <p:cNvSpPr>
            <a:spLocks noChangeArrowheads="1"/>
          </p:cNvSpPr>
          <p:nvPr/>
        </p:nvSpPr>
        <p:spPr bwMode="auto">
          <a:xfrm>
            <a:off x="1879600" y="3902075"/>
            <a:ext cx="1704975" cy="381000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Case Study Kiln Optimization, 2016-05-10   © 2016 LafargeHolcim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06C2B-C8B0-456F-BE92-DCF1FDB395D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B91F58C7-505D-4FCC-BB6C-27AC26E4E92A}" type="slidenum">
              <a:rPr lang="en-US" sz="800"/>
              <a:pPr algn="r"/>
              <a:t>7</a:t>
            </a:fld>
            <a:endParaRPr lang="en-US" sz="800"/>
          </a:p>
        </p:txBody>
      </p:sp>
      <p:sp>
        <p:nvSpPr>
          <p:cNvPr id="23556" name="Rectangle 1027"/>
          <p:cNvSpPr>
            <a:spLocks noChangeArrowheads="1"/>
          </p:cNvSpPr>
          <p:nvPr/>
        </p:nvSpPr>
        <p:spPr bwMode="auto">
          <a:xfrm>
            <a:off x="560388" y="1309688"/>
            <a:ext cx="8785225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 dirty="0"/>
              <a:t>However, due to  operational problems , the highest achieved production is only 2’350 t/d and the availability is too low</a:t>
            </a:r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 dirty="0"/>
              <a:t>Ordinary coal  is the only fuel used, first trials with alternative fuels and </a:t>
            </a:r>
            <a:r>
              <a:rPr lang="en-US" sz="2000" dirty="0" err="1"/>
              <a:t>petcoke</a:t>
            </a:r>
            <a:r>
              <a:rPr lang="en-US" sz="2000" dirty="0"/>
              <a:t> have been started recently</a:t>
            </a:r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 dirty="0"/>
              <a:t>The coal mill has sufficient reserves for higher fineness (even at 100% </a:t>
            </a:r>
            <a:r>
              <a:rPr lang="en-US" sz="2000" dirty="0" err="1"/>
              <a:t>petcoke</a:t>
            </a:r>
            <a:r>
              <a:rPr lang="en-US" sz="2000" dirty="0"/>
              <a:t>), new dynamic separator installed</a:t>
            </a:r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 dirty="0"/>
              <a:t>Raw grinding and cement grinding is not considered in this case study</a:t>
            </a:r>
          </a:p>
        </p:txBody>
      </p:sp>
      <p:sp>
        <p:nvSpPr>
          <p:cNvPr id="23557" name="Rectangle 1026"/>
          <p:cNvSpPr>
            <a:spLocks noChangeArrowheads="1"/>
          </p:cNvSpPr>
          <p:nvPr/>
        </p:nvSpPr>
        <p:spPr bwMode="auto">
          <a:xfrm>
            <a:off x="560388" y="301625"/>
            <a:ext cx="877411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US" sz="2400" b="1"/>
              <a:t>Introduction (II)</a:t>
            </a:r>
          </a:p>
        </p:txBody>
      </p:sp>
      <p:sp>
        <p:nvSpPr>
          <p:cNvPr id="23558" name="Rectangle 1030"/>
          <p:cNvSpPr>
            <a:spLocks noChangeArrowheads="1"/>
          </p:cNvSpPr>
          <p:nvPr/>
        </p:nvSpPr>
        <p:spPr bwMode="auto">
          <a:xfrm>
            <a:off x="776288" y="2060575"/>
            <a:ext cx="1584325" cy="381000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Rectangle 1031"/>
          <p:cNvSpPr>
            <a:spLocks noChangeArrowheads="1"/>
          </p:cNvSpPr>
          <p:nvPr/>
        </p:nvSpPr>
        <p:spPr bwMode="auto">
          <a:xfrm>
            <a:off x="2752725" y="1296988"/>
            <a:ext cx="2487613" cy="381000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Case Study Kiln Optimization, 2016-05-10   © 2016 LafargeHolcim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06C2B-C8B0-456F-BE92-DCF1FDB395D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7729557A-D67E-4CFF-BCFA-B65C952F8B49}" type="slidenum">
              <a:rPr lang="en-US" sz="800"/>
              <a:pPr algn="r"/>
              <a:t>8</a:t>
            </a:fld>
            <a:endParaRPr lang="en-US" sz="800"/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560388" y="1352550"/>
            <a:ext cx="8785225" cy="511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/>
              <a:t>Handouts with introduction and plant equipment data</a:t>
            </a:r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/>
              <a:t>Heat balance, Lab analysis, KPI and Pareto information </a:t>
            </a:r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/>
              <a:t>“Reference Guide for Process Performance Engineers”</a:t>
            </a:r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/>
              <a:t>Pocket calculators (is required)</a:t>
            </a:r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/>
              <a:t>Templates to fill in solutions</a:t>
            </a:r>
          </a:p>
        </p:txBody>
      </p:sp>
      <p:sp>
        <p:nvSpPr>
          <p:cNvPr id="24581" name="Rectangle 2"/>
          <p:cNvSpPr>
            <a:spLocks noChangeArrowheads="1"/>
          </p:cNvSpPr>
          <p:nvPr/>
        </p:nvSpPr>
        <p:spPr bwMode="auto">
          <a:xfrm>
            <a:off x="560388" y="344488"/>
            <a:ext cx="877411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US" sz="2400" b="1"/>
              <a:t>Available Information and Tools</a:t>
            </a:r>
          </a:p>
        </p:txBody>
      </p:sp>
      <p:pic>
        <p:nvPicPr>
          <p:cNvPr id="2458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3225800"/>
            <a:ext cx="4419600" cy="294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Case Study Kiln Optimization, 2016-05-10   © 2016 LafargeHolcim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06C2B-C8B0-456F-BE92-DCF1FDB395D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10178FC0-16E0-4C77-94B4-AAEB67971491}" type="slidenum">
              <a:rPr lang="en-US" sz="800"/>
              <a:pPr algn="r"/>
              <a:t>9</a:t>
            </a:fld>
            <a:endParaRPr lang="en-US" sz="800"/>
          </a:p>
        </p:txBody>
      </p:sp>
      <p:sp>
        <p:nvSpPr>
          <p:cNvPr id="25604" name="Rectangle 2"/>
          <p:cNvSpPr>
            <a:spLocks noChangeArrowheads="1"/>
          </p:cNvSpPr>
          <p:nvPr/>
        </p:nvSpPr>
        <p:spPr bwMode="auto">
          <a:xfrm>
            <a:off x="517525" y="301625"/>
            <a:ext cx="8774113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US" sz="2400" b="1"/>
              <a:t>Situation Production Year 1</a:t>
            </a:r>
          </a:p>
        </p:txBody>
      </p:sp>
      <p:sp>
        <p:nvSpPr>
          <p:cNvPr id="25605" name="Rectangle 3"/>
          <p:cNvSpPr txBox="1">
            <a:spLocks noChangeArrowheads="1"/>
          </p:cNvSpPr>
          <p:nvPr/>
        </p:nvSpPr>
        <p:spPr bwMode="auto">
          <a:xfrm>
            <a:off x="444500" y="1223963"/>
            <a:ext cx="8785225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9875" indent="-269875">
              <a:spcBef>
                <a:spcPts val="575"/>
              </a:spcBef>
              <a:buClr>
                <a:schemeClr val="accent1"/>
              </a:buClr>
              <a:buFontTx/>
              <a:buChar char="•"/>
            </a:pPr>
            <a:r>
              <a:rPr lang="en-US" sz="2000"/>
              <a:t>Since kiln upgrade, the production is not satisfactory</a:t>
            </a:r>
          </a:p>
          <a:p>
            <a:pPr marL="269875" indent="-269875">
              <a:spcBef>
                <a:spcPts val="575"/>
              </a:spcBef>
              <a:buClr>
                <a:schemeClr val="accent1"/>
              </a:buClr>
              <a:buFontTx/>
              <a:buChar char="•"/>
            </a:pPr>
            <a:r>
              <a:rPr lang="en-US" sz="2000"/>
              <a:t>Operational problems, frequent kiln stops (see handouts)</a:t>
            </a:r>
          </a:p>
          <a:p>
            <a:pPr marL="269875" indent="-269875">
              <a:spcBef>
                <a:spcPts val="575"/>
              </a:spcBef>
              <a:buClr>
                <a:schemeClr val="accent1"/>
              </a:buClr>
              <a:buFontTx/>
              <a:buChar char="•"/>
            </a:pPr>
            <a:r>
              <a:rPr lang="en-US" sz="2000"/>
              <a:t>The budget production (775‘000 t/a) will not be achieved. Forecast is only 706‘000 tons. </a:t>
            </a:r>
          </a:p>
          <a:p>
            <a:pPr marL="269875" indent="-269875">
              <a:spcBef>
                <a:spcPts val="575"/>
              </a:spcBef>
              <a:buClr>
                <a:schemeClr val="accent1"/>
              </a:buClr>
              <a:buFontTx/>
              <a:buChar char="•"/>
            </a:pPr>
            <a:r>
              <a:rPr lang="en-US" sz="2000"/>
              <a:t>A heat balance was made recently (see handouts)</a:t>
            </a:r>
          </a:p>
          <a:p>
            <a:pPr marL="269875" indent="-269875">
              <a:spcBef>
                <a:spcPts val="575"/>
              </a:spcBef>
              <a:buClr>
                <a:schemeClr val="accent1"/>
              </a:buClr>
              <a:buFontTx/>
              <a:buChar char="•"/>
            </a:pPr>
            <a:r>
              <a:rPr lang="en-US" sz="2000"/>
              <a:t>Coal is still the main fuel, petcoke and AFR is still in </a:t>
            </a:r>
            <a:br>
              <a:rPr lang="en-US" sz="2000"/>
            </a:br>
            <a:r>
              <a:rPr lang="en-US" sz="2000"/>
              <a:t>trial phase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Case Study Kiln Optimization, 2016-05-10   © 2016 LafargeHolcim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06C2B-C8B0-456F-BE92-DCF1FDB395D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LH1004"/>
  <p:tag name="LANGUAGE" val="1033"/>
  <p:tag name="BRAND" val="100"/>
  <p:tag name="LOGO" val="100"/>
  <p:tag name="TITLEBANDCOLOR" val="1"/>
  <p:tag name="FOOTER2" val="Case Study Kiln Optimization"/>
  <p:tag name="DATE" val="2016-05-10"/>
  <p:tag name="CLASSIFICATION" val="0"/>
  <p:tag name="COPYRIGHTYEAR" val="2016"/>
  <p:tag name="LEGALTEXT" val="LafargeHolcim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lassificatio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lassificatio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TitleBan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ineHid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heme/theme1.xml><?xml version="1.0" encoding="utf-8"?>
<a:theme xmlns:a="http://schemas.openxmlformats.org/drawingml/2006/main" name="blank">
  <a:themeElements>
    <a:clrScheme name="LH PPT">
      <a:dk1>
        <a:srgbClr val="5F5046"/>
      </a:dk1>
      <a:lt1>
        <a:sysClr val="window" lastClr="FFFFFF"/>
      </a:lt1>
      <a:dk2>
        <a:srgbClr val="877873"/>
      </a:dk2>
      <a:lt2>
        <a:srgbClr val="D9D9D9"/>
      </a:lt2>
      <a:accent1>
        <a:srgbClr val="AA1E2D"/>
      </a:accent1>
      <a:accent2>
        <a:srgbClr val="E6280F"/>
      </a:accent2>
      <a:accent3>
        <a:srgbClr val="00694B"/>
      </a:accent3>
      <a:accent4>
        <a:srgbClr val="00965F"/>
      </a:accent4>
      <a:accent5>
        <a:srgbClr val="006982"/>
      </a:accent5>
      <a:accent6>
        <a:srgbClr val="0096C3"/>
      </a:accent6>
      <a:hlink>
        <a:srgbClr val="5F5046"/>
      </a:hlink>
      <a:folHlink>
        <a:srgbClr val="5F5046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/>
          </a:solidFill>
        </a:ln>
      </a:spPr>
      <a:bodyPr rtlCol="0" anchor="ctr"/>
      <a:lstStyle>
        <a:defPPr marL="180975" indent="-180975">
          <a:buClr>
            <a:schemeClr val="accent1"/>
          </a:buClr>
          <a:buFont typeface="Arial" panose="020B0604020202020204" pitchFamily="34" charset="0"/>
          <a:buChar char="•"/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LH PPT">
      <a:dk1>
        <a:srgbClr val="5F5046"/>
      </a:dk1>
      <a:lt1>
        <a:sysClr val="window" lastClr="FFFFFF"/>
      </a:lt1>
      <a:dk2>
        <a:srgbClr val="877873"/>
      </a:dk2>
      <a:lt2>
        <a:srgbClr val="D9D9D9"/>
      </a:lt2>
      <a:accent1>
        <a:srgbClr val="AA1E2D"/>
      </a:accent1>
      <a:accent2>
        <a:srgbClr val="E6280F"/>
      </a:accent2>
      <a:accent3>
        <a:srgbClr val="00694B"/>
      </a:accent3>
      <a:accent4>
        <a:srgbClr val="00965F"/>
      </a:accent4>
      <a:accent5>
        <a:srgbClr val="006982"/>
      </a:accent5>
      <a:accent6>
        <a:srgbClr val="0096C3"/>
      </a:accent6>
      <a:hlink>
        <a:srgbClr val="5F5046"/>
      </a:hlink>
      <a:folHlink>
        <a:srgbClr val="5F5046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LH PPT">
      <a:dk1>
        <a:srgbClr val="5F5046"/>
      </a:dk1>
      <a:lt1>
        <a:sysClr val="window" lastClr="FFFFFF"/>
      </a:lt1>
      <a:dk2>
        <a:srgbClr val="877873"/>
      </a:dk2>
      <a:lt2>
        <a:srgbClr val="D9D9D9"/>
      </a:lt2>
      <a:accent1>
        <a:srgbClr val="AA1E2D"/>
      </a:accent1>
      <a:accent2>
        <a:srgbClr val="E6280F"/>
      </a:accent2>
      <a:accent3>
        <a:srgbClr val="00694B"/>
      </a:accent3>
      <a:accent4>
        <a:srgbClr val="00965F"/>
      </a:accent4>
      <a:accent5>
        <a:srgbClr val="006982"/>
      </a:accent5>
      <a:accent6>
        <a:srgbClr val="0096C3"/>
      </a:accent6>
      <a:hlink>
        <a:srgbClr val="5F5046"/>
      </a:hlink>
      <a:folHlink>
        <a:srgbClr val="5F5046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1402</Words>
  <Application>Microsoft Office PowerPoint</Application>
  <PresentationFormat>A4 Paper (210x297 mm)</PresentationFormat>
  <Paragraphs>301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blank</vt:lpstr>
      <vt:lpstr>Kiln Optimization – Case Study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Holcim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 Piccinno</dc:creator>
  <cp:lastModifiedBy>Mirko Weber</cp:lastModifiedBy>
  <cp:revision>13</cp:revision>
  <dcterms:created xsi:type="dcterms:W3CDTF">2015-10-02T13:37:29Z</dcterms:created>
  <dcterms:modified xsi:type="dcterms:W3CDTF">2016-05-10T14:05:52Z</dcterms:modified>
</cp:coreProperties>
</file>