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906000" cy="6858000" type="A4"/>
  <p:notesSz cx="6797675" cy="9926638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68" autoAdjust="0"/>
    <p:restoredTop sz="94540" autoAdjust="0"/>
  </p:normalViewPr>
  <p:slideViewPr>
    <p:cSldViewPr>
      <p:cViewPr varScale="1">
        <p:scale>
          <a:sx n="83" d="100"/>
          <a:sy n="83" d="100"/>
        </p:scale>
        <p:origin x="-102" y="-690"/>
      </p:cViewPr>
      <p:guideLst>
        <p:guide orient="horz" pos="709"/>
        <p:guide orient="horz" pos="3929"/>
        <p:guide pos="353"/>
        <p:guide pos="58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-3570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AC45-49B3-4447-BB9A-35A693EC7287}" type="datetimeFigureOut">
              <a:rPr lang="de-DE" smtClean="0">
                <a:latin typeface="Arial" pitchFamily="34" charset="0"/>
              </a:rPr>
              <a:t>21.10.2015</a:t>
            </a:fld>
            <a:endParaRPr lang="de-DE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22199-5D63-4E77-AEB4-11F8FF9D8716}" type="slidenum">
              <a:rPr lang="de-DE" smtClean="0">
                <a:latin typeface="Arial" pitchFamily="34" charset="0"/>
              </a:rPr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83B1B39-4685-4E85-BB9B-ABDD424FF213}" type="datetimeFigureOut">
              <a:rPr lang="de-CH" smtClean="0"/>
              <a:pPr/>
              <a:t>21.10.2015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784E2FCB-225E-4050-A57F-9FE7DE93448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044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ctrTitle" hasCustomPrompt="1"/>
          </p:nvPr>
        </p:nvSpPr>
        <p:spPr>
          <a:xfrm>
            <a:off x="1423987" y="1916832"/>
            <a:ext cx="7921625" cy="1080120"/>
          </a:xfrm>
        </p:spPr>
        <p:txBody>
          <a:bodyPr bIns="0" anchor="t">
            <a:noAutofit/>
          </a:bodyPr>
          <a:lstStyle>
            <a:lvl1pPr>
              <a:lnSpc>
                <a:spcPct val="100000"/>
              </a:lnSpc>
              <a:defRPr sz="3400" b="1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Placeholder"/>
          <p:cNvSpPr>
            <a:spLocks noGrp="1"/>
          </p:cNvSpPr>
          <p:nvPr>
            <p:ph type="subTitle" idx="1"/>
          </p:nvPr>
        </p:nvSpPr>
        <p:spPr>
          <a:xfrm>
            <a:off x="1423988" y="3068960"/>
            <a:ext cx="7921612" cy="6480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1423988" y="3717032"/>
            <a:ext cx="7921625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2pPr>
            <a:lvl3pPr marL="9144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3pPr>
            <a:lvl4pPr marL="13716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8288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Name, Function</a:t>
            </a:r>
            <a:endParaRPr lang="en-US" dirty="0"/>
          </a:p>
        </p:txBody>
      </p:sp>
      <p:sp>
        <p:nvSpPr>
          <p:cNvPr id="7" name="Claim Text"/>
          <p:cNvSpPr txBox="1"/>
          <p:nvPr userDrawn="1">
            <p:custDataLst>
              <p:tags r:id="rId1"/>
            </p:custDataLst>
          </p:nvPr>
        </p:nvSpPr>
        <p:spPr>
          <a:xfrm>
            <a:off x="3488903" y="1103144"/>
            <a:ext cx="5856710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1400" b="0" smtClean="0">
                <a:solidFill>
                  <a:srgbClr val="22934B"/>
                </a:solidFill>
                <a:latin typeface="Arial" pitchFamily="34" charset="0"/>
                <a:cs typeface="Arial" pitchFamily="34" charset="0"/>
              </a:rPr>
              <a:t>Because tomorrow matters</a:t>
            </a:r>
            <a:endParaRPr lang="en-US" sz="1400" b="0" dirty="0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2014-11-11</a:t>
            </a:r>
            <a:endParaRPr lang="en-US" dirty="0"/>
          </a:p>
        </p:txBody>
      </p:sp>
      <p:sp>
        <p:nvSpPr>
          <p:cNvPr id="17" name="Classification"/>
          <p:cNvSpPr txBox="1"/>
          <p:nvPr userDrawn="1">
            <p:custDataLst>
              <p:tags r:id="rId2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pyright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2014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tatus" hidden="1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9" y="587007"/>
            <a:ext cx="2666706" cy="7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796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42339"/>
            <a:ext cx="7920880" cy="22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913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2014-11-11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905E2-299F-4982-A0DE-8717C03D5CD5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627227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2014-11-11</a:t>
            </a:r>
            <a:endParaRPr lang="en-US" noProof="0" dirty="0"/>
          </a:p>
        </p:txBody>
      </p:sp>
      <p:sp>
        <p:nvSpPr>
          <p:cNvPr id="4" name="Content Placeholder"/>
          <p:cNvSpPr>
            <a:spLocks noGrp="1"/>
          </p:cNvSpPr>
          <p:nvPr>
            <p:ph sz="quarter" idx="14"/>
          </p:nvPr>
        </p:nvSpPr>
        <p:spPr>
          <a:xfrm>
            <a:off x="560388" y="1124743"/>
            <a:ext cx="8785223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722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ith Image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nd"/>
          <p:cNvSpPr/>
          <p:nvPr userDrawn="1">
            <p:custDataLst>
              <p:tags r:id="rId1"/>
            </p:custDataLst>
          </p:nvPr>
        </p:nvSpPr>
        <p:spPr>
          <a:xfrm>
            <a:off x="0" y="1713600"/>
            <a:ext cx="9906000" cy="1141200"/>
          </a:xfrm>
          <a:prstGeom prst="rect">
            <a:avLst/>
          </a:prstGeom>
          <a:solidFill>
            <a:srgbClr val="229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"/>
          <p:cNvSpPr>
            <a:spLocks noGrp="1"/>
          </p:cNvSpPr>
          <p:nvPr>
            <p:ph type="ctrTitle"/>
          </p:nvPr>
        </p:nvSpPr>
        <p:spPr>
          <a:xfrm>
            <a:off x="1423988" y="1713600"/>
            <a:ext cx="7921612" cy="635279"/>
          </a:xfrm>
        </p:spPr>
        <p:txBody>
          <a:bodyPr wrap="none" bIns="0" anchor="ctr" anchorCtr="0">
            <a:noAutofit/>
          </a:bodyPr>
          <a:lstStyle>
            <a:lvl1pPr>
              <a:lnSpc>
                <a:spcPct val="100000"/>
              </a:lnSpc>
              <a:defRPr sz="34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Placeholder"/>
          <p:cNvSpPr>
            <a:spLocks noGrp="1"/>
          </p:cNvSpPr>
          <p:nvPr>
            <p:ph type="subTitle" idx="1"/>
          </p:nvPr>
        </p:nvSpPr>
        <p:spPr>
          <a:xfrm>
            <a:off x="1423988" y="2420888"/>
            <a:ext cx="7921612" cy="3600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noProof="0" dirty="0"/>
          </a:p>
        </p:txBody>
      </p:sp>
      <p:sp>
        <p:nvSpPr>
          <p:cNvPr id="9" name="Claim Text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3488903" y="1103144"/>
            <a:ext cx="5856710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1400" b="0" i="1" dirty="0" smtClean="0">
                <a:solidFill>
                  <a:srgbClr val="22934B"/>
                </a:solidFill>
                <a:latin typeface="Arial" pitchFamily="34" charset="0"/>
                <a:cs typeface="Arial" pitchFamily="34" charset="0"/>
              </a:rPr>
              <a:t>For a zero-waste future</a:t>
            </a:r>
            <a:endParaRPr lang="en-US" sz="1400" b="0" i="1" dirty="0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23988" y="6632325"/>
            <a:ext cx="352901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2014-11-11</a:t>
            </a:r>
            <a:endParaRPr lang="en-US" dirty="0"/>
          </a:p>
        </p:txBody>
      </p:sp>
      <p:sp>
        <p:nvSpPr>
          <p:cNvPr id="14" name="Copyright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2014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lassification"/>
          <p:cNvSpPr txBox="1"/>
          <p:nvPr userDrawn="1">
            <p:custDataLst>
              <p:tags r:id="rId4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00A6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0"/>
          </p:nvPr>
        </p:nvSpPr>
        <p:spPr>
          <a:xfrm>
            <a:off x="0" y="2854800"/>
            <a:ext cx="9906000" cy="4003199"/>
          </a:xfrm>
        </p:spPr>
        <p:txBody>
          <a:bodyPr tIns="2160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Status" hidden="1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9" y="587007"/>
            <a:ext cx="2666706" cy="7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572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904206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Running Title"/>
          <p:cNvSpPr txBox="1"/>
          <p:nvPr userDrawn="1">
            <p:custDataLst>
              <p:tags r:id="rId2"/>
            </p:custDataLst>
          </p:nvPr>
        </p:nvSpPr>
        <p:spPr>
          <a:xfrm>
            <a:off x="560388" y="540000"/>
            <a:ext cx="8785225" cy="7284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US" sz="2000" b="0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2014-11-11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247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2014-11-11</a:t>
            </a:r>
            <a:endParaRPr lang="en-US" noProof="0" dirty="0"/>
          </a:p>
        </p:txBody>
      </p:sp>
      <p:sp>
        <p:nvSpPr>
          <p:cNvPr id="12" name="Content Placeholder B"/>
          <p:cNvSpPr>
            <a:spLocks noGrp="1"/>
          </p:cNvSpPr>
          <p:nvPr>
            <p:ph sz="quarter" idx="15"/>
          </p:nvPr>
        </p:nvSpPr>
        <p:spPr>
          <a:xfrm>
            <a:off x="5097016" y="1124744"/>
            <a:ext cx="4248595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Content Placeholder A"/>
          <p:cNvSpPr>
            <a:spLocks noGrp="1"/>
          </p:cNvSpPr>
          <p:nvPr>
            <p:ph sz="quarter" idx="14"/>
          </p:nvPr>
        </p:nvSpPr>
        <p:spPr>
          <a:xfrm>
            <a:off x="560387" y="1124744"/>
            <a:ext cx="4248000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766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2014-11-11</a:t>
            </a:r>
            <a:endParaRPr lang="en-US" noProof="0" dirty="0"/>
          </a:p>
        </p:txBody>
      </p:sp>
      <p:sp>
        <p:nvSpPr>
          <p:cNvPr id="15" name="Content Placeholder B"/>
          <p:cNvSpPr>
            <a:spLocks noGrp="1"/>
          </p:cNvSpPr>
          <p:nvPr>
            <p:ph sz="quarter" idx="15"/>
          </p:nvPr>
        </p:nvSpPr>
        <p:spPr>
          <a:xfrm>
            <a:off x="5097612" y="1124744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A"/>
          <p:cNvSpPr>
            <a:spLocks noGrp="1"/>
          </p:cNvSpPr>
          <p:nvPr>
            <p:ph sz="quarter" idx="14"/>
          </p:nvPr>
        </p:nvSpPr>
        <p:spPr>
          <a:xfrm>
            <a:off x="560387" y="1124744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A"/>
          <p:cNvSpPr>
            <a:spLocks noGrp="1"/>
          </p:cNvSpPr>
          <p:nvPr>
            <p:ph sz="quarter" idx="16"/>
          </p:nvPr>
        </p:nvSpPr>
        <p:spPr>
          <a:xfrm>
            <a:off x="560387" y="3826800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A"/>
          <p:cNvSpPr>
            <a:spLocks noGrp="1"/>
          </p:cNvSpPr>
          <p:nvPr>
            <p:ph sz="quarter" idx="17"/>
          </p:nvPr>
        </p:nvSpPr>
        <p:spPr>
          <a:xfrm>
            <a:off x="5097612" y="3826800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51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2014-11-11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12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agenda title</a:t>
            </a:r>
            <a:endParaRPr lang="en-US" noProof="0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2014-11-11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576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Hider"/>
          <p:cNvSpPr/>
          <p:nvPr userDrawn="1"/>
        </p:nvSpPr>
        <p:spPr bwMode="white">
          <a:xfrm>
            <a:off x="465501" y="1052736"/>
            <a:ext cx="8895781" cy="288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2014-11-11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156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387" y="116632"/>
            <a:ext cx="8773937" cy="792088"/>
          </a:xfrm>
          <a:prstGeom prst="rect">
            <a:avLst/>
          </a:prstGeom>
        </p:spPr>
        <p:txBody>
          <a:bodyPr vert="horz" lIns="0" tIns="0" rIns="0" bIns="720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23988" y="6632325"/>
            <a:ext cx="352901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2014-11-11</a:t>
            </a:r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129464" y="6597352"/>
            <a:ext cx="216024" cy="144016"/>
          </a:xfrm>
          <a:prstGeom prst="rect">
            <a:avLst/>
          </a:prstGeom>
        </p:spPr>
        <p:txBody>
          <a:bodyPr vert="horz" wrap="none" lIns="0" tIns="10800" rIns="0" bIns="0" rtlCol="0" anchor="t" anchorCtr="0">
            <a:noAutofit/>
          </a:bodyPr>
          <a:lstStyle>
            <a:lvl1pPr algn="r">
              <a:defRPr sz="10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lassification"/>
          <p:cNvSpPr txBox="1"/>
          <p:nvPr>
            <p:custDataLst>
              <p:tags r:id="rId13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Placeholder"/>
          <p:cNvSpPr>
            <a:spLocks noGrp="1"/>
          </p:cNvSpPr>
          <p:nvPr>
            <p:ph type="body" idx="1"/>
          </p:nvPr>
        </p:nvSpPr>
        <p:spPr>
          <a:xfrm>
            <a:off x="560387" y="1124744"/>
            <a:ext cx="8785223" cy="5112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pyright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2014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49099" y="939846"/>
            <a:ext cx="87852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tus" hidden="1"/>
          <p:cNvSpPr txBox="1">
            <a:spLocks/>
          </p:cNvSpPr>
          <p:nvPr>
            <p:custDataLst>
              <p:tags r:id="rId15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4" y="6521795"/>
            <a:ext cx="860228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2" r:id="rId5"/>
    <p:sldLayoutId id="2147483659" r:id="rId6"/>
    <p:sldLayoutId id="2147483654" r:id="rId7"/>
    <p:sldLayoutId id="2147483658" r:id="rId8"/>
    <p:sldLayoutId id="2147483655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914400" rtl="0" eaLnBrk="1" latinLnBrk="0" hangingPunct="1">
        <a:spcBef>
          <a:spcPts val="576"/>
        </a:spcBef>
        <a:buClr>
          <a:srgbClr val="22934B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6400" indent="-266400" algn="l" defTabSz="914400" rtl="0" eaLnBrk="1" latinLnBrk="0" hangingPunct="1">
        <a:spcBef>
          <a:spcPts val="24"/>
        </a:spcBef>
        <a:buClr>
          <a:srgbClr val="22934B"/>
        </a:buClr>
        <a:buSzPct val="60000"/>
        <a:buFont typeface="Wingdings 3" pitchFamily="18" charset="2"/>
        <a:buChar char=""/>
        <a:defRPr sz="22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08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-"/>
        <a:defRPr lang="de-CH" sz="20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124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968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enable</a:t>
            </a:r>
            <a:r>
              <a:rPr lang="de-CH" dirty="0" smtClean="0"/>
              <a:t> Solver </a:t>
            </a:r>
            <a:r>
              <a:rPr lang="de-CH" smtClean="0"/>
              <a:t>in Excel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87" y="980728"/>
            <a:ext cx="8785223" cy="5112544"/>
          </a:xfrm>
        </p:spPr>
        <p:txBody>
          <a:bodyPr/>
          <a:lstStyle/>
          <a:p>
            <a:r>
              <a:rPr lang="de-CH" sz="2000" dirty="0" smtClean="0"/>
              <a:t>In Excel File Tab </a:t>
            </a:r>
            <a:r>
              <a:rPr lang="de-CH" sz="2000" dirty="0" smtClean="0">
                <a:sym typeface="Wingdings" pitchFamily="2" charset="2"/>
              </a:rPr>
              <a:t> </a:t>
            </a:r>
            <a:r>
              <a:rPr lang="de-CH" sz="2000" dirty="0" err="1" smtClean="0">
                <a:sym typeface="Wingdings" pitchFamily="2" charset="2"/>
              </a:rPr>
              <a:t>select</a:t>
            </a:r>
            <a:r>
              <a:rPr lang="de-CH" sz="2000" dirty="0" smtClean="0">
                <a:sym typeface="Wingdings" pitchFamily="2" charset="2"/>
              </a:rPr>
              <a:t> Options</a:t>
            </a:r>
          </a:p>
          <a:p>
            <a:r>
              <a:rPr lang="de-CH" sz="2000" dirty="0" smtClean="0">
                <a:sym typeface="Wingdings" pitchFamily="2" charset="2"/>
              </a:rPr>
              <a:t>Click on Add-Ins  Manage: Excel Add-Ins  </a:t>
            </a:r>
            <a:r>
              <a:rPr lang="de-CH" sz="2000" dirty="0" err="1" smtClean="0">
                <a:sym typeface="Wingdings" pitchFamily="2" charset="2"/>
              </a:rPr>
              <a:t>click</a:t>
            </a:r>
            <a:r>
              <a:rPr lang="de-CH" sz="2000" dirty="0" smtClean="0">
                <a:sym typeface="Wingdings" pitchFamily="2" charset="2"/>
              </a:rPr>
              <a:t> Go… </a:t>
            </a:r>
            <a:endParaRPr lang="de-CH" sz="2000" dirty="0"/>
          </a:p>
          <a:p>
            <a:r>
              <a:rPr lang="de-CH" sz="2000" dirty="0" smtClean="0">
                <a:sym typeface="Wingdings" pitchFamily="2" charset="2"/>
              </a:rPr>
              <a:t>The </a:t>
            </a:r>
            <a:r>
              <a:rPr lang="de-CH" sz="2000" dirty="0" err="1" smtClean="0">
                <a:sym typeface="Wingdings" pitchFamily="2" charset="2"/>
              </a:rPr>
              <a:t>window</a:t>
            </a:r>
            <a:r>
              <a:rPr lang="de-CH" sz="2000" dirty="0" smtClean="0">
                <a:sym typeface="Wingdings" pitchFamily="2" charset="2"/>
              </a:rPr>
              <a:t> </a:t>
            </a:r>
            <a:r>
              <a:rPr lang="de-CH" sz="2000" dirty="0" err="1" smtClean="0">
                <a:sym typeface="Wingdings" pitchFamily="2" charset="2"/>
              </a:rPr>
              <a:t>below</a:t>
            </a:r>
            <a:r>
              <a:rPr lang="de-CH" sz="2000" dirty="0" smtClean="0">
                <a:sym typeface="Wingdings" pitchFamily="2" charset="2"/>
              </a:rPr>
              <a:t> </a:t>
            </a:r>
            <a:r>
              <a:rPr lang="de-CH" sz="2000" dirty="0" err="1" smtClean="0">
                <a:sym typeface="Wingdings" pitchFamily="2" charset="2"/>
              </a:rPr>
              <a:t>opens</a:t>
            </a:r>
            <a:endParaRPr lang="de-CH" sz="2000" dirty="0" smtClean="0">
              <a:sym typeface="Wingdings" pitchFamily="2" charset="2"/>
            </a:endParaRPr>
          </a:p>
          <a:p>
            <a:r>
              <a:rPr lang="de-CH" sz="2000" dirty="0" smtClean="0">
                <a:sym typeface="Wingdings" pitchFamily="2" charset="2"/>
              </a:rPr>
              <a:t> tick Solver Add-in  </a:t>
            </a:r>
            <a:r>
              <a:rPr lang="de-CH" sz="2000" dirty="0" err="1" smtClean="0">
                <a:sym typeface="Wingdings" pitchFamily="2" charset="2"/>
              </a:rPr>
              <a:t>click</a:t>
            </a:r>
            <a:r>
              <a:rPr lang="de-CH" sz="2000" dirty="0" smtClean="0">
                <a:sym typeface="Wingdings" pitchFamily="2" charset="2"/>
              </a:rPr>
              <a:t> OK</a:t>
            </a:r>
            <a:endParaRPr lang="de-CH" sz="2000" dirty="0"/>
          </a:p>
          <a:p>
            <a:endParaRPr lang="de-CH" sz="2000" dirty="0" smtClean="0"/>
          </a:p>
          <a:p>
            <a:endParaRPr lang="de-CH" sz="2000" dirty="0" smtClean="0"/>
          </a:p>
          <a:p>
            <a:endParaRPr lang="de-CH" sz="2000" dirty="0"/>
          </a:p>
          <a:p>
            <a:endParaRPr lang="de-CH" sz="2000" dirty="0" smtClean="0"/>
          </a:p>
          <a:p>
            <a:endParaRPr lang="de-CH" sz="2000" dirty="0"/>
          </a:p>
          <a:p>
            <a:endParaRPr lang="de-CH" sz="2000" dirty="0" smtClean="0"/>
          </a:p>
          <a:p>
            <a:endParaRPr lang="de-CH" sz="2000" dirty="0"/>
          </a:p>
          <a:p>
            <a:r>
              <a:rPr lang="de-CH" sz="2000" dirty="0" err="1" smtClean="0"/>
              <a:t>When</a:t>
            </a:r>
            <a:r>
              <a:rPr lang="de-CH" sz="2000" dirty="0" smtClean="0"/>
              <a:t> </a:t>
            </a:r>
            <a:r>
              <a:rPr lang="de-CH" sz="2000" dirty="0" err="1" smtClean="0"/>
              <a:t>you</a:t>
            </a:r>
            <a:r>
              <a:rPr lang="de-CH" sz="2000" dirty="0"/>
              <a:t> </a:t>
            </a:r>
            <a:r>
              <a:rPr lang="de-CH" sz="2000" dirty="0" err="1" smtClean="0"/>
              <a:t>were</a:t>
            </a:r>
            <a:r>
              <a:rPr lang="de-CH" sz="2000" dirty="0" smtClean="0"/>
              <a:t> </a:t>
            </a:r>
            <a:r>
              <a:rPr lang="de-CH" sz="2000" dirty="0" err="1" smtClean="0"/>
              <a:t>successful</a:t>
            </a:r>
            <a:r>
              <a:rPr lang="de-CH" sz="2000" dirty="0" smtClean="0"/>
              <a:t> </a:t>
            </a:r>
            <a:r>
              <a:rPr lang="de-CH" sz="2000" dirty="0" err="1" smtClean="0"/>
              <a:t>you</a:t>
            </a:r>
            <a:r>
              <a:rPr lang="de-CH" sz="2000" dirty="0" smtClean="0"/>
              <a:t> </a:t>
            </a:r>
            <a:r>
              <a:rPr lang="de-CH" sz="2000" dirty="0" err="1" smtClean="0"/>
              <a:t>should</a:t>
            </a:r>
            <a:r>
              <a:rPr lang="de-CH" sz="2000" dirty="0" smtClean="0"/>
              <a:t> </a:t>
            </a:r>
            <a:r>
              <a:rPr lang="de-CH" sz="2000" dirty="0" err="1" smtClean="0"/>
              <a:t>see</a:t>
            </a:r>
            <a:r>
              <a:rPr lang="de-CH" sz="2000" dirty="0" smtClean="0"/>
              <a:t> </a:t>
            </a:r>
            <a:r>
              <a:rPr lang="de-CH" sz="2000" dirty="0" err="1" smtClean="0"/>
              <a:t>under</a:t>
            </a:r>
            <a:r>
              <a:rPr lang="de-CH" sz="2000" dirty="0" smtClean="0"/>
              <a:t> Excel Data Tab on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right</a:t>
            </a:r>
            <a:r>
              <a:rPr lang="de-CH" sz="2000" dirty="0" smtClean="0"/>
              <a:t> </a:t>
            </a:r>
            <a:r>
              <a:rPr lang="de-CH" sz="2000" dirty="0" err="1" smtClean="0"/>
              <a:t>side</a:t>
            </a:r>
            <a:r>
              <a:rPr lang="de-CH" sz="2000" dirty="0" smtClean="0"/>
              <a:t>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smtClean="0"/>
              <a:t>Solver </a:t>
            </a:r>
            <a:r>
              <a:rPr lang="de-CH" sz="2000" dirty="0" err="1" smtClean="0"/>
              <a:t>functionality</a:t>
            </a:r>
            <a:r>
              <a:rPr lang="de-CH" sz="2000" dirty="0" smtClean="0"/>
              <a:t> </a:t>
            </a:r>
            <a:r>
              <a:rPr lang="de-CH" sz="2000" dirty="0" err="1" smtClean="0"/>
              <a:t>as</a:t>
            </a:r>
            <a:r>
              <a:rPr lang="de-CH" sz="2000" dirty="0" smtClean="0"/>
              <a:t> </a:t>
            </a:r>
            <a:r>
              <a:rPr lang="de-CH" sz="2000" dirty="0" err="1" smtClean="0"/>
              <a:t>shown</a:t>
            </a:r>
            <a:r>
              <a:rPr lang="de-CH" sz="2000" dirty="0" smtClean="0"/>
              <a:t> </a:t>
            </a:r>
            <a:r>
              <a:rPr lang="de-CH" sz="2000" dirty="0" err="1" smtClean="0"/>
              <a:t>below</a:t>
            </a:r>
            <a:r>
              <a:rPr lang="de-CH" sz="2000" dirty="0" smtClean="0"/>
              <a:t>: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85" y="5912060"/>
            <a:ext cx="7947075" cy="90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71" y="1003588"/>
            <a:ext cx="936105" cy="30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60" y="1700808"/>
            <a:ext cx="5116678" cy="223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97" y="2443748"/>
            <a:ext cx="2058551" cy="261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905E2-299F-4982-A0DE-8717C03D5CD5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97216" y="1700808"/>
            <a:ext cx="144016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EATINGAGENDA" val="-1"/>
  <p:tag name="VERSINFO" val="GEO1005"/>
  <p:tag name="LANGUAGE" val="1033"/>
  <p:tag name="BRAND" val="1"/>
  <p:tag name="LOGO" val="1"/>
  <p:tag name="TITLEBANDCOLOR" val="1"/>
  <p:tag name="DATE" val="2014-11-11"/>
  <p:tag name="LEGALTEXT" val="Holcim Technology Ltd"/>
  <p:tag name="CLASSIFICATION" val="0"/>
  <p:tag name="COPYRIGHT" val="20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im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Running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im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Geocycle">
  <a:themeElements>
    <a:clrScheme name="Geocycle">
      <a:dk1>
        <a:sysClr val="windowText" lastClr="000000"/>
      </a:dk1>
      <a:lt1>
        <a:sysClr val="window" lastClr="FFFFFF"/>
      </a:lt1>
      <a:dk2>
        <a:srgbClr val="22934B"/>
      </a:dk2>
      <a:lt2>
        <a:srgbClr val="8B8D8E"/>
      </a:lt2>
      <a:accent1>
        <a:srgbClr val="22934B"/>
      </a:accent1>
      <a:accent2>
        <a:srgbClr val="003D7E"/>
      </a:accent2>
      <a:accent3>
        <a:srgbClr val="F38F1D"/>
      </a:accent3>
      <a:accent4>
        <a:srgbClr val="753F00"/>
      </a:accent4>
      <a:accent5>
        <a:srgbClr val="8A7967"/>
      </a:accent5>
      <a:accent6>
        <a:srgbClr val="B20838"/>
      </a:accent6>
      <a:hlink>
        <a:srgbClr val="0000FF"/>
      </a:hlink>
      <a:folHlink>
        <a:srgbClr val="800080"/>
      </a:folHlink>
    </a:clrScheme>
    <a:fontScheme name="Holc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B8D8E"/>
        </a:solidFill>
        <a:ln>
          <a:noFill/>
        </a:ln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B8D8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Geocycle">
        <a:dk1>
          <a:sysClr val="windowText" lastClr="000000"/>
        </a:dk1>
        <a:lt1>
          <a:sysClr val="window" lastClr="FFFFFF"/>
        </a:lt1>
        <a:dk2>
          <a:srgbClr val="22934B"/>
        </a:dk2>
        <a:lt2>
          <a:srgbClr val="8B8D8E"/>
        </a:lt2>
        <a:accent1>
          <a:srgbClr val="22934B"/>
        </a:accent1>
        <a:accent2>
          <a:srgbClr val="003D7E"/>
        </a:accent2>
        <a:accent3>
          <a:srgbClr val="F38F1D"/>
        </a:accent3>
        <a:accent4>
          <a:srgbClr val="753F00"/>
        </a:accent4>
        <a:accent5>
          <a:srgbClr val="8A7967"/>
        </a:accent5>
        <a:accent6>
          <a:srgbClr val="B20838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59</Words>
  <Application>Microsoft Office PowerPoint</Application>
  <PresentationFormat>A4 Paper (210x297 mm)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Geocycle</vt:lpstr>
      <vt:lpstr>How to enable Solver in Excel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 Pre-screening v14.05 / Fuel Mix Optimizer v14.08</dc:title>
  <dc:creator>Rupinder Singh Phougat</dc:creator>
  <cp:lastModifiedBy>Sven Ritschard</cp:lastModifiedBy>
  <cp:revision>25</cp:revision>
  <cp:lastPrinted>2014-11-04T15:50:11Z</cp:lastPrinted>
  <dcterms:created xsi:type="dcterms:W3CDTF">2011-11-16T15:12:32Z</dcterms:created>
  <dcterms:modified xsi:type="dcterms:W3CDTF">2015-10-21T12:23:23Z</dcterms:modified>
</cp:coreProperties>
</file>