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72" r:id="rId10"/>
  </p:sldIdLst>
  <p:sldSz cx="9906000" cy="6858000" type="A4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1" autoAdjust="0"/>
    <p:restoredTop sz="94522" autoAdjust="0"/>
  </p:normalViewPr>
  <p:slideViewPr>
    <p:cSldViewPr>
      <p:cViewPr varScale="1">
        <p:scale>
          <a:sx n="95" d="100"/>
          <a:sy n="95" d="100"/>
        </p:scale>
        <p:origin x="-108" y="-294"/>
      </p:cViewPr>
      <p:guideLst>
        <p:guide orient="horz" pos="709"/>
        <p:guide orient="horz" pos="3929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-35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AC45-49B3-4447-BB9A-35A693EC7287}" type="datetimeFigureOut">
              <a:rPr lang="de-DE" smtClean="0">
                <a:latin typeface="Arial" pitchFamily="34" charset="0"/>
              </a:rPr>
              <a:pPr/>
              <a:t>03.05.2016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199-5D63-4E77-AEB4-11F8FF9D8716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0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3B1B39-4685-4E85-BB9B-ABDD424FF213}" type="datetimeFigureOut">
              <a:rPr lang="de-CH" smtClean="0"/>
              <a:pPr/>
              <a:t>03.05.2016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84E2FCB-225E-4050-A57F-9FE7DE93448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904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 hasCustomPrompt="1"/>
          </p:nvPr>
        </p:nvSpPr>
        <p:spPr>
          <a:xfrm>
            <a:off x="1423987" y="1916832"/>
            <a:ext cx="7921625" cy="1080120"/>
          </a:xfrm>
        </p:spPr>
        <p:txBody>
          <a:bodyPr bIns="0" anchor="t">
            <a:noAutofit/>
          </a:bodyPr>
          <a:lstStyle>
            <a:lvl1pPr>
              <a:lnSpc>
                <a:spcPct val="1000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3068960"/>
            <a:ext cx="7921612" cy="648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1423988" y="3717032"/>
            <a:ext cx="7921625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2pPr>
            <a:lvl3pPr marL="9144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3pPr>
            <a:lvl4pPr marL="13716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8288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Name, Function</a:t>
            </a:r>
            <a:endParaRPr lang="en-US" dirty="0"/>
          </a:p>
        </p:txBody>
      </p:sp>
      <p:sp>
        <p:nvSpPr>
          <p:cNvPr id="7" name="Claim Text"/>
          <p:cNvSpPr txBox="1"/>
          <p:nvPr userDrawn="1">
            <p:custDataLst>
              <p:tags r:id="rId1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Because tomorrow matters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7" name="Classification"/>
          <p:cNvSpPr txBox="1"/>
          <p:nvPr userDrawn="1">
            <p:custDataLst>
              <p:tags r:id="rId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607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2560" y="1742339"/>
            <a:ext cx="7920880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7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ith Image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nd"/>
          <p:cNvSpPr/>
          <p:nvPr userDrawn="1">
            <p:custDataLst>
              <p:tags r:id="rId1"/>
            </p:custDataLst>
          </p:nvPr>
        </p:nvSpPr>
        <p:spPr>
          <a:xfrm>
            <a:off x="0" y="1713600"/>
            <a:ext cx="9906000" cy="1141200"/>
          </a:xfrm>
          <a:prstGeom prst="rect">
            <a:avLst/>
          </a:prstGeom>
          <a:solidFill>
            <a:srgbClr val="229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423988" y="1713600"/>
            <a:ext cx="7921612" cy="635279"/>
          </a:xfrm>
        </p:spPr>
        <p:txBody>
          <a:bodyPr wrap="none" bIns="0" anchor="ctr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921612" cy="36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9" name="Claim Text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i="0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i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4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lassification"/>
          <p:cNvSpPr txBox="1"/>
          <p:nvPr userDrawn="1">
            <p:custDataLst>
              <p:tags r:id="rId4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00A6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0" y="2854800"/>
            <a:ext cx="9906000" cy="4003199"/>
          </a:xfrm>
        </p:spPr>
        <p:txBody>
          <a:bodyPr tIns="2160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5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904206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unning Title"/>
          <p:cNvSpPr txBox="1"/>
          <p:nvPr userDrawn="1">
            <p:custDataLst>
              <p:tags r:id="rId2"/>
            </p:custDataLst>
          </p:nvPr>
        </p:nvSpPr>
        <p:spPr>
          <a:xfrm>
            <a:off x="560388" y="540000"/>
            <a:ext cx="8785225" cy="7284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US" sz="2000" b="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8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2" name="Content Placeholder B"/>
          <p:cNvSpPr>
            <a:spLocks noGrp="1"/>
          </p:cNvSpPr>
          <p:nvPr>
            <p:ph sz="quarter" idx="15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47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5" name="Content Placeholder B"/>
          <p:cNvSpPr>
            <a:spLocks noGrp="1"/>
          </p:cNvSpPr>
          <p:nvPr>
            <p:ph sz="quarter" idx="15"/>
          </p:nvPr>
        </p:nvSpPr>
        <p:spPr>
          <a:xfrm>
            <a:off x="5097612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A"/>
          <p:cNvSpPr>
            <a:spLocks noGrp="1"/>
          </p:cNvSpPr>
          <p:nvPr>
            <p:ph sz="quarter" idx="16"/>
          </p:nvPr>
        </p:nvSpPr>
        <p:spPr>
          <a:xfrm>
            <a:off x="560387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A"/>
          <p:cNvSpPr>
            <a:spLocks noGrp="1"/>
          </p:cNvSpPr>
          <p:nvPr>
            <p:ph sz="quarter" idx="17"/>
          </p:nvPr>
        </p:nvSpPr>
        <p:spPr>
          <a:xfrm>
            <a:off x="5097612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84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41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agenda title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Hider"/>
          <p:cNvSpPr/>
          <p:nvPr userDrawn="1"/>
        </p:nvSpPr>
        <p:spPr bwMode="white">
          <a:xfrm>
            <a:off x="465501" y="1052736"/>
            <a:ext cx="8895781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6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  <a:prstGeom prst="rect">
            <a:avLst/>
          </a:prstGeom>
        </p:spPr>
        <p:txBody>
          <a:bodyPr vert="horz" lIns="0" tIns="0" rIns="0" bIns="720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129464" y="6597352"/>
            <a:ext cx="216024" cy="144016"/>
          </a:xfrm>
          <a:prstGeom prst="rect">
            <a:avLst/>
          </a:prstGeom>
        </p:spPr>
        <p:txBody>
          <a:bodyPr vert="horz" wrap="none" lIns="0" tIns="10800" rIns="0" bIns="0" rtlCol="0" anchor="t" anchorCtr="0">
            <a:noAutofit/>
          </a:bodyPr>
          <a:lstStyle>
            <a:lvl1pPr algn="r">
              <a:defRPr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lassification"/>
          <p:cNvSpPr txBox="1"/>
          <p:nvPr>
            <p:custDataLst>
              <p:tags r:id="rId1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"/>
          <p:cNvSpPr>
            <a:spLocks noGrp="1"/>
          </p:cNvSpPr>
          <p:nvPr>
            <p:ph type="body" idx="1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pyright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099" y="939846"/>
            <a:ext cx="8785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14" y="6521795"/>
            <a:ext cx="86022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9" r:id="rId6"/>
    <p:sldLayoutId id="2147483654" r:id="rId7"/>
    <p:sldLayoutId id="2147483658" r:id="rId8"/>
    <p:sldLayoutId id="2147483655" r:id="rId9"/>
    <p:sldLayoutId id="214748366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576"/>
        </a:spcBef>
        <a:buClr>
          <a:srgbClr val="22934B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400" indent="-266400" algn="l" defTabSz="914400" rtl="0" eaLnBrk="1" latinLnBrk="0" hangingPunct="1">
        <a:spcBef>
          <a:spcPts val="24"/>
        </a:spcBef>
        <a:buClr>
          <a:srgbClr val="22934B"/>
        </a:buClr>
        <a:buSzPct val="60000"/>
        <a:buFont typeface="Wingdings 3" pitchFamily="18" charset="2"/>
        <a:buChar char="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0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lang="de-CH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24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96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FMO Case Study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489452" cy="360040"/>
          </a:xfrm>
        </p:spPr>
        <p:txBody>
          <a:bodyPr/>
          <a:lstStyle/>
          <a:p>
            <a:r>
              <a:rPr lang="en-US" dirty="0" smtClean="0"/>
              <a:t>SPREAD Course 2016, </a:t>
            </a:r>
            <a:r>
              <a:rPr lang="en-US" dirty="0" err="1" smtClean="0"/>
              <a:t>Settat</a:t>
            </a:r>
            <a:r>
              <a:rPr lang="en-US" dirty="0" smtClean="0"/>
              <a:t>, </a:t>
            </a:r>
            <a:r>
              <a:rPr lang="en-US" dirty="0" err="1" smtClean="0"/>
              <a:t>Sorin</a:t>
            </a:r>
            <a:r>
              <a:rPr lang="en-US" dirty="0" smtClean="0"/>
              <a:t> </a:t>
            </a:r>
            <a:r>
              <a:rPr lang="en-US" dirty="0" err="1" smtClean="0"/>
              <a:t>Petrescu</a:t>
            </a:r>
            <a:r>
              <a:rPr lang="en-US" dirty="0" smtClean="0"/>
              <a:t> - Geocycle</a:t>
            </a:r>
            <a:endParaRPr lang="en-US" dirty="0"/>
          </a:p>
        </p:txBody>
      </p:sp>
      <p:pic>
        <p:nvPicPr>
          <p:cNvPr id="14" name="TitleImage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2"/>
            </p:custDataLst>
          </p:nvPr>
        </p:nvSpPr>
        <p:spPr>
          <a:xfrm>
            <a:off x="7313390" y="6633793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>
            <a:defPPr>
              <a:defRPr lang="de-DE"/>
            </a:defPPr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© 2015 Holcim Technology Ltd</a:t>
            </a:r>
            <a:endParaRPr lang="en-US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6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3708708"/>
          </a:xfrm>
        </p:spPr>
        <p:txBody>
          <a:bodyPr/>
          <a:lstStyle/>
          <a:p>
            <a:r>
              <a:rPr lang="en-US" dirty="0" smtClean="0"/>
              <a:t>Getting familiar with the FMO</a:t>
            </a:r>
          </a:p>
          <a:p>
            <a:r>
              <a:rPr lang="en-US" dirty="0" smtClean="0"/>
              <a:t>Being able to quickly calculate GAV, STEC, TSR and TEE for a fuel mix</a:t>
            </a:r>
          </a:p>
          <a:p>
            <a:r>
              <a:rPr lang="en-US" dirty="0" smtClean="0"/>
              <a:t>Optimize fuel mix (lowest SACTE) using Excel Solver with various constraints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Use the FMO in your PPE project (if applicable</a:t>
            </a:r>
            <a:r>
              <a:rPr lang="en-US" dirty="0" smtClean="0">
                <a:sym typeface="Wingdings" pitchFamily="2" charset="2"/>
              </a:rPr>
              <a:t>) and definition/review </a:t>
            </a:r>
            <a:r>
              <a:rPr lang="en-US" dirty="0">
                <a:sym typeface="Wingdings" pitchFamily="2" charset="2"/>
              </a:rPr>
              <a:t>of AF </a:t>
            </a:r>
            <a:r>
              <a:rPr lang="en-US" dirty="0" smtClean="0">
                <a:sym typeface="Wingdings" pitchFamily="2" charset="2"/>
              </a:rPr>
              <a:t>strategy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414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0992" y="1179336"/>
            <a:ext cx="5004000" cy="464972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0389" y="1124743"/>
            <a:ext cx="4536627" cy="4308872"/>
          </a:xfrm>
        </p:spPr>
        <p:txBody>
          <a:bodyPr/>
          <a:lstStyle/>
          <a:p>
            <a:r>
              <a:rPr lang="en-US" sz="2000" dirty="0" smtClean="0"/>
              <a:t>In-line precalciner (ILC) kiln</a:t>
            </a:r>
          </a:p>
          <a:p>
            <a:pPr lvl="1"/>
            <a:r>
              <a:rPr lang="en-US" sz="1800" dirty="0" smtClean="0"/>
              <a:t>Capacity 4’500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cli</a:t>
            </a:r>
            <a:r>
              <a:rPr lang="en-US" sz="1800" dirty="0" smtClean="0"/>
              <a:t>/d</a:t>
            </a:r>
          </a:p>
          <a:p>
            <a:pPr lvl="1"/>
            <a:r>
              <a:rPr lang="en-US" sz="1800" dirty="0" smtClean="0"/>
              <a:t>STEC 3’300 kJ/</a:t>
            </a:r>
            <a:r>
              <a:rPr lang="en-US" sz="1800" dirty="0" err="1" smtClean="0"/>
              <a:t>kg</a:t>
            </a:r>
            <a:r>
              <a:rPr lang="en-US" sz="1800" baseline="-25000" dirty="0" err="1" smtClean="0"/>
              <a:t>cli</a:t>
            </a:r>
            <a:endParaRPr lang="en-US" sz="1800" baseline="-25000" dirty="0" smtClean="0"/>
          </a:p>
          <a:p>
            <a:r>
              <a:rPr lang="en-US" sz="2000" dirty="0" smtClean="0"/>
              <a:t>Traditional fuel is coal at 5.4 USD/GJ</a:t>
            </a:r>
          </a:p>
          <a:p>
            <a:r>
              <a:rPr lang="en-US" sz="2000" dirty="0" smtClean="0"/>
              <a:t>12% kiln exhaust gas handling capacity reserves</a:t>
            </a:r>
          </a:p>
          <a:p>
            <a:pPr lvl="1"/>
            <a:r>
              <a:rPr lang="en-US" sz="1800" dirty="0" smtClean="0"/>
              <a:t>N</a:t>
            </a:r>
            <a:r>
              <a:rPr lang="en-US" sz="1800" dirty="0" smtClean="0">
                <a:sym typeface="Wingdings" panose="05000000000000000000" pitchFamily="2" charset="2"/>
              </a:rPr>
              <a:t>o immediate impact on EBITDA by clinker production loss</a:t>
            </a:r>
            <a:endParaRPr lang="en-US" sz="1800" dirty="0" smtClean="0"/>
          </a:p>
          <a:p>
            <a:r>
              <a:rPr lang="en-US" sz="2000" dirty="0" smtClean="0"/>
              <a:t>No AFRs used so far</a:t>
            </a:r>
          </a:p>
          <a:p>
            <a:pPr lvl="1"/>
            <a:r>
              <a:rPr lang="en-US" sz="1800" dirty="0" smtClean="0"/>
              <a:t>Assume all AF installations (pre-processing, feeding, etc.) are </a:t>
            </a:r>
            <a:br>
              <a:rPr lang="en-US" sz="1800" dirty="0" smtClean="0"/>
            </a:br>
            <a:r>
              <a:rPr lang="en-US" sz="1800" dirty="0" smtClean="0"/>
              <a:t>available for all the material streams</a:t>
            </a:r>
          </a:p>
          <a:p>
            <a:pPr lvl="1"/>
            <a:r>
              <a:rPr lang="en-US" sz="1800" dirty="0" smtClean="0"/>
              <a:t>Simultaneous feeding of all streams possible</a:t>
            </a:r>
          </a:p>
          <a:p>
            <a:r>
              <a:rPr lang="en-US" sz="2000" dirty="0" smtClean="0"/>
              <a:t>No kiln gas bypass and no CKD extraction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GEOCEM plant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07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60389" y="1124743"/>
            <a:ext cx="8713091" cy="1231106"/>
          </a:xfrm>
        </p:spPr>
        <p:txBody>
          <a:bodyPr/>
          <a:lstStyle/>
          <a:p>
            <a:r>
              <a:rPr lang="de-CH" sz="2000" dirty="0" smtClean="0"/>
              <a:t>The </a:t>
            </a:r>
            <a:r>
              <a:rPr lang="de-CH" sz="2000" dirty="0" err="1"/>
              <a:t>handed</a:t>
            </a:r>
            <a:r>
              <a:rPr lang="de-CH" sz="2000" dirty="0"/>
              <a:t>-out FMO </a:t>
            </a:r>
            <a:r>
              <a:rPr lang="de-CH" sz="2000" dirty="0" err="1"/>
              <a:t>is</a:t>
            </a:r>
            <a:r>
              <a:rPr lang="de-CH" sz="2000" dirty="0"/>
              <a:t> </a:t>
            </a:r>
            <a:r>
              <a:rPr lang="de-CH" sz="2000" dirty="0" err="1"/>
              <a:t>already</a:t>
            </a:r>
            <a:r>
              <a:rPr lang="de-CH" sz="2000" dirty="0"/>
              <a:t> </a:t>
            </a:r>
            <a:r>
              <a:rPr lang="de-CH" sz="2000" dirty="0" err="1" smtClean="0"/>
              <a:t>complete</a:t>
            </a:r>
            <a:r>
              <a:rPr lang="de-CH" sz="2000" dirty="0" smtClean="0"/>
              <a:t> </a:t>
            </a:r>
            <a:r>
              <a:rPr lang="de-CH" sz="2000" dirty="0" err="1"/>
              <a:t>with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required</a:t>
            </a:r>
            <a:r>
              <a:rPr lang="de-CH" sz="2000" dirty="0"/>
              <a:t> </a:t>
            </a:r>
            <a:r>
              <a:rPr lang="de-CH" sz="2000" dirty="0" err="1" smtClean="0"/>
              <a:t>information</a:t>
            </a:r>
            <a:r>
              <a:rPr lang="de-CH" sz="2000" dirty="0" smtClean="0"/>
              <a:t>:</a:t>
            </a:r>
          </a:p>
          <a:p>
            <a:pPr lvl="1"/>
            <a:r>
              <a:rPr lang="de-CH" sz="1800" dirty="0" err="1" smtClean="0"/>
              <a:t>kiln</a:t>
            </a:r>
            <a:r>
              <a:rPr lang="de-CH" sz="1800" dirty="0" smtClean="0"/>
              <a:t> </a:t>
            </a:r>
            <a:r>
              <a:rPr lang="de-CH" sz="1800" dirty="0" err="1"/>
              <a:t>system</a:t>
            </a:r>
            <a:r>
              <a:rPr lang="de-CH" sz="1800" dirty="0"/>
              <a:t> </a:t>
            </a:r>
            <a:r>
              <a:rPr lang="de-CH" sz="1800" dirty="0" smtClean="0"/>
              <a:t>type</a:t>
            </a:r>
          </a:p>
          <a:p>
            <a:pPr lvl="1"/>
            <a:r>
              <a:rPr lang="de-CH" sz="1800" dirty="0" smtClean="0"/>
              <a:t>gas </a:t>
            </a:r>
            <a:r>
              <a:rPr lang="de-CH" sz="1800" dirty="0" err="1"/>
              <a:t>flow</a:t>
            </a:r>
            <a:r>
              <a:rPr lang="de-CH" sz="1800" dirty="0"/>
              <a:t> </a:t>
            </a:r>
            <a:r>
              <a:rPr lang="de-CH" sz="1800" dirty="0" err="1" smtClean="0"/>
              <a:t>reserves</a:t>
            </a:r>
            <a:endParaRPr lang="de-CH" sz="1800" dirty="0" smtClean="0"/>
          </a:p>
          <a:p>
            <a:pPr lvl="1"/>
            <a:r>
              <a:rPr lang="de-CH" sz="1800" dirty="0" err="1" smtClean="0"/>
              <a:t>fuel</a:t>
            </a:r>
            <a:r>
              <a:rPr lang="de-CH" sz="1800" dirty="0" smtClean="0"/>
              <a:t> </a:t>
            </a:r>
            <a:r>
              <a:rPr lang="de-CH" sz="1800" dirty="0" err="1" smtClean="0"/>
              <a:t>category</a:t>
            </a:r>
            <a:r>
              <a:rPr lang="de-CH" sz="1800" dirty="0" smtClean="0"/>
              <a:t>, </a:t>
            </a:r>
            <a:r>
              <a:rPr lang="de-CH" sz="1800" dirty="0" err="1" smtClean="0"/>
              <a:t>properties</a:t>
            </a:r>
            <a:r>
              <a:rPr lang="de-CH" sz="1800" dirty="0" smtClean="0"/>
              <a:t> </a:t>
            </a:r>
            <a:r>
              <a:rPr lang="de-CH" sz="1800" dirty="0" err="1"/>
              <a:t>and</a:t>
            </a:r>
            <a:r>
              <a:rPr lang="de-CH" sz="1800" dirty="0"/>
              <a:t> </a:t>
            </a:r>
            <a:r>
              <a:rPr lang="de-CH" sz="1800" dirty="0" err="1" smtClean="0"/>
              <a:t>cost</a:t>
            </a:r>
            <a:endParaRPr lang="de-CH" sz="1800" dirty="0" smtClean="0"/>
          </a:p>
          <a:p>
            <a:pPr lvl="1"/>
            <a:r>
              <a:rPr lang="de-CH" sz="1800" dirty="0" smtClean="0"/>
              <a:t>Cl </a:t>
            </a:r>
            <a:r>
              <a:rPr lang="de-CH" sz="1800" dirty="0" err="1"/>
              <a:t>from</a:t>
            </a:r>
            <a:r>
              <a:rPr lang="de-CH" sz="1800" dirty="0"/>
              <a:t> </a:t>
            </a:r>
            <a:r>
              <a:rPr lang="de-CH" sz="1800" dirty="0" err="1"/>
              <a:t>raw</a:t>
            </a:r>
            <a:r>
              <a:rPr lang="de-CH" sz="1800" dirty="0"/>
              <a:t> </a:t>
            </a:r>
            <a:r>
              <a:rPr lang="de-CH" sz="1800" dirty="0" err="1" smtClean="0"/>
              <a:t>materials</a:t>
            </a:r>
            <a:endParaRPr lang="de-CH" sz="1800" dirty="0" smtClean="0"/>
          </a:p>
          <a:p>
            <a:pPr lvl="1"/>
            <a:r>
              <a:rPr lang="de-CH" sz="1800" dirty="0" smtClean="0"/>
              <a:t>SO3 </a:t>
            </a:r>
            <a:r>
              <a:rPr lang="de-CH" sz="1800" dirty="0" err="1" smtClean="0"/>
              <a:t>and</a:t>
            </a:r>
            <a:r>
              <a:rPr lang="de-CH" sz="1800" dirty="0" smtClean="0"/>
              <a:t> </a:t>
            </a:r>
            <a:r>
              <a:rPr lang="de-CH" sz="1800" dirty="0" err="1" smtClean="0"/>
              <a:t>alkalis</a:t>
            </a:r>
            <a:r>
              <a:rPr lang="de-CH" sz="1800" dirty="0" smtClean="0"/>
              <a:t> </a:t>
            </a:r>
            <a:r>
              <a:rPr lang="de-CH" sz="1800" dirty="0"/>
              <a:t>in </a:t>
            </a:r>
            <a:r>
              <a:rPr lang="de-CH" sz="1800" dirty="0" smtClean="0"/>
              <a:t>clinker</a:t>
            </a:r>
          </a:p>
          <a:p>
            <a:pPr lvl="1"/>
            <a:r>
              <a:rPr lang="de-CH" sz="1800" dirty="0" smtClean="0"/>
              <a:t>…</a:t>
            </a:r>
            <a:endParaRPr lang="de-CH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of the needed information is already in the FMO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00" y="3225356"/>
            <a:ext cx="9720000" cy="293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96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1: Finish </a:t>
            </a:r>
            <a:r>
              <a:rPr lang="de-CH" dirty="0" err="1" smtClean="0"/>
              <a:t>baseline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274434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Enter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kiln</a:t>
            </a:r>
            <a:r>
              <a:rPr lang="de-CH" sz="2000" dirty="0" smtClean="0"/>
              <a:t> </a:t>
            </a:r>
            <a:r>
              <a:rPr lang="de-CH" sz="2000" dirty="0" err="1" smtClean="0"/>
              <a:t>Production</a:t>
            </a:r>
            <a:r>
              <a:rPr lang="de-CH" sz="2000" dirty="0" smtClean="0"/>
              <a:t> Rate </a:t>
            </a:r>
            <a:r>
              <a:rPr lang="de-CH" sz="2000" dirty="0"/>
              <a:t>I</a:t>
            </a:r>
            <a:r>
              <a:rPr lang="de-CH" sz="2000" dirty="0" smtClean="0"/>
              <a:t>ndex (PRI) </a:t>
            </a:r>
            <a:r>
              <a:rPr lang="de-CH" sz="2000" dirty="0" err="1" smtClean="0"/>
              <a:t>and</a:t>
            </a:r>
            <a:r>
              <a:rPr lang="de-CH" sz="2000" dirty="0" smtClean="0"/>
              <a:t> Gross </a:t>
            </a:r>
            <a:r>
              <a:rPr lang="de-CH" sz="2000" dirty="0" err="1" smtClean="0"/>
              <a:t>Availability</a:t>
            </a:r>
            <a:r>
              <a:rPr lang="de-CH" sz="2000" dirty="0" smtClean="0"/>
              <a:t> Index (GAI). PRI=95%, GAI=89.5%. </a:t>
            </a:r>
            <a:r>
              <a:rPr lang="de-CH" sz="2000" dirty="0" err="1" smtClean="0"/>
              <a:t>How</a:t>
            </a:r>
            <a:r>
              <a:rPr lang="de-CH" sz="2000" dirty="0" smtClean="0"/>
              <a:t> </a:t>
            </a:r>
            <a:r>
              <a:rPr lang="de-CH" sz="2000" dirty="0" err="1" smtClean="0"/>
              <a:t>many</a:t>
            </a:r>
            <a:r>
              <a:rPr lang="de-CH" sz="2000" dirty="0" smtClean="0"/>
              <a:t> t </a:t>
            </a:r>
            <a:r>
              <a:rPr lang="de-CH" sz="2000" dirty="0" err="1" smtClean="0"/>
              <a:t>clinker</a:t>
            </a:r>
            <a:r>
              <a:rPr lang="de-CH" sz="2000" dirty="0" smtClean="0"/>
              <a:t>/</a:t>
            </a:r>
            <a:r>
              <a:rPr lang="de-CH" sz="2000" dirty="0" err="1" smtClean="0"/>
              <a:t>year</a:t>
            </a:r>
            <a:r>
              <a:rPr lang="de-CH" sz="2000" dirty="0" smtClean="0"/>
              <a:t> </a:t>
            </a:r>
            <a:r>
              <a:rPr lang="de-CH" sz="2000" dirty="0" err="1" smtClean="0"/>
              <a:t>did</a:t>
            </a:r>
            <a:r>
              <a:rPr lang="de-CH" sz="2000" dirty="0" smtClean="0"/>
              <a:t> </a:t>
            </a:r>
            <a:r>
              <a:rPr lang="de-CH" sz="2000" dirty="0" err="1" smtClean="0"/>
              <a:t>you</a:t>
            </a:r>
            <a:r>
              <a:rPr lang="de-CH" sz="2000" dirty="0" smtClean="0"/>
              <a:t> </a:t>
            </a:r>
            <a:r>
              <a:rPr lang="de-CH" sz="2000" dirty="0" err="1" smtClean="0"/>
              <a:t>produce</a:t>
            </a:r>
            <a:r>
              <a:rPr lang="de-CH" sz="2000" dirty="0" smtClean="0"/>
              <a:t>?</a:t>
            </a:r>
            <a:endParaRPr lang="de-CH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Adjust</a:t>
            </a:r>
            <a:r>
              <a:rPr lang="de-CH" sz="2000" dirty="0" smtClean="0"/>
              <a:t> </a:t>
            </a:r>
            <a:r>
              <a:rPr lang="de-CH" sz="2000" i="1" dirty="0" err="1" smtClean="0"/>
              <a:t>by</a:t>
            </a:r>
            <a:r>
              <a:rPr lang="de-CH" sz="2000" i="1" dirty="0" smtClean="0"/>
              <a:t> </a:t>
            </a:r>
            <a:r>
              <a:rPr lang="de-CH" sz="2000" i="1" dirty="0" err="1" smtClean="0"/>
              <a:t>hand</a:t>
            </a:r>
            <a:r>
              <a:rPr lang="de-CH" sz="2000" dirty="0" smtClean="0"/>
              <a:t> (</a:t>
            </a:r>
            <a:r>
              <a:rPr lang="de-CH" sz="2000" dirty="0" err="1" smtClean="0"/>
              <a:t>trial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error</a:t>
            </a:r>
            <a:r>
              <a:rPr lang="de-CH" sz="2000" dirty="0" smtClean="0"/>
              <a:t>)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coal</a:t>
            </a:r>
            <a:r>
              <a:rPr lang="de-CH" sz="2000" dirty="0" smtClean="0"/>
              <a:t> </a:t>
            </a:r>
            <a:r>
              <a:rPr lang="de-CH" sz="2000" dirty="0" err="1" smtClean="0"/>
              <a:t>volumes</a:t>
            </a:r>
            <a:r>
              <a:rPr lang="de-CH" sz="2000" dirty="0" smtClean="0"/>
              <a:t> at BZ </a:t>
            </a:r>
            <a:r>
              <a:rPr lang="de-CH" sz="2000" dirty="0" err="1" smtClean="0"/>
              <a:t>and</a:t>
            </a:r>
            <a:r>
              <a:rPr lang="de-CH" sz="2000" dirty="0" smtClean="0"/>
              <a:t> ILC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 smtClean="0"/>
              <a:t>How</a:t>
            </a:r>
            <a:r>
              <a:rPr lang="de-CH" sz="1800" dirty="0" smtClean="0"/>
              <a:t> </a:t>
            </a:r>
            <a:r>
              <a:rPr lang="de-CH" sz="1800" dirty="0" err="1" smtClean="0"/>
              <a:t>many</a:t>
            </a:r>
            <a:r>
              <a:rPr lang="de-CH" sz="1800" dirty="0" smtClean="0"/>
              <a:t> </a:t>
            </a:r>
            <a:r>
              <a:rPr lang="de-CH" sz="1800" dirty="0" err="1" smtClean="0"/>
              <a:t>tons</a:t>
            </a:r>
            <a:r>
              <a:rPr lang="de-CH" sz="1800" dirty="0" smtClean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coal</a:t>
            </a:r>
            <a:r>
              <a:rPr lang="de-CH" sz="1800" dirty="0" smtClean="0"/>
              <a:t> </a:t>
            </a:r>
            <a:r>
              <a:rPr lang="de-CH" sz="1800" dirty="0" err="1" smtClean="0"/>
              <a:t>are</a:t>
            </a:r>
            <a:r>
              <a:rPr lang="de-CH" sz="1800" dirty="0" smtClean="0"/>
              <a:t> </a:t>
            </a:r>
            <a:r>
              <a:rPr lang="de-CH" sz="1800" dirty="0" err="1" smtClean="0"/>
              <a:t>needed</a:t>
            </a:r>
            <a:r>
              <a:rPr lang="de-CH" sz="1800" dirty="0" smtClean="0"/>
              <a:t> </a:t>
            </a:r>
            <a:r>
              <a:rPr lang="de-CH" sz="1800" dirty="0" err="1" smtClean="0"/>
              <a:t>need</a:t>
            </a:r>
            <a:r>
              <a:rPr lang="de-CH" sz="1800" dirty="0" smtClean="0"/>
              <a:t> at BZ </a:t>
            </a:r>
            <a:r>
              <a:rPr lang="de-CH" sz="1800" dirty="0" err="1" smtClean="0"/>
              <a:t>and</a:t>
            </a:r>
            <a:r>
              <a:rPr lang="de-CH" sz="1800" dirty="0" smtClean="0"/>
              <a:t> ILC?</a:t>
            </a:r>
          </a:p>
          <a:p>
            <a:pPr marL="1008000" lvl="2" indent="-457200">
              <a:lnSpc>
                <a:spcPct val="150000"/>
              </a:lnSpc>
            </a:pPr>
            <a:r>
              <a:rPr lang="de-CH" sz="1600" dirty="0" smtClean="0"/>
              <a:t>Match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target</a:t>
            </a:r>
            <a:r>
              <a:rPr lang="de-CH" sz="1600" dirty="0" smtClean="0"/>
              <a:t> </a:t>
            </a:r>
            <a:r>
              <a:rPr lang="de-CH" sz="1600" dirty="0" err="1" smtClean="0"/>
              <a:t>heat</a:t>
            </a:r>
            <a:r>
              <a:rPr lang="de-CH" sz="1600" dirty="0" smtClean="0"/>
              <a:t> </a:t>
            </a:r>
            <a:r>
              <a:rPr lang="de-CH" sz="1600" dirty="0" err="1" smtClean="0"/>
              <a:t>consumption</a:t>
            </a:r>
            <a:endParaRPr lang="de-CH" sz="1600" dirty="0" smtClean="0"/>
          </a:p>
          <a:p>
            <a:pPr marL="1008000" lvl="2" indent="-457200">
              <a:lnSpc>
                <a:spcPct val="150000"/>
              </a:lnSpc>
            </a:pPr>
            <a:r>
              <a:rPr lang="de-CH" sz="1600" dirty="0" err="1" smtClean="0"/>
              <a:t>Adjust</a:t>
            </a:r>
            <a:r>
              <a:rPr lang="de-CH" sz="1600" dirty="0" smtClean="0"/>
              <a:t> </a:t>
            </a:r>
            <a:r>
              <a:rPr lang="de-CH" sz="1600" dirty="0" err="1" smtClean="0"/>
              <a:t>for</a:t>
            </a:r>
            <a:r>
              <a:rPr lang="de-CH" sz="1600" dirty="0" smtClean="0"/>
              <a:t> 40% </a:t>
            </a:r>
            <a:r>
              <a:rPr lang="de-CH" sz="1600" dirty="0" err="1" smtClean="0"/>
              <a:t>heat</a:t>
            </a:r>
            <a:r>
              <a:rPr lang="de-CH" sz="1600" dirty="0" smtClean="0"/>
              <a:t> </a:t>
            </a:r>
            <a:r>
              <a:rPr lang="de-CH" sz="1600" dirty="0" err="1" smtClean="0"/>
              <a:t>input</a:t>
            </a:r>
            <a:r>
              <a:rPr lang="de-CH" sz="1600" dirty="0" smtClean="0"/>
              <a:t> at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main</a:t>
            </a:r>
            <a:r>
              <a:rPr lang="de-CH" sz="1600" dirty="0" smtClean="0"/>
              <a:t> </a:t>
            </a:r>
            <a:r>
              <a:rPr lang="de-CH" sz="1600" dirty="0" err="1" smtClean="0"/>
              <a:t>burner</a:t>
            </a:r>
            <a:r>
              <a:rPr lang="de-CH" sz="1600" dirty="0" smtClean="0"/>
              <a:t> (BZ)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29064" y="3861048"/>
            <a:ext cx="936104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36976" y="3284984"/>
            <a:ext cx="15841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513" y="4283174"/>
            <a:ext cx="4819390" cy="145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5168" y="4365104"/>
            <a:ext cx="31852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168" y="3140968"/>
            <a:ext cx="2867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597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2: </a:t>
            </a:r>
            <a:r>
              <a:rPr lang="de-CH" dirty="0" err="1" smtClean="0"/>
              <a:t>Use</a:t>
            </a:r>
            <a:r>
              <a:rPr lang="de-CH" dirty="0" smtClean="0"/>
              <a:t> liquid AF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contaminated</a:t>
            </a:r>
            <a:r>
              <a:rPr lang="de-CH" dirty="0" smtClean="0"/>
              <a:t> </a:t>
            </a:r>
            <a:r>
              <a:rPr lang="de-CH" dirty="0" err="1" smtClean="0"/>
              <a:t>water</a:t>
            </a:r>
            <a:endParaRPr lang="de-CH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980728"/>
            <a:ext cx="8785223" cy="569386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Use</a:t>
            </a:r>
            <a:r>
              <a:rPr lang="de-CH" sz="2000" dirty="0" smtClean="0"/>
              <a:t> 10’000 t/a </a:t>
            </a:r>
            <a:r>
              <a:rPr lang="de-CH" sz="2000" dirty="0" err="1" smtClean="0"/>
              <a:t>each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contaminated</a:t>
            </a:r>
            <a:r>
              <a:rPr lang="de-CH" sz="2000" dirty="0" smtClean="0"/>
              <a:t> </a:t>
            </a:r>
            <a:r>
              <a:rPr lang="de-CH" sz="2000" dirty="0" err="1" smtClean="0"/>
              <a:t>water</a:t>
            </a:r>
            <a:r>
              <a:rPr lang="de-CH" sz="2000" dirty="0" smtClean="0"/>
              <a:t>, </a:t>
            </a:r>
            <a:r>
              <a:rPr lang="de-CH" sz="2000" dirty="0" err="1" smtClean="0"/>
              <a:t>solvents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emulsions</a:t>
            </a:r>
            <a:r>
              <a:rPr lang="de-CH" sz="2000" dirty="0" smtClean="0"/>
              <a:t>.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/>
              <a:t>Waste</a:t>
            </a:r>
            <a:r>
              <a:rPr lang="de-CH" sz="1800" dirty="0"/>
              <a:t> </a:t>
            </a:r>
            <a:r>
              <a:rPr lang="de-CH" sz="1800" dirty="0" err="1"/>
              <a:t>water</a:t>
            </a:r>
            <a:r>
              <a:rPr lang="de-CH" sz="1800" dirty="0"/>
              <a:t> </a:t>
            </a:r>
            <a:r>
              <a:rPr lang="de-CH" sz="1800" dirty="0" err="1"/>
              <a:t>injection</a:t>
            </a:r>
            <a:r>
              <a:rPr lang="de-CH" sz="1800" dirty="0"/>
              <a:t> </a:t>
            </a:r>
            <a:r>
              <a:rPr lang="de-CH" sz="1800" dirty="0" err="1"/>
              <a:t>into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precalciner.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/>
              <a:t>Solvents</a:t>
            </a:r>
            <a:r>
              <a:rPr lang="de-CH" sz="1800" dirty="0"/>
              <a:t> </a:t>
            </a:r>
            <a:r>
              <a:rPr lang="de-CH" sz="1800" dirty="0" err="1"/>
              <a:t>and</a:t>
            </a:r>
            <a:r>
              <a:rPr lang="de-CH" sz="1800" dirty="0"/>
              <a:t> </a:t>
            </a:r>
            <a:r>
              <a:rPr lang="de-CH" sz="1800" dirty="0" err="1"/>
              <a:t>emulsion</a:t>
            </a:r>
            <a:r>
              <a:rPr lang="de-CH" sz="1800" dirty="0"/>
              <a:t> </a:t>
            </a:r>
            <a:r>
              <a:rPr lang="de-CH" sz="1800" dirty="0" err="1"/>
              <a:t>can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r>
              <a:rPr lang="de-CH" sz="1800" dirty="0"/>
              <a:t> </a:t>
            </a:r>
            <a:r>
              <a:rPr lang="de-CH" sz="1800" dirty="0" err="1"/>
              <a:t>used</a:t>
            </a:r>
            <a:r>
              <a:rPr lang="de-CH" sz="1800" dirty="0"/>
              <a:t> </a:t>
            </a:r>
            <a:r>
              <a:rPr lang="de-CH" sz="1800" dirty="0" err="1"/>
              <a:t>at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main</a:t>
            </a:r>
            <a:r>
              <a:rPr lang="de-CH" sz="1800" dirty="0"/>
              <a:t> </a:t>
            </a:r>
            <a:r>
              <a:rPr lang="de-CH" sz="1800" dirty="0" err="1"/>
              <a:t>burner</a:t>
            </a:r>
            <a:r>
              <a:rPr lang="de-CH" sz="18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err="1" smtClean="0"/>
              <a:t>Adjust</a:t>
            </a:r>
            <a:r>
              <a:rPr lang="de-CH" sz="2000" dirty="0" smtClean="0"/>
              <a:t> </a:t>
            </a:r>
            <a:r>
              <a:rPr lang="de-CH" sz="2000" dirty="0" err="1" smtClean="0"/>
              <a:t>again</a:t>
            </a:r>
            <a:r>
              <a:rPr lang="de-CH" sz="2000" dirty="0" smtClean="0"/>
              <a:t> </a:t>
            </a:r>
            <a:r>
              <a:rPr lang="de-CH" sz="2000" i="1" dirty="0" err="1" smtClean="0"/>
              <a:t>by</a:t>
            </a:r>
            <a:r>
              <a:rPr lang="de-CH" sz="2000" i="1" dirty="0" smtClean="0"/>
              <a:t> </a:t>
            </a:r>
            <a:r>
              <a:rPr lang="de-CH" sz="2000" i="1" dirty="0" err="1" smtClean="0"/>
              <a:t>hand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coal</a:t>
            </a:r>
            <a:r>
              <a:rPr lang="de-CH" sz="2000" dirty="0" smtClean="0"/>
              <a:t> </a:t>
            </a:r>
            <a:r>
              <a:rPr lang="de-CH" sz="2000" dirty="0" err="1" smtClean="0"/>
              <a:t>volumes</a:t>
            </a:r>
            <a:r>
              <a:rPr lang="de-CH" sz="2000" dirty="0" smtClean="0"/>
              <a:t> at BZ </a:t>
            </a:r>
            <a:r>
              <a:rPr lang="de-CH" sz="2000" dirty="0" err="1" smtClean="0"/>
              <a:t>and</a:t>
            </a:r>
            <a:r>
              <a:rPr lang="de-CH" sz="2000" dirty="0" smtClean="0"/>
              <a:t> ILC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smtClean="0"/>
              <a:t>Match </a:t>
            </a:r>
            <a:r>
              <a:rPr lang="de-CH" sz="1800" dirty="0" err="1" smtClean="0"/>
              <a:t>the</a:t>
            </a:r>
            <a:r>
              <a:rPr lang="de-CH" sz="1800" dirty="0" smtClean="0"/>
              <a:t> </a:t>
            </a:r>
            <a:r>
              <a:rPr lang="de-CH" sz="1800" dirty="0" err="1" smtClean="0"/>
              <a:t>target</a:t>
            </a:r>
            <a:r>
              <a:rPr lang="de-CH" sz="1800" dirty="0" smtClean="0"/>
              <a:t> </a:t>
            </a:r>
            <a:r>
              <a:rPr lang="de-CH" sz="1800" dirty="0" err="1" smtClean="0"/>
              <a:t>heat</a:t>
            </a:r>
            <a:r>
              <a:rPr lang="de-CH" sz="1800" dirty="0" smtClean="0"/>
              <a:t> </a:t>
            </a:r>
            <a:r>
              <a:rPr lang="de-CH" sz="1800" dirty="0" err="1" smtClean="0"/>
              <a:t>consumption</a:t>
            </a:r>
            <a:r>
              <a:rPr lang="de-CH" sz="1800" dirty="0" smtClean="0"/>
              <a:t> </a:t>
            </a:r>
            <a:r>
              <a:rPr lang="de-CH" sz="1800" dirty="0" err="1" smtClean="0"/>
              <a:t>and</a:t>
            </a:r>
            <a:r>
              <a:rPr lang="de-CH" sz="1800" dirty="0" smtClean="0"/>
              <a:t> </a:t>
            </a:r>
            <a:r>
              <a:rPr lang="de-CH" sz="1800" dirty="0" err="1" smtClean="0"/>
              <a:t>maintain</a:t>
            </a:r>
            <a:r>
              <a:rPr lang="de-CH" sz="1800" dirty="0" smtClean="0"/>
              <a:t> 40% </a:t>
            </a:r>
            <a:r>
              <a:rPr lang="de-CH" sz="1800" dirty="0" err="1" smtClean="0"/>
              <a:t>heat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de-CH" sz="1800" dirty="0" smtClean="0"/>
              <a:t> at </a:t>
            </a:r>
            <a:r>
              <a:rPr lang="de-CH" sz="1800" dirty="0" err="1" smtClean="0"/>
              <a:t>the</a:t>
            </a:r>
            <a:r>
              <a:rPr lang="de-CH" sz="1800" dirty="0" smtClean="0"/>
              <a:t> BZ </a:t>
            </a:r>
            <a:r>
              <a:rPr lang="de-CH" sz="1800" dirty="0" err="1" smtClean="0"/>
              <a:t>with</a:t>
            </a:r>
            <a:r>
              <a:rPr lang="de-CH" sz="1800" dirty="0" smtClean="0"/>
              <a:t> </a:t>
            </a:r>
            <a:r>
              <a:rPr lang="de-CH" sz="1800" dirty="0" err="1" smtClean="0"/>
              <a:t>the</a:t>
            </a:r>
            <a:r>
              <a:rPr lang="de-CH" sz="1800" dirty="0" smtClean="0"/>
              <a:t> additional liquid </a:t>
            </a:r>
            <a:r>
              <a:rPr lang="de-CH" sz="1800" dirty="0" err="1" smtClean="0"/>
              <a:t>streams</a:t>
            </a:r>
            <a:r>
              <a:rPr lang="de-CH" sz="1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Note </a:t>
            </a:r>
            <a:r>
              <a:rPr lang="de-CH" sz="2000" dirty="0" err="1" smtClean="0"/>
              <a:t>results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main</a:t>
            </a:r>
            <a:r>
              <a:rPr lang="de-CH" sz="2000" dirty="0" smtClean="0"/>
              <a:t> </a:t>
            </a:r>
            <a:r>
              <a:rPr lang="de-CH" sz="2000" dirty="0" err="1" smtClean="0"/>
              <a:t>KPI’s</a:t>
            </a:r>
            <a:endParaRPr lang="de-CH" sz="2000" dirty="0" smtClean="0"/>
          </a:p>
          <a:p>
            <a:pPr marL="723600" lvl="1" indent="-457200">
              <a:lnSpc>
                <a:spcPct val="150000"/>
              </a:lnSpc>
            </a:pPr>
            <a:r>
              <a:rPr lang="de-CH" sz="1800" dirty="0" smtClean="0"/>
              <a:t>Additional </a:t>
            </a:r>
            <a:r>
              <a:rPr lang="de-CH" sz="1800" dirty="0" err="1" smtClean="0"/>
              <a:t>heat</a:t>
            </a:r>
            <a:r>
              <a:rPr lang="de-CH" sz="1800" dirty="0" smtClean="0"/>
              <a:t> </a:t>
            </a:r>
            <a:r>
              <a:rPr lang="de-CH" sz="1800" dirty="0" err="1" smtClean="0"/>
              <a:t>consumption</a:t>
            </a:r>
            <a:r>
              <a:rPr lang="de-CH" sz="1800" dirty="0" smtClean="0"/>
              <a:t> </a:t>
            </a:r>
            <a:r>
              <a:rPr lang="de-CH" sz="1800" dirty="0" err="1" smtClean="0"/>
              <a:t>by</a:t>
            </a:r>
            <a:r>
              <a:rPr lang="de-CH" sz="1800" dirty="0" smtClean="0"/>
              <a:t> AF: _ _ _ kJ/kg cli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smtClean="0"/>
              <a:t>Look at </a:t>
            </a:r>
            <a:r>
              <a:rPr lang="de-CH" sz="1800" dirty="0" err="1" smtClean="0"/>
              <a:t>the</a:t>
            </a:r>
            <a:r>
              <a:rPr lang="de-CH" sz="1800" dirty="0" smtClean="0"/>
              <a:t> </a:t>
            </a:r>
            <a:r>
              <a:rPr lang="de-CH" sz="1800" dirty="0" err="1" smtClean="0"/>
              <a:t>key</a:t>
            </a:r>
            <a:r>
              <a:rPr lang="de-CH" sz="1800" dirty="0" smtClean="0"/>
              <a:t> </a:t>
            </a:r>
            <a:r>
              <a:rPr lang="de-CH" sz="1800" dirty="0" err="1" smtClean="0"/>
              <a:t>indicators</a:t>
            </a:r>
            <a:endParaRPr lang="de-CH" sz="1800" dirty="0" smtClean="0"/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 smtClean="0"/>
              <a:t>How</a:t>
            </a:r>
            <a:r>
              <a:rPr lang="de-CH" sz="1800" dirty="0" smtClean="0"/>
              <a:t> </a:t>
            </a:r>
            <a:r>
              <a:rPr lang="de-CH" sz="1800" dirty="0" err="1" smtClean="0"/>
              <a:t>much</a:t>
            </a:r>
            <a:r>
              <a:rPr lang="de-CH" sz="1800" dirty="0" smtClean="0"/>
              <a:t> </a:t>
            </a:r>
            <a:r>
              <a:rPr lang="de-CH" sz="1800" dirty="0" err="1" smtClean="0"/>
              <a:t>does</a:t>
            </a:r>
            <a:r>
              <a:rPr lang="de-CH" sz="1800" dirty="0" smtClean="0"/>
              <a:t> Cl </a:t>
            </a:r>
            <a:r>
              <a:rPr lang="de-CH" sz="1800" dirty="0" err="1" smtClean="0"/>
              <a:t>input</a:t>
            </a:r>
            <a:r>
              <a:rPr lang="de-CH" sz="1800" dirty="0" smtClean="0"/>
              <a:t> </a:t>
            </a:r>
            <a:r>
              <a:rPr lang="de-CH" sz="1800" dirty="0" err="1" smtClean="0"/>
              <a:t>increase</a:t>
            </a:r>
            <a:r>
              <a:rPr lang="de-CH" sz="1800" dirty="0"/>
              <a:t>? _ _ _ g/t </a:t>
            </a:r>
            <a:r>
              <a:rPr lang="de-CH" sz="1800" dirty="0" smtClean="0"/>
              <a:t>cli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 smtClean="0"/>
              <a:t>Discuss</a:t>
            </a:r>
            <a:r>
              <a:rPr lang="de-CH" sz="1800" dirty="0" smtClean="0"/>
              <a:t> absolute GAV per AF </a:t>
            </a:r>
            <a:r>
              <a:rPr lang="de-CH" sz="1800" dirty="0" err="1" smtClean="0"/>
              <a:t>stream</a:t>
            </a:r>
            <a:r>
              <a:rPr lang="de-CH" sz="1800" dirty="0" smtClean="0"/>
              <a:t> </a:t>
            </a:r>
            <a:r>
              <a:rPr lang="de-CH" sz="1800" dirty="0" err="1" smtClean="0"/>
              <a:t>as</a:t>
            </a:r>
            <a:r>
              <a:rPr lang="de-CH" sz="1800" dirty="0" smtClean="0"/>
              <a:t> </a:t>
            </a:r>
            <a:r>
              <a:rPr lang="de-CH" sz="1800" dirty="0" err="1" smtClean="0"/>
              <a:t>well</a:t>
            </a:r>
            <a:r>
              <a:rPr lang="de-CH" sz="1800" dirty="0" smtClean="0"/>
              <a:t> </a:t>
            </a:r>
            <a:r>
              <a:rPr lang="de-CH" sz="1800" dirty="0" err="1" smtClean="0"/>
              <a:t>as</a:t>
            </a:r>
            <a:r>
              <a:rPr lang="de-CH" sz="1800" dirty="0" smtClean="0"/>
              <a:t> </a:t>
            </a:r>
            <a:r>
              <a:rPr lang="de-CH" sz="1800" dirty="0" err="1" smtClean="0"/>
              <a:t>specific</a:t>
            </a:r>
            <a:r>
              <a:rPr lang="de-CH" sz="1800" dirty="0" smtClean="0"/>
              <a:t> GAV per GJ </a:t>
            </a:r>
            <a:r>
              <a:rPr lang="de-CH" sz="1800" dirty="0" err="1" smtClean="0"/>
              <a:t>or</a:t>
            </a:r>
            <a:r>
              <a:rPr lang="de-CH" sz="1800" dirty="0" smtClean="0"/>
              <a:t> GAV per ton (</a:t>
            </a:r>
            <a:r>
              <a:rPr lang="de-CH" sz="1800" dirty="0" err="1" smtClean="0"/>
              <a:t>see</a:t>
            </a:r>
            <a:r>
              <a:rPr lang="de-CH" sz="1800" dirty="0" smtClean="0"/>
              <a:t> </a:t>
            </a:r>
            <a:r>
              <a:rPr lang="de-CH" sz="1800" dirty="0" err="1" smtClean="0"/>
              <a:t>columns</a:t>
            </a:r>
            <a:r>
              <a:rPr lang="de-CH" sz="1800" dirty="0" smtClean="0"/>
              <a:t> AB..AD).</a:t>
            </a:r>
          </a:p>
          <a:p>
            <a:pPr marL="723600" lvl="1" indent="-457200">
              <a:lnSpc>
                <a:spcPct val="150000"/>
              </a:lnSpc>
            </a:pPr>
            <a:r>
              <a:rPr lang="de-CH" sz="1800" dirty="0" err="1" smtClean="0"/>
              <a:t>What</a:t>
            </a:r>
            <a:r>
              <a:rPr lang="de-CH" sz="1800" dirty="0" smtClean="0"/>
              <a:t> </a:t>
            </a:r>
            <a:r>
              <a:rPr lang="de-CH" sz="1800" dirty="0" err="1" smtClean="0"/>
              <a:t>is</a:t>
            </a:r>
            <a:r>
              <a:rPr lang="de-CH" sz="1800" dirty="0" smtClean="0"/>
              <a:t> </a:t>
            </a:r>
            <a:r>
              <a:rPr lang="de-CH" sz="1800" dirty="0" err="1" smtClean="0"/>
              <a:t>the</a:t>
            </a:r>
            <a:r>
              <a:rPr lang="de-CH" sz="1800" dirty="0" smtClean="0"/>
              <a:t> </a:t>
            </a:r>
            <a:r>
              <a:rPr lang="de-CH" sz="1800" dirty="0" err="1" smtClean="0"/>
              <a:t>specific</a:t>
            </a:r>
            <a:r>
              <a:rPr lang="de-CH" sz="1800" dirty="0" smtClean="0"/>
              <a:t> </a:t>
            </a:r>
            <a:r>
              <a:rPr lang="de-CH" sz="1800" dirty="0" err="1" smtClean="0"/>
              <a:t>average</a:t>
            </a:r>
            <a:r>
              <a:rPr lang="de-CH" sz="1800" dirty="0" smtClean="0"/>
              <a:t> </a:t>
            </a:r>
            <a:r>
              <a:rPr lang="de-CH" sz="1800" dirty="0" err="1" smtClean="0"/>
              <a:t>fuel</a:t>
            </a:r>
            <a:r>
              <a:rPr lang="de-CH" sz="1800" dirty="0" smtClean="0"/>
              <a:t> </a:t>
            </a:r>
            <a:r>
              <a:rPr lang="de-CH" sz="1800" dirty="0" err="1" smtClean="0"/>
              <a:t>cost</a:t>
            </a:r>
            <a:r>
              <a:rPr lang="de-CH" sz="1800" dirty="0" smtClean="0"/>
              <a:t> (USD/GJ) </a:t>
            </a:r>
            <a:r>
              <a:rPr lang="de-CH" sz="1800" dirty="0" err="1" smtClean="0"/>
              <a:t>for</a:t>
            </a:r>
            <a:r>
              <a:rPr lang="de-CH" sz="1800" dirty="0" smtClean="0"/>
              <a:t> all </a:t>
            </a:r>
            <a:r>
              <a:rPr lang="de-CH" sz="1800" dirty="0" err="1" smtClean="0"/>
              <a:t>the</a:t>
            </a:r>
            <a:r>
              <a:rPr lang="de-CH" sz="1800" dirty="0" smtClean="0"/>
              <a:t> </a:t>
            </a:r>
            <a:r>
              <a:rPr lang="de-CH" sz="1800" dirty="0" err="1" smtClean="0"/>
              <a:t>liquids</a:t>
            </a:r>
            <a:r>
              <a:rPr lang="de-CH" sz="1800" dirty="0" smtClean="0"/>
              <a:t>.</a:t>
            </a:r>
          </a:p>
        </p:txBody>
      </p:sp>
      <p:cxnSp>
        <p:nvCxnSpPr>
          <p:cNvPr id="15" name="Straight Arrow Connector 14"/>
          <p:cNvCxnSpPr>
            <a:endCxn id="1028" idx="1"/>
          </p:cNvCxnSpPr>
          <p:nvPr/>
        </p:nvCxnSpPr>
        <p:spPr>
          <a:xfrm flipV="1">
            <a:off x="4160912" y="4657527"/>
            <a:ext cx="2664296" cy="1418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5208" y="4005064"/>
            <a:ext cx="2895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18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Use and optimize solid AF in the precalciner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62016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Additionally available solid and sludgy AF volumes: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select the appropriate fuel categories for new streams </a:t>
            </a:r>
            <a:br>
              <a:rPr lang="en-US" sz="1800" dirty="0" smtClean="0"/>
            </a:br>
            <a:r>
              <a:rPr lang="en-US" sz="1800" dirty="0" smtClean="0"/>
              <a:t>Constraints:</a:t>
            </a:r>
          </a:p>
          <a:p>
            <a:pPr marL="723600" lvl="1" indent="-457200"/>
            <a:r>
              <a:rPr lang="en-US" sz="1800" dirty="0" smtClean="0"/>
              <a:t>Assume limit of max. 45% TSR at your ILC (75% of heat input to ILC by AF).</a:t>
            </a:r>
          </a:p>
          <a:p>
            <a:pPr marL="723600" lvl="1" indent="-457200"/>
            <a:r>
              <a:rPr lang="en-US" sz="1800" dirty="0" smtClean="0"/>
              <a:t>Max. 5% TSR with sludge to the kiln riser duct just above the kiln inlet. It is fed by a piston pump but cannot be atomized with current installation.</a:t>
            </a:r>
          </a:p>
          <a:p>
            <a:pPr marL="723600" lvl="1" indent="-457200"/>
            <a:r>
              <a:rPr lang="en-US" sz="1800" dirty="0" smtClean="0"/>
              <a:t>Respect the Cl limit.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Program the Solver together with your coach.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Minimize SACTE (USD/t cli) with the given constraints.</a:t>
            </a:r>
          </a:p>
          <a:p>
            <a:pPr marL="723600" lvl="1" indent="-457200">
              <a:spcBef>
                <a:spcPts val="600"/>
              </a:spcBef>
            </a:pPr>
            <a:r>
              <a:rPr lang="en-US" sz="1800" dirty="0" smtClean="0"/>
              <a:t>Which and how much of the individual AF streams are chosen?</a:t>
            </a:r>
          </a:p>
          <a:p>
            <a:pPr marL="723600" lvl="1" indent="-457200">
              <a:spcBef>
                <a:spcPts val="600"/>
              </a:spcBef>
            </a:pPr>
            <a:r>
              <a:rPr lang="en-US" sz="1800" dirty="0" smtClean="0"/>
              <a:t>Study and discuss the Key Indicators.</a:t>
            </a:r>
          </a:p>
          <a:p>
            <a:pPr marL="723600" lvl="1" indent="-457200">
              <a:spcBef>
                <a:spcPts val="600"/>
              </a:spcBef>
            </a:pPr>
            <a:r>
              <a:rPr lang="en-US" sz="1800" dirty="0" smtClean="0"/>
              <a:t>What effect you see on SO3 in clinker, A/S ratio by using AF?</a:t>
            </a:r>
          </a:p>
          <a:p>
            <a:pPr marL="723600" lvl="1" indent="-457200">
              <a:spcBef>
                <a:spcPts val="600"/>
              </a:spcBef>
            </a:pPr>
            <a:r>
              <a:rPr lang="en-US" sz="1800" dirty="0" smtClean="0"/>
              <a:t>How much is the annual fuel cost savings (USD/year) compared to Baseline?  </a:t>
            </a:r>
          </a:p>
          <a:p>
            <a:pPr marL="723600" lvl="1" indent="-457200">
              <a:spcBef>
                <a:spcPts val="600"/>
              </a:spcBef>
            </a:pPr>
            <a:r>
              <a:rPr lang="en-US" sz="1800" dirty="0" smtClean="0"/>
              <a:t>Have a look at the Summary sheet: How much SB and NCB do you make?</a:t>
            </a:r>
          </a:p>
          <a:p>
            <a:pPr marL="723600" lvl="1" indent="-457200">
              <a:lnSpc>
                <a:spcPct val="150000"/>
              </a:lnSpc>
            </a:pPr>
            <a:endParaRPr lang="en-US" sz="1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080820" y="980728"/>
            <a:ext cx="2552700" cy="1133478"/>
            <a:chOff x="7080820" y="905666"/>
            <a:chExt cx="2552700" cy="113347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820" y="1124744"/>
              <a:ext cx="25527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070512" y="90566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latin typeface="Calibri" panose="020F0502020204030204" pitchFamily="34" charset="0"/>
                  <a:cs typeface="Arial" pitchFamily="34" charset="0"/>
                </a:rPr>
                <a:t>t/a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481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“Play” with the FMO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41857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Global economic slow-down led to decrease of the coal price and procurement negotiated excellent contract for the same coal: </a:t>
            </a:r>
            <a:br>
              <a:rPr lang="en-US" sz="2000" dirty="0" smtClean="0"/>
            </a:b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110 USD/t at plant gate.</a:t>
            </a:r>
          </a:p>
          <a:p>
            <a:pPr marL="723600" lvl="1" indent="-457200"/>
            <a:r>
              <a:rPr lang="en-US" sz="1800" dirty="0" smtClean="0"/>
              <a:t>How much does the SACTE change (USD/GJ), how much the GAV?</a:t>
            </a:r>
            <a:br>
              <a:rPr lang="en-US" sz="1800" dirty="0" smtClean="0"/>
            </a:br>
            <a:r>
              <a:rPr lang="en-US" sz="1800" dirty="0" smtClean="0"/>
              <a:t>(set the value back to 125 USD/t after the evaluation)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extract CKD during direct operation and use it in the cement.</a:t>
            </a:r>
          </a:p>
          <a:p>
            <a:pPr marL="723600" lvl="1" indent="-457200"/>
            <a:r>
              <a:rPr lang="en-US" sz="1800" dirty="0" smtClean="0"/>
              <a:t>How does the “optimal” fuel mix change? Which streams are increased/decreased? Discuss why.</a:t>
            </a:r>
          </a:p>
          <a:p>
            <a:pPr marL="723600" lvl="1" indent="-457200"/>
            <a:r>
              <a:rPr lang="en-US" sz="1800" dirty="0" smtClean="0"/>
              <a:t>How much could you increase GAV?</a:t>
            </a:r>
          </a:p>
          <a:p>
            <a:pPr marL="723600" lvl="1" indent="-457200"/>
            <a:r>
              <a:rPr lang="en-US" sz="1800" dirty="0" smtClean="0"/>
              <a:t>Are exhaust gas capacity reserves enough to prevent production loss?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Assume that the exhaust gas handling capacity is only 6% (not 12%)</a:t>
            </a:r>
          </a:p>
          <a:p>
            <a:pPr marL="723600" lvl="1" indent="-457200"/>
            <a:r>
              <a:rPr lang="en-US" sz="1800" dirty="0" smtClean="0"/>
              <a:t>How much impact on clinker production do we expect?</a:t>
            </a:r>
          </a:p>
          <a:p>
            <a:pPr marL="723600" lvl="1" indent="-457200"/>
            <a:r>
              <a:rPr lang="en-US" sz="1800" dirty="0" smtClean="0"/>
              <a:t>What would be possible process optimizations or kiln modifications to avoid impact on clinker production?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24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48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EATINGAGENDA" val="-1"/>
  <p:tag name="VERSINFO" val="GEO1005"/>
  <p:tag name="LANGUAGE" val="1033"/>
  <p:tag name="BRAND" val="1"/>
  <p:tag name="LOGO" val="1"/>
  <p:tag name="TITLEBANDCOLOR" val="1"/>
  <p:tag name="DATE" val="2015-11-24"/>
  <p:tag name="LEGALTEXT" val="Holcim Technology Ltd"/>
  <p:tag name="CLASSIFICATION" val="0"/>
  <p:tag name="COPYRIGHT" val="20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Running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Geocycle">
  <a:themeElements>
    <a:clrScheme name="Geocycle">
      <a:dk1>
        <a:sysClr val="windowText" lastClr="000000"/>
      </a:dk1>
      <a:lt1>
        <a:sysClr val="window" lastClr="FFFFFF"/>
      </a:lt1>
      <a:dk2>
        <a:srgbClr val="22934B"/>
      </a:dk2>
      <a:lt2>
        <a:srgbClr val="8B8D8E"/>
      </a:lt2>
      <a:accent1>
        <a:srgbClr val="22934B"/>
      </a:accent1>
      <a:accent2>
        <a:srgbClr val="003D7E"/>
      </a:accent2>
      <a:accent3>
        <a:srgbClr val="F38F1D"/>
      </a:accent3>
      <a:accent4>
        <a:srgbClr val="753F00"/>
      </a:accent4>
      <a:accent5>
        <a:srgbClr val="8A7967"/>
      </a:accent5>
      <a:accent6>
        <a:srgbClr val="B20838"/>
      </a:accent6>
      <a:hlink>
        <a:srgbClr val="0000FF"/>
      </a:hlink>
      <a:folHlink>
        <a:srgbClr val="800080"/>
      </a:folHlink>
    </a:clrScheme>
    <a:fontScheme name="Holc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B8D8E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B8D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eocycle">
        <a:dk1>
          <a:sysClr val="windowText" lastClr="000000"/>
        </a:dk1>
        <a:lt1>
          <a:sysClr val="window" lastClr="FFFFFF"/>
        </a:lt1>
        <a:dk2>
          <a:srgbClr val="22934B"/>
        </a:dk2>
        <a:lt2>
          <a:srgbClr val="8B8D8E"/>
        </a:lt2>
        <a:accent1>
          <a:srgbClr val="22934B"/>
        </a:accent1>
        <a:accent2>
          <a:srgbClr val="003D7E"/>
        </a:accent2>
        <a:accent3>
          <a:srgbClr val="F38F1D"/>
        </a:accent3>
        <a:accent4>
          <a:srgbClr val="753F00"/>
        </a:accent4>
        <a:accent5>
          <a:srgbClr val="8A7967"/>
        </a:accent5>
        <a:accent6>
          <a:srgbClr val="B20838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A4 Paper (210x297 mm)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Geocycle</vt:lpstr>
      <vt:lpstr>FMO Case Study</vt:lpstr>
      <vt:lpstr>Objectives</vt:lpstr>
      <vt:lpstr>GEOCEM plant</vt:lpstr>
      <vt:lpstr>Most of the needed information is already in the FMO</vt:lpstr>
      <vt:lpstr>TASK 1: Finish baseline information</vt:lpstr>
      <vt:lpstr>TASK 2: Use liquid AF and contaminated water</vt:lpstr>
      <vt:lpstr>TASK 3: Use and optimize solid AF in the precalciner</vt:lpstr>
      <vt:lpstr>TASK 4: “Play” with the FMO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Co-processing Case Study 2</dc:title>
  <dc:creator>Rupinder Singh Phougat</dc:creator>
  <cp:lastModifiedBy>template</cp:lastModifiedBy>
  <cp:revision>22</cp:revision>
  <dcterms:created xsi:type="dcterms:W3CDTF">2011-11-16T15:12:32Z</dcterms:created>
  <dcterms:modified xsi:type="dcterms:W3CDTF">2016-05-03T07:43:13Z</dcterms:modified>
</cp:coreProperties>
</file>