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vml" ContentType="application/vnd.openxmlformats-officedocument.vmlDrawing"/>
  <Override PartName="/ppt/tags/tag1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1" r:id="rId2"/>
    <p:sldId id="261" r:id="rId3"/>
    <p:sldId id="302" r:id="rId4"/>
    <p:sldId id="263" r:id="rId5"/>
    <p:sldId id="303" r:id="rId6"/>
    <p:sldId id="265" r:id="rId7"/>
    <p:sldId id="266" r:id="rId8"/>
    <p:sldId id="304" r:id="rId9"/>
    <p:sldId id="305" r:id="rId10"/>
    <p:sldId id="306" r:id="rId11"/>
    <p:sldId id="307" r:id="rId12"/>
    <p:sldId id="271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99" r:id="rId21"/>
    <p:sldId id="285" r:id="rId22"/>
    <p:sldId id="286" r:id="rId23"/>
    <p:sldId id="308" r:id="rId24"/>
    <p:sldId id="289" r:id="rId25"/>
    <p:sldId id="309" r:id="rId26"/>
    <p:sldId id="310" r:id="rId27"/>
    <p:sldId id="292" r:id="rId28"/>
    <p:sldId id="293" r:id="rId29"/>
    <p:sldId id="311" r:id="rId30"/>
    <p:sldId id="295" r:id="rId31"/>
    <p:sldId id="296" r:id="rId32"/>
    <p:sldId id="297" r:id="rId33"/>
    <p:sldId id="298" r:id="rId34"/>
  </p:sldIdLst>
  <p:sldSz cx="9906000" cy="6858000" type="A4"/>
  <p:notesSz cx="6797675" cy="9926638"/>
  <p:custDataLst>
    <p:tags r:id="rId3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818" autoAdjust="0"/>
    <p:restoredTop sz="94540" autoAdjust="0"/>
  </p:normalViewPr>
  <p:slideViewPr>
    <p:cSldViewPr>
      <p:cViewPr>
        <p:scale>
          <a:sx n="80" d="100"/>
          <a:sy n="80" d="100"/>
        </p:scale>
        <p:origin x="-1138" y="-259"/>
      </p:cViewPr>
      <p:guideLst>
        <p:guide orient="horz" pos="709"/>
        <p:guide orient="horz" pos="3929"/>
        <p:guide pos="353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-3570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AC45-49B3-4447-BB9A-35A693EC7287}" type="datetimeFigureOut">
              <a:rPr lang="de-DE" smtClean="0">
                <a:latin typeface="Arial" pitchFamily="34" charset="0"/>
              </a:rPr>
              <a:pPr/>
              <a:t>30.03.2017</a:t>
            </a:fld>
            <a:endParaRPr lang="de-DE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2199-5D63-4E77-AEB4-11F8FF9D8716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606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3B1B39-4685-4E85-BB9B-ABDD424FF213}" type="datetimeFigureOut">
              <a:rPr lang="de-CH" smtClean="0"/>
              <a:pPr/>
              <a:t>30.03.2017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784E2FCB-225E-4050-A57F-9FE7DE93448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9044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ctrTitle" hasCustomPrompt="1"/>
          </p:nvPr>
        </p:nvSpPr>
        <p:spPr>
          <a:xfrm>
            <a:off x="1423987" y="1916832"/>
            <a:ext cx="7921625" cy="1080120"/>
          </a:xfrm>
        </p:spPr>
        <p:txBody>
          <a:bodyPr bIns="0" anchor="t">
            <a:noAutofit/>
          </a:bodyPr>
          <a:lstStyle>
            <a:lvl1pPr>
              <a:lnSpc>
                <a:spcPct val="1000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3068960"/>
            <a:ext cx="7921612" cy="6480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1423988" y="3717032"/>
            <a:ext cx="7921625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2pPr>
            <a:lvl3pPr marL="9144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3pPr>
            <a:lvl4pPr marL="13716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8288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Name, Function</a:t>
            </a:r>
            <a:endParaRPr lang="en-US" dirty="0"/>
          </a:p>
        </p:txBody>
      </p:sp>
      <p:sp>
        <p:nvSpPr>
          <p:cNvPr id="7" name="Claim Text"/>
          <p:cNvSpPr txBox="1"/>
          <p:nvPr userDrawn="1">
            <p:custDataLst>
              <p:tags r:id="rId1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Because tomorrow matters</a:t>
            </a:r>
            <a:endParaRPr lang="en-US" sz="1400" b="0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17" name="Classification"/>
          <p:cNvSpPr txBox="1"/>
          <p:nvPr userDrawn="1">
            <p:custDataLst>
              <p:tags r:id="rId2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607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2560" y="1742339"/>
            <a:ext cx="7920880" cy="22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87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SPREAD 2016, Settat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05E2-299F-4982-A0DE-8717C03D5CD5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49627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4" name="Content Placeholder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47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ith Image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nd"/>
          <p:cNvSpPr/>
          <p:nvPr userDrawn="1">
            <p:custDataLst>
              <p:tags r:id="rId1"/>
            </p:custDataLst>
          </p:nvPr>
        </p:nvSpPr>
        <p:spPr>
          <a:xfrm>
            <a:off x="0" y="1713600"/>
            <a:ext cx="9906000" cy="1141200"/>
          </a:xfrm>
          <a:prstGeom prst="rect">
            <a:avLst/>
          </a:prstGeom>
          <a:solidFill>
            <a:srgbClr val="229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"/>
          <p:cNvSpPr>
            <a:spLocks noGrp="1"/>
          </p:cNvSpPr>
          <p:nvPr>
            <p:ph type="ctrTitle"/>
          </p:nvPr>
        </p:nvSpPr>
        <p:spPr>
          <a:xfrm>
            <a:off x="1423988" y="1713600"/>
            <a:ext cx="7921612" cy="635279"/>
          </a:xfrm>
        </p:spPr>
        <p:txBody>
          <a:bodyPr wrap="none" bIns="0" anchor="ctr" anchorCtr="0">
            <a:noAutofit/>
          </a:bodyPr>
          <a:lstStyle>
            <a:lvl1pPr>
              <a:lnSpc>
                <a:spcPct val="100000"/>
              </a:lnSpc>
              <a:defRPr sz="34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2420888"/>
            <a:ext cx="7921612" cy="3600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noProof="0" dirty="0"/>
          </a:p>
        </p:txBody>
      </p:sp>
      <p:sp>
        <p:nvSpPr>
          <p:cNvPr id="9" name="Claim Text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i="1" dirty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For a zero-waste future</a:t>
            </a:r>
            <a:endParaRPr lang="en-US" sz="1400" b="0" i="1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14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lassification"/>
          <p:cNvSpPr txBox="1"/>
          <p:nvPr userDrawn="1">
            <p:custDataLst>
              <p:tags r:id="rId4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00A6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0"/>
          </p:nvPr>
        </p:nvSpPr>
        <p:spPr>
          <a:xfrm>
            <a:off x="0" y="2854800"/>
            <a:ext cx="9906000" cy="4003199"/>
          </a:xfrm>
        </p:spPr>
        <p:txBody>
          <a:bodyPr tIns="2160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55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904206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Running Title"/>
          <p:cNvSpPr txBox="1"/>
          <p:nvPr userDrawn="1">
            <p:custDataLst>
              <p:tags r:id="rId2"/>
            </p:custDataLst>
          </p:nvPr>
        </p:nvSpPr>
        <p:spPr>
          <a:xfrm>
            <a:off x="560388" y="540000"/>
            <a:ext cx="8785225" cy="7284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US" sz="2000" b="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38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12" name="Content Placeholder B"/>
          <p:cNvSpPr>
            <a:spLocks noGrp="1"/>
          </p:cNvSpPr>
          <p:nvPr>
            <p:ph sz="quarter" idx="15"/>
          </p:nvPr>
        </p:nvSpPr>
        <p:spPr>
          <a:xfrm>
            <a:off x="5097016" y="1124744"/>
            <a:ext cx="4248595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47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15" name="Content Placeholder B"/>
          <p:cNvSpPr>
            <a:spLocks noGrp="1"/>
          </p:cNvSpPr>
          <p:nvPr>
            <p:ph sz="quarter" idx="15"/>
          </p:nvPr>
        </p:nvSpPr>
        <p:spPr>
          <a:xfrm>
            <a:off x="5097612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A"/>
          <p:cNvSpPr>
            <a:spLocks noGrp="1"/>
          </p:cNvSpPr>
          <p:nvPr>
            <p:ph sz="quarter" idx="16"/>
          </p:nvPr>
        </p:nvSpPr>
        <p:spPr>
          <a:xfrm>
            <a:off x="560387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A"/>
          <p:cNvSpPr>
            <a:spLocks noGrp="1"/>
          </p:cNvSpPr>
          <p:nvPr>
            <p:ph sz="quarter" idx="17"/>
          </p:nvPr>
        </p:nvSpPr>
        <p:spPr>
          <a:xfrm>
            <a:off x="5097612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884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41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agenda title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95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Hider"/>
          <p:cNvSpPr/>
          <p:nvPr userDrawn="1"/>
        </p:nvSpPr>
        <p:spPr bwMode="white">
          <a:xfrm>
            <a:off x="465501" y="1052736"/>
            <a:ext cx="8895781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61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387" y="116632"/>
            <a:ext cx="8773937" cy="792088"/>
          </a:xfrm>
          <a:prstGeom prst="rect">
            <a:avLst/>
          </a:prstGeom>
        </p:spPr>
        <p:txBody>
          <a:bodyPr vert="horz" lIns="0" tIns="0" rIns="0" bIns="720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129464" y="6597352"/>
            <a:ext cx="216024" cy="144016"/>
          </a:xfrm>
          <a:prstGeom prst="rect">
            <a:avLst/>
          </a:prstGeom>
        </p:spPr>
        <p:txBody>
          <a:bodyPr vert="horz" wrap="none" lIns="0" tIns="10800" rIns="0" bIns="0" rtlCol="0" anchor="t" anchorCtr="0">
            <a:noAutofit/>
          </a:bodyPr>
          <a:lstStyle>
            <a:lvl1pPr algn="r">
              <a:defRPr sz="10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lassification"/>
          <p:cNvSpPr txBox="1"/>
          <p:nvPr>
            <p:custDataLst>
              <p:tags r:id="rId13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"/>
          <p:cNvSpPr>
            <a:spLocks noGrp="1"/>
          </p:cNvSpPr>
          <p:nvPr>
            <p:ph type="body" idx="1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pyright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9099" y="939846"/>
            <a:ext cx="8785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tus" hidden="1"/>
          <p:cNvSpPr txBox="1">
            <a:spLocks/>
          </p:cNvSpPr>
          <p:nvPr>
            <p:custDataLst>
              <p:tags r:id="rId15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214" y="6521795"/>
            <a:ext cx="86022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9" r:id="rId6"/>
    <p:sldLayoutId id="2147483654" r:id="rId7"/>
    <p:sldLayoutId id="2147483658" r:id="rId8"/>
    <p:sldLayoutId id="2147483655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576"/>
        </a:spcBef>
        <a:buClr>
          <a:srgbClr val="22934B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6400" indent="-266400" algn="l" defTabSz="914400" rtl="0" eaLnBrk="1" latinLnBrk="0" hangingPunct="1">
        <a:spcBef>
          <a:spcPts val="24"/>
        </a:spcBef>
        <a:buClr>
          <a:srgbClr val="22934B"/>
        </a:buClr>
        <a:buSzPct val="60000"/>
        <a:buFont typeface="Wingdings 3" pitchFamily="18" charset="2"/>
        <a:buChar char="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0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lang="de-CH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124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96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Fuel Mix Optimizer (FMO)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SPREAD Course 2016, </a:t>
            </a:r>
            <a:r>
              <a:rPr lang="en-US" dirty="0" err="1" smtClean="0"/>
              <a:t>Settat</a:t>
            </a:r>
            <a:r>
              <a:rPr lang="en-US" dirty="0" smtClean="0"/>
              <a:t>, </a:t>
            </a:r>
            <a:r>
              <a:rPr lang="en-US" dirty="0" err="1" smtClean="0"/>
              <a:t>Sorin</a:t>
            </a:r>
            <a:r>
              <a:rPr lang="en-US" dirty="0" smtClean="0"/>
              <a:t> </a:t>
            </a:r>
            <a:r>
              <a:rPr lang="en-US" dirty="0" err="1" smtClean="0"/>
              <a:t>Petrescu</a:t>
            </a:r>
            <a:r>
              <a:rPr lang="en-US" dirty="0" smtClean="0"/>
              <a:t> - Geocycle</a:t>
            </a:r>
            <a:endParaRPr lang="en-US" dirty="0"/>
          </a:p>
        </p:txBody>
      </p:sp>
      <p:pic>
        <p:nvPicPr>
          <p:cNvPr id="8" name="TitleImage"/>
          <p:cNvPicPr>
            <a:picLocks noGrp="1"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7313390" y="6633793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>
            <a:defPPr>
              <a:defRPr lang="de-DE"/>
            </a:defPPr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© 2015 Holcim Technology Ltd</a:t>
            </a:r>
            <a:endParaRPr lang="en-US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8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Cash Benefit is what remains as </a:t>
            </a:r>
            <a:r>
              <a:rPr lang="en-US" dirty="0">
                <a:solidFill>
                  <a:schemeClr val="accent1"/>
                </a:solidFill>
              </a:rPr>
              <a:t>Revenue at </a:t>
            </a:r>
            <a:r>
              <a:rPr lang="en-US" dirty="0" smtClean="0">
                <a:solidFill>
                  <a:schemeClr val="accent1"/>
                </a:solidFill>
              </a:rPr>
              <a:t>Burner Tip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after subtracting all costs to bring the </a:t>
            </a:r>
            <a:r>
              <a:rPr lang="en-US" dirty="0" smtClean="0"/>
              <a:t>AF </a:t>
            </a:r>
            <a:r>
              <a:rPr lang="en-US" dirty="0"/>
              <a:t>to the burner </a:t>
            </a:r>
            <a:r>
              <a:rPr lang="en-US" dirty="0" smtClean="0"/>
              <a:t>tip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98029" y="1044312"/>
            <a:ext cx="8785223" cy="2600712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Net Cash Benefit (NCB)* =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+</a:t>
            </a:r>
            <a:r>
              <a:rPr lang="en-US" sz="2000" dirty="0" smtClean="0"/>
              <a:t> Cash Revenue for Waste / AFR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–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Transport Cost Source to Platform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–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 Pre-Processing Costs at Platform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–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 Transport Cost Platform to Plant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–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 Handling/Feeding Cost at Plant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4470370" y="1041082"/>
                <a:ext cx="5058436" cy="30777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𝐍𝐞𝐭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𝐂𝐚𝐬𝐡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𝐁𝐞𝐧𝐞𝐟𝐢𝐭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400" b="1" i="0" smtClean="0">
                              <a:latin typeface="Cambria Math"/>
                              <a:cs typeface="Arial" pitchFamily="34" charset="0"/>
                            </a:rPr>
                            <m:t>𝐍𝐂𝐁</m:t>
                          </m:r>
                        </m:e>
                      </m:d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=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𝐅𝐮𝐞𝐥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𝐂𝐨𝐬𝐭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𝐚𝐭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𝐁𝐮𝐫𝐧𝐞𝐫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𝐓𝐢𝐩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∗ (−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𝟏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) </m:t>
                      </m:r>
                    </m:oMath>
                  </m:oMathPara>
                </a14:m>
                <a:endParaRPr lang="en-US" sz="1400" b="1" dirty="0" err="1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370" y="1041082"/>
                <a:ext cx="5058436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30857" y="2895766"/>
            <a:ext cx="441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*) Assuming that Actual Cost of AFR related support processes </a:t>
            </a:r>
            <a:br>
              <a:rPr lang="en-US" sz="1100" dirty="0" smtClean="0">
                <a:latin typeface="Arial" pitchFamily="34" charset="0"/>
                <a:cs typeface="Arial" pitchFamily="34" charset="0"/>
              </a:rPr>
            </a:br>
            <a:r>
              <a:rPr lang="en-US" sz="1100" dirty="0" smtClean="0">
                <a:latin typeface="Arial" pitchFamily="34" charset="0"/>
                <a:cs typeface="Arial" pitchFamily="34" charset="0"/>
              </a:rPr>
              <a:t>(marketing, sales, administration) are included in cost below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1032" y="220630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Price Waterfall / Value chain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692314" y="1438967"/>
            <a:ext cx="432048" cy="1904001"/>
          </a:xfrm>
          <a:prstGeom prst="rightBrace">
            <a:avLst/>
          </a:prstGeom>
          <a:ln>
            <a:solidFill>
              <a:srgbClr val="8B8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61641" y="3621874"/>
            <a:ext cx="7291759" cy="2938195"/>
            <a:chOff x="1261641" y="3645024"/>
            <a:chExt cx="7291759" cy="2938195"/>
          </a:xfrm>
        </p:grpSpPr>
        <p:pic>
          <p:nvPicPr>
            <p:cNvPr id="12" name="Picture 2" descr="150201 STAAR_Output file_RA.xlsx!Waterfall_profitability_new!$C$2:$Q$39"/>
            <p:cNvPicPr preferRelativeResize="0"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40" t="6828" r="2764" b="21892"/>
            <a:stretch/>
          </p:blipFill>
          <p:spPr bwMode="auto">
            <a:xfrm>
              <a:off x="1261641" y="3645024"/>
              <a:ext cx="7291759" cy="2938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352600" y="3717032"/>
              <a:ext cx="2510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Example: Value chain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338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Benefit (SB)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0388" y="1124743"/>
            <a:ext cx="8785223" cy="738664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dirty="0" smtClean="0"/>
              <a:t>What is the Substitution Benefit per GJ, </a:t>
            </a:r>
            <a:br>
              <a:rPr lang="en-US" dirty="0" smtClean="0"/>
            </a:br>
            <a:r>
              <a:rPr lang="en-US" dirty="0" smtClean="0"/>
              <a:t>if the Traditional Fuel Price is 6 USD/GJ?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7216" y="1196752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6 USD/GJ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6482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GAV = SB + NCB + </a:t>
            </a:r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(</a:t>
            </a:r>
            <a:r>
              <a:rPr lang="en-US" dirty="0"/>
              <a:t>AF)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60388" y="1124743"/>
            <a:ext cx="8785223" cy="2154436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dirty="0" smtClean="0"/>
              <a:t>If CO</a:t>
            </a:r>
            <a:r>
              <a:rPr lang="en-US" baseline="-25000" dirty="0" smtClean="0"/>
              <a:t>2</a:t>
            </a:r>
            <a:r>
              <a:rPr lang="en-US" dirty="0" smtClean="0"/>
              <a:t> (AF) = 0, then</a:t>
            </a:r>
          </a:p>
          <a:p>
            <a:pPr lvl="1">
              <a:buClr>
                <a:schemeClr val="tx2"/>
              </a:buClr>
            </a:pP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dirty="0"/>
              <a:t>GAV = SB + NCB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GAV = SB – Total AF Cost at Burner Tip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GAV/GJ = Specific TF Cost – Specific AF Cost at Burner Tip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0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sz="2000" dirty="0" err="1" smtClean="0"/>
              <a:t>Typical</a:t>
            </a:r>
            <a:r>
              <a:rPr lang="de-CH" sz="2000" dirty="0" smtClean="0"/>
              <a:t> AF </a:t>
            </a:r>
            <a:r>
              <a:rPr lang="de-CH" sz="2000" dirty="0" err="1"/>
              <a:t>contributing</a:t>
            </a:r>
            <a:r>
              <a:rPr lang="de-CH" sz="2000" dirty="0"/>
              <a:t> </a:t>
            </a:r>
            <a:r>
              <a:rPr lang="de-CH" sz="2000" dirty="0" err="1" smtClean="0"/>
              <a:t>mainly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NCB</a:t>
            </a:r>
            <a:endParaRPr lang="de-CH" sz="2000" dirty="0"/>
          </a:p>
          <a:p>
            <a:pPr lvl="1"/>
            <a:r>
              <a:rPr lang="de-CH" sz="1800" dirty="0" err="1"/>
              <a:t>Waste</a:t>
            </a:r>
            <a:r>
              <a:rPr lang="de-CH" sz="1800" dirty="0"/>
              <a:t> </a:t>
            </a:r>
            <a:r>
              <a:rPr lang="de-CH" sz="1800" dirty="0" smtClean="0"/>
              <a:t>water, </a:t>
            </a:r>
            <a:r>
              <a:rPr lang="de-CH" sz="1800" dirty="0" err="1"/>
              <a:t>c</a:t>
            </a:r>
            <a:r>
              <a:rPr lang="de-CH" sz="1800" dirty="0" err="1" smtClean="0"/>
              <a:t>ontaminated</a:t>
            </a:r>
            <a:r>
              <a:rPr lang="de-CH" sz="1800" dirty="0" smtClean="0"/>
              <a:t> </a:t>
            </a:r>
            <a:r>
              <a:rPr lang="de-CH" sz="1800" dirty="0" err="1" smtClean="0"/>
              <a:t>soil</a:t>
            </a:r>
            <a:r>
              <a:rPr lang="de-CH" sz="1800" dirty="0" smtClean="0"/>
              <a:t>, FMCG </a:t>
            </a:r>
            <a:r>
              <a:rPr lang="de-CH" sz="1800" dirty="0"/>
              <a:t>(Unilever, </a:t>
            </a:r>
            <a:r>
              <a:rPr lang="de-CH" sz="1800" dirty="0" smtClean="0"/>
              <a:t>Johnson &amp; Johnson, …), sludges, </a:t>
            </a:r>
            <a:r>
              <a:rPr lang="de-CH" sz="1800" dirty="0" err="1" smtClean="0"/>
              <a:t>filter</a:t>
            </a:r>
            <a:r>
              <a:rPr lang="de-CH" sz="1800" dirty="0" smtClean="0"/>
              <a:t> </a:t>
            </a:r>
            <a:r>
              <a:rPr lang="de-CH" sz="1800" dirty="0" err="1" smtClean="0"/>
              <a:t>cakes</a:t>
            </a:r>
            <a:r>
              <a:rPr lang="de-CH" sz="1800" dirty="0" smtClean="0"/>
              <a:t>, …</a:t>
            </a:r>
            <a:endParaRPr lang="de-CH" sz="1800" dirty="0"/>
          </a:p>
          <a:p>
            <a:endParaRPr lang="de-CH" sz="2000" dirty="0" smtClean="0"/>
          </a:p>
          <a:p>
            <a:r>
              <a:rPr lang="de-CH" sz="2000" dirty="0" err="1" smtClean="0"/>
              <a:t>Typical</a:t>
            </a:r>
            <a:r>
              <a:rPr lang="de-CH" sz="2000" dirty="0" smtClean="0"/>
              <a:t> AF </a:t>
            </a:r>
            <a:r>
              <a:rPr lang="de-CH" sz="2000" dirty="0" err="1"/>
              <a:t>contributing</a:t>
            </a:r>
            <a:r>
              <a:rPr lang="de-CH" sz="2000" dirty="0"/>
              <a:t> </a:t>
            </a:r>
            <a:r>
              <a:rPr lang="de-CH" sz="2000" dirty="0" err="1"/>
              <a:t>mainly</a:t>
            </a:r>
            <a:r>
              <a:rPr lang="de-CH" sz="2000" dirty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SB</a:t>
            </a:r>
            <a:endParaRPr lang="de-CH" sz="2000" dirty="0"/>
          </a:p>
          <a:p>
            <a:pPr lvl="1"/>
            <a:r>
              <a:rPr lang="de-CH" sz="1800" dirty="0" err="1"/>
              <a:t>Waste</a:t>
            </a:r>
            <a:r>
              <a:rPr lang="de-CH" sz="1800" dirty="0"/>
              <a:t> </a:t>
            </a:r>
            <a:r>
              <a:rPr lang="de-CH" sz="1800" dirty="0" err="1" smtClean="0"/>
              <a:t>oil</a:t>
            </a:r>
            <a:r>
              <a:rPr lang="de-CH" sz="1800" dirty="0" smtClean="0"/>
              <a:t>, </a:t>
            </a:r>
            <a:r>
              <a:rPr lang="de-CH" sz="1800" dirty="0" err="1" smtClean="0"/>
              <a:t>solvents</a:t>
            </a:r>
            <a:r>
              <a:rPr lang="de-CH" sz="1800" dirty="0" smtClean="0"/>
              <a:t>, </a:t>
            </a:r>
            <a:r>
              <a:rPr lang="de-CH" sz="1800" dirty="0" err="1" smtClean="0"/>
              <a:t>tyres</a:t>
            </a:r>
            <a:r>
              <a:rPr lang="de-CH" sz="1800" dirty="0" smtClean="0"/>
              <a:t>, </a:t>
            </a:r>
            <a:r>
              <a:rPr lang="de-CH" sz="1800" dirty="0" err="1" smtClean="0"/>
              <a:t>rice</a:t>
            </a:r>
            <a:r>
              <a:rPr lang="de-CH" sz="1800" dirty="0" smtClean="0"/>
              <a:t> </a:t>
            </a:r>
            <a:r>
              <a:rPr lang="de-CH" sz="1800" dirty="0" err="1" smtClean="0"/>
              <a:t>husk</a:t>
            </a:r>
            <a:r>
              <a:rPr lang="de-CH" sz="1800" dirty="0" smtClean="0"/>
              <a:t>, </a:t>
            </a:r>
            <a:r>
              <a:rPr lang="de-CH" sz="1800" dirty="0" err="1" smtClean="0"/>
              <a:t>saw</a:t>
            </a:r>
            <a:r>
              <a:rPr lang="de-CH" sz="1800" dirty="0" smtClean="0"/>
              <a:t> </a:t>
            </a:r>
            <a:r>
              <a:rPr lang="de-CH" sz="1800" dirty="0" err="1"/>
              <a:t>dust</a:t>
            </a:r>
            <a:r>
              <a:rPr lang="de-CH" sz="1800" dirty="0"/>
              <a:t> (</a:t>
            </a:r>
            <a:r>
              <a:rPr lang="de-CH" sz="1800" dirty="0" err="1"/>
              <a:t>generally</a:t>
            </a:r>
            <a:r>
              <a:rPr lang="de-CH" sz="1800" dirty="0"/>
              <a:t> „dry“ </a:t>
            </a:r>
            <a:r>
              <a:rPr lang="de-CH" sz="1800" dirty="0" err="1" smtClean="0"/>
              <a:t>biomass</a:t>
            </a:r>
            <a:r>
              <a:rPr lang="de-CH" sz="1800" dirty="0" smtClean="0"/>
              <a:t>), </a:t>
            </a:r>
            <a:r>
              <a:rPr lang="de-CH" sz="1800" dirty="0" err="1"/>
              <a:t>c</a:t>
            </a:r>
            <a:r>
              <a:rPr lang="de-CH" sz="1800" dirty="0" err="1" smtClean="0"/>
              <a:t>harcoal</a:t>
            </a:r>
            <a:r>
              <a:rPr lang="de-CH" sz="1800" dirty="0" smtClean="0"/>
              <a:t>, …</a:t>
            </a:r>
            <a:endParaRPr lang="de-CH" sz="1800" dirty="0"/>
          </a:p>
          <a:p>
            <a:endParaRPr lang="de-CH" sz="2000" dirty="0" smtClean="0"/>
          </a:p>
          <a:p>
            <a:r>
              <a:rPr lang="de-CH" sz="2000" dirty="0" smtClean="0"/>
              <a:t>AF </a:t>
            </a:r>
            <a:r>
              <a:rPr lang="de-CH" sz="2000" dirty="0" err="1" smtClean="0"/>
              <a:t>contributing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dirty="0" err="1" smtClean="0"/>
              <a:t>both</a:t>
            </a:r>
            <a:r>
              <a:rPr lang="de-CH" sz="2000" dirty="0" smtClean="0"/>
              <a:t> </a:t>
            </a:r>
            <a:r>
              <a:rPr lang="de-CH" sz="2000" dirty="0"/>
              <a:t>SB </a:t>
            </a:r>
            <a:r>
              <a:rPr lang="de-CH" sz="2000" dirty="0" err="1"/>
              <a:t>and</a:t>
            </a:r>
            <a:r>
              <a:rPr lang="de-CH" sz="2000" dirty="0"/>
              <a:t> </a:t>
            </a:r>
            <a:r>
              <a:rPr lang="de-CH" sz="2000" dirty="0" smtClean="0"/>
              <a:t>NCB </a:t>
            </a:r>
            <a:endParaRPr lang="de-CH" sz="2000" dirty="0"/>
          </a:p>
          <a:p>
            <a:pPr lvl="1"/>
            <a:r>
              <a:rPr lang="de-CH" sz="1800" dirty="0" err="1"/>
              <a:t>Combining</a:t>
            </a:r>
            <a:r>
              <a:rPr lang="de-CH" sz="1800" dirty="0"/>
              <a:t> </a:t>
            </a:r>
            <a:r>
              <a:rPr lang="de-CH" sz="1800" dirty="0" err="1"/>
              <a:t>above</a:t>
            </a:r>
            <a:r>
              <a:rPr lang="de-CH" sz="1800" dirty="0"/>
              <a:t> (</a:t>
            </a:r>
            <a:r>
              <a:rPr lang="de-CH" sz="1800" dirty="0" err="1"/>
              <a:t>impregnation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sawdust</a:t>
            </a:r>
            <a:r>
              <a:rPr lang="de-CH" sz="1800" dirty="0"/>
              <a:t>), RDF?, </a:t>
            </a:r>
            <a:r>
              <a:rPr lang="de-CH" sz="1800" dirty="0" err="1"/>
              <a:t>animal</a:t>
            </a:r>
            <a:r>
              <a:rPr lang="de-CH" sz="1800" dirty="0"/>
              <a:t> </a:t>
            </a:r>
            <a:r>
              <a:rPr lang="de-CH" sz="1800" dirty="0" err="1"/>
              <a:t>meal</a:t>
            </a:r>
            <a:r>
              <a:rPr lang="de-CH" sz="1800" dirty="0"/>
              <a:t>, </a:t>
            </a:r>
            <a:r>
              <a:rPr lang="de-CH" sz="1800" dirty="0" err="1"/>
              <a:t>dried</a:t>
            </a:r>
            <a:r>
              <a:rPr lang="de-CH" sz="1800" dirty="0"/>
              <a:t> </a:t>
            </a:r>
            <a:r>
              <a:rPr lang="de-CH" sz="1800" dirty="0" err="1"/>
              <a:t>sewage</a:t>
            </a:r>
            <a:r>
              <a:rPr lang="de-CH" sz="1800" dirty="0"/>
              <a:t> </a:t>
            </a:r>
            <a:r>
              <a:rPr lang="de-CH" sz="1800" dirty="0" err="1"/>
              <a:t>sludge</a:t>
            </a:r>
            <a:r>
              <a:rPr lang="de-CH" sz="1800" dirty="0"/>
              <a:t>, </a:t>
            </a:r>
            <a:r>
              <a:rPr lang="de-CH" sz="1800" dirty="0" err="1"/>
              <a:t>petroleum</a:t>
            </a:r>
            <a:r>
              <a:rPr lang="de-CH" sz="1800" dirty="0"/>
              <a:t> </a:t>
            </a:r>
            <a:r>
              <a:rPr lang="de-CH" sz="1800" dirty="0" err="1" smtClean="0"/>
              <a:t>slugde</a:t>
            </a:r>
            <a:r>
              <a:rPr lang="de-CH" sz="1800" dirty="0" smtClean="0"/>
              <a:t>, …</a:t>
            </a:r>
            <a:endParaRPr lang="de-CH" sz="1800" dirty="0"/>
          </a:p>
          <a:p>
            <a:endParaRPr lang="de-CH" sz="2000" dirty="0"/>
          </a:p>
          <a:p>
            <a:r>
              <a:rPr lang="de-CH" sz="2000" dirty="0" err="1"/>
              <a:t>Tendency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AFR </a:t>
            </a:r>
            <a:r>
              <a:rPr lang="de-CH" sz="2000" dirty="0" err="1" smtClean="0"/>
              <a:t>strategy</a:t>
            </a:r>
            <a:endParaRPr lang="de-CH" sz="2000" dirty="0"/>
          </a:p>
          <a:p>
            <a:pPr lvl="1"/>
            <a:r>
              <a:rPr lang="de-CH" sz="1800" dirty="0" err="1" smtClean="0"/>
              <a:t>Cheaper</a:t>
            </a:r>
            <a:r>
              <a:rPr lang="de-CH" sz="1800" dirty="0" smtClean="0"/>
              <a:t> </a:t>
            </a:r>
            <a:r>
              <a:rPr lang="de-CH" sz="1800" dirty="0"/>
              <a:t>traditional </a:t>
            </a:r>
            <a:r>
              <a:rPr lang="de-CH" sz="1800" dirty="0" err="1"/>
              <a:t>fuel</a:t>
            </a:r>
            <a:r>
              <a:rPr lang="de-CH" sz="1800" dirty="0"/>
              <a:t> </a:t>
            </a:r>
            <a:r>
              <a:rPr lang="de-CH" sz="1800" dirty="0" smtClean="0"/>
              <a:t>	</a:t>
            </a:r>
            <a:r>
              <a:rPr lang="de-CH" sz="1800" dirty="0" smtClean="0">
                <a:sym typeface="Wingdings" pitchFamily="2" charset="2"/>
              </a:rPr>
              <a:t>   </a:t>
            </a:r>
            <a:r>
              <a:rPr lang="de-CH" sz="1800" dirty="0" smtClean="0"/>
              <a:t>Target NCB </a:t>
            </a:r>
            <a:r>
              <a:rPr lang="de-CH" sz="1800" dirty="0" err="1" smtClean="0"/>
              <a:t>by</a:t>
            </a:r>
            <a:r>
              <a:rPr lang="de-CH" sz="1800" dirty="0" smtClean="0"/>
              <a:t> AF</a:t>
            </a:r>
            <a:endParaRPr lang="de-CH" sz="1800" dirty="0"/>
          </a:p>
          <a:p>
            <a:pPr lvl="1"/>
            <a:r>
              <a:rPr lang="de-CH" sz="1800" dirty="0"/>
              <a:t>Expensive </a:t>
            </a:r>
            <a:r>
              <a:rPr lang="de-CH" sz="1800" dirty="0" smtClean="0"/>
              <a:t>traditional </a:t>
            </a:r>
            <a:r>
              <a:rPr lang="de-CH" sz="1800" dirty="0" err="1" smtClean="0"/>
              <a:t>fuel</a:t>
            </a:r>
            <a:r>
              <a:rPr lang="de-CH" sz="1800" dirty="0" smtClean="0"/>
              <a:t> 	</a:t>
            </a:r>
            <a:r>
              <a:rPr lang="de-CH" sz="1800" dirty="0" smtClean="0">
                <a:sym typeface="Wingdings" pitchFamily="2" charset="2"/>
              </a:rPr>
              <a:t>   T</a:t>
            </a:r>
            <a:r>
              <a:rPr lang="de-CH" sz="1800" dirty="0" smtClean="0"/>
              <a:t>arget NCB+SB </a:t>
            </a:r>
            <a:r>
              <a:rPr lang="de-CH" sz="1800" dirty="0" err="1" smtClean="0"/>
              <a:t>by</a:t>
            </a:r>
            <a:r>
              <a:rPr lang="de-CH" sz="1800" dirty="0" smtClean="0"/>
              <a:t> AF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fuels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GAV?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077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NCB</a:t>
            </a:r>
          </a:p>
          <a:p>
            <a:pPr lvl="1"/>
            <a:r>
              <a:rPr lang="en-US" sz="1800" dirty="0"/>
              <a:t>Careful that </a:t>
            </a:r>
            <a:r>
              <a:rPr lang="en-US" sz="1800" dirty="0" smtClean="0"/>
              <a:t>preparation, handling and feeding costs </a:t>
            </a:r>
            <a:r>
              <a:rPr lang="en-US" sz="1800" dirty="0"/>
              <a:t>do not </a:t>
            </a:r>
            <a:r>
              <a:rPr lang="en-US" sz="1800" dirty="0" smtClean="0"/>
              <a:t>‘eat up’ </a:t>
            </a:r>
            <a:r>
              <a:rPr lang="en-US" sz="1800" dirty="0"/>
              <a:t>the NCB</a:t>
            </a:r>
          </a:p>
          <a:p>
            <a:pPr lvl="1"/>
            <a:r>
              <a:rPr lang="en-US" sz="1800" dirty="0"/>
              <a:t>Fuels can have impact on clinker production (process fluctuation, production rate, availability</a:t>
            </a:r>
            <a:r>
              <a:rPr lang="en-US" sz="1800" dirty="0" smtClean="0"/>
              <a:t>, etc.)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SB</a:t>
            </a:r>
            <a:endParaRPr lang="en-US" sz="2000" dirty="0"/>
          </a:p>
          <a:p>
            <a:pPr lvl="1"/>
            <a:r>
              <a:rPr lang="en-US" sz="1800" dirty="0" smtClean="0"/>
              <a:t>AFs mainly </a:t>
            </a:r>
            <a:r>
              <a:rPr lang="en-US" sz="1800" dirty="0"/>
              <a:t>substituting </a:t>
            </a:r>
            <a:r>
              <a:rPr lang="en-US" sz="1800" dirty="0" smtClean="0"/>
              <a:t>TF should also have good </a:t>
            </a:r>
            <a:r>
              <a:rPr lang="en-US" sz="1800" dirty="0"/>
              <a:t>properties (low fluctuations e.g. NCV, H2O, ash</a:t>
            </a:r>
            <a:r>
              <a:rPr lang="en-US" sz="1800" dirty="0" smtClean="0"/>
              <a:t>, …)</a:t>
            </a:r>
            <a:endParaRPr lang="en-US" sz="1800" dirty="0"/>
          </a:p>
          <a:p>
            <a:pPr lvl="1"/>
            <a:r>
              <a:rPr lang="en-US" sz="1800" dirty="0"/>
              <a:t>Higher </a:t>
            </a:r>
            <a:r>
              <a:rPr lang="en-US" sz="1800" dirty="0" smtClean="0"/>
              <a:t>competition </a:t>
            </a:r>
            <a:r>
              <a:rPr lang="de-CH" sz="1800" dirty="0" smtClean="0">
                <a:sym typeface="Wingdings" pitchFamily="2" charset="2"/>
              </a:rPr>
              <a:t> P</a:t>
            </a:r>
            <a:r>
              <a:rPr lang="en-US" sz="1800" dirty="0" smtClean="0"/>
              <a:t>rice </a:t>
            </a:r>
            <a:r>
              <a:rPr lang="en-US" sz="1800" dirty="0"/>
              <a:t>trend similar to </a:t>
            </a:r>
            <a:r>
              <a:rPr lang="en-US" sz="1800" dirty="0" smtClean="0"/>
              <a:t>TFs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carefully</a:t>
            </a:r>
            <a:r>
              <a:rPr lang="de-DE" dirty="0"/>
              <a:t> </a:t>
            </a:r>
            <a:r>
              <a:rPr lang="de-DE" dirty="0" err="1"/>
              <a:t>assessed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22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</a:t>
            </a:r>
            <a:r>
              <a:rPr lang="en-US" dirty="0" smtClean="0"/>
              <a:t>uel </a:t>
            </a:r>
            <a:r>
              <a:rPr lang="en-US" u="sng" dirty="0" smtClean="0"/>
              <a:t>M</a:t>
            </a:r>
            <a:r>
              <a:rPr lang="en-US" dirty="0" smtClean="0"/>
              <a:t>ix </a:t>
            </a:r>
            <a:r>
              <a:rPr lang="en-US" u="sng" dirty="0" smtClean="0"/>
              <a:t>O</a:t>
            </a:r>
            <a:r>
              <a:rPr lang="en-US" dirty="0" smtClean="0"/>
              <a:t>ptimizer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31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7206777" y="1566031"/>
            <a:ext cx="1871663" cy="12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560387" y="116632"/>
            <a:ext cx="8773937" cy="792088"/>
          </a:xfrm>
        </p:spPr>
        <p:txBody>
          <a:bodyPr/>
          <a:lstStyle/>
          <a:p>
            <a:r>
              <a:rPr lang="en-US" dirty="0"/>
              <a:t>FMO is a very useful tool to </a:t>
            </a:r>
            <a:r>
              <a:rPr lang="en-US" dirty="0" smtClean="0"/>
              <a:t>evaluate </a:t>
            </a:r>
            <a:r>
              <a:rPr lang="en-US" dirty="0"/>
              <a:t>optimal fuel mix </a:t>
            </a:r>
            <a:r>
              <a:rPr lang="en-US" dirty="0" smtClean="0"/>
              <a:t>and for development </a:t>
            </a:r>
            <a:r>
              <a:rPr lang="en-US" dirty="0"/>
              <a:t>of AFR strategy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3535" y="4148509"/>
            <a:ext cx="2736850" cy="1895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560" y="4148509"/>
            <a:ext cx="2740025" cy="1897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877048" y="5085134"/>
            <a:ext cx="21605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024096" y="1182687"/>
            <a:ext cx="1871663" cy="1985963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defRPr/>
            </a:pPr>
            <a:r>
              <a:rPr lang="en-US" sz="2000" kern="0" dirty="0">
                <a:solidFill>
                  <a:srgbClr val="000000"/>
                </a:solidFill>
              </a:rPr>
              <a:t>Technical </a:t>
            </a:r>
            <a:br>
              <a:rPr lang="en-US" sz="2000" kern="0" dirty="0">
                <a:solidFill>
                  <a:srgbClr val="000000"/>
                </a:solidFill>
              </a:rPr>
            </a:br>
            <a:r>
              <a:rPr lang="en-US" sz="2000" kern="0" dirty="0">
                <a:solidFill>
                  <a:srgbClr val="000000"/>
                </a:solidFill>
              </a:rPr>
              <a:t>constraints </a:t>
            </a:r>
            <a:br>
              <a:rPr lang="en-US" sz="2000" kern="0" dirty="0">
                <a:solidFill>
                  <a:srgbClr val="000000"/>
                </a:solidFill>
              </a:rPr>
            </a:br>
            <a:r>
              <a:rPr lang="en-US" sz="2000" kern="0" dirty="0">
                <a:solidFill>
                  <a:srgbClr val="000000"/>
                </a:solidFill>
              </a:rPr>
              <a:t>of kiln </a:t>
            </a:r>
            <a:r>
              <a:rPr lang="en-US" sz="2000" kern="0" dirty="0" smtClean="0">
                <a:solidFill>
                  <a:srgbClr val="000000"/>
                </a:solidFill>
              </a:rPr>
              <a:t>system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04528" y="1561306"/>
            <a:ext cx="2376487" cy="122872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defRPr/>
            </a:pPr>
            <a:r>
              <a:rPr lang="en-US" sz="2000" kern="0" dirty="0">
                <a:solidFill>
                  <a:srgbClr val="000000"/>
                </a:solidFill>
              </a:rPr>
              <a:t>Waste Market &amp; </a:t>
            </a:r>
            <a:br>
              <a:rPr lang="en-US" sz="2000" kern="0" dirty="0">
                <a:solidFill>
                  <a:srgbClr val="000000"/>
                </a:solidFill>
              </a:rPr>
            </a:br>
            <a:r>
              <a:rPr lang="en-US" sz="2000" kern="0" dirty="0">
                <a:solidFill>
                  <a:srgbClr val="000000"/>
                </a:solidFill>
              </a:rPr>
              <a:t>Permit </a:t>
            </a:r>
            <a:r>
              <a:rPr lang="en-US" sz="2000" kern="0" dirty="0" smtClean="0">
                <a:solidFill>
                  <a:srgbClr val="000000"/>
                </a:solidFill>
              </a:rPr>
              <a:t>constraints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451598" y="1819275"/>
            <a:ext cx="3698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430318" y="1924049"/>
            <a:ext cx="244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6549138" y="3429000"/>
            <a:ext cx="22922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effectLst/>
                <a:uLnTx/>
                <a:uFillTx/>
              </a:rPr>
              <a:t>Optimum Fuel Mix</a:t>
            </a:r>
            <a:endParaRPr kumimoji="0" lang="en-US" sz="2600" b="0" i="0" u="none" strike="noStrike" kern="0" cap="none" spc="0" normalizeH="0" baseline="0" noProof="0" dirty="0" smtClean="0">
              <a:effectLst/>
              <a:uLnTx/>
              <a:uFillTx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5027985" y="2212975"/>
            <a:ext cx="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CH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3451598" y="1819275"/>
            <a:ext cx="3698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7632285" y="2348880"/>
            <a:ext cx="126000" cy="126422"/>
          </a:xfrm>
          <a:prstGeom prst="ellipse">
            <a:avLst/>
          </a:prstGeom>
          <a:solidFill>
            <a:schemeClr val="tx1"/>
          </a:solidFill>
          <a:ln w="11113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4597773" y="4940672"/>
            <a:ext cx="719137" cy="2873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 bwMode="auto">
          <a:xfrm>
            <a:off x="3661148" y="4077072"/>
            <a:ext cx="25923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Alignment of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‘Waste Market’ 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with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‘Kiln AFR Potentials’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54366" y="1182687"/>
            <a:ext cx="2376487" cy="1985963"/>
            <a:chOff x="6954366" y="1182687"/>
            <a:chExt cx="2376487" cy="1985963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7206778" y="1182687"/>
              <a:ext cx="1871663" cy="1985963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rgbClr val="FF00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de-DE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6954366" y="1561306"/>
              <a:ext cx="2376487" cy="122872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rgbClr val="FF00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de-DE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Line 29"/>
          <p:cNvSpPr>
            <a:spLocks noChangeShapeType="1"/>
          </p:cNvSpPr>
          <p:nvPr/>
        </p:nvSpPr>
        <p:spPr bwMode="auto">
          <a:xfrm rot="5400000">
            <a:off x="6425062" y="1995668"/>
            <a:ext cx="0" cy="360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>
            <a:off x="7695285" y="2526804"/>
            <a:ext cx="0" cy="86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261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units</a:t>
            </a:r>
            <a:r>
              <a:rPr lang="de-CH" dirty="0"/>
              <a:t>, different </a:t>
            </a:r>
            <a:r>
              <a:rPr lang="de-CH" dirty="0" smtClean="0"/>
              <a:t>KPIs </a:t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do </a:t>
            </a:r>
            <a:r>
              <a:rPr lang="de-CH" dirty="0" err="1" smtClean="0">
                <a:sym typeface="Wingdings" pitchFamily="2" charset="2"/>
              </a:rPr>
              <a:t>we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always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get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best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solution</a:t>
            </a:r>
            <a:r>
              <a:rPr lang="de-CH" dirty="0" smtClean="0">
                <a:sym typeface="Wingdings" pitchFamily="2" charset="2"/>
              </a:rPr>
              <a:t>?</a:t>
            </a: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04528" y="1184275"/>
            <a:ext cx="3240360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de-CH" sz="2000" b="1" dirty="0" smtClean="0"/>
              <a:t>AFR Organisation </a:t>
            </a: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sz="2000" dirty="0" smtClean="0"/>
              <a:t>(e.g. Geocycle)</a:t>
            </a:r>
          </a:p>
          <a:p>
            <a:pPr>
              <a:buClr>
                <a:schemeClr val="tx2"/>
              </a:buClr>
            </a:pPr>
            <a:endParaRPr lang="de-CH" sz="2000" dirty="0" smtClean="0"/>
          </a:p>
          <a:p>
            <a:pPr lvl="1">
              <a:buClr>
                <a:schemeClr val="tx2"/>
              </a:buClr>
            </a:pPr>
            <a:r>
              <a:rPr lang="de-CH" sz="1800" b="1" dirty="0" smtClean="0"/>
              <a:t>GAV</a:t>
            </a:r>
            <a:endParaRPr lang="de-CH" sz="1800" dirty="0" smtClean="0"/>
          </a:p>
          <a:p>
            <a:pPr lvl="1">
              <a:buClr>
                <a:schemeClr val="tx2"/>
              </a:buClr>
            </a:pPr>
            <a:endParaRPr lang="de-CH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marL="270000" lvl="1" indent="0">
              <a:buClr>
                <a:schemeClr val="tx2"/>
              </a:buClr>
              <a:buFont typeface="Wingdings 3" pitchFamily="18" charset="2"/>
              <a:buNone/>
            </a:pPr>
            <a:r>
              <a:rPr lang="en-US" sz="1800" dirty="0" smtClean="0">
                <a:sym typeface="Wingdings" pitchFamily="2" charset="2"/>
              </a:rPr>
              <a:t> more NCB driven</a:t>
            </a:r>
            <a:endParaRPr lang="en-US" sz="1800" dirty="0" smtClean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872880" y="1184275"/>
            <a:ext cx="5472608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de-CH" sz="2000" b="1" dirty="0" err="1" smtClean="0"/>
              <a:t>Cement</a:t>
            </a:r>
            <a:r>
              <a:rPr lang="de-CH" sz="2000" b="1" dirty="0" smtClean="0"/>
              <a:t> Plant</a:t>
            </a:r>
            <a:r>
              <a:rPr lang="de-CH" sz="2000" dirty="0" smtClean="0"/>
              <a:t/>
            </a:r>
            <a:br>
              <a:rPr lang="de-CH" sz="2000" dirty="0" smtClean="0"/>
            </a:br>
            <a:endParaRPr lang="de-CH" sz="2000" dirty="0" smtClean="0"/>
          </a:p>
          <a:p>
            <a:pPr>
              <a:buClr>
                <a:schemeClr val="tx2"/>
              </a:buClr>
            </a:pPr>
            <a:endParaRPr lang="de-CH" sz="2000" dirty="0" smtClean="0"/>
          </a:p>
          <a:p>
            <a:pPr lvl="1">
              <a:buClr>
                <a:schemeClr val="tx2"/>
              </a:buClr>
            </a:pPr>
            <a:r>
              <a:rPr lang="de-CH" sz="1800" dirty="0" err="1" smtClean="0"/>
              <a:t>Production</a:t>
            </a:r>
            <a:r>
              <a:rPr lang="de-CH" sz="1800" dirty="0" smtClean="0"/>
              <a:t> rate (</a:t>
            </a:r>
            <a:r>
              <a:rPr lang="de-CH" sz="1800" dirty="0" err="1" smtClean="0"/>
              <a:t>depending</a:t>
            </a:r>
            <a:r>
              <a:rPr lang="de-CH" sz="1800" dirty="0" smtClean="0"/>
              <a:t> on </a:t>
            </a:r>
            <a:r>
              <a:rPr lang="de-CH" sz="1800" dirty="0" err="1" smtClean="0"/>
              <a:t>cement</a:t>
            </a:r>
            <a:r>
              <a:rPr lang="de-CH" sz="1800" dirty="0" smtClean="0"/>
              <a:t> </a:t>
            </a:r>
            <a:r>
              <a:rPr lang="de-CH" sz="1800" dirty="0" err="1" smtClean="0"/>
              <a:t>market</a:t>
            </a:r>
            <a:r>
              <a:rPr lang="de-CH" sz="1800" dirty="0" smtClean="0"/>
              <a:t>)</a:t>
            </a:r>
          </a:p>
          <a:p>
            <a:pPr lvl="1">
              <a:buClr>
                <a:schemeClr val="tx2"/>
              </a:buClr>
            </a:pPr>
            <a:r>
              <a:rPr lang="de-CH" sz="1800" dirty="0" smtClean="0"/>
              <a:t>Kiln </a:t>
            </a:r>
            <a:r>
              <a:rPr lang="de-CH" sz="1800" dirty="0" err="1" smtClean="0"/>
              <a:t>availability</a:t>
            </a:r>
            <a:r>
              <a:rPr lang="de-CH" sz="1800" dirty="0" smtClean="0"/>
              <a:t> (MTBF)</a:t>
            </a:r>
          </a:p>
          <a:p>
            <a:pPr lvl="1">
              <a:buClr>
                <a:schemeClr val="tx2"/>
              </a:buClr>
            </a:pPr>
            <a:r>
              <a:rPr lang="de-CH" sz="1800" dirty="0" err="1" smtClean="0"/>
              <a:t>Specific</a:t>
            </a:r>
            <a:r>
              <a:rPr lang="de-CH" sz="1800" dirty="0" smtClean="0"/>
              <a:t> thermal </a:t>
            </a:r>
            <a:r>
              <a:rPr lang="de-CH" sz="1800" dirty="0" err="1" smtClean="0"/>
              <a:t>energy</a:t>
            </a:r>
            <a:r>
              <a:rPr lang="de-CH" sz="1800" dirty="0" smtClean="0"/>
              <a:t> </a:t>
            </a:r>
            <a:r>
              <a:rPr lang="de-CH" sz="1800" dirty="0" err="1" smtClean="0"/>
              <a:t>cost</a:t>
            </a:r>
            <a:r>
              <a:rPr lang="de-CH" sz="1800" dirty="0" smtClean="0"/>
              <a:t> ($/GJ)</a:t>
            </a:r>
          </a:p>
          <a:p>
            <a:pPr lvl="1">
              <a:buClr>
                <a:schemeClr val="tx2"/>
              </a:buClr>
            </a:pPr>
            <a:r>
              <a:rPr lang="de-CH" sz="1800" dirty="0" err="1" smtClean="0"/>
              <a:t>Specific</a:t>
            </a:r>
            <a:r>
              <a:rPr lang="de-CH" sz="1800" dirty="0" smtClean="0"/>
              <a:t> </a:t>
            </a:r>
            <a:r>
              <a:rPr lang="de-CH" sz="1800" dirty="0" err="1" smtClean="0"/>
              <a:t>energy</a:t>
            </a:r>
            <a:r>
              <a:rPr lang="de-CH" sz="1800" dirty="0" smtClean="0"/>
              <a:t> </a:t>
            </a:r>
            <a:r>
              <a:rPr lang="de-CH" sz="1800" dirty="0" err="1" smtClean="0"/>
              <a:t>consumption</a:t>
            </a:r>
            <a:r>
              <a:rPr lang="de-CH" sz="1800" dirty="0" smtClean="0"/>
              <a:t> (MJ/t cli)</a:t>
            </a:r>
          </a:p>
          <a:p>
            <a:pPr lvl="1">
              <a:buClr>
                <a:schemeClr val="tx2"/>
              </a:buClr>
            </a:pPr>
            <a:r>
              <a:rPr lang="de-CH" sz="1800" dirty="0" smtClean="0"/>
              <a:t>TSR, TEE</a:t>
            </a:r>
          </a:p>
          <a:p>
            <a:pPr lvl="1">
              <a:buClr>
                <a:schemeClr val="tx2"/>
              </a:buClr>
            </a:pPr>
            <a:r>
              <a:rPr lang="de-CH" sz="1800" dirty="0" smtClean="0"/>
              <a:t>…</a:t>
            </a:r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marL="270000" lvl="1" indent="0">
              <a:buClr>
                <a:schemeClr val="tx2"/>
              </a:buClr>
              <a:buFont typeface="Wingdings 3" pitchFamily="18" charset="2"/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270000" lvl="1" indent="0">
              <a:buClr>
                <a:schemeClr val="tx2"/>
              </a:buClr>
              <a:buFont typeface="Wingdings 3" pitchFamily="18" charset="2"/>
              <a:buNone/>
            </a:pPr>
            <a:r>
              <a:rPr lang="en-US" sz="1800" dirty="0" smtClean="0">
                <a:sym typeface="Wingdings" pitchFamily="2" charset="2"/>
              </a:rPr>
              <a:t> more SB driven while maintaining smooth clinker production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120207" y="5373216"/>
            <a:ext cx="8009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Successful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AFR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Strategy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requires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alignment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over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KPIs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CH" sz="2000" b="1" dirty="0" smtClean="0">
                <a:latin typeface="Arial" pitchFamily="34" charset="0"/>
                <a:cs typeface="Arial" pitchFamily="34" charset="0"/>
              </a:rPr>
            </a:b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AFR Organisation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Cement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de-CH" sz="2000" b="1" dirty="0"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FMO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requires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both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sides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bridging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de-CH" sz="2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tool</a:t>
            </a:r>
            <a:endParaRPr lang="de-CH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84848" y="1196752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2088" y="5445224"/>
            <a:ext cx="1270800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726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FMO </a:t>
            </a:r>
            <a:r>
              <a:rPr lang="de-CH" dirty="0" err="1"/>
              <a:t>methodology</a:t>
            </a:r>
            <a:r>
              <a:rPr lang="de-CH" dirty="0"/>
              <a:t>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/>
          <a:lstStyle/>
          <a:p>
            <a:r>
              <a:rPr lang="de-CH" sz="2000" dirty="0" err="1" smtClean="0"/>
              <a:t>Calculates</a:t>
            </a:r>
            <a:r>
              <a:rPr lang="de-CH" sz="2000" dirty="0" smtClean="0"/>
              <a:t> </a:t>
            </a:r>
            <a:r>
              <a:rPr lang="de-CH" sz="2000" dirty="0" err="1" smtClean="0"/>
              <a:t>specific</a:t>
            </a:r>
            <a:r>
              <a:rPr lang="de-CH" sz="2000" dirty="0" smtClean="0"/>
              <a:t> </a:t>
            </a:r>
            <a:r>
              <a:rPr lang="de-CH" sz="2000" dirty="0" err="1" smtClean="0"/>
              <a:t>heat</a:t>
            </a:r>
            <a:r>
              <a:rPr lang="de-CH" sz="2000" dirty="0" smtClean="0"/>
              <a:t> </a:t>
            </a:r>
            <a:r>
              <a:rPr lang="de-CH" sz="2000" dirty="0" err="1" smtClean="0"/>
              <a:t>consumption</a:t>
            </a:r>
            <a:r>
              <a:rPr lang="de-CH" sz="2000" dirty="0" smtClean="0"/>
              <a:t> </a:t>
            </a:r>
            <a:r>
              <a:rPr lang="de-CH" sz="2000" dirty="0" err="1" smtClean="0"/>
              <a:t>with</a:t>
            </a:r>
            <a:r>
              <a:rPr lang="de-CH" sz="2000" dirty="0" smtClean="0"/>
              <a:t> </a:t>
            </a:r>
            <a:r>
              <a:rPr lang="de-CH" sz="2000" dirty="0" err="1" smtClean="0"/>
              <a:t>impacts</a:t>
            </a:r>
            <a:r>
              <a:rPr lang="de-CH" sz="2000" dirty="0" smtClean="0"/>
              <a:t> </a:t>
            </a:r>
            <a:r>
              <a:rPr lang="de-CH" sz="2000" dirty="0" err="1" smtClean="0"/>
              <a:t>from</a:t>
            </a:r>
            <a:endParaRPr lang="de-CH" sz="2000" dirty="0" smtClean="0"/>
          </a:p>
          <a:p>
            <a:pPr lvl="1"/>
            <a:r>
              <a:rPr lang="de-CH" sz="1800" dirty="0" smtClean="0"/>
              <a:t>TFs</a:t>
            </a:r>
          </a:p>
          <a:p>
            <a:pPr lvl="1"/>
            <a:r>
              <a:rPr lang="de-CH" sz="1800" dirty="0" smtClean="0"/>
              <a:t>AFs</a:t>
            </a:r>
          </a:p>
          <a:p>
            <a:pPr lvl="1"/>
            <a:r>
              <a:rPr lang="de-CH" sz="1800" dirty="0" smtClean="0"/>
              <a:t>Kiln gas </a:t>
            </a:r>
            <a:r>
              <a:rPr lang="de-CH" sz="1800" dirty="0" err="1" smtClean="0"/>
              <a:t>bypass</a:t>
            </a:r>
            <a:endParaRPr lang="de-CH" sz="1800" dirty="0" smtClean="0"/>
          </a:p>
          <a:p>
            <a:pPr lvl="1"/>
            <a:endParaRPr lang="de-CH" sz="1600" dirty="0"/>
          </a:p>
          <a:p>
            <a:r>
              <a:rPr lang="de-CH" sz="2000" dirty="0" err="1"/>
              <a:t>Calculates</a:t>
            </a:r>
            <a:r>
              <a:rPr lang="de-CH" sz="2000" dirty="0"/>
              <a:t> </a:t>
            </a:r>
            <a:r>
              <a:rPr lang="de-CH" sz="2000" dirty="0" err="1" smtClean="0"/>
              <a:t>important</a:t>
            </a:r>
            <a:r>
              <a:rPr lang="de-CH" sz="2000" dirty="0" smtClean="0"/>
              <a:t> </a:t>
            </a:r>
            <a:r>
              <a:rPr lang="de-CH" sz="2000" dirty="0" err="1" smtClean="0"/>
              <a:t>elements</a:t>
            </a:r>
            <a:r>
              <a:rPr lang="de-CH" sz="2000" dirty="0" smtClean="0"/>
              <a:t> </a:t>
            </a:r>
            <a:r>
              <a:rPr lang="de-CH" sz="2000" dirty="0"/>
              <a:t>in </a:t>
            </a:r>
            <a:r>
              <a:rPr lang="de-CH" sz="2000" dirty="0" err="1" smtClean="0"/>
              <a:t>clinker</a:t>
            </a:r>
            <a:endParaRPr lang="de-CH" sz="2000" dirty="0" smtClean="0"/>
          </a:p>
          <a:p>
            <a:pPr lvl="1"/>
            <a:r>
              <a:rPr lang="de-CH" sz="1800" dirty="0" smtClean="0"/>
              <a:t>SO3</a:t>
            </a:r>
          </a:p>
          <a:p>
            <a:pPr lvl="1"/>
            <a:r>
              <a:rPr lang="de-CH" sz="1800" dirty="0" err="1" smtClean="0"/>
              <a:t>Alkalies</a:t>
            </a:r>
            <a:r>
              <a:rPr lang="de-CH" sz="1800" dirty="0" smtClean="0"/>
              <a:t> (Na2O</a:t>
            </a:r>
            <a:r>
              <a:rPr lang="de-CH" sz="1800" dirty="0"/>
              <a:t>, K2O</a:t>
            </a:r>
            <a:r>
              <a:rPr lang="de-CH" sz="1800" dirty="0" smtClean="0"/>
              <a:t>)</a:t>
            </a:r>
          </a:p>
          <a:p>
            <a:pPr lvl="1"/>
            <a:r>
              <a:rPr lang="de-CH" sz="1800" dirty="0" smtClean="0"/>
              <a:t>Ash</a:t>
            </a:r>
          </a:p>
          <a:p>
            <a:pPr lvl="1"/>
            <a:r>
              <a:rPr lang="de-CH" sz="1800" dirty="0" smtClean="0"/>
              <a:t>…</a:t>
            </a:r>
          </a:p>
          <a:p>
            <a:pPr lvl="1"/>
            <a:endParaRPr lang="de-CH" sz="1800" dirty="0"/>
          </a:p>
          <a:p>
            <a:r>
              <a:rPr lang="de-CH" sz="2000" dirty="0" err="1" smtClean="0"/>
              <a:t>Calculates</a:t>
            </a:r>
            <a:r>
              <a:rPr lang="de-CH" sz="2000" dirty="0" smtClean="0"/>
              <a:t> </a:t>
            </a:r>
            <a:r>
              <a:rPr lang="de-CH" sz="2000" b="1" dirty="0" smtClean="0"/>
              <a:t>GAV/GJ per AFR </a:t>
            </a:r>
            <a:r>
              <a:rPr lang="de-CH" sz="2000" b="1" dirty="0" err="1" smtClean="0"/>
              <a:t>stream</a:t>
            </a:r>
            <a:r>
              <a:rPr lang="de-CH" sz="1400" b="1" dirty="0" smtClean="0"/>
              <a:t> </a:t>
            </a:r>
            <a:r>
              <a:rPr lang="de-CH" sz="2000" dirty="0" err="1"/>
              <a:t>and</a:t>
            </a:r>
            <a:r>
              <a:rPr lang="de-CH" sz="2000" dirty="0"/>
              <a:t> </a:t>
            </a:r>
            <a:r>
              <a:rPr lang="de-CH" sz="2000" dirty="0" smtClean="0"/>
              <a:t>on </a:t>
            </a:r>
            <a:r>
              <a:rPr lang="de-CH" sz="2000" dirty="0" err="1" smtClean="0"/>
              <a:t>kiln</a:t>
            </a:r>
            <a:r>
              <a:rPr lang="de-CH" sz="2000" dirty="0" smtClean="0"/>
              <a:t> / plant </a:t>
            </a:r>
            <a:r>
              <a:rPr lang="de-CH" sz="2000" dirty="0" err="1" smtClean="0"/>
              <a:t>level</a:t>
            </a:r>
            <a:endParaRPr lang="de-CH" sz="2000" dirty="0" smtClean="0"/>
          </a:p>
          <a:p>
            <a:pPr lvl="1"/>
            <a:r>
              <a:rPr lang="de-CH" sz="1600" dirty="0" err="1" smtClean="0"/>
              <a:t>Required</a:t>
            </a:r>
            <a:r>
              <a:rPr lang="de-CH" sz="1600" dirty="0" smtClean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economic</a:t>
            </a:r>
            <a:r>
              <a:rPr lang="de-CH" sz="1600" dirty="0"/>
              <a:t> </a:t>
            </a:r>
            <a:r>
              <a:rPr lang="de-CH" sz="1600" dirty="0" err="1"/>
              <a:t>comparison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smtClean="0"/>
              <a:t>different AFR </a:t>
            </a:r>
            <a:r>
              <a:rPr lang="de-CH" sz="1600" dirty="0" err="1" smtClean="0"/>
              <a:t>types</a:t>
            </a:r>
            <a:endParaRPr lang="de-CH" sz="1600" dirty="0" smtClean="0"/>
          </a:p>
          <a:p>
            <a:pPr lvl="1"/>
            <a:endParaRPr lang="de-CH" sz="1600" b="1" dirty="0"/>
          </a:p>
          <a:p>
            <a:r>
              <a:rPr lang="en-US" sz="2000" dirty="0"/>
              <a:t>Evaluates the impact of fuel mix changes on main </a:t>
            </a:r>
            <a:r>
              <a:rPr lang="en-US" sz="2000" dirty="0" smtClean="0"/>
              <a:t>KPIs</a:t>
            </a:r>
          </a:p>
          <a:p>
            <a:pPr lvl="1"/>
            <a:r>
              <a:rPr lang="en-US" sz="1800" dirty="0" smtClean="0"/>
              <a:t>TSR</a:t>
            </a:r>
          </a:p>
          <a:p>
            <a:pPr lvl="1"/>
            <a:r>
              <a:rPr lang="en-US" sz="1800" dirty="0" smtClean="0"/>
              <a:t>Actual cost of thermal energy</a:t>
            </a:r>
          </a:p>
          <a:p>
            <a:pPr lvl="1"/>
            <a:r>
              <a:rPr lang="en-US" sz="1800" dirty="0" smtClean="0"/>
              <a:t>GAV</a:t>
            </a:r>
            <a:endParaRPr lang="de-CH" sz="1800" b="1" dirty="0"/>
          </a:p>
          <a:p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endParaRPr lang="de-CH" sz="2000" dirty="0" smtClean="0"/>
          </a:p>
          <a:p>
            <a:endParaRPr lang="de-CH" sz="2000" dirty="0"/>
          </a:p>
          <a:p>
            <a:pPr lvl="1"/>
            <a:endParaRPr lang="de-CH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668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Structure of the FMO tool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87" y="1052736"/>
            <a:ext cx="8785223" cy="5112544"/>
          </a:xfrm>
        </p:spPr>
        <p:txBody>
          <a:bodyPr/>
          <a:lstStyle/>
          <a:p>
            <a:r>
              <a:rPr lang="de-CH" sz="1700" dirty="0" smtClean="0"/>
              <a:t>Help </a:t>
            </a:r>
          </a:p>
          <a:p>
            <a:pPr lvl="1"/>
            <a:r>
              <a:rPr lang="de-CH" sz="1700" dirty="0" err="1" smtClean="0"/>
              <a:t>What</a:t>
            </a:r>
            <a:r>
              <a:rPr lang="de-CH" sz="1700" dirty="0" smtClean="0"/>
              <a:t> </a:t>
            </a:r>
            <a:r>
              <a:rPr lang="de-CH" sz="1700" dirty="0" err="1" smtClean="0"/>
              <a:t>does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FMO do </a:t>
            </a:r>
            <a:r>
              <a:rPr lang="de-CH" sz="1700" dirty="0" err="1" smtClean="0"/>
              <a:t>for</a:t>
            </a:r>
            <a:r>
              <a:rPr lang="de-CH" sz="1700" dirty="0" smtClean="0"/>
              <a:t> </a:t>
            </a:r>
            <a:r>
              <a:rPr lang="de-CH" sz="1700" dirty="0" err="1" smtClean="0"/>
              <a:t>you</a:t>
            </a:r>
            <a:r>
              <a:rPr lang="de-CH" sz="1700" dirty="0" smtClean="0"/>
              <a:t>?, </a:t>
            </a:r>
            <a:r>
              <a:rPr lang="de-CH" sz="1700" dirty="0" err="1" smtClean="0"/>
              <a:t>Definitions</a:t>
            </a:r>
            <a:r>
              <a:rPr lang="de-CH" sz="1700" dirty="0" smtClean="0"/>
              <a:t> </a:t>
            </a:r>
            <a:r>
              <a:rPr lang="de-CH" sz="1700" dirty="0" err="1" smtClean="0"/>
              <a:t>and</a:t>
            </a:r>
            <a:r>
              <a:rPr lang="de-CH" sz="1700" dirty="0" smtClean="0"/>
              <a:t> </a:t>
            </a:r>
            <a:r>
              <a:rPr lang="de-CH" sz="1700" dirty="0" err="1" smtClean="0"/>
              <a:t>explanations</a:t>
            </a:r>
            <a:r>
              <a:rPr lang="de-CH" sz="1700" dirty="0" smtClean="0"/>
              <a:t>, </a:t>
            </a:r>
            <a:r>
              <a:rPr lang="de-CH" sz="1700" dirty="0" err="1" smtClean="0"/>
              <a:t>How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use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FMO?</a:t>
            </a:r>
          </a:p>
          <a:p>
            <a:r>
              <a:rPr lang="de-CH" sz="1700" dirty="0" smtClean="0"/>
              <a:t>Baseline</a:t>
            </a:r>
          </a:p>
          <a:p>
            <a:pPr lvl="1"/>
            <a:r>
              <a:rPr lang="de-CH" sz="1700" dirty="0" err="1" smtClean="0"/>
              <a:t>Typically</a:t>
            </a:r>
            <a:r>
              <a:rPr lang="de-CH" sz="1700" dirty="0" smtClean="0"/>
              <a:t> YTD </a:t>
            </a:r>
            <a:r>
              <a:rPr lang="de-CH" sz="1700" dirty="0" err="1" smtClean="0"/>
              <a:t>or</a:t>
            </a:r>
            <a:r>
              <a:rPr lang="de-CH" sz="1700" dirty="0" smtClean="0"/>
              <a:t> </a:t>
            </a:r>
            <a:r>
              <a:rPr lang="de-CH" sz="1700" dirty="0" err="1" smtClean="0"/>
              <a:t>actual</a:t>
            </a:r>
            <a:r>
              <a:rPr lang="de-CH" sz="1700" dirty="0" smtClean="0"/>
              <a:t> </a:t>
            </a:r>
            <a:r>
              <a:rPr lang="de-CH" sz="1700" dirty="0" err="1" smtClean="0"/>
              <a:t>figures</a:t>
            </a:r>
            <a:r>
              <a:rPr lang="de-CH" sz="1700" dirty="0" smtClean="0"/>
              <a:t> </a:t>
            </a:r>
            <a:r>
              <a:rPr lang="de-CH" sz="1700" dirty="0" err="1" smtClean="0"/>
              <a:t>from</a:t>
            </a:r>
            <a:r>
              <a:rPr lang="de-CH" sz="1700" dirty="0" smtClean="0"/>
              <a:t> last </a:t>
            </a:r>
            <a:r>
              <a:rPr lang="de-CH" sz="1700" dirty="0" err="1" smtClean="0"/>
              <a:t>year</a:t>
            </a:r>
            <a:endParaRPr lang="de-CH" sz="1700" dirty="0" smtClean="0"/>
          </a:p>
          <a:p>
            <a:r>
              <a:rPr lang="de-CH" sz="1700" dirty="0" smtClean="0"/>
              <a:t>Simulation1</a:t>
            </a:r>
          </a:p>
          <a:p>
            <a:pPr lvl="1"/>
            <a:r>
              <a:rPr lang="de-CH" sz="1700" dirty="0" err="1" smtClean="0"/>
              <a:t>Simulates</a:t>
            </a:r>
            <a:r>
              <a:rPr lang="de-CH" sz="1700" dirty="0" smtClean="0"/>
              <a:t> </a:t>
            </a:r>
            <a:r>
              <a:rPr lang="de-CH" sz="1700" dirty="0" err="1" smtClean="0"/>
              <a:t>future</a:t>
            </a:r>
            <a:r>
              <a:rPr lang="de-CH" sz="1700" dirty="0" smtClean="0"/>
              <a:t> </a:t>
            </a:r>
            <a:r>
              <a:rPr lang="de-CH" sz="1700" dirty="0" err="1" smtClean="0"/>
              <a:t>situation</a:t>
            </a:r>
            <a:r>
              <a:rPr lang="de-CH" sz="1700" dirty="0" smtClean="0"/>
              <a:t> </a:t>
            </a:r>
            <a:r>
              <a:rPr lang="de-CH" sz="1700" dirty="0" err="1" smtClean="0"/>
              <a:t>with</a:t>
            </a:r>
            <a:r>
              <a:rPr lang="de-CH" sz="1700" dirty="0" smtClean="0"/>
              <a:t> ‘</a:t>
            </a:r>
            <a:r>
              <a:rPr lang="de-CH" sz="1700" dirty="0" err="1" smtClean="0"/>
              <a:t>optimum</a:t>
            </a:r>
            <a:r>
              <a:rPr lang="de-CH" sz="1700" dirty="0" smtClean="0"/>
              <a:t>’ </a:t>
            </a:r>
            <a:r>
              <a:rPr lang="de-CH" sz="1700" dirty="0" err="1" smtClean="0"/>
              <a:t>fuel</a:t>
            </a:r>
            <a:r>
              <a:rPr lang="de-CH" sz="1700" dirty="0" smtClean="0"/>
              <a:t> mix</a:t>
            </a:r>
          </a:p>
          <a:p>
            <a:r>
              <a:rPr lang="de-CH" sz="1700" dirty="0" smtClean="0"/>
              <a:t>Summary</a:t>
            </a:r>
          </a:p>
          <a:p>
            <a:pPr lvl="1"/>
            <a:r>
              <a:rPr lang="de-CH" sz="1700" dirty="0" err="1" smtClean="0"/>
              <a:t>Summarises</a:t>
            </a:r>
            <a:r>
              <a:rPr lang="de-CH" sz="1700" dirty="0" smtClean="0"/>
              <a:t> </a:t>
            </a:r>
            <a:r>
              <a:rPr lang="de-CH" sz="1700" dirty="0" err="1" smtClean="0"/>
              <a:t>major</a:t>
            </a:r>
            <a:r>
              <a:rPr lang="de-CH" sz="1700" dirty="0" smtClean="0"/>
              <a:t> KPIs </a:t>
            </a:r>
            <a:r>
              <a:rPr lang="de-CH" sz="1700" dirty="0" err="1" smtClean="0"/>
              <a:t>and</a:t>
            </a:r>
            <a:r>
              <a:rPr lang="de-CH" sz="1700" dirty="0" smtClean="0"/>
              <a:t> </a:t>
            </a:r>
            <a:r>
              <a:rPr lang="de-CH" sz="1700" dirty="0" err="1" smtClean="0"/>
              <a:t>parameters</a:t>
            </a:r>
            <a:r>
              <a:rPr lang="de-CH" sz="1700" dirty="0" smtClean="0"/>
              <a:t> </a:t>
            </a:r>
            <a:r>
              <a:rPr lang="de-CH" sz="1700" dirty="0" err="1" smtClean="0"/>
              <a:t>for</a:t>
            </a:r>
            <a:r>
              <a:rPr lang="de-CH" sz="1700" dirty="0" smtClean="0"/>
              <a:t> Baseline </a:t>
            </a:r>
            <a:r>
              <a:rPr lang="de-CH" sz="1700" dirty="0" err="1" smtClean="0"/>
              <a:t>and</a:t>
            </a:r>
            <a:r>
              <a:rPr lang="de-CH" sz="1700" dirty="0" smtClean="0"/>
              <a:t> Simulation(s)</a:t>
            </a:r>
          </a:p>
          <a:p>
            <a:r>
              <a:rPr lang="de-CH" sz="1700" dirty="0" smtClean="0"/>
              <a:t>Guidelines</a:t>
            </a:r>
          </a:p>
          <a:p>
            <a:pPr lvl="1"/>
            <a:r>
              <a:rPr lang="de-CH" sz="1700" dirty="0" err="1" smtClean="0"/>
              <a:t>Preconditions</a:t>
            </a:r>
            <a:r>
              <a:rPr lang="de-CH" sz="1700" dirty="0" smtClean="0"/>
              <a:t> </a:t>
            </a:r>
            <a:r>
              <a:rPr lang="de-CH" sz="1700" dirty="0" err="1" smtClean="0"/>
              <a:t>for</a:t>
            </a:r>
            <a:r>
              <a:rPr lang="de-CH" sz="1700" dirty="0" smtClean="0"/>
              <a:t> AF </a:t>
            </a:r>
            <a:r>
              <a:rPr lang="de-CH" sz="1700" dirty="0" err="1" smtClean="0"/>
              <a:t>use</a:t>
            </a:r>
            <a:r>
              <a:rPr lang="de-CH" sz="1700" dirty="0" smtClean="0"/>
              <a:t>, </a:t>
            </a:r>
            <a:r>
              <a:rPr lang="de-CH" sz="1700" dirty="0" err="1" smtClean="0"/>
              <a:t>feed</a:t>
            </a:r>
            <a:r>
              <a:rPr lang="de-CH" sz="1700" dirty="0" smtClean="0"/>
              <a:t>-point </a:t>
            </a:r>
            <a:r>
              <a:rPr lang="de-CH" sz="1700" dirty="0" err="1" smtClean="0"/>
              <a:t>selection</a:t>
            </a:r>
            <a:r>
              <a:rPr lang="de-CH" sz="1700" dirty="0" smtClean="0"/>
              <a:t>, </a:t>
            </a:r>
            <a:r>
              <a:rPr lang="de-CH" sz="1700" dirty="0" err="1" smtClean="0"/>
              <a:t>typical</a:t>
            </a:r>
            <a:r>
              <a:rPr lang="de-CH" sz="1700" dirty="0" smtClean="0"/>
              <a:t> </a:t>
            </a:r>
            <a:r>
              <a:rPr lang="de-CH" sz="1700" dirty="0" err="1" smtClean="0"/>
              <a:t>fuel</a:t>
            </a:r>
            <a:r>
              <a:rPr lang="de-CH" sz="1700" dirty="0" smtClean="0"/>
              <a:t> </a:t>
            </a:r>
            <a:r>
              <a:rPr lang="de-CH" sz="1700" dirty="0" err="1" smtClean="0"/>
              <a:t>properties</a:t>
            </a:r>
            <a:r>
              <a:rPr lang="de-CH" sz="1700" dirty="0" smtClean="0"/>
              <a:t>, Cl </a:t>
            </a:r>
            <a:r>
              <a:rPr lang="de-CH" sz="1700" dirty="0" err="1" smtClean="0"/>
              <a:t>limits</a:t>
            </a:r>
            <a:r>
              <a:rPr lang="de-CH" sz="1700" dirty="0" smtClean="0"/>
              <a:t> </a:t>
            </a:r>
            <a:r>
              <a:rPr lang="de-CH" sz="1700" dirty="0" err="1" smtClean="0"/>
              <a:t>and</a:t>
            </a:r>
            <a:r>
              <a:rPr lang="de-CH" sz="1700" dirty="0" smtClean="0"/>
              <a:t> </a:t>
            </a:r>
            <a:r>
              <a:rPr lang="de-CH" sz="1700" dirty="0" err="1" smtClean="0"/>
              <a:t>calculation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Cl </a:t>
            </a:r>
            <a:r>
              <a:rPr lang="de-CH" sz="1700" dirty="0" err="1" smtClean="0"/>
              <a:t>input</a:t>
            </a:r>
            <a:r>
              <a:rPr lang="de-CH" sz="1700" dirty="0" smtClean="0"/>
              <a:t> </a:t>
            </a:r>
            <a:r>
              <a:rPr lang="de-CH" sz="1700" dirty="0" err="1" smtClean="0"/>
              <a:t>from</a:t>
            </a:r>
            <a:r>
              <a:rPr lang="de-CH" sz="1700" dirty="0" smtClean="0"/>
              <a:t> </a:t>
            </a:r>
            <a:r>
              <a:rPr lang="de-CH" sz="1700" dirty="0" err="1" smtClean="0"/>
              <a:t>raw</a:t>
            </a:r>
            <a:r>
              <a:rPr lang="de-CH" sz="1700" dirty="0" smtClean="0"/>
              <a:t> </a:t>
            </a:r>
            <a:r>
              <a:rPr lang="de-CH" sz="1700" dirty="0" err="1" smtClean="0"/>
              <a:t>materials</a:t>
            </a:r>
            <a:r>
              <a:rPr lang="de-CH" sz="1700" dirty="0" smtClean="0"/>
              <a:t>, etc.</a:t>
            </a:r>
          </a:p>
          <a:p>
            <a:pPr lvl="1"/>
            <a:endParaRPr lang="de-CH" sz="1700" dirty="0"/>
          </a:p>
        </p:txBody>
      </p:sp>
      <p:pic>
        <p:nvPicPr>
          <p:cNvPr id="1026" name="Picture 2" descr="D:\Users\rsingh1\AppData\Local\Temp\SNAGHTML16c81b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40" t="56765" r="9413" b="19381"/>
          <a:stretch/>
        </p:blipFill>
        <p:spPr bwMode="auto">
          <a:xfrm>
            <a:off x="1802085" y="4288904"/>
            <a:ext cx="6391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rsingh1\AppData\Local\Temp\SNAGHTML173270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22" t="1204" r="6630" b="20333"/>
          <a:stretch/>
        </p:blipFill>
        <p:spPr bwMode="auto">
          <a:xfrm>
            <a:off x="90364" y="4824749"/>
            <a:ext cx="1584000" cy="14750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9063" y="4824749"/>
            <a:ext cx="2268000" cy="1748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762" y="4824749"/>
            <a:ext cx="2268000" cy="1748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4461" y="4824749"/>
            <a:ext cx="1548000" cy="1652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540"/>
          <a:stretch/>
        </p:blipFill>
        <p:spPr bwMode="auto">
          <a:xfrm>
            <a:off x="8097161" y="4824749"/>
            <a:ext cx="1728000" cy="1463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424608" y="4441304"/>
            <a:ext cx="504056" cy="34478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05328" y="4445099"/>
            <a:ext cx="468052" cy="3409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080792" y="4605089"/>
            <a:ext cx="94866" cy="2118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56609" y="4566270"/>
            <a:ext cx="94369" cy="23886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5411" y="4473837"/>
            <a:ext cx="360747" cy="3122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2016, Settat</a:t>
            </a:r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0485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</a:p>
          <a:p>
            <a:endParaRPr lang="en-US" sz="800" dirty="0" smtClean="0"/>
          </a:p>
          <a:p>
            <a:r>
              <a:rPr lang="en-US" dirty="0" smtClean="0"/>
              <a:t>AFR indicators in HARP </a:t>
            </a:r>
          </a:p>
          <a:p>
            <a:pPr lvl="1"/>
            <a:r>
              <a:rPr lang="en-US" dirty="0" smtClean="0">
                <a:latin typeface="+mj-lt"/>
              </a:rPr>
              <a:t>GAV (≈ combined EBIT)</a:t>
            </a:r>
          </a:p>
          <a:p>
            <a:pPr lvl="1"/>
            <a:r>
              <a:rPr lang="en-US" dirty="0" smtClean="0"/>
              <a:t>TSR (%AF) and TEE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dirty="0" smtClean="0"/>
              <a:t>FMO</a:t>
            </a:r>
          </a:p>
          <a:p>
            <a:pPr lvl="1"/>
            <a:r>
              <a:rPr lang="en-US" dirty="0" smtClean="0"/>
              <a:t>Approach and Methodology</a:t>
            </a:r>
          </a:p>
          <a:p>
            <a:pPr lvl="1"/>
            <a:r>
              <a:rPr lang="en-US" dirty="0" smtClean="0"/>
              <a:t>Structure and Input Parameters</a:t>
            </a:r>
          </a:p>
          <a:p>
            <a:pPr lvl="1"/>
            <a:r>
              <a:rPr lang="en-US" dirty="0" smtClean="0"/>
              <a:t>Solver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278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7989" y="1071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580" y="17091"/>
            <a:ext cx="9174988" cy="68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580" y="349752"/>
            <a:ext cx="2287164" cy="1423063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General project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580" y="1988840"/>
            <a:ext cx="3151260" cy="2304256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Fuel volumes / </a:t>
            </a:r>
            <a:b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feed point 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1152" y="349271"/>
            <a:ext cx="3215416" cy="1423544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Gas handling </a:t>
            </a:r>
            <a:b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capacity / margins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5944" y="349752"/>
            <a:ext cx="2783160" cy="1495072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Kiln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production &amp;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clinker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33856" y="4625761"/>
            <a:ext cx="1863668" cy="963479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Chlorine /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O2 increase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49074" y="4625761"/>
            <a:ext cx="2287164" cy="963479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Heat / TSR distribution per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feedpoint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580" y="4620431"/>
            <a:ext cx="1855116" cy="1184834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Heat balance Fuel impacts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8096" y="1988840"/>
            <a:ext cx="2189318" cy="2304256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Fuel cost 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9104" y="1988840"/>
            <a:ext cx="2271009" cy="2304256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Fuel properties 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89304" y="4622311"/>
            <a:ext cx="1847264" cy="963479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KPI’s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238" y="5915626"/>
            <a:ext cx="6497969" cy="941466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 &amp; quality constraints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0861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production / quality information (use </a:t>
            </a:r>
            <a:r>
              <a:rPr lang="en-US" dirty="0" err="1" smtClean="0"/>
              <a:t>Finplan</a:t>
            </a:r>
            <a:r>
              <a:rPr lang="en-US" dirty="0" smtClean="0"/>
              <a:t>, ATR)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037" y="4581128"/>
            <a:ext cx="40005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037" y="1607815"/>
            <a:ext cx="35814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607815"/>
            <a:ext cx="35814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037" y="1183889"/>
            <a:ext cx="265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General project information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62525" y="1183889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Kiln and clinker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0037" y="4149080"/>
            <a:ext cx="3085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Available margins in kiln system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64156" y="1522443"/>
            <a:ext cx="1381132" cy="97045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0737" y="4549105"/>
            <a:ext cx="1368127" cy="6800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32101" y="1522443"/>
            <a:ext cx="1038186" cy="7544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4385" y="4974267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Important!!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Used for the calculation of “net” impact over clinker production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96368" y="1785367"/>
            <a:ext cx="1440000" cy="1975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41012" y="4753718"/>
            <a:ext cx="713848" cy="12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3925" y="1785367"/>
            <a:ext cx="702000" cy="1975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21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29" y="1879506"/>
            <a:ext cx="9864000" cy="283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/ AF volumes, category and properties on “as fired” basis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5632" y="5250686"/>
            <a:ext cx="3702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Volumes of TF and AF per Firing Point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7096" y="1124744"/>
            <a:ext cx="3241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Fuel properties on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“as fired”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basis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41232" y="1472823"/>
            <a:ext cx="144016" cy="3772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2600" y="1878612"/>
            <a:ext cx="2610290" cy="2486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52800" y="4509120"/>
            <a:ext cx="126014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19087" y="1885950"/>
            <a:ext cx="5256000" cy="6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726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to adjust impact of O2 increase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/>
          <a:lstStyle/>
          <a:p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thumb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solid AF </a:t>
            </a:r>
            <a:r>
              <a:rPr lang="de-CH" dirty="0" smtClean="0"/>
              <a:t>(</a:t>
            </a:r>
            <a:r>
              <a:rPr lang="de-CH" dirty="0" err="1" smtClean="0">
                <a:solidFill>
                  <a:schemeClr val="accent1"/>
                </a:solidFill>
              </a:rPr>
              <a:t>done</a:t>
            </a:r>
            <a:r>
              <a:rPr lang="de-CH" dirty="0" smtClean="0">
                <a:solidFill>
                  <a:schemeClr val="accent1"/>
                </a:solidFill>
              </a:rPr>
              <a:t> </a:t>
            </a:r>
            <a:r>
              <a:rPr lang="de-CH" dirty="0" err="1" smtClean="0">
                <a:solidFill>
                  <a:schemeClr val="accent1"/>
                </a:solidFill>
              </a:rPr>
              <a:t>automatically</a:t>
            </a:r>
            <a:r>
              <a:rPr lang="de-CH" dirty="0" smtClean="0">
                <a:solidFill>
                  <a:schemeClr val="accent1"/>
                </a:solidFill>
              </a:rPr>
              <a:t>!</a:t>
            </a:r>
            <a:r>
              <a:rPr lang="de-CH" dirty="0" smtClean="0"/>
              <a:t>)</a:t>
            </a:r>
            <a:endParaRPr lang="de-CH" dirty="0"/>
          </a:p>
          <a:p>
            <a:pPr lvl="1"/>
            <a:r>
              <a:rPr lang="de-CH" sz="2000" dirty="0"/>
              <a:t>30%TSR </a:t>
            </a:r>
            <a:r>
              <a:rPr lang="de-CH" sz="2000" dirty="0" err="1"/>
              <a:t>with</a:t>
            </a:r>
            <a:r>
              <a:rPr lang="de-CH" sz="2000" dirty="0"/>
              <a:t> solid AF </a:t>
            </a:r>
            <a:r>
              <a:rPr lang="de-CH" sz="2000" dirty="0" smtClean="0">
                <a:sym typeface="Wingdings" pitchFamily="2" charset="2"/>
              </a:rPr>
              <a:t></a:t>
            </a:r>
            <a:r>
              <a:rPr lang="de-CH" sz="2000" dirty="0" smtClean="0"/>
              <a:t> </a:t>
            </a:r>
            <a:r>
              <a:rPr lang="de-CH" sz="2000" dirty="0"/>
              <a:t>+ </a:t>
            </a:r>
            <a:r>
              <a:rPr lang="de-CH" sz="2000" dirty="0" smtClean="0"/>
              <a:t>1%O2</a:t>
            </a:r>
            <a:endParaRPr lang="de-CH" sz="1800" dirty="0"/>
          </a:p>
          <a:p>
            <a:endParaRPr lang="de-CH" dirty="0" smtClean="0"/>
          </a:p>
          <a:p>
            <a:r>
              <a:rPr lang="de-CH" dirty="0" smtClean="0"/>
              <a:t>Guidelines </a:t>
            </a:r>
            <a:r>
              <a:rPr lang="de-CH" dirty="0" err="1" smtClean="0"/>
              <a:t>for</a:t>
            </a:r>
            <a:r>
              <a:rPr lang="de-CH" dirty="0" smtClean="0"/>
              <a:t> TFs (</a:t>
            </a:r>
            <a:r>
              <a:rPr lang="de-CH" dirty="0" err="1" smtClean="0">
                <a:solidFill>
                  <a:schemeClr val="accent1"/>
                </a:solidFill>
              </a:rPr>
              <a:t>done</a:t>
            </a:r>
            <a:r>
              <a:rPr lang="de-CH" dirty="0" smtClean="0">
                <a:solidFill>
                  <a:schemeClr val="accent1"/>
                </a:solidFill>
              </a:rPr>
              <a:t> </a:t>
            </a:r>
            <a:r>
              <a:rPr lang="de-CH" dirty="0" err="1" smtClean="0">
                <a:solidFill>
                  <a:schemeClr val="accent1"/>
                </a:solidFill>
              </a:rPr>
              <a:t>automatically</a:t>
            </a:r>
            <a:r>
              <a:rPr lang="de-CH" dirty="0" smtClean="0">
                <a:solidFill>
                  <a:schemeClr val="accent1"/>
                </a:solidFill>
              </a:rPr>
              <a:t>!</a:t>
            </a:r>
            <a:r>
              <a:rPr lang="de-CH" dirty="0" smtClean="0"/>
              <a:t>)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Override</a:t>
            </a:r>
            <a:r>
              <a:rPr lang="de-CH" dirty="0" smtClean="0"/>
              <a:t> </a:t>
            </a:r>
            <a:r>
              <a:rPr lang="de-CH" dirty="0" err="1" smtClean="0"/>
              <a:t>calculated</a:t>
            </a:r>
            <a:r>
              <a:rPr lang="de-CH" dirty="0" smtClean="0"/>
              <a:t> </a:t>
            </a:r>
            <a:r>
              <a:rPr lang="de-CH" dirty="0" err="1" smtClean="0"/>
              <a:t>increase</a:t>
            </a:r>
            <a:r>
              <a:rPr lang="de-CH" dirty="0" smtClean="0"/>
              <a:t> in O2 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/>
              <a:t>on </a:t>
            </a:r>
            <a:r>
              <a:rPr lang="de-CH" dirty="0" err="1"/>
              <a:t>practical</a:t>
            </a:r>
            <a:r>
              <a:rPr lang="de-CH" dirty="0"/>
              <a:t> </a:t>
            </a:r>
            <a:r>
              <a:rPr lang="de-CH" dirty="0" err="1" smtClean="0"/>
              <a:t>experience</a:t>
            </a:r>
            <a:r>
              <a:rPr lang="de-CH" dirty="0" smtClean="0"/>
              <a:t>, </a:t>
            </a:r>
            <a:r>
              <a:rPr lang="de-CH" dirty="0" err="1" smtClean="0"/>
              <a:t>separately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TFs </a:t>
            </a:r>
            <a:r>
              <a:rPr lang="de-CH" dirty="0" err="1" smtClean="0"/>
              <a:t>and</a:t>
            </a:r>
            <a:r>
              <a:rPr lang="de-CH" dirty="0" smtClean="0"/>
              <a:t> AFs</a:t>
            </a:r>
            <a:endParaRPr lang="de-CH" dirty="0"/>
          </a:p>
          <a:p>
            <a:endParaRPr lang="de-CH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780" y="2780928"/>
            <a:ext cx="1914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780" y="5394920"/>
            <a:ext cx="2867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2225641" y="5742129"/>
            <a:ext cx="864000" cy="2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16696" y="6093296"/>
            <a:ext cx="864000" cy="2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460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to factor in impact of false air from feeding of AFRs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Provision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</a:t>
            </a:r>
            <a:r>
              <a:rPr lang="de-CH" dirty="0" err="1" smtClean="0"/>
              <a:t>influence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5 AFR </a:t>
            </a:r>
            <a:r>
              <a:rPr lang="de-CH" dirty="0" err="1" smtClean="0"/>
              <a:t>transport</a:t>
            </a:r>
            <a:r>
              <a:rPr lang="de-CH" dirty="0" smtClean="0"/>
              <a:t> </a:t>
            </a:r>
            <a:r>
              <a:rPr lang="de-CH" dirty="0" err="1" smtClean="0"/>
              <a:t>lines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Pneumatic</a:t>
            </a:r>
            <a:endParaRPr lang="de-CH" dirty="0"/>
          </a:p>
          <a:p>
            <a:pPr lvl="2"/>
            <a:r>
              <a:rPr lang="de-CH" dirty="0" smtClean="0"/>
              <a:t>Pipe </a:t>
            </a:r>
            <a:r>
              <a:rPr lang="de-CH" dirty="0" err="1" smtClean="0"/>
              <a:t>diameter</a:t>
            </a:r>
            <a:r>
              <a:rPr lang="de-CH" dirty="0"/>
              <a:t> </a:t>
            </a:r>
            <a:r>
              <a:rPr lang="de-CH" dirty="0" smtClean="0"/>
              <a:t>4“ (100 mm)</a:t>
            </a:r>
          </a:p>
          <a:p>
            <a:pPr lvl="2"/>
            <a:r>
              <a:rPr lang="de-CH" dirty="0"/>
              <a:t>Pipe </a:t>
            </a:r>
            <a:r>
              <a:rPr lang="de-CH" dirty="0" err="1"/>
              <a:t>diameter</a:t>
            </a:r>
            <a:r>
              <a:rPr lang="de-CH" dirty="0"/>
              <a:t> </a:t>
            </a:r>
            <a:r>
              <a:rPr lang="de-CH" dirty="0" smtClean="0"/>
              <a:t>5“ </a:t>
            </a:r>
            <a:r>
              <a:rPr lang="de-CH" dirty="0"/>
              <a:t>(</a:t>
            </a:r>
            <a:r>
              <a:rPr lang="de-CH" dirty="0" smtClean="0"/>
              <a:t>125 </a:t>
            </a:r>
            <a:r>
              <a:rPr lang="de-CH" dirty="0"/>
              <a:t>mm)</a:t>
            </a:r>
          </a:p>
          <a:p>
            <a:pPr lvl="2"/>
            <a:r>
              <a:rPr lang="de-CH" dirty="0"/>
              <a:t>Pipe </a:t>
            </a:r>
            <a:r>
              <a:rPr lang="de-CH" dirty="0" err="1"/>
              <a:t>diameter</a:t>
            </a:r>
            <a:r>
              <a:rPr lang="de-CH" dirty="0"/>
              <a:t> </a:t>
            </a:r>
            <a:r>
              <a:rPr lang="de-CH" dirty="0" smtClean="0"/>
              <a:t>6“ </a:t>
            </a:r>
            <a:r>
              <a:rPr lang="de-CH" dirty="0"/>
              <a:t>(</a:t>
            </a:r>
            <a:r>
              <a:rPr lang="de-CH" dirty="0" smtClean="0"/>
              <a:t>150 </a:t>
            </a:r>
            <a:r>
              <a:rPr lang="de-CH" dirty="0"/>
              <a:t>mm)</a:t>
            </a:r>
          </a:p>
          <a:p>
            <a:pPr lvl="2"/>
            <a:r>
              <a:rPr lang="de-CH" dirty="0"/>
              <a:t>Pipe </a:t>
            </a:r>
            <a:r>
              <a:rPr lang="de-CH" dirty="0" err="1"/>
              <a:t>diameter</a:t>
            </a:r>
            <a:r>
              <a:rPr lang="de-CH" dirty="0"/>
              <a:t> </a:t>
            </a:r>
            <a:r>
              <a:rPr lang="de-CH" dirty="0" smtClean="0"/>
              <a:t>7“ </a:t>
            </a:r>
            <a:r>
              <a:rPr lang="de-CH" dirty="0"/>
              <a:t>(</a:t>
            </a:r>
            <a:r>
              <a:rPr lang="de-CH" dirty="0" smtClean="0"/>
              <a:t>175 </a:t>
            </a:r>
            <a:r>
              <a:rPr lang="de-CH" dirty="0"/>
              <a:t>mm)</a:t>
            </a:r>
          </a:p>
          <a:p>
            <a:pPr lvl="2"/>
            <a:r>
              <a:rPr lang="de-CH" dirty="0"/>
              <a:t>Pipe </a:t>
            </a:r>
            <a:r>
              <a:rPr lang="de-CH" dirty="0" err="1"/>
              <a:t>diameter</a:t>
            </a:r>
            <a:r>
              <a:rPr lang="de-CH" dirty="0"/>
              <a:t> </a:t>
            </a:r>
            <a:r>
              <a:rPr lang="de-CH" dirty="0" smtClean="0"/>
              <a:t>8“ (200 </a:t>
            </a:r>
            <a:r>
              <a:rPr lang="de-CH" dirty="0"/>
              <a:t>mm)</a:t>
            </a:r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Airlock</a:t>
            </a:r>
            <a:endParaRPr lang="de-CH" dirty="0" smtClean="0"/>
          </a:p>
          <a:p>
            <a:pPr lvl="2"/>
            <a:r>
              <a:rPr lang="de-CH" dirty="0" err="1" smtClean="0"/>
              <a:t>Flap</a:t>
            </a:r>
            <a:r>
              <a:rPr lang="de-CH" dirty="0" smtClean="0"/>
              <a:t> (</a:t>
            </a:r>
            <a:r>
              <a:rPr lang="de-CH" dirty="0" err="1" smtClean="0"/>
              <a:t>old</a:t>
            </a:r>
            <a:r>
              <a:rPr lang="de-CH" dirty="0" smtClean="0"/>
              <a:t>)</a:t>
            </a:r>
          </a:p>
          <a:p>
            <a:pPr lvl="2"/>
            <a:r>
              <a:rPr lang="de-CH" dirty="0" err="1" smtClean="0"/>
              <a:t>Flap</a:t>
            </a:r>
            <a:r>
              <a:rPr lang="de-CH" dirty="0" smtClean="0"/>
              <a:t> (</a:t>
            </a:r>
            <a:r>
              <a:rPr lang="de-CH" dirty="0" err="1" smtClean="0"/>
              <a:t>new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Rotary </a:t>
            </a:r>
            <a:r>
              <a:rPr lang="de-CH" dirty="0" err="1" smtClean="0"/>
              <a:t>valve</a:t>
            </a:r>
            <a:endParaRPr lang="de-CH" dirty="0" smtClean="0"/>
          </a:p>
          <a:p>
            <a:pPr lvl="2"/>
            <a:endParaRPr lang="de-CH" dirty="0" smtClean="0"/>
          </a:p>
          <a:p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470297"/>
            <a:ext cx="4104456" cy="146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537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FMO Simulation Results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21466" y="3183027"/>
            <a:ext cx="3690761" cy="1792390"/>
            <a:chOff x="4493890" y="970867"/>
            <a:chExt cx="3690761" cy="1792390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251" y="1305932"/>
              <a:ext cx="3581400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493890" y="970867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Summary of fuel split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720" y="4837584"/>
            <a:ext cx="9348794" cy="1685424"/>
            <a:chOff x="553144" y="4837584"/>
            <a:chExt cx="9348794" cy="1685424"/>
          </a:xfrm>
        </p:grpSpPr>
        <p:sp>
          <p:nvSpPr>
            <p:cNvPr id="27" name="TextBox 26"/>
            <p:cNvSpPr txBox="1"/>
            <p:nvPr/>
          </p:nvSpPr>
          <p:spPr>
            <a:xfrm>
              <a:off x="553144" y="4837584"/>
              <a:ext cx="2864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Process &amp; quality parameters</a:t>
              </a: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38" y="5176148"/>
              <a:ext cx="9252000" cy="1346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80720" y="970867"/>
            <a:ext cx="2964302" cy="2154340"/>
            <a:chOff x="555178" y="970867"/>
            <a:chExt cx="2964302" cy="2154340"/>
          </a:xfrm>
        </p:grpSpPr>
        <p:sp>
          <p:nvSpPr>
            <p:cNvPr id="24" name="TextBox 23"/>
            <p:cNvSpPr txBox="1"/>
            <p:nvPr/>
          </p:nvSpPr>
          <p:spPr>
            <a:xfrm>
              <a:off x="555178" y="970867"/>
              <a:ext cx="2444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Impacts on specific heat</a:t>
              </a: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55" y="1305932"/>
              <a:ext cx="2867025" cy="181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80720" y="3183027"/>
            <a:ext cx="2975159" cy="1068774"/>
            <a:chOff x="555179" y="3183027"/>
            <a:chExt cx="2975159" cy="1068774"/>
          </a:xfrm>
        </p:grpSpPr>
        <p:sp>
          <p:nvSpPr>
            <p:cNvPr id="23" name="TextBox 22"/>
            <p:cNvSpPr txBox="1"/>
            <p:nvPr/>
          </p:nvSpPr>
          <p:spPr>
            <a:xfrm>
              <a:off x="555179" y="3183027"/>
              <a:ext cx="1733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Chlorine removal</a:t>
              </a: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33478"/>
            <a:stretch/>
          </p:blipFill>
          <p:spPr bwMode="auto">
            <a:xfrm>
              <a:off x="663313" y="3523139"/>
              <a:ext cx="2867025" cy="728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421466" y="970867"/>
            <a:ext cx="2976386" cy="2159387"/>
            <a:chOff x="4493890" y="3183027"/>
            <a:chExt cx="2976386" cy="2159387"/>
          </a:xfrm>
        </p:grpSpPr>
        <p:sp>
          <p:nvSpPr>
            <p:cNvPr id="25" name="TextBox 24"/>
            <p:cNvSpPr txBox="1"/>
            <p:nvPr/>
          </p:nvSpPr>
          <p:spPr>
            <a:xfrm>
              <a:off x="4493890" y="3183027"/>
              <a:ext cx="26821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Key performance indicators</a:t>
              </a: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251" y="3523139"/>
              <a:ext cx="2867025" cy="181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571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60387" y="116632"/>
            <a:ext cx="8773937" cy="792088"/>
          </a:xfrm>
        </p:spPr>
        <p:txBody>
          <a:bodyPr/>
          <a:lstStyle/>
          <a:p>
            <a:r>
              <a:rPr lang="en-US" dirty="0" smtClean="0"/>
              <a:t>FMO Summary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11" y="1002382"/>
            <a:ext cx="6777796" cy="54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076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Categories:</a:t>
            </a:r>
            <a:br>
              <a:rPr lang="en-US" dirty="0" smtClean="0"/>
            </a:br>
            <a:r>
              <a:rPr lang="en-US" dirty="0" smtClean="0"/>
              <a:t>Principles </a:t>
            </a:r>
            <a:r>
              <a:rPr lang="en-US" dirty="0"/>
              <a:t>of combining </a:t>
            </a:r>
            <a:r>
              <a:rPr lang="en-US" dirty="0" smtClean="0"/>
              <a:t>AFs </a:t>
            </a:r>
            <a:r>
              <a:rPr lang="en-US" dirty="0"/>
              <a:t>into categories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FMO can handle many individual fuels but for good overview and interpretation you should define AF categories: </a:t>
            </a:r>
          </a:p>
          <a:p>
            <a:pPr lvl="1"/>
            <a:r>
              <a:rPr lang="en-US" sz="1600" dirty="0" smtClean="0"/>
              <a:t>High </a:t>
            </a:r>
            <a:r>
              <a:rPr lang="en-US" sz="1600" dirty="0"/>
              <a:t>volume AFR with its own feeding installation can be treated </a:t>
            </a:r>
            <a:r>
              <a:rPr lang="en-US" sz="1600" b="1" dirty="0"/>
              <a:t>individually</a:t>
            </a:r>
            <a:r>
              <a:rPr lang="en-US" sz="1600" dirty="0"/>
              <a:t> (e.g. rice husk installation).</a:t>
            </a:r>
          </a:p>
          <a:p>
            <a:pPr lvl="1"/>
            <a:r>
              <a:rPr lang="en-US" sz="1600" dirty="0"/>
              <a:t>Combining different AFR according to the </a:t>
            </a:r>
            <a:r>
              <a:rPr lang="en-US" sz="1600" b="1" dirty="0"/>
              <a:t>feeding system </a:t>
            </a:r>
            <a:r>
              <a:rPr lang="en-US" sz="1600" dirty="0"/>
              <a:t>(e.g. various lump fuels to kiln inlet, </a:t>
            </a:r>
            <a:r>
              <a:rPr lang="en-US" sz="1600" dirty="0" err="1"/>
              <a:t>Putzmeister</a:t>
            </a:r>
            <a:r>
              <a:rPr lang="en-US" sz="1600" dirty="0"/>
              <a:t>,…).</a:t>
            </a:r>
          </a:p>
          <a:p>
            <a:pPr lvl="1"/>
            <a:r>
              <a:rPr lang="en-US" sz="1600" dirty="0"/>
              <a:t>Combination according to </a:t>
            </a:r>
            <a:r>
              <a:rPr lang="en-US" sz="1600" b="1" dirty="0"/>
              <a:t>procedure of pre-processing </a:t>
            </a:r>
            <a:r>
              <a:rPr lang="en-US" sz="1600" dirty="0"/>
              <a:t>in the platform (e.g. coarse shredded materials, liquid AF going into blending tank, contaminated soil</a:t>
            </a:r>
            <a:r>
              <a:rPr lang="en-US" sz="1600" dirty="0" smtClean="0"/>
              <a:t>,…).</a:t>
            </a:r>
          </a:p>
          <a:p>
            <a:pPr lvl="1"/>
            <a:r>
              <a:rPr lang="en-US" sz="1600" dirty="0" smtClean="0"/>
              <a:t>Combination according to </a:t>
            </a:r>
            <a:r>
              <a:rPr lang="en-US" sz="1600" b="1" dirty="0" smtClean="0"/>
              <a:t>disposal fee </a:t>
            </a:r>
            <a:r>
              <a:rPr lang="en-US" sz="1600" dirty="0" smtClean="0"/>
              <a:t>(e.g. highly beneficial waste streams as FMCG, pharmaceuticals,…)</a:t>
            </a:r>
          </a:p>
          <a:p>
            <a:endParaRPr lang="en-US" sz="1800" dirty="0" smtClean="0"/>
          </a:p>
          <a:p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Categories need </a:t>
            </a:r>
            <a:r>
              <a:rPr lang="en-US" sz="1800" dirty="0"/>
              <a:t>to be defined and agreed site-specific. Future AFR streams need to be taken into consideration by defining the categories.</a:t>
            </a:r>
          </a:p>
          <a:p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Categorization </a:t>
            </a:r>
            <a:r>
              <a:rPr lang="en-US" sz="1800" dirty="0"/>
              <a:t>of AFR streams requires summing up volumes and averaging of the properties. </a:t>
            </a:r>
          </a:p>
          <a:p>
            <a:endParaRPr lang="de-CH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2016, Settat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9111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Input parameters - common </a:t>
            </a:r>
            <a:r>
              <a:rPr lang="en-US" dirty="0"/>
              <a:t>traps and difficulties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Fuel properties</a:t>
            </a:r>
          </a:p>
          <a:p>
            <a:pPr lvl="1"/>
            <a:r>
              <a:rPr lang="en-US" sz="1600" dirty="0"/>
              <a:t>Analysis not on </a:t>
            </a:r>
            <a:r>
              <a:rPr lang="en-US" sz="1600" dirty="0" smtClean="0">
                <a:solidFill>
                  <a:schemeClr val="tx2"/>
                </a:solidFill>
              </a:rPr>
              <a:t>‘as fired’ basis </a:t>
            </a:r>
            <a:r>
              <a:rPr lang="en-US" sz="1600" dirty="0" smtClean="0"/>
              <a:t>e.g</a:t>
            </a:r>
            <a:r>
              <a:rPr lang="en-US" sz="1600" dirty="0"/>
              <a:t>. </a:t>
            </a:r>
            <a:r>
              <a:rPr lang="en-US" sz="1600" dirty="0" smtClean="0"/>
              <a:t>ash content </a:t>
            </a:r>
            <a:r>
              <a:rPr lang="en-US" sz="1600" dirty="0"/>
              <a:t>on dry basis, </a:t>
            </a:r>
            <a:r>
              <a:rPr lang="en-US" sz="1600" dirty="0" err="1"/>
              <a:t>Cl</a:t>
            </a:r>
            <a:r>
              <a:rPr lang="en-US" sz="1600" dirty="0"/>
              <a:t> on wet basis, …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GCV </a:t>
            </a:r>
            <a:r>
              <a:rPr lang="en-US" sz="1600" dirty="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NCV calculation error</a:t>
            </a:r>
            <a:r>
              <a:rPr lang="en-US" sz="1600" dirty="0"/>
              <a:t>; calculation of NCV not on </a:t>
            </a:r>
            <a:r>
              <a:rPr lang="en-US" sz="1600" dirty="0" smtClean="0"/>
              <a:t>‘as fired’ basis </a:t>
            </a:r>
            <a:r>
              <a:rPr lang="en-US" sz="1600" dirty="0"/>
              <a:t>(e.g. </a:t>
            </a:r>
            <a:r>
              <a:rPr lang="en-US" sz="1600" dirty="0" smtClean="0"/>
              <a:t>TFs) </a:t>
            </a:r>
            <a:endParaRPr lang="en-US" sz="1600" dirty="0">
              <a:solidFill>
                <a:schemeClr val="tx2"/>
              </a:solidFill>
            </a:endParaRP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S </a:t>
            </a:r>
            <a:r>
              <a:rPr lang="en-US" sz="1600" dirty="0">
                <a:solidFill>
                  <a:schemeClr val="tx2"/>
                </a:solidFill>
              </a:rPr>
              <a:t>and alkalis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based on ash content and not overall sample</a:t>
            </a:r>
          </a:p>
          <a:p>
            <a:pPr lvl="1"/>
            <a:r>
              <a:rPr lang="en-US" sz="1600" dirty="0"/>
              <a:t>Average properties and </a:t>
            </a:r>
            <a:r>
              <a:rPr lang="en-US" sz="1600" dirty="0">
                <a:solidFill>
                  <a:schemeClr val="tx2"/>
                </a:solidFill>
              </a:rPr>
              <a:t>analysis not consistent with values used </a:t>
            </a:r>
            <a:r>
              <a:rPr lang="en-US" sz="1600" dirty="0"/>
              <a:t>for Actual, Budget and </a:t>
            </a:r>
            <a:r>
              <a:rPr lang="en-US" sz="1600" dirty="0" err="1"/>
              <a:t>Finplan</a:t>
            </a:r>
            <a:r>
              <a:rPr lang="en-US" sz="1600" dirty="0"/>
              <a:t> (especially NCV)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Insufficient or incorrect </a:t>
            </a:r>
            <a:r>
              <a:rPr lang="en-US" sz="1600" dirty="0">
                <a:solidFill>
                  <a:schemeClr val="tx2"/>
                </a:solidFill>
              </a:rPr>
              <a:t>properties </a:t>
            </a:r>
            <a:r>
              <a:rPr lang="en-US" sz="1600" dirty="0"/>
              <a:t>for new fuel streams</a:t>
            </a:r>
          </a:p>
          <a:p>
            <a:r>
              <a:rPr lang="en-US" sz="1800" dirty="0"/>
              <a:t>Fuel cost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Allocation of preparation cost </a:t>
            </a:r>
            <a:r>
              <a:rPr lang="en-US" sz="1600" dirty="0" smtClean="0"/>
              <a:t>to the individual AFR streams</a:t>
            </a:r>
          </a:p>
          <a:p>
            <a:pPr lvl="1"/>
            <a:r>
              <a:rPr lang="en-US" sz="1600" dirty="0" smtClean="0"/>
              <a:t>Mistakes </a:t>
            </a:r>
            <a:r>
              <a:rPr lang="en-US" sz="1600" dirty="0"/>
              <a:t>in calculation to </a:t>
            </a:r>
            <a:r>
              <a:rPr lang="en-US" sz="1600" dirty="0" smtClean="0"/>
              <a:t>‘as fired’ </a:t>
            </a:r>
            <a:r>
              <a:rPr lang="en-US" sz="1600" dirty="0"/>
              <a:t>basis</a:t>
            </a:r>
          </a:p>
          <a:p>
            <a:pPr lvl="1"/>
            <a:r>
              <a:rPr lang="en-US" sz="1600" dirty="0"/>
              <a:t>Resulting cost </a:t>
            </a:r>
            <a:r>
              <a:rPr lang="en-US" sz="1600" dirty="0" smtClean="0"/>
              <a:t>‘as fired’ </a:t>
            </a:r>
            <a:r>
              <a:rPr lang="en-US" sz="1600" dirty="0"/>
              <a:t>(at plant gate + prep/handling </a:t>
            </a:r>
            <a:r>
              <a:rPr lang="en-US" sz="1600" dirty="0" smtClean="0"/>
              <a:t>cost) </a:t>
            </a:r>
            <a:r>
              <a:rPr lang="en-US" sz="1600" dirty="0">
                <a:solidFill>
                  <a:schemeClr val="tx2"/>
                </a:solidFill>
              </a:rPr>
              <a:t>not matching with Actual, Budget and </a:t>
            </a:r>
            <a:r>
              <a:rPr lang="en-US" sz="1600" dirty="0" err="1">
                <a:solidFill>
                  <a:schemeClr val="tx2"/>
                </a:solidFill>
              </a:rPr>
              <a:t>Finplan</a:t>
            </a:r>
            <a:endParaRPr lang="en-US" sz="1600" dirty="0">
              <a:solidFill>
                <a:schemeClr val="tx2"/>
              </a:solidFill>
            </a:endParaRPr>
          </a:p>
          <a:p>
            <a:pPr lvl="1"/>
            <a:r>
              <a:rPr lang="en-US" sz="1600" dirty="0" smtClean="0"/>
              <a:t>Preparation/Handling/Feeding </a:t>
            </a:r>
            <a:r>
              <a:rPr lang="en-US" sz="1600" dirty="0"/>
              <a:t>cost need to be adapted (in case of modified AFR installations or logistics)</a:t>
            </a:r>
          </a:p>
          <a:p>
            <a:r>
              <a:rPr lang="en-US" sz="1800" dirty="0"/>
              <a:t>Fuel volumes</a:t>
            </a:r>
          </a:p>
          <a:p>
            <a:pPr lvl="1"/>
            <a:r>
              <a:rPr lang="en-US" sz="1600" dirty="0" err="1"/>
              <a:t>Geocycle</a:t>
            </a:r>
            <a:r>
              <a:rPr lang="en-US" sz="1600" dirty="0"/>
              <a:t> platform </a:t>
            </a:r>
            <a:r>
              <a:rPr lang="en-US" sz="1600" dirty="0">
                <a:solidFill>
                  <a:schemeClr val="tx2"/>
                </a:solidFill>
              </a:rPr>
              <a:t>inbound volume not matching consumption </a:t>
            </a:r>
            <a:r>
              <a:rPr lang="en-US" sz="1600" dirty="0"/>
              <a:t>in kiln</a:t>
            </a:r>
          </a:p>
          <a:p>
            <a:pPr lvl="1"/>
            <a:r>
              <a:rPr lang="en-US" sz="1600" dirty="0"/>
              <a:t>Volumes </a:t>
            </a:r>
            <a:r>
              <a:rPr lang="en-US" sz="1600" dirty="0">
                <a:solidFill>
                  <a:schemeClr val="tx2"/>
                </a:solidFill>
              </a:rPr>
              <a:t>not adapted to </a:t>
            </a:r>
            <a:r>
              <a:rPr lang="en-US" sz="1600" dirty="0" smtClean="0">
                <a:solidFill>
                  <a:schemeClr val="tx2"/>
                </a:solidFill>
              </a:rPr>
              <a:t>‘as fired’ </a:t>
            </a:r>
            <a:r>
              <a:rPr lang="en-US" sz="1600" dirty="0">
                <a:solidFill>
                  <a:schemeClr val="tx2"/>
                </a:solidFill>
              </a:rPr>
              <a:t>basis </a:t>
            </a:r>
            <a:r>
              <a:rPr lang="en-US" sz="1600" dirty="0" smtClean="0"/>
              <a:t>e.g</a:t>
            </a:r>
            <a:r>
              <a:rPr lang="en-US" sz="1600" dirty="0"/>
              <a:t>. when </a:t>
            </a:r>
            <a:r>
              <a:rPr lang="en-US" sz="1600" dirty="0" smtClean="0"/>
              <a:t>dried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Process </a:t>
            </a:r>
            <a:r>
              <a:rPr lang="en-US" sz="1600" b="1" dirty="0"/>
              <a:t>Engineer (cement plant), Platform/Pre-processing Manager (e.g. </a:t>
            </a:r>
            <a:r>
              <a:rPr lang="en-US" sz="1600" b="1" dirty="0" err="1"/>
              <a:t>Geocycle</a:t>
            </a:r>
            <a:r>
              <a:rPr lang="en-US" sz="1600" b="1" dirty="0"/>
              <a:t>) and AFR Manager should fill out the FMO </a:t>
            </a:r>
            <a:r>
              <a:rPr lang="en-US" sz="1600" b="1" dirty="0" smtClean="0"/>
              <a:t>together</a:t>
            </a:r>
            <a:r>
              <a:rPr lang="en-US" sz="1600" b="1" dirty="0"/>
              <a:t> </a:t>
            </a:r>
            <a:r>
              <a:rPr lang="en-US" sz="1600" b="1" dirty="0" smtClean="0"/>
              <a:t>to define </a:t>
            </a:r>
            <a:r>
              <a:rPr lang="en-US" sz="1600" b="1" dirty="0"/>
              <a:t>reasonable AFR categories and for allocation of fuel preparation cost.</a:t>
            </a:r>
          </a:p>
          <a:p>
            <a:pPr marL="0" indent="0">
              <a:buNone/>
            </a:pPr>
            <a:endParaRPr lang="de-CH" sz="1800" dirty="0"/>
          </a:p>
        </p:txBody>
      </p:sp>
      <p:pic>
        <p:nvPicPr>
          <p:cNvPr id="3074" name="Picture 2" descr="http://www.labelsource.co.uk/content/images/product/zoom/9c7f1d49-1487-4d3d-a822-c4d6cdcab6f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14" t="-457" r="7746" b="457"/>
          <a:stretch/>
        </p:blipFill>
        <p:spPr bwMode="auto">
          <a:xfrm>
            <a:off x="560512" y="418999"/>
            <a:ext cx="504000" cy="4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2016, Settat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250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Important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know</a:t>
            </a:r>
            <a:r>
              <a:rPr lang="de-CH" dirty="0" smtClean="0"/>
              <a:t> !!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Actual Cost of AF Related Support Processes should not be included in the costs for AFR entered in the FMO:</a:t>
            </a:r>
          </a:p>
          <a:p>
            <a:pPr lvl="1"/>
            <a:r>
              <a:rPr lang="en-GB" sz="1600" dirty="0" smtClean="0"/>
              <a:t>Difficult to allocate to individual AF streams</a:t>
            </a:r>
          </a:p>
          <a:p>
            <a:pPr lvl="1"/>
            <a:r>
              <a:rPr lang="en-GB" sz="1600" dirty="0" smtClean="0"/>
              <a:t>Changing fuel mix (volumes) would drastically change the absolute amount of these costs</a:t>
            </a:r>
          </a:p>
          <a:p>
            <a:r>
              <a:rPr lang="en-GB" sz="1800" dirty="0" smtClean="0"/>
              <a:t>The consolidated GAV (calculated by FMO) for various kiln in an </a:t>
            </a:r>
            <a:r>
              <a:rPr lang="en-GB" sz="1800" dirty="0" err="1" smtClean="0"/>
              <a:t>OpCo</a:t>
            </a:r>
            <a:r>
              <a:rPr lang="en-GB" sz="1800" dirty="0" smtClean="0"/>
              <a:t> will not match reported GAV </a:t>
            </a:r>
            <a:r>
              <a:rPr lang="en-GB" sz="1800" dirty="0" smtClean="0">
                <a:sym typeface="Wingdings" pitchFamily="2" charset="2"/>
              </a:rPr>
              <a:t> Difference comes from AF related Support Process Costs</a:t>
            </a:r>
          </a:p>
          <a:p>
            <a:r>
              <a:rPr lang="en-GB" sz="1800" dirty="0" smtClean="0">
                <a:sym typeface="Wingdings" pitchFamily="2" charset="2"/>
              </a:rPr>
              <a:t>Support Process Costs can be entered directly in the KPIs area</a:t>
            </a:r>
            <a:endParaRPr lang="en-GB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6420" y="3356628"/>
            <a:ext cx="4181116" cy="295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6748548" y="5228836"/>
            <a:ext cx="201622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535" y="3429320"/>
            <a:ext cx="4282800" cy="29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90184" y="5301207"/>
            <a:ext cx="424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2016, Settat</a:t>
            </a:r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0437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xmlns="" val="3707775931"/>
              </p:ext>
            </p:extLst>
          </p:nvPr>
        </p:nvGraphicFramePr>
        <p:xfrm>
          <a:off x="560388" y="1196752"/>
          <a:ext cx="4248596" cy="41154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08236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ACTE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err="1" smtClean="0">
                          <a:effectLst/>
                        </a:rPr>
                        <a:t>Actual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Cost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of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Thermal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Energy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AF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Alternative Fuel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AFR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Alternative </a:t>
                      </a:r>
                      <a:r>
                        <a:rPr lang="de-CH" sz="1300" b="0" u="none" strike="noStrike" dirty="0" err="1">
                          <a:effectLst/>
                        </a:rPr>
                        <a:t>Fuels</a:t>
                      </a:r>
                      <a:r>
                        <a:rPr lang="de-CH" sz="1300" b="0" u="none" strike="noStrike" dirty="0">
                          <a:effectLst/>
                        </a:rPr>
                        <a:t> </a:t>
                      </a:r>
                      <a:r>
                        <a:rPr lang="de-CH" sz="1300" b="0" u="none" strike="noStrike" dirty="0" err="1">
                          <a:effectLst/>
                        </a:rPr>
                        <a:t>and</a:t>
                      </a:r>
                      <a:r>
                        <a:rPr lang="de-CH" sz="1300" b="0" u="none" strike="noStrike" dirty="0">
                          <a:effectLst/>
                        </a:rPr>
                        <a:t> Resources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AFP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AF </a:t>
                      </a:r>
                      <a:r>
                        <a:rPr lang="de-CH" sz="1300" b="0" u="none" strike="noStrike" dirty="0" err="1" smtClean="0">
                          <a:effectLst/>
                        </a:rPr>
                        <a:t>Pre</a:t>
                      </a:r>
                      <a:r>
                        <a:rPr lang="de-CH" sz="1300" b="0" u="none" strike="noStrike" dirty="0" smtClean="0">
                          <a:effectLst/>
                        </a:rPr>
                        <a:t>-screening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AR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Alternative </a:t>
                      </a:r>
                      <a:r>
                        <a:rPr lang="de-CH" sz="1300" b="0" u="none" strike="noStrike" dirty="0" err="1">
                          <a:effectLst/>
                        </a:rPr>
                        <a:t>Raw</a:t>
                      </a:r>
                      <a:r>
                        <a:rPr lang="de-CH" sz="1300" b="0" u="none" strike="noStrike" dirty="0">
                          <a:effectLst/>
                        </a:rPr>
                        <a:t> Material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FMO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Fuel Mix </a:t>
                      </a:r>
                      <a:r>
                        <a:rPr lang="de-CH" sz="1300" b="0" u="none" strike="noStrike" dirty="0" err="1">
                          <a:effectLst/>
                        </a:rPr>
                        <a:t>Optimizer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GAI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Gross </a:t>
                      </a:r>
                      <a:r>
                        <a:rPr lang="de-CH" sz="1300" b="0" u="none" strike="noStrike" dirty="0" err="1">
                          <a:effectLst/>
                        </a:rPr>
                        <a:t>Availability</a:t>
                      </a:r>
                      <a:r>
                        <a:rPr lang="de-CH" sz="1300" b="0" u="none" strike="noStrike" dirty="0">
                          <a:effectLst/>
                        </a:rPr>
                        <a:t> Index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GAV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Gross </a:t>
                      </a:r>
                      <a:r>
                        <a:rPr lang="de-CH" sz="1300" b="0" u="none" strike="noStrike" dirty="0" err="1">
                          <a:effectLst/>
                        </a:rPr>
                        <a:t>Added</a:t>
                      </a:r>
                      <a:r>
                        <a:rPr lang="de-CH" sz="1300" b="0" u="none" strike="noStrike" dirty="0">
                          <a:effectLst/>
                        </a:rPr>
                        <a:t> Value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HARP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 err="1">
                          <a:effectLst/>
                        </a:rPr>
                        <a:t>Holcim</a:t>
                      </a:r>
                      <a:r>
                        <a:rPr lang="en-US" sz="1300" b="0" u="none" strike="noStrike" dirty="0">
                          <a:effectLst/>
                        </a:rPr>
                        <a:t> Accounting and Reporting Principles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LGF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Low-grade Fuel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NCB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Net Cash </a:t>
                      </a:r>
                      <a:r>
                        <a:rPr lang="de-CH" sz="1300" b="0" u="none" strike="noStrike" dirty="0" err="1">
                          <a:effectLst/>
                        </a:rPr>
                        <a:t>Benefit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3609338"/>
              </p:ext>
            </p:extLst>
          </p:nvPr>
        </p:nvGraphicFramePr>
        <p:xfrm>
          <a:off x="5096892" y="1197546"/>
          <a:ext cx="4248596" cy="4079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08236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NCV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Net Calorific Value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OEE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Overall </a:t>
                      </a:r>
                      <a:r>
                        <a:rPr lang="de-CH" sz="1300" b="0" u="none" strike="noStrike" dirty="0" smtClean="0">
                          <a:effectLst/>
                        </a:rPr>
                        <a:t>Equipment </a:t>
                      </a:r>
                      <a:r>
                        <a:rPr lang="de-CH" sz="1300" b="0" u="none" strike="noStrike" dirty="0">
                          <a:effectLst/>
                        </a:rPr>
                        <a:t>Efficiency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OpCo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Operating Company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PRI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err="1">
                          <a:effectLst/>
                        </a:rPr>
                        <a:t>Production</a:t>
                      </a:r>
                      <a:r>
                        <a:rPr lang="de-CH" sz="1300" b="0" u="none" strike="noStrike" dirty="0">
                          <a:effectLst/>
                        </a:rPr>
                        <a:t> Rate Index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RC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err="1">
                          <a:effectLst/>
                        </a:rPr>
                        <a:t>Reported</a:t>
                      </a:r>
                      <a:r>
                        <a:rPr lang="de-CH" sz="1300" b="0" u="none" strike="noStrike" dirty="0">
                          <a:effectLst/>
                        </a:rPr>
                        <a:t> Currency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SACTE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err="1" smtClean="0">
                          <a:effectLst/>
                        </a:rPr>
                        <a:t>Specific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Actual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Cost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of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Thermal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Energy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SB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Substitution </a:t>
                      </a:r>
                      <a:r>
                        <a:rPr lang="de-CH" sz="1300" b="0" u="none" strike="noStrike" dirty="0" err="1">
                          <a:effectLst/>
                        </a:rPr>
                        <a:t>Benefit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TEE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Thermal </a:t>
                      </a:r>
                      <a:r>
                        <a:rPr lang="de-CH" sz="1300" b="0" u="none" strike="noStrike" dirty="0" err="1">
                          <a:effectLst/>
                        </a:rPr>
                        <a:t>Economic</a:t>
                      </a:r>
                      <a:r>
                        <a:rPr lang="de-CH" sz="1300" b="0" u="none" strike="noStrike" dirty="0">
                          <a:effectLst/>
                        </a:rPr>
                        <a:t> </a:t>
                      </a:r>
                      <a:r>
                        <a:rPr lang="de-CH" sz="1300" b="0" u="none" strike="noStrike" dirty="0" err="1">
                          <a:effectLst/>
                        </a:rPr>
                        <a:t>Equivalent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TF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Traditional Fuel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TSR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Thermal Substitution Rate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031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Solver to </a:t>
            </a:r>
            <a:r>
              <a:rPr lang="en-US" dirty="0" smtClean="0">
                <a:solidFill>
                  <a:schemeClr val="tx2"/>
                </a:solidFill>
              </a:rPr>
              <a:t>Simulate</a:t>
            </a:r>
            <a:r>
              <a:rPr lang="en-US" dirty="0" smtClean="0"/>
              <a:t> Fuel </a:t>
            </a:r>
            <a:r>
              <a:rPr lang="en-US" dirty="0"/>
              <a:t>Mix </a:t>
            </a:r>
            <a:r>
              <a:rPr lang="en-US" dirty="0" smtClean="0"/>
              <a:t>Scenarios </a:t>
            </a:r>
            <a:r>
              <a:rPr lang="en-US" dirty="0" smtClean="0">
                <a:sym typeface="Wingdings" pitchFamily="2" charset="2"/>
              </a:rPr>
              <a:t> Always cross-check results for plausibility !!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/>
              <a:t>Manual </a:t>
            </a:r>
            <a:r>
              <a:rPr lang="de-CH" sz="2000" dirty="0" err="1"/>
              <a:t>optimization</a:t>
            </a:r>
            <a:r>
              <a:rPr lang="de-CH" sz="2000" dirty="0"/>
              <a:t> </a:t>
            </a:r>
          </a:p>
          <a:p>
            <a:r>
              <a:rPr lang="de-CH" sz="2000" dirty="0"/>
              <a:t>MS Excel “Goal </a:t>
            </a:r>
            <a:r>
              <a:rPr lang="de-CH" sz="2000" dirty="0" err="1"/>
              <a:t>Seek</a:t>
            </a:r>
            <a:r>
              <a:rPr lang="de-CH" sz="2000" dirty="0"/>
              <a:t>” </a:t>
            </a:r>
            <a:r>
              <a:rPr lang="de-CH" sz="2000" dirty="0" err="1"/>
              <a:t>function</a:t>
            </a:r>
            <a:endParaRPr lang="de-CH" sz="2000" dirty="0"/>
          </a:p>
          <a:p>
            <a:pPr lvl="1"/>
            <a:r>
              <a:rPr lang="de-CH" sz="1800" dirty="0"/>
              <a:t>Set </a:t>
            </a:r>
            <a:r>
              <a:rPr lang="de-CH" sz="1800" dirty="0" err="1"/>
              <a:t>cell</a:t>
            </a:r>
            <a:r>
              <a:rPr lang="de-CH" sz="1800" dirty="0"/>
              <a:t> </a:t>
            </a:r>
            <a:r>
              <a:rPr lang="de-CH" sz="1800" dirty="0" err="1"/>
              <a:t>heat</a:t>
            </a:r>
            <a:r>
              <a:rPr lang="de-CH" sz="1800" dirty="0"/>
              <a:t> </a:t>
            </a:r>
            <a:r>
              <a:rPr lang="de-CH" sz="1800" dirty="0" err="1"/>
              <a:t>consumption</a:t>
            </a:r>
            <a:r>
              <a:rPr lang="de-CH" sz="1800" dirty="0"/>
              <a:t> </a:t>
            </a:r>
            <a:r>
              <a:rPr lang="de-CH" sz="1800" dirty="0" err="1"/>
              <a:t>difference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(</a:t>
            </a:r>
            <a:r>
              <a:rPr lang="de-CH" sz="1800" dirty="0" err="1"/>
              <a:t>actual</a:t>
            </a:r>
            <a:r>
              <a:rPr lang="de-CH" sz="1800" dirty="0"/>
              <a:t> vs. </a:t>
            </a:r>
            <a:r>
              <a:rPr lang="de-CH" sz="1800" dirty="0" err="1"/>
              <a:t>target</a:t>
            </a:r>
            <a:r>
              <a:rPr lang="de-CH" sz="1800" dirty="0"/>
              <a:t>)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value</a:t>
            </a:r>
            <a:r>
              <a:rPr lang="de-CH" sz="1800" dirty="0"/>
              <a:t> 0 </a:t>
            </a:r>
            <a:r>
              <a:rPr lang="de-CH" sz="1800" dirty="0" err="1"/>
              <a:t>by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/>
              <a:t>changing</a:t>
            </a:r>
            <a:r>
              <a:rPr lang="de-CH" sz="1800" dirty="0"/>
              <a:t> </a:t>
            </a:r>
            <a:r>
              <a:rPr lang="de-CH" sz="1800" dirty="0" err="1"/>
              <a:t>coal</a:t>
            </a:r>
            <a:r>
              <a:rPr lang="de-CH" sz="1800" dirty="0"/>
              <a:t> </a:t>
            </a:r>
            <a:r>
              <a:rPr lang="de-CH" sz="1800" dirty="0" err="1"/>
              <a:t>consumption</a:t>
            </a:r>
            <a:endParaRPr lang="de-CH" sz="1800" dirty="0"/>
          </a:p>
          <a:p>
            <a:endParaRPr lang="de-CH" sz="2000" dirty="0"/>
          </a:p>
          <a:p>
            <a:r>
              <a:rPr lang="de-CH" sz="2000" dirty="0"/>
              <a:t>MS Excel Solver </a:t>
            </a:r>
            <a:r>
              <a:rPr lang="de-CH" sz="2000" dirty="0" err="1"/>
              <a:t>add-in</a:t>
            </a:r>
            <a:endParaRPr lang="de-CH" sz="2000" dirty="0"/>
          </a:p>
          <a:p>
            <a:pPr lvl="1"/>
            <a:r>
              <a:rPr lang="de-CH" sz="1800" dirty="0" smtClean="0"/>
              <a:t>Target </a:t>
            </a:r>
            <a:r>
              <a:rPr lang="de-CH" sz="1800" dirty="0" err="1"/>
              <a:t>Cell</a:t>
            </a:r>
            <a:r>
              <a:rPr lang="de-CH" sz="1800" dirty="0"/>
              <a:t>:</a:t>
            </a:r>
          </a:p>
          <a:p>
            <a:pPr lvl="2"/>
            <a:r>
              <a:rPr lang="de-CH" sz="1600" dirty="0"/>
              <a:t>e.g. Min </a:t>
            </a:r>
            <a:r>
              <a:rPr lang="de-CH" sz="1600" dirty="0" err="1"/>
              <a:t>fuel</a:t>
            </a:r>
            <a:r>
              <a:rPr lang="de-CH" sz="1600" dirty="0"/>
              <a:t> </a:t>
            </a:r>
            <a:r>
              <a:rPr lang="de-CH" sz="1600" dirty="0" err="1"/>
              <a:t>cost</a:t>
            </a:r>
            <a:r>
              <a:rPr lang="de-CH" sz="1600" dirty="0"/>
              <a:t>, Max NAV, ...</a:t>
            </a:r>
          </a:p>
          <a:p>
            <a:pPr lvl="1"/>
            <a:endParaRPr lang="de-CH" sz="1800" dirty="0"/>
          </a:p>
          <a:p>
            <a:pPr lvl="1"/>
            <a:r>
              <a:rPr lang="de-CH" sz="1800" dirty="0" err="1" smtClean="0"/>
              <a:t>Constraints</a:t>
            </a:r>
            <a:endParaRPr lang="de-CH" sz="1800" dirty="0"/>
          </a:p>
          <a:p>
            <a:pPr lvl="2"/>
            <a:r>
              <a:rPr lang="de-CH" sz="1600" dirty="0" err="1"/>
              <a:t>Chlorine</a:t>
            </a:r>
            <a:r>
              <a:rPr lang="de-CH" sz="1600" dirty="0"/>
              <a:t> </a:t>
            </a:r>
            <a:r>
              <a:rPr lang="de-CH" sz="1600" dirty="0" err="1"/>
              <a:t>input</a:t>
            </a:r>
            <a:r>
              <a:rPr lang="de-CH" sz="1600" dirty="0"/>
              <a:t> &lt; 300</a:t>
            </a:r>
          </a:p>
          <a:p>
            <a:pPr lvl="2"/>
            <a:r>
              <a:rPr lang="de-CH" sz="1600" dirty="0"/>
              <a:t>TSR </a:t>
            </a:r>
            <a:r>
              <a:rPr lang="de-CH" sz="1600" dirty="0" err="1"/>
              <a:t>main</a:t>
            </a:r>
            <a:r>
              <a:rPr lang="de-CH" sz="1600" dirty="0"/>
              <a:t> </a:t>
            </a:r>
            <a:r>
              <a:rPr lang="de-CH" sz="1600" dirty="0" err="1"/>
              <a:t>firing</a:t>
            </a:r>
            <a:r>
              <a:rPr lang="de-CH" sz="1600" dirty="0"/>
              <a:t> &lt; 15%</a:t>
            </a:r>
          </a:p>
          <a:p>
            <a:pPr lvl="2"/>
            <a:r>
              <a:rPr lang="de-CH" sz="1600" dirty="0"/>
              <a:t>….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Sometimes </a:t>
            </a:r>
            <a:r>
              <a:rPr lang="en-US" sz="2000" dirty="0"/>
              <a:t>the Solver cannot find a solution (depending on starting values). Set volumes </a:t>
            </a:r>
            <a:r>
              <a:rPr lang="en-US" sz="2000" dirty="0" smtClean="0"/>
              <a:t>to zero </a:t>
            </a:r>
            <a:r>
              <a:rPr lang="en-US" sz="2000" dirty="0"/>
              <a:t>and run </a:t>
            </a:r>
            <a:r>
              <a:rPr lang="en-US" sz="2000" dirty="0" smtClean="0"/>
              <a:t>Solver </a:t>
            </a:r>
            <a:r>
              <a:rPr lang="en-US" sz="2000" dirty="0"/>
              <a:t>again.</a:t>
            </a:r>
          </a:p>
          <a:p>
            <a:pPr marL="0" indent="0">
              <a:buNone/>
            </a:pPr>
            <a:endParaRPr lang="de-CH" sz="2000" dirty="0" smtClean="0"/>
          </a:p>
          <a:p>
            <a:pPr marL="0" indent="0">
              <a:buNone/>
            </a:pPr>
            <a:endParaRPr lang="de-CH" sz="2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1063" y="3356992"/>
            <a:ext cx="3673475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1063" y="1412776"/>
            <a:ext cx="2305050" cy="141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2016, Settat</a:t>
            </a:r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903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enable</a:t>
            </a:r>
            <a:r>
              <a:rPr lang="de-CH" dirty="0" smtClean="0"/>
              <a:t> Solver in Excel?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000" dirty="0" smtClean="0"/>
          </a:p>
          <a:p>
            <a:endParaRPr lang="de-CH" sz="2000" dirty="0" smtClean="0"/>
          </a:p>
          <a:p>
            <a:endParaRPr lang="de-CH" sz="2000" dirty="0" smtClean="0"/>
          </a:p>
          <a:p>
            <a:r>
              <a:rPr lang="de-CH" sz="2000" dirty="0" smtClean="0"/>
              <a:t>File </a:t>
            </a:r>
            <a:r>
              <a:rPr lang="de-CH" sz="2000" dirty="0" smtClean="0">
                <a:sym typeface="Wingdings" pitchFamily="2" charset="2"/>
              </a:rPr>
              <a:t></a:t>
            </a:r>
          </a:p>
          <a:p>
            <a:r>
              <a:rPr lang="de-CH" sz="2000" dirty="0" smtClean="0">
                <a:sym typeface="Wingdings" pitchFamily="2" charset="2"/>
              </a:rPr>
              <a:t> Add-Ins  Go… </a:t>
            </a:r>
            <a:endParaRPr lang="de-CH" sz="2000" dirty="0"/>
          </a:p>
          <a:p>
            <a:r>
              <a:rPr lang="de-CH" sz="2000" dirty="0" smtClean="0">
                <a:sym typeface="Wingdings" pitchFamily="2" charset="2"/>
              </a:rPr>
              <a:t> tick Solver Add-in  OK</a:t>
            </a:r>
            <a:endParaRPr lang="de-CH" sz="2000" dirty="0"/>
          </a:p>
          <a:p>
            <a:endParaRPr lang="de-CH" sz="2000" dirty="0" smtClean="0"/>
          </a:p>
          <a:p>
            <a:endParaRPr lang="de-CH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544" y="1052736"/>
            <a:ext cx="7947075" cy="90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370" y="2255606"/>
            <a:ext cx="936105" cy="30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8810" y="2132856"/>
            <a:ext cx="5116678" cy="223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6577" y="3501008"/>
            <a:ext cx="2160240" cy="274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2016, Settat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9803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60388" y="1124744"/>
            <a:ext cx="8785223" cy="5112544"/>
          </a:xfrm>
        </p:spPr>
        <p:txBody>
          <a:bodyPr/>
          <a:lstStyle/>
          <a:p>
            <a:r>
              <a:rPr lang="en-US" sz="2000" dirty="0" smtClean="0"/>
              <a:t>Successful </a:t>
            </a:r>
            <a:r>
              <a:rPr lang="en-US" sz="2000" dirty="0"/>
              <a:t>AFR Strategy requires aligned </a:t>
            </a:r>
            <a:r>
              <a:rPr lang="en-US" sz="2000" dirty="0" smtClean="0"/>
              <a:t>KPIs </a:t>
            </a:r>
            <a:r>
              <a:rPr lang="en-US" sz="2000" dirty="0"/>
              <a:t>between </a:t>
            </a:r>
            <a:r>
              <a:rPr lang="en-US" sz="2000" dirty="0" smtClean="0"/>
              <a:t>AFR </a:t>
            </a:r>
            <a:r>
              <a:rPr lang="en-US" sz="2000" dirty="0" err="1"/>
              <a:t>Organisation</a:t>
            </a:r>
            <a:r>
              <a:rPr lang="en-US" sz="2000" dirty="0"/>
              <a:t> and </a:t>
            </a:r>
            <a:r>
              <a:rPr lang="en-US" sz="2000" dirty="0" smtClean="0"/>
              <a:t>Cement Plants.</a:t>
            </a:r>
          </a:p>
          <a:p>
            <a:r>
              <a:rPr lang="en-US" sz="2000" dirty="0" smtClean="0"/>
              <a:t>Focusing </a:t>
            </a:r>
            <a:r>
              <a:rPr lang="en-US" sz="2000" dirty="0"/>
              <a:t>long-term AFR strategy only </a:t>
            </a:r>
            <a:r>
              <a:rPr lang="en-US" sz="2000" dirty="0" smtClean="0"/>
              <a:t>either on </a:t>
            </a:r>
            <a:r>
              <a:rPr lang="en-US" sz="2000" dirty="0"/>
              <a:t>SB or NCB </a:t>
            </a:r>
            <a:r>
              <a:rPr lang="en-US" sz="2000" dirty="0" smtClean="0"/>
              <a:t>can be risky!!</a:t>
            </a:r>
          </a:p>
          <a:p>
            <a:r>
              <a:rPr lang="en-US" sz="2000" dirty="0" smtClean="0"/>
              <a:t>AF Pre-screening enables the user to filter out ‘</a:t>
            </a:r>
            <a:r>
              <a:rPr lang="en-US" sz="2000" dirty="0" err="1" smtClean="0"/>
              <a:t>unfavourable</a:t>
            </a:r>
            <a:r>
              <a:rPr lang="en-US" sz="2000" dirty="0" smtClean="0"/>
              <a:t>’ AFs with minimal data input</a:t>
            </a:r>
          </a:p>
          <a:p>
            <a:r>
              <a:rPr lang="en-US" sz="2000" dirty="0" smtClean="0"/>
              <a:t>FMO performs comprehensive evaluation of different fuel mix scenarios. Important to consider the following:</a:t>
            </a:r>
          </a:p>
          <a:p>
            <a:pPr lvl="1"/>
            <a:r>
              <a:rPr lang="en-US" sz="1800" b="1" dirty="0" smtClean="0"/>
              <a:t>Use it together </a:t>
            </a:r>
            <a:r>
              <a:rPr lang="en-US" sz="1800" dirty="0" smtClean="0"/>
              <a:t>(AFR organization, Platform and Plant)</a:t>
            </a:r>
          </a:p>
          <a:p>
            <a:pPr lvl="1"/>
            <a:r>
              <a:rPr lang="en-US" sz="1800" dirty="0" smtClean="0"/>
              <a:t>Define reasonable categories and pay attention to use realistic values (volumes, preparation cost, waste/fuel properties,…)</a:t>
            </a:r>
          </a:p>
          <a:p>
            <a:pPr lvl="1"/>
            <a:r>
              <a:rPr lang="en-US" sz="1800" dirty="0" smtClean="0"/>
              <a:t>Always cross-check the results for plausibility!</a:t>
            </a:r>
            <a:endParaRPr lang="en-US" sz="2000" dirty="0"/>
          </a:p>
          <a:p>
            <a:r>
              <a:rPr lang="en-US" sz="2000" dirty="0" smtClean="0"/>
              <a:t>Use the results from FMO to define/adapt your strategy (MTP, roadmap,..)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 / Key </a:t>
            </a:r>
            <a:r>
              <a:rPr lang="de-CH" dirty="0" err="1" smtClean="0"/>
              <a:t>messages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830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164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 Indicators in LHARP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SPREAD 2016, Settat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8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sz="2000" b="1" dirty="0" smtClean="0"/>
              <a:t>LHARP </a:t>
            </a:r>
            <a:r>
              <a:rPr lang="de-CH" sz="2000" b="1" dirty="0" err="1"/>
              <a:t>defines</a:t>
            </a:r>
            <a:r>
              <a:rPr lang="de-CH" sz="2000" b="1" dirty="0"/>
              <a:t> GAV </a:t>
            </a:r>
            <a:r>
              <a:rPr lang="de-CH" sz="2000" b="1" dirty="0" err="1"/>
              <a:t>only</a:t>
            </a:r>
            <a:r>
              <a:rPr lang="de-CH" sz="2000" b="1" dirty="0"/>
              <a:t> </a:t>
            </a:r>
            <a:r>
              <a:rPr lang="de-CH" sz="2000" b="1" dirty="0" err="1"/>
              <a:t>OpCo</a:t>
            </a:r>
            <a:r>
              <a:rPr lang="de-CH" sz="2000" b="1" dirty="0"/>
              <a:t> </a:t>
            </a:r>
            <a:r>
              <a:rPr lang="de-CH" sz="2000" b="1" dirty="0" err="1"/>
              <a:t>level</a:t>
            </a:r>
            <a:r>
              <a:rPr lang="de-CH" sz="2000" b="1" dirty="0"/>
              <a:t>, not on </a:t>
            </a:r>
            <a:r>
              <a:rPr lang="de-CH" sz="2000" b="1" dirty="0" err="1"/>
              <a:t>kiln</a:t>
            </a:r>
            <a:r>
              <a:rPr lang="de-CH" sz="2000" b="1" dirty="0"/>
              <a:t> </a:t>
            </a:r>
            <a:r>
              <a:rPr lang="de-CH" sz="2000" b="1" dirty="0" err="1"/>
              <a:t>or</a:t>
            </a:r>
            <a:r>
              <a:rPr lang="de-CH" sz="2000" b="1" dirty="0"/>
              <a:t> plant </a:t>
            </a:r>
            <a:r>
              <a:rPr lang="de-CH" sz="2000" b="1" dirty="0" err="1" smtClean="0"/>
              <a:t>level</a:t>
            </a:r>
            <a:endParaRPr lang="de-CH" sz="20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GAV (AF and AR) has two components of value generation, </a:t>
            </a:r>
            <a:r>
              <a:rPr lang="en-GB" dirty="0" smtClean="0">
                <a:solidFill>
                  <a:schemeClr val="accent1"/>
                </a:solidFill>
              </a:rPr>
              <a:t>Substitution Benefit </a:t>
            </a:r>
            <a:r>
              <a:rPr lang="en-GB" dirty="0">
                <a:solidFill>
                  <a:schemeClr val="accent1"/>
                </a:solidFill>
              </a:rPr>
              <a:t>(SB) </a:t>
            </a:r>
            <a:r>
              <a:rPr lang="en-GB" dirty="0"/>
              <a:t>and </a:t>
            </a:r>
            <a:r>
              <a:rPr lang="en-GB" dirty="0" smtClean="0">
                <a:solidFill>
                  <a:schemeClr val="accent1"/>
                </a:solidFill>
              </a:rPr>
              <a:t>Net Cash Benefit </a:t>
            </a:r>
            <a:r>
              <a:rPr lang="en-GB" dirty="0">
                <a:solidFill>
                  <a:schemeClr val="accent1"/>
                </a:solidFill>
              </a:rPr>
              <a:t>(NCB)</a:t>
            </a:r>
            <a:endParaRPr lang="de-CH" dirty="0">
              <a:solidFill>
                <a:schemeClr val="accent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73" y="1628800"/>
            <a:ext cx="762091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58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GAV Definition </a:t>
            </a:r>
            <a:r>
              <a:rPr lang="de-CH" dirty="0" err="1"/>
              <a:t>by</a:t>
            </a:r>
            <a:r>
              <a:rPr lang="de-CH" dirty="0"/>
              <a:t> HARP</a:t>
            </a:r>
            <a:endParaRPr lang="en-US" dirty="0"/>
          </a:p>
        </p:txBody>
      </p:sp>
      <p:pic>
        <p:nvPicPr>
          <p:cNvPr id="9" name="Picture 1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75" y="2835275"/>
            <a:ext cx="4822825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6513" y="933450"/>
            <a:ext cx="7129462" cy="549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5639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570" y="21409"/>
            <a:ext cx="9432000" cy="639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3950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4"/>
          </p:nvPr>
        </p:nvSpPr>
        <p:spPr>
          <a:xfrm>
            <a:off x="560388" y="1052736"/>
            <a:ext cx="8857107" cy="5184551"/>
          </a:xfrm>
        </p:spPr>
        <p:txBody>
          <a:bodyPr/>
          <a:lstStyle/>
          <a:p>
            <a:r>
              <a:rPr lang="de-CH" sz="1600" dirty="0" smtClean="0"/>
              <a:t>HARP </a:t>
            </a:r>
            <a:r>
              <a:rPr lang="de-CH" sz="1600" dirty="0" err="1" smtClean="0"/>
              <a:t>defines</a:t>
            </a:r>
            <a:r>
              <a:rPr lang="de-CH" sz="1600" dirty="0" smtClean="0"/>
              <a:t> TSR on </a:t>
            </a:r>
            <a:r>
              <a:rPr lang="de-CH" sz="1600" dirty="0" err="1" smtClean="0"/>
              <a:t>kiln</a:t>
            </a:r>
            <a:r>
              <a:rPr lang="de-CH" sz="1600" dirty="0" smtClean="0"/>
              <a:t> </a:t>
            </a:r>
            <a:r>
              <a:rPr lang="de-CH" sz="1600" dirty="0" err="1" smtClean="0"/>
              <a:t>level</a:t>
            </a:r>
            <a:r>
              <a:rPr lang="de-CH" sz="1600" dirty="0" smtClean="0"/>
              <a:t>, </a:t>
            </a:r>
            <a:r>
              <a:rPr lang="de-CH" sz="1600" dirty="0" err="1" smtClean="0"/>
              <a:t>consolidated</a:t>
            </a:r>
            <a:r>
              <a:rPr lang="de-CH" sz="1600" dirty="0" smtClean="0"/>
              <a:t> on Plant/</a:t>
            </a:r>
            <a:r>
              <a:rPr lang="de-CH" sz="1600" dirty="0" err="1" smtClean="0"/>
              <a:t>OpCo</a:t>
            </a:r>
            <a:r>
              <a:rPr lang="de-CH" sz="1600" dirty="0" smtClean="0"/>
              <a:t>/Group </a:t>
            </a:r>
            <a:r>
              <a:rPr lang="de-CH" sz="1600" dirty="0" err="1" smtClean="0"/>
              <a:t>level</a:t>
            </a:r>
            <a:r>
              <a:rPr lang="de-CH" sz="1600" dirty="0" smtClean="0"/>
              <a:t>.</a:t>
            </a:r>
          </a:p>
          <a:p>
            <a:endParaRPr lang="de-CH" sz="1600" dirty="0"/>
          </a:p>
          <a:p>
            <a:endParaRPr lang="de-CH" sz="1600" dirty="0" smtClean="0"/>
          </a:p>
          <a:p>
            <a:pPr lvl="1"/>
            <a:r>
              <a:rPr lang="en-US" sz="1400" dirty="0" smtClean="0"/>
              <a:t>TSR </a:t>
            </a:r>
            <a:r>
              <a:rPr lang="en-US" sz="1400" dirty="0"/>
              <a:t>corresponds to the relation of thermal energy consumption of alternative fuels to the total amount of thermal energy consumption in the kiln </a:t>
            </a:r>
            <a:r>
              <a:rPr lang="en-US" sz="1400" dirty="0" smtClean="0"/>
              <a:t>system.</a:t>
            </a:r>
            <a:endParaRPr lang="en-US" sz="1400" dirty="0"/>
          </a:p>
          <a:p>
            <a:pPr lvl="1"/>
            <a:r>
              <a:rPr lang="en-US" sz="1400" dirty="0" smtClean="0"/>
              <a:t>TSR </a:t>
            </a:r>
            <a:r>
              <a:rPr lang="en-US" sz="1400" dirty="0"/>
              <a:t>should </a:t>
            </a:r>
            <a:r>
              <a:rPr lang="en-US" sz="1400" dirty="0" smtClean="0"/>
              <a:t>be looked at in </a:t>
            </a:r>
            <a:r>
              <a:rPr lang="en-US" sz="1400" dirty="0"/>
              <a:t>relation with </a:t>
            </a:r>
            <a:r>
              <a:rPr lang="en-US" sz="1400" dirty="0" smtClean="0"/>
              <a:t>SB. Important to compare specific </a:t>
            </a:r>
            <a:r>
              <a:rPr lang="en-US" sz="1400" dirty="0"/>
              <a:t>fuel cost </a:t>
            </a:r>
            <a:r>
              <a:rPr lang="en-US" sz="1400" dirty="0" smtClean="0"/>
              <a:t>($/</a:t>
            </a:r>
            <a:r>
              <a:rPr lang="en-US" sz="1400" dirty="0"/>
              <a:t>GJ) of AF </a:t>
            </a:r>
            <a:r>
              <a:rPr lang="en-US" sz="1400" dirty="0" smtClean="0"/>
              <a:t>with </a:t>
            </a:r>
            <a:r>
              <a:rPr lang="en-US" sz="1400" dirty="0"/>
              <a:t>traditional </a:t>
            </a:r>
            <a:r>
              <a:rPr lang="en-US" sz="1400" dirty="0" smtClean="0"/>
              <a:t>fuel.</a:t>
            </a:r>
          </a:p>
          <a:p>
            <a:pPr lvl="1"/>
            <a:endParaRPr lang="en-US" sz="1400" dirty="0" smtClean="0"/>
          </a:p>
          <a:p>
            <a:r>
              <a:rPr lang="de-CH" sz="1600" dirty="0"/>
              <a:t>HARP </a:t>
            </a:r>
            <a:r>
              <a:rPr lang="de-CH" sz="1600" dirty="0" err="1"/>
              <a:t>defines</a:t>
            </a:r>
            <a:r>
              <a:rPr lang="de-CH" sz="1600" dirty="0"/>
              <a:t> </a:t>
            </a:r>
            <a:r>
              <a:rPr lang="de-CH" sz="1600" dirty="0" smtClean="0"/>
              <a:t>TEE </a:t>
            </a:r>
            <a:r>
              <a:rPr lang="de-CH" sz="1600" dirty="0"/>
              <a:t>on plant </a:t>
            </a:r>
            <a:r>
              <a:rPr lang="de-CH" sz="1600" dirty="0" err="1" smtClean="0"/>
              <a:t>level</a:t>
            </a:r>
            <a:r>
              <a:rPr lang="de-CH" sz="1600" dirty="0" smtClean="0"/>
              <a:t>, </a:t>
            </a:r>
            <a:r>
              <a:rPr lang="de-CH" sz="1600" dirty="0" err="1" smtClean="0"/>
              <a:t>consolidated</a:t>
            </a:r>
            <a:r>
              <a:rPr lang="de-CH" sz="1600" dirty="0" smtClean="0"/>
              <a:t> </a:t>
            </a:r>
            <a:r>
              <a:rPr lang="de-CH" sz="1600" dirty="0"/>
              <a:t>on Plant/</a:t>
            </a:r>
            <a:r>
              <a:rPr lang="de-CH" sz="1600" dirty="0" err="1"/>
              <a:t>OpCo</a:t>
            </a:r>
            <a:r>
              <a:rPr lang="de-CH" sz="1600" dirty="0"/>
              <a:t>/Group </a:t>
            </a:r>
            <a:r>
              <a:rPr lang="de-CH" sz="1600" dirty="0" err="1"/>
              <a:t>level</a:t>
            </a:r>
            <a:r>
              <a:rPr lang="de-CH" sz="1600" dirty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r>
              <a:rPr lang="en-US" sz="1400" dirty="0" smtClean="0"/>
              <a:t>TEE </a:t>
            </a:r>
            <a:r>
              <a:rPr lang="en-US" sz="1400" dirty="0"/>
              <a:t>corresponds to the economic benefit derived from using </a:t>
            </a:r>
            <a:r>
              <a:rPr lang="en-US" sz="1400" dirty="0" smtClean="0"/>
              <a:t>AF </a:t>
            </a:r>
            <a:r>
              <a:rPr lang="en-US" sz="1400" dirty="0"/>
              <a:t>by </a:t>
            </a:r>
            <a:r>
              <a:rPr lang="en-US" sz="1400" dirty="0" smtClean="0"/>
              <a:t>showing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relationship between the fuel costs and the theoretical fuel </a:t>
            </a:r>
            <a:r>
              <a:rPr lang="en-US" sz="1400" dirty="0" smtClean="0"/>
              <a:t>costs</a:t>
            </a:r>
          </a:p>
          <a:p>
            <a:pPr lvl="1"/>
            <a:r>
              <a:rPr lang="en-US" sz="1400" dirty="0" smtClean="0"/>
              <a:t>(traditional fuels) </a:t>
            </a:r>
            <a:r>
              <a:rPr lang="en-US" sz="1400" dirty="0"/>
              <a:t>if no </a:t>
            </a:r>
            <a:r>
              <a:rPr lang="en-US" sz="1400" dirty="0" smtClean="0"/>
              <a:t>AF </a:t>
            </a:r>
            <a:r>
              <a:rPr lang="en-US" sz="1400" dirty="0"/>
              <a:t>were </a:t>
            </a:r>
            <a:r>
              <a:rPr lang="en-US" sz="1400" dirty="0" smtClean="0"/>
              <a:t>used.</a:t>
            </a:r>
            <a:endParaRPr lang="en-US" sz="1400" dirty="0"/>
          </a:p>
          <a:p>
            <a:pPr lvl="2"/>
            <a:r>
              <a:rPr lang="en-US" sz="1200" dirty="0" smtClean="0"/>
              <a:t>TEE&gt;100%	</a:t>
            </a:r>
            <a:r>
              <a:rPr lang="en-US" sz="1200" dirty="0" smtClean="0">
                <a:sym typeface="Wingdings" pitchFamily="2" charset="2"/>
              </a:rPr>
              <a:t> negative cost for thermal energy</a:t>
            </a:r>
            <a:endParaRPr lang="en-US" sz="1200" dirty="0" smtClean="0"/>
          </a:p>
          <a:p>
            <a:pPr lvl="2"/>
            <a:r>
              <a:rPr lang="en-US" sz="1200" dirty="0" smtClean="0"/>
              <a:t>TEE=100%</a:t>
            </a:r>
            <a:r>
              <a:rPr lang="en-US" sz="1200" dirty="0"/>
              <a:t>	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zero </a:t>
            </a:r>
            <a:r>
              <a:rPr lang="en-US" sz="1200" dirty="0"/>
              <a:t>cost for thermal </a:t>
            </a:r>
            <a:r>
              <a:rPr lang="en-US" sz="1200" dirty="0" smtClean="0"/>
              <a:t>energy</a:t>
            </a:r>
            <a:endParaRPr lang="en-US" sz="1200" dirty="0"/>
          </a:p>
          <a:p>
            <a:pPr lvl="2"/>
            <a:r>
              <a:rPr lang="en-US" sz="1200" dirty="0"/>
              <a:t>TEE=TSR	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zero </a:t>
            </a:r>
            <a:r>
              <a:rPr lang="en-US" sz="1200" dirty="0"/>
              <a:t>fuel cost for AF</a:t>
            </a:r>
          </a:p>
          <a:p>
            <a:pPr lvl="2"/>
            <a:r>
              <a:rPr lang="en-US" sz="1200" dirty="0" smtClean="0"/>
              <a:t>TEE=0% </a:t>
            </a:r>
            <a:r>
              <a:rPr lang="en-US" sz="1200" dirty="0"/>
              <a:t>	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AF </a:t>
            </a:r>
            <a:r>
              <a:rPr lang="en-US" sz="1200" dirty="0"/>
              <a:t>costs as much as traditional fuels</a:t>
            </a:r>
          </a:p>
          <a:p>
            <a:pPr lvl="2"/>
            <a:r>
              <a:rPr lang="en-US" sz="1200" dirty="0" smtClean="0"/>
              <a:t>TEE&lt;0%</a:t>
            </a:r>
            <a:r>
              <a:rPr lang="en-US" sz="1200" dirty="0"/>
              <a:t>	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AF </a:t>
            </a:r>
            <a:r>
              <a:rPr lang="en-US" sz="1200" dirty="0"/>
              <a:t>more expensive than traditional fuels - avoid</a:t>
            </a:r>
            <a:r>
              <a:rPr lang="en-US" sz="1200" dirty="0" smtClean="0"/>
              <a:t>!!</a:t>
            </a:r>
            <a:endParaRPr lang="en-US" sz="1200" dirty="0"/>
          </a:p>
          <a:p>
            <a:r>
              <a:rPr lang="en-US" sz="1600" dirty="0" smtClean="0"/>
              <a:t>Important </a:t>
            </a:r>
            <a:r>
              <a:rPr lang="en-US" sz="1600" dirty="0"/>
              <a:t>to </a:t>
            </a:r>
            <a:r>
              <a:rPr lang="en-US" sz="1600" dirty="0" smtClean="0"/>
              <a:t>look </a:t>
            </a:r>
            <a:r>
              <a:rPr lang="en-US" sz="1600" dirty="0"/>
              <a:t>at </a:t>
            </a:r>
            <a:r>
              <a:rPr lang="en-US" sz="1600" dirty="0" smtClean="0"/>
              <a:t>TEE</a:t>
            </a:r>
            <a:r>
              <a:rPr lang="en-US" sz="1600" dirty="0"/>
              <a:t>!</a:t>
            </a:r>
            <a:r>
              <a:rPr lang="en-US" sz="1600" dirty="0" smtClean="0"/>
              <a:t> High </a:t>
            </a:r>
            <a:r>
              <a:rPr lang="en-US" sz="1600" dirty="0"/>
              <a:t>TSR alone does not </a:t>
            </a:r>
            <a:r>
              <a:rPr lang="en-US" sz="1600" dirty="0" smtClean="0"/>
              <a:t>necessarily mean high GAV. </a:t>
            </a:r>
            <a:endParaRPr lang="en-US" sz="1600" dirty="0"/>
          </a:p>
        </p:txBody>
      </p:sp>
      <p:pic>
        <p:nvPicPr>
          <p:cNvPr id="10" name="Picture 17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101" b="13741"/>
          <a:stretch/>
        </p:blipFill>
        <p:spPr bwMode="auto">
          <a:xfrm>
            <a:off x="7116119" y="3501008"/>
            <a:ext cx="2517401" cy="231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TSR and TEE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"/>
              <p:cNvSpPr txBox="1"/>
              <p:nvPr/>
            </p:nvSpPr>
            <p:spPr bwMode="auto">
              <a:xfrm>
                <a:off x="848544" y="1340768"/>
                <a:ext cx="5040000" cy="5400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8575">
                <a:solidFill>
                  <a:srgbClr val="00B050"/>
                </a:solidFill>
              </a:ln>
              <a:effectLst/>
              <a:extLst/>
            </p:spPr>
            <p:txBody>
              <a:bodyPr wrap="square" lIns="18288" tIns="0" rIns="0" bIns="0" rtlCol="0" anchor="ctr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300" b="0" i="0">
                          <a:latin typeface="+mj-lt"/>
                          <a:cs typeface="Arial" pitchFamily="34" charset="0"/>
                        </a:rPr>
                        <m:t>TSR</m:t>
                      </m:r>
                      <m:r>
                        <a:rPr lang="de-DE" sz="1300" b="0" i="0">
                          <a:latin typeface="+mj-lt"/>
                          <a:cs typeface="Arial" pitchFamily="34" charset="0"/>
                        </a:rPr>
                        <m:t>, %= </m:t>
                      </m:r>
                      <m:f>
                        <m:fPr>
                          <m:ctrlPr>
                            <a:rPr lang="de-DE" sz="1300" b="0">
                              <a:latin typeface="+mj-lt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Energy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from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alternative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fuels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for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kiln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system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Total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thermal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energy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consumption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of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kiln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system</m:t>
                          </m:r>
                        </m:den>
                      </m:f>
                      <m:r>
                        <a:rPr lang="de-DE" sz="1300" b="0" i="0" smtClean="0">
                          <a:latin typeface="+mj-lt"/>
                          <a:ea typeface="Cambria Math"/>
                          <a:cs typeface="Arial" pitchFamily="34" charset="0"/>
                        </a:rPr>
                        <m:t>×</m:t>
                      </m:r>
                      <m:r>
                        <a:rPr lang="de-DE" sz="1300" b="0" i="0">
                          <a:latin typeface="+mj-lt"/>
                          <a:ea typeface="Cambria Math"/>
                          <a:cs typeface="Arial" pitchFamily="34" charset="0"/>
                        </a:rPr>
                        <m:t>100</m:t>
                      </m:r>
                    </m:oMath>
                  </m:oMathPara>
                </a14:m>
                <a:endParaRPr lang="de-CH" sz="1300" dirty="0"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544" y="1340768"/>
                <a:ext cx="5040000" cy="540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0"/>
              <p:cNvSpPr txBox="1"/>
              <p:nvPr/>
            </p:nvSpPr>
            <p:spPr bwMode="auto">
              <a:xfrm>
                <a:off x="848544" y="3356993"/>
                <a:ext cx="5040000" cy="54643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8575">
                <a:solidFill>
                  <a:srgbClr val="00B050"/>
                </a:solidFill>
              </a:ln>
              <a:effectLst/>
              <a:extLst/>
            </p:spPr>
            <p:txBody>
              <a:bodyPr wrap="square" lIns="18288" tIns="0" rIns="0" bIns="0" rtlCol="0" anchor="ctr" upright="1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300" b="0" i="0" smtClean="0">
                          <a:latin typeface="Cambria Math"/>
                          <a:cs typeface="Arial" pitchFamily="34" charset="0"/>
                        </a:rPr>
                        <m:t>TEE</m:t>
                      </m:r>
                      <m:r>
                        <a:rPr lang="de-DE" sz="1300" b="0" i="0" smtClean="0">
                          <a:latin typeface="Cambria Math"/>
                          <a:cs typeface="Arial" pitchFamily="34" charset="0"/>
                        </a:rPr>
                        <m:t>, %=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b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300" b="0" i="0" smtClean="0">
                              <a:latin typeface="Cambria Math"/>
                              <a:cs typeface="Arial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1300" b="0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Actual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cost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of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total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energy</m:t>
                              </m:r>
                              <m:r>
                                <a:rPr lang="de-DE" sz="1300" b="0" i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de-DE" sz="1300" b="0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0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e-DE" sz="1300" b="0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de-DE" sz="1300" b="0" i="0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TSR</m:t>
                                      </m:r>
                                      <m:r>
                                        <a:rPr lang="de-DE" sz="1300" b="0" i="0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, %</m:t>
                                      </m:r>
                                    </m:num>
                                    <m:den>
                                      <m:r>
                                        <a:rPr lang="de-DE" sz="1300" b="0" i="0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100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Actual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cost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of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energy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from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traditional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fuels</m:t>
                              </m:r>
                            </m:den>
                          </m:f>
                        </m:e>
                      </m:d>
                      <m:r>
                        <a:rPr lang="de-DE" sz="1300" b="0" i="0" smtClean="0">
                          <a:latin typeface="Cambria Math"/>
                          <a:ea typeface="Cambria Math"/>
                          <a:cs typeface="Arial" pitchFamily="34" charset="0"/>
                        </a:rPr>
                        <m:t>×100</m:t>
                      </m:r>
                    </m:oMath>
                  </m:oMathPara>
                </a14:m>
                <a:endParaRPr lang="de-CH" sz="13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544" y="3356993"/>
                <a:ext cx="5040000" cy="5464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723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 example: Benefit can be easily calculated!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1987" y="5909210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1000" dirty="0" smtClean="0">
                <a:solidFill>
                  <a:schemeClr val="accent1"/>
                </a:solidFill>
              </a:rPr>
              <a:t>SACTE 	=  Specific </a:t>
            </a:r>
            <a:r>
              <a:rPr lang="en-US" sz="1000" dirty="0">
                <a:solidFill>
                  <a:schemeClr val="accent1"/>
                </a:solidFill>
              </a:rPr>
              <a:t>Actual Cost of Thermal </a:t>
            </a:r>
            <a:r>
              <a:rPr lang="en-US" sz="1000" dirty="0" smtClean="0">
                <a:solidFill>
                  <a:schemeClr val="accent1"/>
                </a:solidFill>
              </a:rPr>
              <a:t>Energy</a:t>
            </a:r>
          </a:p>
          <a:p>
            <a:pPr>
              <a:tabLst>
                <a:tab pos="542925" algn="l"/>
              </a:tabLst>
            </a:pPr>
            <a:r>
              <a:rPr lang="en-US" sz="1000" dirty="0" smtClean="0">
                <a:solidFill>
                  <a:schemeClr val="accent1"/>
                </a:solidFill>
              </a:rPr>
              <a:t>ACTE 	=  Actual </a:t>
            </a:r>
            <a:r>
              <a:rPr lang="en-US" sz="1000" dirty="0">
                <a:solidFill>
                  <a:schemeClr val="accent1"/>
                </a:solidFill>
              </a:rPr>
              <a:t>Cost of Thermal </a:t>
            </a:r>
            <a:r>
              <a:rPr lang="en-US" sz="1000" dirty="0" smtClean="0">
                <a:solidFill>
                  <a:schemeClr val="accent1"/>
                </a:solidFill>
              </a:rPr>
              <a:t>Energy</a:t>
            </a:r>
            <a:endParaRPr lang="en-US" sz="1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3024337"/>
          </a:xfrm>
        </p:spPr>
        <p:txBody>
          <a:bodyPr/>
          <a:lstStyle/>
          <a:p>
            <a:r>
              <a:rPr lang="de-CH" sz="2200" dirty="0" err="1" smtClean="0"/>
              <a:t>Production</a:t>
            </a:r>
            <a:r>
              <a:rPr lang="de-CH" sz="2200" dirty="0" smtClean="0"/>
              <a:t> = 3.7 </a:t>
            </a:r>
            <a:r>
              <a:rPr lang="de-CH" sz="2200" dirty="0" err="1" smtClean="0"/>
              <a:t>mio</a:t>
            </a:r>
            <a:r>
              <a:rPr lang="de-CH" sz="2200" dirty="0" smtClean="0"/>
              <a:t> </a:t>
            </a:r>
            <a:r>
              <a:rPr lang="de-CH" sz="2200" dirty="0" err="1" smtClean="0"/>
              <a:t>t</a:t>
            </a:r>
            <a:r>
              <a:rPr lang="de-CH" sz="2200" baseline="-25000" dirty="0" err="1" smtClean="0"/>
              <a:t>cli</a:t>
            </a:r>
            <a:r>
              <a:rPr lang="de-CH" sz="2200" dirty="0" smtClean="0"/>
              <a:t>/a</a:t>
            </a:r>
            <a:endParaRPr lang="de-CH" sz="2200" dirty="0"/>
          </a:p>
          <a:p>
            <a:r>
              <a:rPr lang="en-US" sz="2200" dirty="0" smtClean="0"/>
              <a:t>SACTE = 14.5 USD/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cli</a:t>
            </a:r>
            <a:r>
              <a:rPr lang="en-US" sz="2200" dirty="0"/>
              <a:t> </a:t>
            </a:r>
            <a:r>
              <a:rPr lang="en-US" sz="2200" dirty="0" smtClean="0"/>
              <a:t>(4.9 USD/GJ)</a:t>
            </a:r>
            <a:endParaRPr lang="en-US" sz="2200" baseline="-25000" dirty="0"/>
          </a:p>
          <a:p>
            <a:r>
              <a:rPr lang="en-US" sz="2200" dirty="0" smtClean="0"/>
              <a:t>TSR 23.7%, TEE 14.5%</a:t>
            </a:r>
          </a:p>
          <a:p>
            <a:pPr lvl="1"/>
            <a:endParaRPr lang="en-US" dirty="0" smtClean="0"/>
          </a:p>
          <a:p>
            <a:pPr lvl="1"/>
            <a:r>
              <a:rPr lang="en-US" sz="1600" dirty="0" smtClean="0"/>
              <a:t>ACTE = 3.7 </a:t>
            </a:r>
            <a:r>
              <a:rPr lang="en-US" sz="1600" dirty="0" err="1" smtClean="0"/>
              <a:t>mio</a:t>
            </a:r>
            <a:r>
              <a:rPr lang="en-US" sz="1600" dirty="0" smtClean="0"/>
              <a:t> 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cli</a:t>
            </a:r>
            <a:r>
              <a:rPr lang="en-US" sz="1600" dirty="0" smtClean="0"/>
              <a:t>/a x 14.5 USD/t cli = 53.7 </a:t>
            </a:r>
            <a:r>
              <a:rPr lang="en-US" sz="1600" dirty="0" err="1" smtClean="0"/>
              <a:t>mio</a:t>
            </a:r>
            <a:r>
              <a:rPr lang="en-US" sz="1600" dirty="0" smtClean="0"/>
              <a:t> USD/a </a:t>
            </a:r>
            <a:endParaRPr lang="en-US" sz="1600" dirty="0"/>
          </a:p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3489685"/>
              </p:ext>
            </p:extLst>
          </p:nvPr>
        </p:nvGraphicFramePr>
        <p:xfrm>
          <a:off x="1061987" y="3284984"/>
          <a:ext cx="7051675" cy="574675"/>
        </p:xfrm>
        <a:graphic>
          <a:graphicData uri="http://schemas.openxmlformats.org/presentationml/2006/ole">
            <p:oleObj spid="_x0000_s2071" name="Equation" r:id="rId3" imgW="4838400" imgH="39348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9210409"/>
              </p:ext>
            </p:extLst>
          </p:nvPr>
        </p:nvGraphicFramePr>
        <p:xfrm>
          <a:off x="1114424" y="4170356"/>
          <a:ext cx="7560000" cy="614714"/>
        </p:xfrm>
        <a:graphic>
          <a:graphicData uri="http://schemas.openxmlformats.org/presentationml/2006/ole">
            <p:oleObj spid="_x0000_s2072" name="Equation" r:id="rId4" imgW="4851360" imgH="3934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2370686"/>
              </p:ext>
            </p:extLst>
          </p:nvPr>
        </p:nvGraphicFramePr>
        <p:xfrm>
          <a:off x="1114425" y="5086350"/>
          <a:ext cx="7560000" cy="575909"/>
        </p:xfrm>
        <a:graphic>
          <a:graphicData uri="http://schemas.openxmlformats.org/presentationml/2006/ole">
            <p:oleObj spid="_x0000_s2073" name="Equation" r:id="rId5" imgW="5181480" imgH="393480" progId="Equation.3">
              <p:embed/>
            </p:oleObj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2016, Settat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8684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EATINGAGENDA" val="-1"/>
  <p:tag name="VERSINFO" val="GEO1005"/>
  <p:tag name="LANGUAGE" val="1033"/>
  <p:tag name="BRAND" val="1"/>
  <p:tag name="LOGO" val="1"/>
  <p:tag name="TITLEBANDCOLOR" val="1"/>
  <p:tag name="DATE" val="2015-11-24"/>
  <p:tag name="LEGALTEXT" val="Holcim Technology Ltd"/>
  <p:tag name="CLASSIFICATION" val="0"/>
  <p:tag name="COPYRIGHT" val="20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Running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Geocycle">
  <a:themeElements>
    <a:clrScheme name="Geocycle">
      <a:dk1>
        <a:sysClr val="windowText" lastClr="000000"/>
      </a:dk1>
      <a:lt1>
        <a:sysClr val="window" lastClr="FFFFFF"/>
      </a:lt1>
      <a:dk2>
        <a:srgbClr val="22934B"/>
      </a:dk2>
      <a:lt2>
        <a:srgbClr val="8B8D8E"/>
      </a:lt2>
      <a:accent1>
        <a:srgbClr val="22934B"/>
      </a:accent1>
      <a:accent2>
        <a:srgbClr val="003D7E"/>
      </a:accent2>
      <a:accent3>
        <a:srgbClr val="F38F1D"/>
      </a:accent3>
      <a:accent4>
        <a:srgbClr val="753F00"/>
      </a:accent4>
      <a:accent5>
        <a:srgbClr val="8A7967"/>
      </a:accent5>
      <a:accent6>
        <a:srgbClr val="B20838"/>
      </a:accent6>
      <a:hlink>
        <a:srgbClr val="0000FF"/>
      </a:hlink>
      <a:folHlink>
        <a:srgbClr val="800080"/>
      </a:folHlink>
    </a:clrScheme>
    <a:fontScheme name="Holc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B8D8E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B8D8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Geocycle">
        <a:dk1>
          <a:sysClr val="windowText" lastClr="000000"/>
        </a:dk1>
        <a:lt1>
          <a:sysClr val="window" lastClr="FFFFFF"/>
        </a:lt1>
        <a:dk2>
          <a:srgbClr val="22934B"/>
        </a:dk2>
        <a:lt2>
          <a:srgbClr val="8B8D8E"/>
        </a:lt2>
        <a:accent1>
          <a:srgbClr val="22934B"/>
        </a:accent1>
        <a:accent2>
          <a:srgbClr val="003D7E"/>
        </a:accent2>
        <a:accent3>
          <a:srgbClr val="F38F1D"/>
        </a:accent3>
        <a:accent4>
          <a:srgbClr val="753F00"/>
        </a:accent4>
        <a:accent5>
          <a:srgbClr val="8A7967"/>
        </a:accent5>
        <a:accent6>
          <a:srgbClr val="B20838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1846</Words>
  <Application>Microsoft Office PowerPoint</Application>
  <PresentationFormat>A4 Paper (210x297 mm)</PresentationFormat>
  <Paragraphs>377</Paragraphs>
  <Slides>33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Geocycle</vt:lpstr>
      <vt:lpstr>Equation</vt:lpstr>
      <vt:lpstr>Fuel Mix Optimizer (FMO) Introduction</vt:lpstr>
      <vt:lpstr>Contents</vt:lpstr>
      <vt:lpstr>Abbreviations</vt:lpstr>
      <vt:lpstr>AFR Indicators in LHARP</vt:lpstr>
      <vt:lpstr>GAV (AF and AR) has two components of value generation, Substitution Benefit (SB) and Net Cash Benefit (NCB)</vt:lpstr>
      <vt:lpstr>GAV Definition by HARP</vt:lpstr>
      <vt:lpstr>Slide 7</vt:lpstr>
      <vt:lpstr>TSR and TEE</vt:lpstr>
      <vt:lpstr>TEE example: Benefit can be easily calculated!</vt:lpstr>
      <vt:lpstr>Net Cash Benefit is what remains as Revenue at Burner Tip, after subtracting all costs to bring the AF to the burner tip</vt:lpstr>
      <vt:lpstr>Substitution Benefit (SB)</vt:lpstr>
      <vt:lpstr>GAV = SB + NCB + CO2 (AF)</vt:lpstr>
      <vt:lpstr>What fuels should we look at to increase GAV?</vt:lpstr>
      <vt:lpstr>Estimated benefits should be carefully assessed</vt:lpstr>
      <vt:lpstr>Fuel Mix Optimizer</vt:lpstr>
      <vt:lpstr>FMO is a very useful tool to evaluate optimal fuel mix and for development of AFR strategy</vt:lpstr>
      <vt:lpstr>Two business units, different KPIs   do we always get best solution?</vt:lpstr>
      <vt:lpstr>What is the FMO methodology?</vt:lpstr>
      <vt:lpstr>Structure of the FMO tool</vt:lpstr>
      <vt:lpstr>Slide 20</vt:lpstr>
      <vt:lpstr>Basic production / quality information (use Finplan, ATR)</vt:lpstr>
      <vt:lpstr>Waste / AF volumes, category and properties on “as fired” basis</vt:lpstr>
      <vt:lpstr>Possible to adjust impact of O2 increase</vt:lpstr>
      <vt:lpstr>Possible to factor in impact of false air from feeding of AFRs</vt:lpstr>
      <vt:lpstr>FMO Simulation Results</vt:lpstr>
      <vt:lpstr>FMO Summary</vt:lpstr>
      <vt:lpstr>AF Categories: Principles of combining AFs into categories</vt:lpstr>
      <vt:lpstr>        Input parameters - common traps and difficulties</vt:lpstr>
      <vt:lpstr>Important to know !!</vt:lpstr>
      <vt:lpstr>Use Solver to Simulate Fuel Mix Scenarios  Always cross-check results for plausibility !!</vt:lpstr>
      <vt:lpstr>How to enable Solver in Excel?</vt:lpstr>
      <vt:lpstr>Summary / Key messages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 Pre-screening v14.05 / Fuel Mix Optimizer v14.08</dc:title>
  <dc:creator>Rupinder Singh Phougat</dc:creator>
  <cp:lastModifiedBy>Njagaty</cp:lastModifiedBy>
  <cp:revision>52</cp:revision>
  <cp:lastPrinted>2014-11-04T15:50:11Z</cp:lastPrinted>
  <dcterms:created xsi:type="dcterms:W3CDTF">2011-11-16T15:12:32Z</dcterms:created>
  <dcterms:modified xsi:type="dcterms:W3CDTF">2017-03-30T17:45:06Z</dcterms:modified>
</cp:coreProperties>
</file>