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91" r:id="rId2"/>
    <p:sldId id="293" r:id="rId3"/>
    <p:sldId id="294" r:id="rId4"/>
    <p:sldId id="295" r:id="rId5"/>
    <p:sldId id="296" r:id="rId6"/>
    <p:sldId id="297" r:id="rId7"/>
    <p:sldId id="298" r:id="rId8"/>
    <p:sldId id="299" r:id="rId9"/>
    <p:sldId id="300" r:id="rId10"/>
    <p:sldId id="301" r:id="rId11"/>
    <p:sldId id="302" r:id="rId12"/>
    <p:sldId id="256" r:id="rId13"/>
    <p:sldId id="257" r:id="rId14"/>
    <p:sldId id="268" r:id="rId15"/>
    <p:sldId id="269" r:id="rId16"/>
    <p:sldId id="262" r:id="rId17"/>
    <p:sldId id="283" r:id="rId18"/>
    <p:sldId id="282" r:id="rId19"/>
    <p:sldId id="270" r:id="rId20"/>
    <p:sldId id="271" r:id="rId21"/>
    <p:sldId id="272" r:id="rId22"/>
    <p:sldId id="273" r:id="rId23"/>
    <p:sldId id="274" r:id="rId24"/>
    <p:sldId id="275" r:id="rId25"/>
    <p:sldId id="276" r:id="rId26"/>
    <p:sldId id="277" r:id="rId27"/>
    <p:sldId id="278" r:id="rId28"/>
    <p:sldId id="279" r:id="rId29"/>
    <p:sldId id="284" r:id="rId30"/>
    <p:sldId id="285" r:id="rId31"/>
    <p:sldId id="286" r:id="rId32"/>
    <p:sldId id="287" r:id="rId33"/>
    <p:sldId id="288" r:id="rId34"/>
    <p:sldId id="280" r:id="rId35"/>
    <p:sldId id="281" r:id="rId36"/>
    <p:sldId id="289" r:id="rId37"/>
    <p:sldId id="290" r:id="rId38"/>
    <p:sldId id="263" r:id="rId39"/>
  </p:sldIdLst>
  <p:sldSz cx="9906000" cy="6858000" type="A4"/>
  <p:notesSz cx="6858000" cy="9144000"/>
  <p:custDataLst>
    <p:tags r:id="rId42"/>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80F"/>
    <a:srgbClr val="009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79" autoAdjust="0"/>
  </p:normalViewPr>
  <p:slideViewPr>
    <p:cSldViewPr>
      <p:cViewPr>
        <p:scale>
          <a:sx n="96" d="100"/>
          <a:sy n="96" d="100"/>
        </p:scale>
        <p:origin x="-396" y="252"/>
      </p:cViewPr>
      <p:guideLst>
        <p:guide orient="horz" pos="2160"/>
        <p:guide orient="horz" pos="799"/>
        <p:guide orient="horz" pos="3657"/>
        <p:guide orient="horz" pos="958"/>
        <p:guide pos="330"/>
        <p:guide pos="5910"/>
        <p:guide pos="3188"/>
        <p:guide pos="3052"/>
      </p:guideLst>
    </p:cSldViewPr>
  </p:slideViewPr>
  <p:notesTextViewPr>
    <p:cViewPr>
      <p:scale>
        <a:sx n="1" d="1"/>
        <a:sy n="1" d="1"/>
      </p:scale>
      <p:origin x="0" y="0"/>
    </p:cViewPr>
  </p:notesTextViewPr>
  <p:notesViewPr>
    <p:cSldViewPr>
      <p:cViewPr varScale="1">
        <p:scale>
          <a:sx n="98" d="100"/>
          <a:sy n="98" d="100"/>
        </p:scale>
        <p:origin x="-29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5C4F8C4-D2FB-473C-95C9-29C755F0D0FF}" type="datetimeFigureOut">
              <a:rPr lang="de-DE"/>
              <a:pPr>
                <a:defRPr/>
              </a:pPr>
              <a:t>30.10.2015</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E2808E-7CAE-4B4E-A6D8-939273DE0ABE}" type="slidenum">
              <a:rPr lang="de-DE"/>
              <a:pPr>
                <a:defRPr/>
              </a:pPr>
              <a:t>‹#›</a:t>
            </a:fld>
            <a:endParaRPr lang="de-DE"/>
          </a:p>
        </p:txBody>
      </p:sp>
    </p:spTree>
    <p:extLst>
      <p:ext uri="{BB962C8B-B14F-4D97-AF65-F5344CB8AC3E}">
        <p14:creationId xmlns:p14="http://schemas.microsoft.com/office/powerpoint/2010/main" val="1424082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75B3E6A-C6B8-4D9A-8CE4-A056E5D3A651}" type="datetimeFigureOut">
              <a:rPr lang="de-DE"/>
              <a:pPr>
                <a:defRPr/>
              </a:pPr>
              <a:t>30.10.2015</a:t>
            </a:fld>
            <a:endParaRPr lang="de-DE"/>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es Placeholder 4"/>
          <p:cNvSpPr>
            <a:spLocks noGrp="1"/>
          </p:cNvSpPr>
          <p:nvPr>
            <p:ph type="body" sz="quarter" idx="3"/>
          </p:nvPr>
        </p:nvSpPr>
        <p:spPr>
          <a:xfrm>
            <a:off x="873125" y="4343400"/>
            <a:ext cx="5111750" cy="4297363"/>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de-DE"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00CFDC9-01AC-4A19-B802-B3DC1966E658}" type="slidenum">
              <a:rPr lang="de-DE"/>
              <a:pPr>
                <a:defRPr/>
              </a:pPr>
              <a:t>‹#›</a:t>
            </a:fld>
            <a:endParaRPr lang="de-DE"/>
          </a:p>
        </p:txBody>
      </p:sp>
    </p:spTree>
    <p:extLst>
      <p:ext uri="{BB962C8B-B14F-4D97-AF65-F5344CB8AC3E}">
        <p14:creationId xmlns:p14="http://schemas.microsoft.com/office/powerpoint/2010/main" val="1960051578"/>
      </p:ext>
    </p:extLst>
  </p:cSld>
  <p:clrMap bg1="lt1" tx1="dk1" bg2="lt2" tx2="dk2" accent1="accent1" accent2="accent2" accent3="accent3" accent4="accent4" accent5="accent5" accent6="accent6" hlink="hlink" folHlink="folHlink"/>
  <p:notesStyle>
    <a:lvl1pPr marL="176213" indent="-176213"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1pPr>
    <a:lvl2pPr marL="360363" indent="-184150"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2pPr>
    <a:lvl3pPr marL="538163" indent="-177800"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3pPr>
    <a:lvl4pPr marL="714375" indent="-176213"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4pPr>
    <a:lvl5pPr marL="898525" indent="-184150" algn="l" rtl="0" eaLnBrk="0" fontAlgn="base" hangingPunct="0">
      <a:spcBef>
        <a:spcPts val="300"/>
      </a:spcBef>
      <a:spcAft>
        <a:spcPct val="0"/>
      </a:spcAft>
      <a:buFont typeface="Arial"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872716" y="4343400"/>
            <a:ext cx="5112567" cy="4297051"/>
          </a:xfrm>
          <a:prstGeom prst="rect">
            <a:avLst/>
          </a:prstGeom>
        </p:spPr>
        <p:txBody>
          <a:bodyPr lIns="91425" tIns="91425" rIns="91425" bIns="91425" anchor="t" anchorCtr="0">
            <a:noAutofit/>
          </a:bodyPr>
          <a:lstStyle/>
          <a:p>
            <a:pPr>
              <a:spcBef>
                <a:spcPts val="0"/>
              </a:spcBef>
              <a:buNone/>
            </a:pPr>
            <a:endParaRPr/>
          </a:p>
        </p:txBody>
      </p:sp>
      <p:sp>
        <p:nvSpPr>
          <p:cNvPr id="79" name="Shape 7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05B0FEE5-5E34-4C07-917A-6733017EC898}" type="slidenum">
              <a:rPr lang="en-GB" sz="1200" smtClean="0"/>
              <a:pPr/>
              <a:t>2</a:t>
            </a:fld>
            <a:endParaRPr lang="en-GB" sz="1200" smtClean="0"/>
          </a:p>
        </p:txBody>
      </p:sp>
      <p:sp>
        <p:nvSpPr>
          <p:cNvPr id="60419" name="Rectangle 2"/>
          <p:cNvSpPr>
            <a:spLocks noGrp="1" noRot="1" noChangeAspect="1" noChangeArrowheads="1" noTextEdit="1"/>
          </p:cNvSpPr>
          <p:nvPr>
            <p:ph type="sldImg"/>
          </p:nvPr>
        </p:nvSpPr>
        <p:spPr>
          <a:xfrm>
            <a:off x="955675" y="682625"/>
            <a:ext cx="4956175" cy="3432175"/>
          </a:xfrm>
          <a:ln/>
        </p:spPr>
      </p:sp>
      <p:sp>
        <p:nvSpPr>
          <p:cNvPr id="60420" name="Rectangle 3"/>
          <p:cNvSpPr>
            <a:spLocks noGrp="1" noChangeArrowheads="1"/>
          </p:cNvSpPr>
          <p:nvPr>
            <p:ph type="body" idx="1"/>
          </p:nvPr>
        </p:nvSpPr>
        <p:spPr>
          <a:xfrm>
            <a:off x="916110" y="4344608"/>
            <a:ext cx="5025783" cy="4116481"/>
          </a:xfrm>
          <a:noFill/>
        </p:spPr>
        <p:txBody>
          <a:bodyPr/>
          <a:lstStyle/>
          <a:p>
            <a:pPr eaLnBrk="1" hangingPunct="1"/>
            <a:endParaRPr lang="de-CH"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spTree>
      <p:nvGrpSpPr>
        <p:cNvPr id="1" name=""/>
        <p:cNvGrpSpPr/>
        <p:nvPr/>
      </p:nvGrpSpPr>
      <p:grpSpPr>
        <a:xfrm>
          <a:off x="0" y="0"/>
          <a:ext cx="0" cy="0"/>
          <a:chOff x="0" y="0"/>
          <a:chExt cx="0" cy="0"/>
        </a:xfrm>
      </p:grpSpPr>
      <p:sp>
        <p:nvSpPr>
          <p:cNvPr id="5" name="Band"/>
          <p:cNvSpPr/>
          <p:nvPr userDrawn="1">
            <p:custDataLst>
              <p:tags r:id="rId1"/>
            </p:custDataLst>
          </p:nvPr>
        </p:nvSpPr>
        <p:spPr>
          <a:xfrm>
            <a:off x="0" y="0"/>
            <a:ext cx="9906000" cy="3429000"/>
          </a:xfrm>
          <a:prstGeom prst="rect">
            <a:avLst/>
          </a:prstGeom>
          <a:solidFill>
            <a:srgbClr val="D9D9D9"/>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80975" indent="-180975" algn="ctr" fontAlgn="auto">
              <a:spcBef>
                <a:spcPts val="0"/>
              </a:spcBef>
              <a:spcAft>
                <a:spcPts val="0"/>
              </a:spcAft>
              <a:buClr>
                <a:schemeClr val="accent1"/>
              </a:buClr>
              <a:buFont typeface="Arial" panose="020B0604020202020204" pitchFamily="34" charset="0"/>
              <a:buChar char="•"/>
              <a:defRPr/>
            </a:pPr>
            <a:endParaRPr lang="en-US" dirty="0">
              <a:solidFill>
                <a:schemeClr val="tx1"/>
              </a:solidFill>
            </a:endParaRPr>
          </a:p>
        </p:txBody>
      </p:sp>
      <p:sp>
        <p:nvSpPr>
          <p:cNvPr id="6" name="Status" hidden="1"/>
          <p:cNvSpPr txBox="1">
            <a:spLocks/>
          </p:cNvSpPr>
          <p:nvPr userDrawn="1">
            <p:custDataLst>
              <p:tags r:id="rId2"/>
            </p:custDataLst>
          </p:nvPr>
        </p:nvSpPr>
        <p:spPr>
          <a:xfrm rot="16200000">
            <a:off x="8901907" y="4196556"/>
            <a:ext cx="1500188" cy="276225"/>
          </a:xfrm>
          <a:prstGeom prst="rect">
            <a:avLst/>
          </a:prstGeom>
          <a:noFill/>
        </p:spPr>
        <p:txBody>
          <a:bodyPr wrap="none" lIns="0" tIns="0" rIns="0" bIns="0"/>
          <a:lstStyle/>
          <a:p>
            <a:pPr algn="r" fontAlgn="auto">
              <a:lnSpc>
                <a:spcPts val="2200"/>
              </a:lnSpc>
              <a:spcBef>
                <a:spcPts val="0"/>
              </a:spcBef>
              <a:spcAft>
                <a:spcPts val="0"/>
              </a:spcAft>
              <a:defRPr/>
            </a:pPr>
            <a:r>
              <a:rPr lang="en-US" sz="2200" b="1" dirty="0">
                <a:solidFill>
                  <a:schemeClr val="accent1"/>
                </a:solidFill>
                <a:latin typeface="+mj-lt"/>
                <a:cs typeface="+mn-cs"/>
              </a:rPr>
              <a:t>DRAFT</a:t>
            </a:r>
          </a:p>
        </p:txBody>
      </p:sp>
      <p:pic>
        <p:nvPicPr>
          <p:cNvPr id="7" name="Picture 3"/>
          <p:cNvPicPr>
            <a:picLocks noChangeAspect="1"/>
          </p:cNvPicPr>
          <p:nvPr userDrawn="1">
            <p:custDataLst>
              <p:tags r:id="rId3"/>
            </p:custDataLst>
          </p:nvPr>
        </p:nvPicPr>
        <p:blipFill>
          <a:blip r:embed="rId5" cstate="email">
            <a:extLst>
              <a:ext uri="{28A0092B-C50C-407E-A947-70E740481C1C}">
                <a14:useLocalDpi xmlns:a14="http://schemas.microsoft.com/office/drawing/2010/main"/>
              </a:ext>
            </a:extLst>
          </a:blip>
          <a:srcRect/>
          <a:stretch>
            <a:fillRect/>
          </a:stretch>
        </p:blipFill>
        <p:spPr bwMode="auto">
          <a:xfrm>
            <a:off x="7920038" y="5530850"/>
            <a:ext cx="1589087" cy="1000125"/>
          </a:xfrm>
          <a:prstGeom prst="rect">
            <a:avLst/>
          </a:prstGeom>
          <a:noFill/>
          <a:ln w="9525">
            <a:noFill/>
            <a:miter lim="800000"/>
            <a:headEnd/>
            <a:tailEnd/>
          </a:ln>
        </p:spPr>
      </p:pic>
      <p:sp>
        <p:nvSpPr>
          <p:cNvPr id="2" name="Title 1"/>
          <p:cNvSpPr>
            <a:spLocks noGrp="1"/>
          </p:cNvSpPr>
          <p:nvPr>
            <p:ph type="ctrTitle"/>
          </p:nvPr>
        </p:nvSpPr>
        <p:spPr>
          <a:xfrm>
            <a:off x="452439" y="3700078"/>
            <a:ext cx="8929686" cy="1133078"/>
          </a:xfrm>
        </p:spPr>
        <p:txBody>
          <a:bodyPr anchor="t"/>
          <a:lstStyle>
            <a:lvl1pPr>
              <a:defRPr sz="36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2438" y="4879208"/>
            <a:ext cx="6696805" cy="1538124"/>
          </a:xfrm>
        </p:spPr>
        <p:txBody>
          <a:bodyPr/>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8"/>
          <p:cNvSpPr>
            <a:spLocks noGrp="1"/>
          </p:cNvSpPr>
          <p:nvPr>
            <p:ph type="pic" sz="quarter" idx="14"/>
          </p:nvPr>
        </p:nvSpPr>
        <p:spPr>
          <a:xfrm>
            <a:off x="0" y="0"/>
            <a:ext cx="9906000" cy="3429000"/>
          </a:xfrm>
          <a:noFill/>
        </p:spPr>
        <p:txBody>
          <a:bodyPr bIns="540000" rtlCol="0" anchor="ctr">
            <a:noAutofit/>
          </a:bodyPr>
          <a:lstStyle>
            <a:lvl1pPr marL="0" indent="0" algn="ctr">
              <a:buNone/>
              <a:defRPr/>
            </a:lvl1pPr>
          </a:lstStyle>
          <a:p>
            <a:pPr lvl="0"/>
            <a:r>
              <a:rPr lang="en-US" noProof="0" smtClean="0"/>
              <a:t>Click icon to add picture</a:t>
            </a:r>
            <a:endParaRPr lang="de-DE" noProof="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2" name="Hider"/>
          <p:cNvSpPr/>
          <p:nvPr userDrawn="1"/>
        </p:nvSpPr>
        <p:spPr bwMode="white">
          <a:xfrm>
            <a:off x="452438" y="1089025"/>
            <a:ext cx="8996362" cy="13017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80975" indent="-180975" algn="ctr" fontAlgn="auto">
              <a:spcBef>
                <a:spcPts val="0"/>
              </a:spcBef>
              <a:spcAft>
                <a:spcPts val="0"/>
              </a:spcAft>
              <a:buClr>
                <a:schemeClr val="accent1"/>
              </a:buClr>
              <a:buFont typeface="Arial" panose="020B0604020202020204" pitchFamily="34" charset="0"/>
              <a:buChar char="•"/>
              <a:defRPr/>
            </a:pPr>
            <a:endParaRPr lang="en-US" dirty="0">
              <a:solidFill>
                <a:schemeClr val="tx1"/>
              </a:solidFill>
            </a:endParaRPr>
          </a:p>
        </p:txBody>
      </p:sp>
      <p:sp>
        <p:nvSpPr>
          <p:cNvPr id="3" name="Footer Placeholder 2"/>
          <p:cNvSpPr>
            <a:spLocks noGrp="1"/>
          </p:cNvSpPr>
          <p:nvPr>
            <p:ph type="ftr" sz="quarter" idx="10"/>
          </p:nvPr>
        </p:nvSpPr>
        <p:spPr/>
        <p:txBody>
          <a:bodyPr/>
          <a:lstStyle>
            <a:lvl1pPr>
              <a:defRPr/>
            </a:lvl1pPr>
          </a:lstStyle>
          <a:p>
            <a:r>
              <a:rPr lang="en-US"/>
              <a:t>Operation of Preblending Systems, CM-MMT/LIA, Technical Development Program for PPE, 2014-20152015-08-04</a:t>
            </a:r>
          </a:p>
        </p:txBody>
      </p:sp>
      <p:sp>
        <p:nvSpPr>
          <p:cNvPr id="4" name="Slide Number Placeholder 3"/>
          <p:cNvSpPr>
            <a:spLocks noGrp="1"/>
          </p:cNvSpPr>
          <p:nvPr>
            <p:ph type="sldNum" sz="quarter" idx="11"/>
          </p:nvPr>
        </p:nvSpPr>
        <p:spPr/>
        <p:txBody>
          <a:bodyPr/>
          <a:lstStyle>
            <a:lvl1pPr>
              <a:defRPr/>
            </a:lvl1pPr>
          </a:lstStyle>
          <a:p>
            <a:pPr>
              <a:defRPr/>
            </a:pPr>
            <a:fld id="{C653AFEA-67BB-4875-AEAB-170235D22CC5}" type="slidenum">
              <a:rPr lang="en-US"/>
              <a:pPr>
                <a:defRPr/>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losing" type="blank" preserve="1">
  <p:cSld name="Closing">
    <p:spTree>
      <p:nvGrpSpPr>
        <p:cNvPr id="1" name=""/>
        <p:cNvGrpSpPr/>
        <p:nvPr/>
      </p:nvGrpSpPr>
      <p:grpSpPr>
        <a:xfrm>
          <a:off x="0" y="0"/>
          <a:ext cx="0" cy="0"/>
          <a:chOff x="0" y="0"/>
          <a:chExt cx="0" cy="0"/>
        </a:xfrm>
      </p:grpSpPr>
      <p:pic>
        <p:nvPicPr>
          <p:cNvPr id="2" name="Picture 2" descr="D:\Users\sihuber1\Downloads\LH_Logo_sRGB.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297113" y="1690688"/>
            <a:ext cx="5311775" cy="3240087"/>
          </a:xfrm>
          <a:prstGeom prst="rect">
            <a:avLst/>
          </a:prstGeom>
          <a:noFill/>
          <a:ln w="9525">
            <a:noFill/>
            <a:miter lim="800000"/>
            <a:headEnd/>
            <a:tailEnd/>
          </a:ln>
        </p:spPr>
      </p:pic>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r>
              <a:rPr lang="en-US"/>
              <a:t>Operation of Preblending Systems, CM-MMT/LIA, Technical Development Program for PPE, 2014-20152015-08-04</a:t>
            </a:r>
          </a:p>
        </p:txBody>
      </p:sp>
      <p:sp>
        <p:nvSpPr>
          <p:cNvPr id="3" name="Slide Number Placeholder 5"/>
          <p:cNvSpPr>
            <a:spLocks noGrp="1"/>
          </p:cNvSpPr>
          <p:nvPr>
            <p:ph type="sldNum" sz="quarter" idx="11"/>
          </p:nvPr>
        </p:nvSpPr>
        <p:spPr/>
        <p:txBody>
          <a:bodyPr/>
          <a:lstStyle>
            <a:lvl1pPr>
              <a:defRPr/>
            </a:lvl1pPr>
          </a:lstStyle>
          <a:p>
            <a:pPr>
              <a:defRPr/>
            </a:pPr>
            <a:fld id="{BB1CA205-F501-4052-A64B-FCE0F958334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452439" y="3700078"/>
            <a:ext cx="8929686" cy="1133078"/>
          </a:xfrm>
          <a:prstGeom prst="rect">
            <a:avLst/>
          </a:prstGeom>
          <a:noFill/>
          <a:ln>
            <a:noFill/>
          </a:ln>
        </p:spPr>
        <p:txBody>
          <a:bodyPr lIns="91425" tIns="91425" rIns="91425" bIns="91425" anchor="t" anchorCtr="0"/>
          <a:lstStyle>
            <a:lvl1pPr marL="0" marR="0" indent="0" algn="l" rtl="0">
              <a:lnSpc>
                <a:spcPct val="95000"/>
              </a:lnSpc>
              <a:spcBef>
                <a:spcPts val="0"/>
              </a:spcBef>
              <a:buClr>
                <a:schemeClr val="dk1"/>
              </a:buClr>
              <a:buSzPct val="100000"/>
              <a:buFont typeface="Arial"/>
              <a:buNone/>
              <a:defRPr sz="3600"/>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452437" y="4879207"/>
            <a:ext cx="6696805" cy="1538124"/>
          </a:xfrm>
          <a:prstGeom prst="rect">
            <a:avLst/>
          </a:prstGeom>
          <a:noFill/>
          <a:ln>
            <a:noFill/>
          </a:ln>
        </p:spPr>
        <p:txBody>
          <a:bodyPr lIns="91425" tIns="91425" rIns="91425" bIns="91425" anchor="t" anchorCtr="0"/>
          <a:lstStyle>
            <a:lvl1pPr marL="0" marR="0" indent="0" algn="l" rtl="0">
              <a:spcBef>
                <a:spcPts val="1200"/>
              </a:spcBef>
              <a:buClr>
                <a:schemeClr val="dk1"/>
              </a:buClr>
              <a:buSzPct val="100000"/>
              <a:buFont typeface="Arial"/>
              <a:buNone/>
              <a:defRPr sz="2000" b="0">
                <a:solidFill>
                  <a:schemeClr val="dk1"/>
                </a:solidFill>
              </a:defRPr>
            </a:lvl1pPr>
            <a:lvl2pPr marL="457200" marR="0" indent="0" algn="ctr" rtl="0">
              <a:spcBef>
                <a:spcPts val="1200"/>
              </a:spcBef>
              <a:buClr>
                <a:schemeClr val="accent1"/>
              </a:buClr>
              <a:buFont typeface="Arial"/>
              <a:buNone/>
              <a:defRPr/>
            </a:lvl2pPr>
            <a:lvl3pPr marL="914400" marR="0" indent="0" algn="ctr" rtl="0">
              <a:spcBef>
                <a:spcPts val="600"/>
              </a:spcBef>
              <a:buClr>
                <a:schemeClr val="accent1"/>
              </a:buClr>
              <a:buFont typeface="Arial"/>
              <a:buNone/>
              <a:defRPr/>
            </a:lvl3pPr>
            <a:lvl4pPr marL="1371600" marR="0" indent="0" algn="ctr" rtl="0">
              <a:spcBef>
                <a:spcPts val="600"/>
              </a:spcBef>
              <a:buClr>
                <a:schemeClr val="accent1"/>
              </a:buClr>
              <a:buFont typeface="Arial"/>
              <a:buNone/>
              <a:defRPr/>
            </a:lvl4pPr>
            <a:lvl5pPr marL="1828800" marR="0" indent="0" algn="ctr" rtl="0">
              <a:spcBef>
                <a:spcPts val="600"/>
              </a:spcBef>
              <a:buClr>
                <a:schemeClr val="accent1"/>
              </a:buClr>
              <a:buFont typeface="Arial"/>
              <a:buNone/>
              <a:defRPr/>
            </a:lvl5pPr>
            <a:lvl6pPr marL="2286000" marR="0" indent="0" algn="ctr" rtl="0">
              <a:spcBef>
                <a:spcPts val="400"/>
              </a:spcBef>
              <a:buClr>
                <a:srgbClr val="B4ADA9"/>
              </a:buClr>
              <a:buFont typeface="Arial"/>
              <a:buNone/>
              <a:defRPr/>
            </a:lvl6pPr>
            <a:lvl7pPr marL="2743200" marR="0" indent="0" algn="ctr" rtl="0">
              <a:spcBef>
                <a:spcPts val="400"/>
              </a:spcBef>
              <a:buClr>
                <a:srgbClr val="B4ADA9"/>
              </a:buClr>
              <a:buFont typeface="Arial"/>
              <a:buNone/>
              <a:defRPr/>
            </a:lvl7pPr>
            <a:lvl8pPr marL="3200400" marR="0" indent="0" algn="ctr" rtl="0">
              <a:spcBef>
                <a:spcPts val="400"/>
              </a:spcBef>
              <a:buClr>
                <a:srgbClr val="B4ADA9"/>
              </a:buClr>
              <a:buFont typeface="Arial"/>
              <a:buNone/>
              <a:defRPr/>
            </a:lvl8pPr>
            <a:lvl9pPr marL="3657600" marR="0" indent="0" algn="ctr" rtl="0">
              <a:spcBef>
                <a:spcPts val="400"/>
              </a:spcBef>
              <a:buClr>
                <a:srgbClr val="B4ADA9"/>
              </a:buClr>
              <a:buFont typeface="Arial"/>
              <a:buNone/>
              <a:defRPr/>
            </a:lvl9pPr>
          </a:lstStyle>
          <a:p>
            <a:endParaRPr/>
          </a:p>
        </p:txBody>
      </p:sp>
      <p:pic>
        <p:nvPicPr>
          <p:cNvPr id="20" name="Shape 2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7919614" y="5530908"/>
            <a:ext cx="1574430" cy="982763"/>
          </a:xfrm>
          <a:prstGeom prst="rect">
            <a:avLst/>
          </a:prstGeom>
          <a:noFill/>
          <a:ln>
            <a:noFill/>
          </a:ln>
        </p:spPr>
      </p:pic>
      <p:sp>
        <p:nvSpPr>
          <p:cNvPr id="21" name="Shape 21"/>
          <p:cNvSpPr>
            <a:spLocks noGrp="1"/>
          </p:cNvSpPr>
          <p:nvPr>
            <p:ph type="pic" idx="2"/>
          </p:nvPr>
        </p:nvSpPr>
        <p:spPr>
          <a:xfrm>
            <a:off x="0" y="0"/>
            <a:ext cx="9906000" cy="3428998"/>
          </a:xfrm>
          <a:prstGeom prst="rect">
            <a:avLst/>
          </a:prstGeom>
          <a:solidFill>
            <a:schemeClr val="lt2"/>
          </a:solidFill>
          <a:ln>
            <a:noFill/>
          </a:ln>
        </p:spPr>
      </p:sp>
    </p:spTree>
    <p:extLst>
      <p:ext uri="{BB962C8B-B14F-4D97-AF65-F5344CB8AC3E}">
        <p14:creationId xmlns:p14="http://schemas.microsoft.com/office/powerpoint/2010/main" val="44537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5784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3875" y="1448780"/>
            <a:ext cx="8858250" cy="4734052"/>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r>
              <a:rPr lang="en-US"/>
              <a:t>Operation of Preblending Systems, CM-MMT/LIA, Technical Development Program for PPE, 2014-20152015-08-04</a:t>
            </a:r>
          </a:p>
        </p:txBody>
      </p:sp>
      <p:sp>
        <p:nvSpPr>
          <p:cNvPr id="5" name="Slide Number Placeholder 5"/>
          <p:cNvSpPr>
            <a:spLocks noGrp="1"/>
          </p:cNvSpPr>
          <p:nvPr>
            <p:ph type="sldNum" sz="quarter" idx="11"/>
          </p:nvPr>
        </p:nvSpPr>
        <p:spPr/>
        <p:txBody>
          <a:bodyPr/>
          <a:lstStyle>
            <a:lvl1pPr>
              <a:defRPr/>
            </a:lvl1pPr>
          </a:lstStyle>
          <a:p>
            <a:pPr>
              <a:defRPr/>
            </a:pPr>
            <a:fld id="{739D69DB-8E17-46E2-86E5-0C09D0764A11}" type="slidenum">
              <a:rPr lang="en-US"/>
              <a:pPr>
                <a:defRPr/>
              </a:pPr>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Section Header">
    <p:spTree>
      <p:nvGrpSpPr>
        <p:cNvPr id="1" name=""/>
        <p:cNvGrpSpPr/>
        <p:nvPr/>
      </p:nvGrpSpPr>
      <p:grpSpPr>
        <a:xfrm>
          <a:off x="0" y="0"/>
          <a:ext cx="0" cy="0"/>
          <a:chOff x="0" y="0"/>
          <a:chExt cx="0" cy="0"/>
        </a:xfrm>
      </p:grpSpPr>
      <p:sp>
        <p:nvSpPr>
          <p:cNvPr id="4" name="LineHider"/>
          <p:cNvSpPr/>
          <p:nvPr userDrawn="1">
            <p:custDataLst>
              <p:tags r:id="rId1"/>
            </p:custDataLst>
          </p:nvPr>
        </p:nvSpPr>
        <p:spPr bwMode="white">
          <a:xfrm>
            <a:off x="468313" y="1112838"/>
            <a:ext cx="8948737" cy="841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dirty="0">
              <a:solidFill>
                <a:schemeClr val="bg1"/>
              </a:solidFill>
              <a:cs typeface="Arial" pitchFamily="34" charset="0"/>
            </a:endParaRPr>
          </a:p>
        </p:txBody>
      </p:sp>
      <p:sp>
        <p:nvSpPr>
          <p:cNvPr id="5" name="Status" hidden="1"/>
          <p:cNvSpPr txBox="1">
            <a:spLocks/>
          </p:cNvSpPr>
          <p:nvPr userDrawn="1">
            <p:custDataLst>
              <p:tags r:id="rId2"/>
            </p:custDataLst>
          </p:nvPr>
        </p:nvSpPr>
        <p:spPr>
          <a:xfrm rot="16200000">
            <a:off x="8901113" y="765175"/>
            <a:ext cx="1501775" cy="276225"/>
          </a:xfrm>
          <a:prstGeom prst="rect">
            <a:avLst/>
          </a:prstGeom>
          <a:noFill/>
        </p:spPr>
        <p:txBody>
          <a:bodyPr wrap="none" lIns="0" tIns="0" rIns="0" bIns="0"/>
          <a:lstStyle/>
          <a:p>
            <a:pPr algn="r" fontAlgn="auto">
              <a:lnSpc>
                <a:spcPts val="2200"/>
              </a:lnSpc>
              <a:spcBef>
                <a:spcPts val="0"/>
              </a:spcBef>
              <a:spcAft>
                <a:spcPts val="0"/>
              </a:spcAft>
              <a:defRPr/>
            </a:pPr>
            <a:r>
              <a:rPr lang="en-US" sz="2200" b="1" dirty="0">
                <a:solidFill>
                  <a:schemeClr val="accent1"/>
                </a:solidFill>
                <a:latin typeface="+mj-lt"/>
                <a:cs typeface="+mn-cs"/>
              </a:rPr>
              <a:t>DRAFT</a:t>
            </a:r>
          </a:p>
        </p:txBody>
      </p:sp>
      <p:sp>
        <p:nvSpPr>
          <p:cNvPr id="6" name="Classification"/>
          <p:cNvSpPr>
            <a:spLocks/>
          </p:cNvSpPr>
          <p:nvPr userDrawn="1">
            <p:custDataLst>
              <p:tags r:id="rId3"/>
            </p:custDataLst>
          </p:nvPr>
        </p:nvSpPr>
        <p:spPr>
          <a:xfrm>
            <a:off x="5240338" y="6416675"/>
            <a:ext cx="1657350" cy="166688"/>
          </a:xfrm>
          <a:prstGeom prst="rect">
            <a:avLst/>
          </a:prstGeom>
        </p:spPr>
        <p:txBody>
          <a:bodyPr wrap="none" lIns="0" tIns="0" rIns="0" bIns="0" anchor="b"/>
          <a:lstStyle/>
          <a:p>
            <a:pPr algn="r" fontAlgn="auto">
              <a:spcBef>
                <a:spcPts val="0"/>
              </a:spcBef>
              <a:spcAft>
                <a:spcPts val="0"/>
              </a:spcAft>
              <a:defRPr/>
            </a:pPr>
            <a:endParaRPr lang="en-US" sz="800" b="1" cap="all" dirty="0">
              <a:solidFill>
                <a:schemeClr val="accent1"/>
              </a:solidFill>
              <a:latin typeface="+mn-lt"/>
              <a:cs typeface="+mn-cs"/>
            </a:endParaRPr>
          </a:p>
        </p:txBody>
      </p:sp>
      <p:sp>
        <p:nvSpPr>
          <p:cNvPr id="9" name="Picture Placeholder"/>
          <p:cNvSpPr>
            <a:spLocks noGrp="1"/>
          </p:cNvSpPr>
          <p:nvPr>
            <p:ph type="pic" sz="quarter" idx="13"/>
          </p:nvPr>
        </p:nvSpPr>
        <p:spPr>
          <a:xfrm>
            <a:off x="0" y="0"/>
            <a:ext cx="9906000" cy="6858000"/>
          </a:xfrm>
          <a:prstGeom prst="rect">
            <a:avLst/>
          </a:prstGeom>
        </p:spPr>
        <p:txBody>
          <a:bodyPr tIns="3636000" rtlCol="0">
            <a:noAutofit/>
          </a:bodyPr>
          <a:lstStyle>
            <a:lvl1pPr marL="0" indent="0" algn="ctr">
              <a:buFontTx/>
              <a:buNone/>
              <a:defRPr sz="1800">
                <a:solidFill>
                  <a:srgbClr val="969696"/>
                </a:solidFill>
                <a:latin typeface="Arial" pitchFamily="34" charset="0"/>
                <a:cs typeface="Arial" pitchFamily="34" charset="0"/>
              </a:defRPr>
            </a:lvl1pPr>
          </a:lstStyle>
          <a:p>
            <a:pPr lvl="0"/>
            <a:r>
              <a:rPr lang="en-US" noProof="0" smtClean="0"/>
              <a:t>Click icon to add picture</a:t>
            </a:r>
            <a:endParaRPr lang="en-US" noProof="0" dirty="0"/>
          </a:p>
        </p:txBody>
      </p:sp>
      <p:sp>
        <p:nvSpPr>
          <p:cNvPr id="3" name="Title 2"/>
          <p:cNvSpPr>
            <a:spLocks noGrp="1"/>
          </p:cNvSpPr>
          <p:nvPr>
            <p:ph type="title"/>
          </p:nvPr>
        </p:nvSpPr>
        <p:spPr>
          <a:xfrm>
            <a:off x="560388" y="1943998"/>
            <a:ext cx="8785225" cy="1052954"/>
          </a:xfrm>
        </p:spPr>
        <p:txBody>
          <a:bodyPr anchor="t"/>
          <a:lstStyle>
            <a:lvl1pPr>
              <a:lnSpc>
                <a:spcPct val="100000"/>
              </a:lnSpc>
              <a:defRPr sz="3400"/>
            </a:lvl1pPr>
          </a:lstStyle>
          <a:p>
            <a:r>
              <a:rPr lang="de-DE" dirty="0" smtClean="0"/>
              <a:t>Titelmasterformat durch Klicken bearbeiten</a:t>
            </a:r>
            <a:endParaRPr lang="en-US" dirty="0"/>
          </a:p>
        </p:txBody>
      </p:sp>
      <p:sp>
        <p:nvSpPr>
          <p:cNvPr id="7" name="Footer Placeholder 1"/>
          <p:cNvSpPr>
            <a:spLocks noGrp="1"/>
          </p:cNvSpPr>
          <p:nvPr>
            <p:ph type="ftr" sz="quarter" idx="14"/>
          </p:nvPr>
        </p:nvSpPr>
        <p:spPr/>
        <p:txBody>
          <a:bodyPr/>
          <a:lstStyle>
            <a:lvl1pPr>
              <a:defRPr/>
            </a:lvl1pPr>
          </a:lstStyle>
          <a:p>
            <a:r>
              <a:rPr lang="en-US"/>
              <a:t>Operation of Preblending Systems, CM-MMT/LIA, Technical Development Program for PPE, 2014-20152015-08-04</a:t>
            </a:r>
          </a:p>
        </p:txBody>
      </p:sp>
      <p:sp>
        <p:nvSpPr>
          <p:cNvPr id="8" name="Slide Number Placeholder 3"/>
          <p:cNvSpPr>
            <a:spLocks noGrp="1"/>
          </p:cNvSpPr>
          <p:nvPr>
            <p:ph type="sldNum" sz="quarter" idx="15"/>
          </p:nvPr>
        </p:nvSpPr>
        <p:spPr/>
        <p:txBody>
          <a:bodyPr/>
          <a:lstStyle>
            <a:lvl1pPr>
              <a:defRPr/>
            </a:lvl1pPr>
          </a:lstStyle>
          <a:p>
            <a:pPr>
              <a:defRPr/>
            </a:pPr>
            <a:fld id="{3DDEACCD-8339-493A-8631-71BD311A7806}" type="slidenum">
              <a:rPr lang="en-US"/>
              <a:pPr>
                <a:defRPr/>
              </a:pPr>
              <a:t>‹#›</a:t>
            </a:fld>
            <a:endParaRPr lang="en-US"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s" preserve="1" userDrawn="1">
  <p:cSld name="Title and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3875" y="1448780"/>
            <a:ext cx="4320542" cy="4734052"/>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5060950" y="1448780"/>
            <a:ext cx="4321175" cy="4734053"/>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5"/>
          </p:nvPr>
        </p:nvSpPr>
        <p:spPr/>
        <p:txBody>
          <a:bodyPr/>
          <a:lstStyle>
            <a:lvl1pPr>
              <a:defRPr/>
            </a:lvl1pPr>
          </a:lstStyle>
          <a:p>
            <a:r>
              <a:rPr lang="en-US"/>
              <a:t>Operation of Preblending Systems, CM-MMT/LIA, Technical Development Program for PPE, 2014-20152015-08-04</a:t>
            </a:r>
          </a:p>
        </p:txBody>
      </p:sp>
      <p:sp>
        <p:nvSpPr>
          <p:cNvPr id="6" name="Slide Number Placeholder 5"/>
          <p:cNvSpPr>
            <a:spLocks noGrp="1"/>
          </p:cNvSpPr>
          <p:nvPr>
            <p:ph type="sldNum" sz="quarter" idx="16"/>
          </p:nvPr>
        </p:nvSpPr>
        <p:spPr/>
        <p:txBody>
          <a:bodyPr/>
          <a:lstStyle>
            <a:lvl1pPr>
              <a:defRPr/>
            </a:lvl1pPr>
          </a:lstStyle>
          <a:p>
            <a:pPr>
              <a:defRPr/>
            </a:pPr>
            <a:fld id="{5FB30CC7-6029-46EB-8A42-6410264C0CD6}" type="slidenum">
              <a:rPr lang="en-US"/>
              <a:pPr>
                <a:defRPr/>
              </a:pPr>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Picture" preserve="1" userDrawn="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3875" y="1448780"/>
            <a:ext cx="4320542" cy="4734053"/>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4"/>
          </p:nvPr>
        </p:nvSpPr>
        <p:spPr>
          <a:xfrm>
            <a:off x="5060950" y="1448780"/>
            <a:ext cx="4321175" cy="4734053"/>
          </a:xfrm>
          <a:solidFill>
            <a:schemeClr val="bg2"/>
          </a:solidFill>
        </p:spPr>
        <p:txBody>
          <a:bodyPr rtlCol="0" anchor="ctr">
            <a:noAutofit/>
          </a:bodyPr>
          <a:lstStyle>
            <a:lvl1pPr marL="0" indent="0" algn="ctr">
              <a:buNone/>
              <a:defRPr/>
            </a:lvl1pPr>
          </a:lstStyle>
          <a:p>
            <a:pPr lvl="0"/>
            <a:r>
              <a:rPr lang="en-US" noProof="0" smtClean="0"/>
              <a:t>Click icon to add picture</a:t>
            </a:r>
            <a:endParaRPr lang="de-DE" noProof="0" dirty="0"/>
          </a:p>
        </p:txBody>
      </p:sp>
      <p:sp>
        <p:nvSpPr>
          <p:cNvPr id="5" name="Footer Placeholder 4"/>
          <p:cNvSpPr>
            <a:spLocks noGrp="1"/>
          </p:cNvSpPr>
          <p:nvPr>
            <p:ph type="ftr" sz="quarter" idx="15"/>
          </p:nvPr>
        </p:nvSpPr>
        <p:spPr/>
        <p:txBody>
          <a:bodyPr/>
          <a:lstStyle>
            <a:lvl1pPr>
              <a:defRPr/>
            </a:lvl1pPr>
          </a:lstStyle>
          <a:p>
            <a:r>
              <a:rPr lang="en-US"/>
              <a:t>Operation of Preblending Systems, CM-MMT/LIA, Technical Development Program for PPE, 2014-20152015-08-04</a:t>
            </a:r>
          </a:p>
        </p:txBody>
      </p:sp>
      <p:sp>
        <p:nvSpPr>
          <p:cNvPr id="6" name="Slide Number Placeholder 5"/>
          <p:cNvSpPr>
            <a:spLocks noGrp="1"/>
          </p:cNvSpPr>
          <p:nvPr>
            <p:ph type="sldNum" sz="quarter" idx="16"/>
          </p:nvPr>
        </p:nvSpPr>
        <p:spPr/>
        <p:txBody>
          <a:bodyPr/>
          <a:lstStyle>
            <a:lvl1pPr>
              <a:defRPr/>
            </a:lvl1pPr>
          </a:lstStyle>
          <a:p>
            <a:pPr>
              <a:defRPr/>
            </a:pPr>
            <a:fld id="{5102FAA1-70AE-46AE-B5ED-AAE692981A8F}" type="slidenum">
              <a:rPr lang="en-US"/>
              <a:pPr>
                <a:defRPr/>
              </a:pPr>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s and Picture" preserve="1" userDrawn="1">
  <p:cSld name="Title, 2 Content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4509" y="1448780"/>
            <a:ext cx="4320542" cy="4732613"/>
          </a:xfrm>
        </p:spPr>
        <p:txBody>
          <a:bodyPr/>
          <a:lstStyle>
            <a:lvl3pPr>
              <a:spcBef>
                <a:spcPts val="900"/>
              </a:spcBef>
              <a:defRPr/>
            </a:lvl3pPr>
            <a:lvl4pPr>
              <a:spcBef>
                <a:spcPts val="9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5060950" y="4077072"/>
            <a:ext cx="4321175" cy="210567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9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8"/>
          <p:cNvSpPr>
            <a:spLocks noGrp="1"/>
          </p:cNvSpPr>
          <p:nvPr>
            <p:ph type="pic" sz="quarter" idx="15"/>
          </p:nvPr>
        </p:nvSpPr>
        <p:spPr>
          <a:xfrm>
            <a:off x="5060950" y="1448780"/>
            <a:ext cx="4321175" cy="2376264"/>
          </a:xfrm>
          <a:solidFill>
            <a:schemeClr val="bg2"/>
          </a:solidFill>
        </p:spPr>
        <p:txBody>
          <a:bodyPr rtlCol="0" anchor="ctr">
            <a:noAutofit/>
          </a:bodyPr>
          <a:lstStyle>
            <a:lvl1pPr marL="0" indent="0" algn="ctr">
              <a:buNone/>
              <a:defRPr/>
            </a:lvl1pPr>
          </a:lstStyle>
          <a:p>
            <a:pPr lvl="0"/>
            <a:r>
              <a:rPr lang="en-US" noProof="0" smtClean="0"/>
              <a:t>Click icon to add picture</a:t>
            </a:r>
            <a:endParaRPr lang="de-DE" noProof="0" dirty="0"/>
          </a:p>
        </p:txBody>
      </p:sp>
      <p:sp>
        <p:nvSpPr>
          <p:cNvPr id="6" name="Footer Placeholder 4"/>
          <p:cNvSpPr>
            <a:spLocks noGrp="1"/>
          </p:cNvSpPr>
          <p:nvPr>
            <p:ph type="ftr" sz="quarter" idx="16"/>
          </p:nvPr>
        </p:nvSpPr>
        <p:spPr/>
        <p:txBody>
          <a:bodyPr/>
          <a:lstStyle>
            <a:lvl1pPr>
              <a:defRPr/>
            </a:lvl1pPr>
          </a:lstStyle>
          <a:p>
            <a:r>
              <a:rPr lang="en-US"/>
              <a:t>Operation of Preblending Systems, CM-MMT/LIA, Technical Development Program for PPE, 2014-20152015-08-04</a:t>
            </a:r>
          </a:p>
        </p:txBody>
      </p:sp>
      <p:sp>
        <p:nvSpPr>
          <p:cNvPr id="7" name="Slide Number Placeholder 5"/>
          <p:cNvSpPr>
            <a:spLocks noGrp="1"/>
          </p:cNvSpPr>
          <p:nvPr>
            <p:ph type="sldNum" sz="quarter" idx="17"/>
          </p:nvPr>
        </p:nvSpPr>
        <p:spPr/>
        <p:txBody>
          <a:bodyPr/>
          <a:lstStyle>
            <a:lvl1pPr>
              <a:defRPr/>
            </a:lvl1pPr>
          </a:lstStyle>
          <a:p>
            <a:pPr>
              <a:defRPr/>
            </a:pPr>
            <a:fld id="{ACDD58B4-E4DA-4E15-91FB-1E01AAB51E2B}" type="slidenum">
              <a:rPr lang="en-US"/>
              <a:pPr>
                <a:defRPr/>
              </a:pPr>
              <a:t>‹#›</a:t>
            </a:fld>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reserve="1" userDrawn="1">
  <p:cSld name="Big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Picture Placeholder 8"/>
          <p:cNvSpPr>
            <a:spLocks noGrp="1"/>
          </p:cNvSpPr>
          <p:nvPr>
            <p:ph type="pic" sz="quarter" idx="14"/>
          </p:nvPr>
        </p:nvSpPr>
        <p:spPr>
          <a:xfrm>
            <a:off x="523875" y="1268413"/>
            <a:ext cx="8858250" cy="4912979"/>
          </a:xfrm>
          <a:solidFill>
            <a:schemeClr val="bg2"/>
          </a:solidFill>
        </p:spPr>
        <p:txBody>
          <a:bodyPr rtlCol="0" anchor="ctr">
            <a:noAutofit/>
          </a:bodyPr>
          <a:lstStyle>
            <a:lvl1pPr marL="0" indent="0" algn="ctr">
              <a:buNone/>
              <a:defRPr/>
            </a:lvl1pPr>
          </a:lstStyle>
          <a:p>
            <a:pPr lvl="0"/>
            <a:r>
              <a:rPr lang="en-US" noProof="0" smtClean="0"/>
              <a:t>Click icon to add picture</a:t>
            </a:r>
            <a:endParaRPr lang="de-DE" noProof="0" dirty="0"/>
          </a:p>
        </p:txBody>
      </p:sp>
      <p:sp>
        <p:nvSpPr>
          <p:cNvPr id="4" name="Footer Placeholder 4"/>
          <p:cNvSpPr>
            <a:spLocks noGrp="1"/>
          </p:cNvSpPr>
          <p:nvPr>
            <p:ph type="ftr" sz="quarter" idx="15"/>
          </p:nvPr>
        </p:nvSpPr>
        <p:spPr/>
        <p:txBody>
          <a:bodyPr/>
          <a:lstStyle>
            <a:lvl1pPr>
              <a:defRPr/>
            </a:lvl1pPr>
          </a:lstStyle>
          <a:p>
            <a:r>
              <a:rPr lang="en-US"/>
              <a:t>Operation of Preblending Systems, CM-MMT/LIA, Technical Development Program for PPE, 2014-20152015-08-04</a:t>
            </a:r>
          </a:p>
        </p:txBody>
      </p:sp>
      <p:sp>
        <p:nvSpPr>
          <p:cNvPr id="5" name="Slide Number Placeholder 5"/>
          <p:cNvSpPr>
            <a:spLocks noGrp="1"/>
          </p:cNvSpPr>
          <p:nvPr>
            <p:ph type="sldNum" sz="quarter" idx="16"/>
          </p:nvPr>
        </p:nvSpPr>
        <p:spPr/>
        <p:txBody>
          <a:bodyPr/>
          <a:lstStyle>
            <a:lvl1pPr>
              <a:defRPr/>
            </a:lvl1pPr>
          </a:lstStyle>
          <a:p>
            <a:pPr>
              <a:defRPr/>
            </a:pPr>
            <a:fld id="{6C660667-42C4-4062-8E55-E0AD9612B64D}" type="slidenum">
              <a:rPr lang="en-US"/>
              <a:pPr>
                <a:defRPr/>
              </a:pPr>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r>
              <a:rPr lang="en-US"/>
              <a:t>Operation of Preblending Systems, CM-MMT/LIA, Technical Development Program for PPE, 2014-20152015-08-04</a:t>
            </a:r>
          </a:p>
        </p:txBody>
      </p:sp>
      <p:sp>
        <p:nvSpPr>
          <p:cNvPr id="4" name="Slide Number Placeholder 5"/>
          <p:cNvSpPr>
            <a:spLocks noGrp="1"/>
          </p:cNvSpPr>
          <p:nvPr>
            <p:ph type="sldNum" sz="quarter" idx="11"/>
          </p:nvPr>
        </p:nvSpPr>
        <p:spPr/>
        <p:txBody>
          <a:bodyPr/>
          <a:lstStyle>
            <a:lvl1pPr>
              <a:defRPr/>
            </a:lvl1pPr>
          </a:lstStyle>
          <a:p>
            <a:pPr>
              <a:defRPr/>
            </a:pPr>
            <a:fld id="{BB334F0F-4B37-4C56-96AD-DC5CF031F701}" type="slidenum">
              <a:rPr lang="en-US"/>
              <a:pPr>
                <a:defRPr/>
              </a:pPr>
              <a:t>‹#›</a:t>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r>
              <a:rPr lang="en-US"/>
              <a:t>Operation of Preblending Systems, CM-MMT/LIA, Technical Development Program for PPE, 2014-20152015-08-04</a:t>
            </a:r>
          </a:p>
        </p:txBody>
      </p:sp>
      <p:sp>
        <p:nvSpPr>
          <p:cNvPr id="4" name="Slide Number Placeholder 5"/>
          <p:cNvSpPr>
            <a:spLocks noGrp="1"/>
          </p:cNvSpPr>
          <p:nvPr>
            <p:ph type="sldNum" sz="quarter" idx="11"/>
          </p:nvPr>
        </p:nvSpPr>
        <p:spPr/>
        <p:txBody>
          <a:bodyPr/>
          <a:lstStyle>
            <a:lvl1pPr>
              <a:defRPr/>
            </a:lvl1pPr>
          </a:lstStyle>
          <a:p>
            <a:pPr>
              <a:defRPr/>
            </a:pPr>
            <a:fld id="{D9D5987C-14A1-4257-817C-802D1D25956D}" type="slidenum">
              <a:rPr lang="en-US"/>
              <a:pPr>
                <a:defRPr/>
              </a:pPr>
              <a:t>‹#›</a:t>
            </a:fld>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23875" y="188913"/>
            <a:ext cx="8858250" cy="8509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23875" y="1449388"/>
            <a:ext cx="8858250" cy="4733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1892300" y="6416675"/>
            <a:ext cx="3168650" cy="166688"/>
          </a:xfrm>
          <a:prstGeom prst="rect">
            <a:avLst/>
          </a:prstGeom>
        </p:spPr>
        <p:txBody>
          <a:bodyPr vert="horz" wrap="square" lIns="0" tIns="0" rIns="0" bIns="0" numCol="1" anchor="b" anchorCtr="0" compatLnSpc="1">
            <a:prstTxWarp prst="textNoShape">
              <a:avLst/>
            </a:prstTxWarp>
            <a:noAutofit/>
          </a:bodyPr>
          <a:lstStyle>
            <a:lvl1pPr>
              <a:defRPr sz="800" b="1"/>
            </a:lvl1pPr>
          </a:lstStyle>
          <a:p>
            <a:r>
              <a:rPr lang="en-US"/>
              <a:t>Operation of Preblending Systems, CM-MMT/LIA, Technical Development Program for PPE, 2014-20152015-08-04</a:t>
            </a:r>
          </a:p>
        </p:txBody>
      </p:sp>
      <p:sp>
        <p:nvSpPr>
          <p:cNvPr id="6" name="Slide Number Placeholder 5"/>
          <p:cNvSpPr>
            <a:spLocks noGrp="1"/>
          </p:cNvSpPr>
          <p:nvPr>
            <p:ph type="sldNum" sz="quarter" idx="4"/>
          </p:nvPr>
        </p:nvSpPr>
        <p:spPr>
          <a:xfrm>
            <a:off x="8948738" y="6416675"/>
            <a:ext cx="433387" cy="166688"/>
          </a:xfrm>
          <a:prstGeom prst="rect">
            <a:avLst/>
          </a:prstGeom>
        </p:spPr>
        <p:txBody>
          <a:bodyPr vert="horz" wrap="none" lIns="0" tIns="0" rIns="0" bIns="0" rtlCol="0" anchor="b" anchorCtr="0">
            <a:noAutofit/>
          </a:bodyPr>
          <a:lstStyle>
            <a:lvl1pPr algn="r" fontAlgn="auto">
              <a:spcBef>
                <a:spcPts val="0"/>
              </a:spcBef>
              <a:spcAft>
                <a:spcPts val="0"/>
              </a:spcAft>
              <a:defRPr sz="800">
                <a:solidFill>
                  <a:schemeClr val="tx1"/>
                </a:solidFill>
                <a:latin typeface="+mn-lt"/>
                <a:cs typeface="+mn-cs"/>
              </a:defRPr>
            </a:lvl1pPr>
          </a:lstStyle>
          <a:p>
            <a:pPr>
              <a:defRPr/>
            </a:pPr>
            <a:fld id="{C7764CD2-BC95-401F-8FC4-AD7C9EC4804B}" type="slidenum">
              <a:rPr lang="en-US"/>
              <a:pPr>
                <a:defRPr/>
              </a:pPr>
              <a:t>‹#›</a:t>
            </a:fld>
            <a:endParaRPr lang="en-US" dirty="0"/>
          </a:p>
        </p:txBody>
      </p:sp>
      <p:cxnSp>
        <p:nvCxnSpPr>
          <p:cNvPr id="10" name="Line"/>
          <p:cNvCxnSpPr/>
          <p:nvPr/>
        </p:nvCxnSpPr>
        <p:spPr>
          <a:xfrm>
            <a:off x="523875" y="1160463"/>
            <a:ext cx="8858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pyright"/>
          <p:cNvSpPr/>
          <p:nvPr>
            <p:custDataLst>
              <p:tags r:id="rId16"/>
            </p:custDataLst>
          </p:nvPr>
        </p:nvSpPr>
        <p:spPr>
          <a:xfrm>
            <a:off x="7689850" y="6416675"/>
            <a:ext cx="1209675" cy="166688"/>
          </a:xfrm>
          <a:prstGeom prst="rect">
            <a:avLst/>
          </a:prstGeom>
        </p:spPr>
        <p:txBody>
          <a:bodyPr wrap="none" lIns="0" tIns="0" rIns="0" bIns="0" anchor="b"/>
          <a:lstStyle/>
          <a:p>
            <a:pPr fontAlgn="auto">
              <a:spcBef>
                <a:spcPts val="0"/>
              </a:spcBef>
              <a:spcAft>
                <a:spcPts val="0"/>
              </a:spcAft>
              <a:defRPr/>
            </a:pPr>
            <a:r>
              <a:rPr lang="en-US" sz="800">
                <a:latin typeface="+mn-lt"/>
                <a:cs typeface="+mn-cs"/>
              </a:rPr>
              <a:t>© 2015 LafargeHolcim</a:t>
            </a:r>
            <a:endParaRPr lang="en-US" sz="800" dirty="0">
              <a:latin typeface="+mn-lt"/>
              <a:cs typeface="+mn-cs"/>
            </a:endParaRPr>
          </a:p>
        </p:txBody>
      </p:sp>
      <p:sp>
        <p:nvSpPr>
          <p:cNvPr id="12" name="Classification"/>
          <p:cNvSpPr>
            <a:spLocks/>
          </p:cNvSpPr>
          <p:nvPr>
            <p:custDataLst>
              <p:tags r:id="rId17"/>
            </p:custDataLst>
          </p:nvPr>
        </p:nvSpPr>
        <p:spPr>
          <a:xfrm>
            <a:off x="5240338" y="6416675"/>
            <a:ext cx="1657350" cy="166688"/>
          </a:xfrm>
          <a:prstGeom prst="rect">
            <a:avLst/>
          </a:prstGeom>
        </p:spPr>
        <p:txBody>
          <a:bodyPr wrap="none" lIns="0" tIns="0" rIns="0" bIns="0" anchor="b"/>
          <a:lstStyle/>
          <a:p>
            <a:pPr algn="r" fontAlgn="auto">
              <a:spcBef>
                <a:spcPts val="0"/>
              </a:spcBef>
              <a:spcAft>
                <a:spcPts val="0"/>
              </a:spcAft>
              <a:defRPr/>
            </a:pPr>
            <a:endParaRPr lang="en-US" sz="800" b="1" cap="all" dirty="0">
              <a:solidFill>
                <a:schemeClr val="accent1"/>
              </a:solidFill>
              <a:latin typeface="+mn-lt"/>
              <a:cs typeface="+mn-cs"/>
            </a:endParaRPr>
          </a:p>
        </p:txBody>
      </p:sp>
      <p:sp>
        <p:nvSpPr>
          <p:cNvPr id="14" name="Status" hidden="1"/>
          <p:cNvSpPr txBox="1">
            <a:spLocks/>
          </p:cNvSpPr>
          <p:nvPr>
            <p:custDataLst>
              <p:tags r:id="rId18"/>
            </p:custDataLst>
          </p:nvPr>
        </p:nvSpPr>
        <p:spPr>
          <a:xfrm rot="16200000">
            <a:off x="8901113" y="765175"/>
            <a:ext cx="1501775" cy="276225"/>
          </a:xfrm>
          <a:prstGeom prst="rect">
            <a:avLst/>
          </a:prstGeom>
          <a:noFill/>
        </p:spPr>
        <p:txBody>
          <a:bodyPr wrap="none" lIns="0" tIns="0" rIns="0" bIns="0"/>
          <a:lstStyle/>
          <a:p>
            <a:pPr algn="r" fontAlgn="auto">
              <a:lnSpc>
                <a:spcPts val="2200"/>
              </a:lnSpc>
              <a:spcBef>
                <a:spcPts val="0"/>
              </a:spcBef>
              <a:spcAft>
                <a:spcPts val="0"/>
              </a:spcAft>
              <a:defRPr/>
            </a:pPr>
            <a:r>
              <a:rPr lang="en-US" sz="2200" b="1" dirty="0">
                <a:solidFill>
                  <a:schemeClr val="accent1"/>
                </a:solidFill>
                <a:latin typeface="+mj-lt"/>
                <a:cs typeface="+mn-cs"/>
              </a:rPr>
              <a:t>DRAFT</a:t>
            </a:r>
          </a:p>
        </p:txBody>
      </p:sp>
      <p:pic>
        <p:nvPicPr>
          <p:cNvPr id="1034" name="Picture 3"/>
          <p:cNvPicPr>
            <a:picLocks noChangeAspect="1"/>
          </p:cNvPicPr>
          <p:nvPr>
            <p:custDataLst>
              <p:tags r:id="rId19"/>
            </p:custDataLst>
          </p:nvPr>
        </p:nvPicPr>
        <p:blipFill>
          <a:blip r:embed="rId20" cstate="email">
            <a:extLst>
              <a:ext uri="{28A0092B-C50C-407E-A947-70E740481C1C}">
                <a14:useLocalDpi xmlns:a14="http://schemas.microsoft.com/office/drawing/2010/main"/>
              </a:ext>
            </a:extLst>
          </a:blip>
          <a:srcRect/>
          <a:stretch>
            <a:fillRect/>
          </a:stretch>
        </p:blipFill>
        <p:spPr bwMode="auto">
          <a:xfrm>
            <a:off x="519113" y="6348413"/>
            <a:ext cx="1104900" cy="250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 id="2147483659" r:id="rId4"/>
    <p:sldLayoutId id="2147483658" r:id="rId5"/>
    <p:sldLayoutId id="2147483657" r:id="rId6"/>
    <p:sldLayoutId id="2147483656" r:id="rId7"/>
    <p:sldLayoutId id="2147483655" r:id="rId8"/>
    <p:sldLayoutId id="2147483654" r:id="rId9"/>
    <p:sldLayoutId id="2147483663" r:id="rId10"/>
    <p:sldLayoutId id="2147483664" r:id="rId11"/>
    <p:sldLayoutId id="2147483653" r:id="rId12"/>
    <p:sldLayoutId id="2147483665" r:id="rId13"/>
    <p:sldLayoutId id="2147483666" r:id="rId14"/>
  </p:sldLayoutIdLst>
  <p:hf hdr="0" dt="0"/>
  <p:txStyles>
    <p:titleStyle>
      <a:lvl1pPr algn="l" rtl="0" eaLnBrk="0" fontAlgn="base" hangingPunct="0">
        <a:lnSpc>
          <a:spcPct val="95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95000"/>
        </a:lnSpc>
        <a:spcBef>
          <a:spcPct val="0"/>
        </a:spcBef>
        <a:spcAft>
          <a:spcPct val="0"/>
        </a:spcAft>
        <a:defRPr sz="2400" b="1">
          <a:solidFill>
            <a:schemeClr val="tx1"/>
          </a:solidFill>
          <a:latin typeface="Arial" charset="0"/>
        </a:defRPr>
      </a:lvl2pPr>
      <a:lvl3pPr algn="l" rtl="0" eaLnBrk="0" fontAlgn="base" hangingPunct="0">
        <a:lnSpc>
          <a:spcPct val="95000"/>
        </a:lnSpc>
        <a:spcBef>
          <a:spcPct val="0"/>
        </a:spcBef>
        <a:spcAft>
          <a:spcPct val="0"/>
        </a:spcAft>
        <a:defRPr sz="2400" b="1">
          <a:solidFill>
            <a:schemeClr val="tx1"/>
          </a:solidFill>
          <a:latin typeface="Arial" charset="0"/>
        </a:defRPr>
      </a:lvl3pPr>
      <a:lvl4pPr algn="l" rtl="0" eaLnBrk="0" fontAlgn="base" hangingPunct="0">
        <a:lnSpc>
          <a:spcPct val="95000"/>
        </a:lnSpc>
        <a:spcBef>
          <a:spcPct val="0"/>
        </a:spcBef>
        <a:spcAft>
          <a:spcPct val="0"/>
        </a:spcAft>
        <a:defRPr sz="2400" b="1">
          <a:solidFill>
            <a:schemeClr val="tx1"/>
          </a:solidFill>
          <a:latin typeface="Arial" charset="0"/>
        </a:defRPr>
      </a:lvl4pPr>
      <a:lvl5pPr algn="l" rtl="0" eaLnBrk="0" fontAlgn="base" hangingPunct="0">
        <a:lnSpc>
          <a:spcPct val="95000"/>
        </a:lnSpc>
        <a:spcBef>
          <a:spcPct val="0"/>
        </a:spcBef>
        <a:spcAft>
          <a:spcPct val="0"/>
        </a:spcAft>
        <a:defRPr sz="2400" b="1">
          <a:solidFill>
            <a:schemeClr val="tx1"/>
          </a:solidFill>
          <a:latin typeface="Arial" charset="0"/>
        </a:defRPr>
      </a:lvl5pPr>
      <a:lvl6pPr marL="457200" algn="l" rtl="0" fontAlgn="base">
        <a:lnSpc>
          <a:spcPct val="95000"/>
        </a:lnSpc>
        <a:spcBef>
          <a:spcPct val="0"/>
        </a:spcBef>
        <a:spcAft>
          <a:spcPct val="0"/>
        </a:spcAft>
        <a:defRPr sz="2400" b="1">
          <a:solidFill>
            <a:schemeClr val="tx1"/>
          </a:solidFill>
          <a:latin typeface="Arial" charset="0"/>
        </a:defRPr>
      </a:lvl6pPr>
      <a:lvl7pPr marL="914400" algn="l" rtl="0" fontAlgn="base">
        <a:lnSpc>
          <a:spcPct val="95000"/>
        </a:lnSpc>
        <a:spcBef>
          <a:spcPct val="0"/>
        </a:spcBef>
        <a:spcAft>
          <a:spcPct val="0"/>
        </a:spcAft>
        <a:defRPr sz="2400" b="1">
          <a:solidFill>
            <a:schemeClr val="tx1"/>
          </a:solidFill>
          <a:latin typeface="Arial" charset="0"/>
        </a:defRPr>
      </a:lvl7pPr>
      <a:lvl8pPr marL="1371600" algn="l" rtl="0" fontAlgn="base">
        <a:lnSpc>
          <a:spcPct val="95000"/>
        </a:lnSpc>
        <a:spcBef>
          <a:spcPct val="0"/>
        </a:spcBef>
        <a:spcAft>
          <a:spcPct val="0"/>
        </a:spcAft>
        <a:defRPr sz="2400" b="1">
          <a:solidFill>
            <a:schemeClr val="tx1"/>
          </a:solidFill>
          <a:latin typeface="Arial" charset="0"/>
        </a:defRPr>
      </a:lvl8pPr>
      <a:lvl9pPr marL="1828800" algn="l" rtl="0" fontAlgn="base">
        <a:lnSpc>
          <a:spcPct val="95000"/>
        </a:lnSpc>
        <a:spcBef>
          <a:spcPct val="0"/>
        </a:spcBef>
        <a:spcAft>
          <a:spcPct val="0"/>
        </a:spcAft>
        <a:defRPr sz="2400" b="1">
          <a:solidFill>
            <a:schemeClr val="tx1"/>
          </a:solidFill>
          <a:latin typeface="Arial" charset="0"/>
        </a:defRPr>
      </a:lvl9pPr>
    </p:titleStyle>
    <p:bodyStyle>
      <a:lvl1pPr marL="180975" indent="-180975" algn="l" rtl="0" eaLnBrk="0" fontAlgn="base" hangingPunct="0">
        <a:spcBef>
          <a:spcPts val="1200"/>
        </a:spcBef>
        <a:spcAft>
          <a:spcPct val="0"/>
        </a:spcAft>
        <a:buClr>
          <a:schemeClr val="accent1"/>
        </a:buClr>
        <a:buFont typeface="Arial" charset="0"/>
        <a:buChar char="•"/>
        <a:defRPr sz="2000" kern="1200">
          <a:solidFill>
            <a:schemeClr val="tx1"/>
          </a:solidFill>
          <a:latin typeface="+mn-lt"/>
          <a:ea typeface="+mn-ea"/>
          <a:cs typeface="+mn-cs"/>
        </a:defRPr>
      </a:lvl1pPr>
      <a:lvl2pPr marL="361950" indent="-180975" algn="l" rtl="0" eaLnBrk="0" fontAlgn="base" hangingPunct="0">
        <a:spcBef>
          <a:spcPts val="1200"/>
        </a:spcBef>
        <a:spcAft>
          <a:spcPct val="0"/>
        </a:spcAft>
        <a:buClr>
          <a:schemeClr val="accent1"/>
        </a:buClr>
        <a:buFont typeface="Arial" charset="0"/>
        <a:buChar char="•"/>
        <a:defRPr kern="1200">
          <a:solidFill>
            <a:schemeClr val="tx1"/>
          </a:solidFill>
          <a:latin typeface="+mn-lt"/>
          <a:ea typeface="+mn-ea"/>
          <a:cs typeface="+mn-cs"/>
        </a:defRPr>
      </a:lvl2pPr>
      <a:lvl3pPr marL="542925" indent="-180975" algn="l" rtl="0" eaLnBrk="0" fontAlgn="base" hangingPunct="0">
        <a:spcBef>
          <a:spcPts val="900"/>
        </a:spcBef>
        <a:spcAft>
          <a:spcPct val="0"/>
        </a:spcAft>
        <a:buClr>
          <a:schemeClr val="accent1"/>
        </a:buClr>
        <a:buFont typeface="Arial" charset="0"/>
        <a:buChar char="•"/>
        <a:defRPr sz="1600" kern="1200">
          <a:solidFill>
            <a:schemeClr val="tx1"/>
          </a:solidFill>
          <a:latin typeface="+mn-lt"/>
          <a:ea typeface="+mn-ea"/>
          <a:cs typeface="+mn-cs"/>
        </a:defRPr>
      </a:lvl3pPr>
      <a:lvl4pPr marL="712788" indent="-169863" algn="l" rtl="0" eaLnBrk="0" fontAlgn="base" hangingPunct="0">
        <a:spcBef>
          <a:spcPts val="900"/>
        </a:spcBef>
        <a:spcAft>
          <a:spcPct val="0"/>
        </a:spcAft>
        <a:buClr>
          <a:schemeClr val="accent1"/>
        </a:buClr>
        <a:buFont typeface="Arial" charset="0"/>
        <a:buChar char="•"/>
        <a:defRPr sz="1400" kern="1200">
          <a:solidFill>
            <a:schemeClr val="tx1"/>
          </a:solidFill>
          <a:latin typeface="+mn-lt"/>
          <a:ea typeface="+mn-ea"/>
          <a:cs typeface="+mn-cs"/>
        </a:defRPr>
      </a:lvl4pPr>
      <a:lvl5pPr marL="893763" indent="-180975" algn="l" rtl="0" eaLnBrk="0" fontAlgn="base" hangingPunct="0">
        <a:spcBef>
          <a:spcPts val="900"/>
        </a:spcBef>
        <a:spcAft>
          <a:spcPct val="0"/>
        </a:spcAft>
        <a:buClr>
          <a:schemeClr val="accent1"/>
        </a:buClr>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452439" y="3700078"/>
            <a:ext cx="8929686" cy="1133078"/>
          </a:xfrm>
          <a:prstGeom prst="rect">
            <a:avLst/>
          </a:prstGeom>
          <a:noFill/>
          <a:ln>
            <a:noFill/>
          </a:ln>
        </p:spPr>
        <p:txBody>
          <a:bodyPr lIns="0" tIns="0" rIns="0" bIns="0" anchor="t" anchorCtr="0">
            <a:noAutofit/>
          </a:bodyPr>
          <a:lstStyle/>
          <a:p>
            <a:pPr lvl="0">
              <a:buSzPct val="25000"/>
            </a:pPr>
            <a:r>
              <a:rPr lang="en-US" dirty="0" smtClean="0"/>
              <a:t>Chemistry impact on Raw Material Extraction</a:t>
            </a:r>
            <a:endParaRPr lang="en-US" sz="3600" b="1" i="0" u="none" strike="noStrike" cap="none" baseline="0" dirty="0">
              <a:solidFill>
                <a:schemeClr val="dk1"/>
              </a:solidFill>
              <a:latin typeface="Arial"/>
              <a:ea typeface="Arial"/>
              <a:cs typeface="Arial"/>
              <a:sym typeface="Arial"/>
            </a:endParaRPr>
          </a:p>
        </p:txBody>
      </p:sp>
      <p:sp>
        <p:nvSpPr>
          <p:cNvPr id="75" name="Shape 75"/>
          <p:cNvSpPr txBox="1">
            <a:spLocks noGrp="1"/>
          </p:cNvSpPr>
          <p:nvPr>
            <p:ph type="subTitle" idx="1"/>
          </p:nvPr>
        </p:nvSpPr>
        <p:spPr>
          <a:xfrm>
            <a:off x="452437" y="4879207"/>
            <a:ext cx="6696805" cy="1538124"/>
          </a:xfrm>
          <a:prstGeom prst="rect">
            <a:avLst/>
          </a:prstGeom>
          <a:noFill/>
          <a:ln>
            <a:noFill/>
          </a:ln>
        </p:spPr>
        <p:txBody>
          <a:bodyPr lIns="0" tIns="0" rIns="0" bIns="0" anchor="t" anchorCtr="0">
            <a:noAutofit/>
          </a:bodyPr>
          <a:lstStyle/>
          <a:p>
            <a:r>
              <a:rPr lang="en-US" dirty="0" smtClean="0"/>
              <a:t>Technical Development Program for PPE, 2015-2016</a:t>
            </a:r>
            <a:endParaRPr lang="en-GB" dirty="0"/>
          </a:p>
        </p:txBody>
      </p:sp>
      <p:pic>
        <p:nvPicPr>
          <p:cNvPr id="6" name="Picture 9"/>
          <p:cNvPicPr>
            <a:picLocks noGrp="1" noChangeAspect="1" noChangeArrowheads="1"/>
          </p:cNvPicPr>
          <p:nvPr>
            <p:ph type="pic" idx="2"/>
          </p:nvPr>
        </p:nvPicPr>
        <p:blipFill>
          <a:blip r:embed="rId3">
            <a:extLst>
              <a:ext uri="{28A0092B-C50C-407E-A947-70E740481C1C}">
                <a14:useLocalDpi xmlns:a14="http://schemas.microsoft.com/office/drawing/2010/main"/>
              </a:ext>
            </a:extLst>
          </a:blip>
          <a:srcRect t="26977" b="26977"/>
          <a:stretch>
            <a:fillRect/>
          </a:stretch>
        </p:blipFill>
        <p:spPr bwMode="auto">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16246"/>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title"/>
          </p:nvPr>
        </p:nvSpPr>
        <p:spPr>
          <a:xfrm>
            <a:off x="560388" y="1214422"/>
            <a:ext cx="8785225" cy="3501226"/>
          </a:xfrm>
        </p:spPr>
        <p:txBody>
          <a:bodyPr/>
          <a:lstStyle/>
          <a:p>
            <a:r>
              <a:rPr lang="en-US" dirty="0" smtClean="0">
                <a:solidFill>
                  <a:schemeClr val="accent1"/>
                </a:solidFill>
              </a:rPr>
              <a:t/>
            </a:r>
            <a:br>
              <a:rPr lang="en-US" dirty="0" smtClean="0">
                <a:solidFill>
                  <a:schemeClr val="accent1"/>
                </a:solidFill>
              </a:rPr>
            </a:br>
            <a:r>
              <a:rPr lang="en-US" sz="2400" dirty="0" smtClean="0">
                <a:solidFill>
                  <a:schemeClr val="accent1"/>
                </a:solidFill>
              </a:rPr>
              <a:t>For every change in raw material quality requirements consider the consequences for the quarry</a:t>
            </a:r>
            <a:endParaRPr lang="en-US" sz="2400" dirty="0">
              <a:solidFill>
                <a:schemeClr val="accent1"/>
              </a:solidFill>
            </a:endParaRPr>
          </a:p>
        </p:txBody>
      </p:sp>
      <p:sp>
        <p:nvSpPr>
          <p:cNvPr id="4" name="Slide Number Placeholder 3"/>
          <p:cNvSpPr>
            <a:spLocks noGrp="1"/>
          </p:cNvSpPr>
          <p:nvPr>
            <p:ph type="sldNum" sz="quarter" idx="15"/>
          </p:nvPr>
        </p:nvSpPr>
        <p:spPr/>
        <p:txBody>
          <a:bodyPr/>
          <a:lstStyle/>
          <a:p>
            <a:fld id="{2485B633-6863-4B84-8019-F125347A66EC}" type="slidenum">
              <a:rPr lang="en-US" smtClean="0"/>
              <a:pPr/>
              <a:t>10</a:t>
            </a:fld>
            <a:endParaRPr lang="en-US" dirty="0"/>
          </a:p>
        </p:txBody>
      </p:sp>
      <p:sp>
        <p:nvSpPr>
          <p:cNvPr id="5" name="Title 3"/>
          <p:cNvSpPr>
            <a:spLocks noGrp="1"/>
          </p:cNvSpPr>
          <p:nvPr>
            <p:ph type="title"/>
          </p:nvPr>
        </p:nvSpPr>
        <p:spPr>
          <a:xfrm>
            <a:off x="523875" y="188639"/>
            <a:ext cx="8858249" cy="851907"/>
          </a:xfrm>
        </p:spPr>
        <p:txBody>
          <a:bodyPr/>
          <a:lstStyle/>
          <a:p>
            <a:r>
              <a:rPr lang="en-US" dirty="0" smtClean="0"/>
              <a:t>Message</a:t>
            </a:r>
            <a:endParaRPr lang="en-US" dirty="0"/>
          </a:p>
        </p:txBody>
      </p:sp>
    </p:spTree>
    <p:extLst>
      <p:ext uri="{BB962C8B-B14F-4D97-AF65-F5344CB8AC3E}">
        <p14:creationId xmlns:p14="http://schemas.microsoft.com/office/powerpoint/2010/main" val="198937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US" noProof="0" smtClean="0"/>
              <a:pPr/>
              <a:t>11</a:t>
            </a:fld>
            <a:endParaRPr lang="en-US" noProof="0"/>
          </a:p>
        </p:txBody>
      </p:sp>
      <p:sp>
        <p:nvSpPr>
          <p:cNvPr id="3" name="Content Placeholder 2"/>
          <p:cNvSpPr>
            <a:spLocks noGrp="1"/>
          </p:cNvSpPr>
          <p:nvPr>
            <p:ph sz="quarter" idx="4294967295"/>
          </p:nvPr>
        </p:nvSpPr>
        <p:spPr>
          <a:xfrm>
            <a:off x="560388" y="1124742"/>
            <a:ext cx="8785223" cy="5472609"/>
          </a:xfrm>
          <a:prstGeom prst="rect">
            <a:avLst/>
          </a:prstGeom>
        </p:spPr>
        <p:txBody>
          <a:bodyPr/>
          <a:lstStyle/>
          <a:p>
            <a:r>
              <a:rPr lang="en-US" dirty="0" smtClean="0"/>
              <a:t> Any major change in raw material quality requirements needs to be </a:t>
            </a:r>
            <a:r>
              <a:rPr lang="en-US" b="1" dirty="0" smtClean="0">
                <a:solidFill>
                  <a:schemeClr val="accent1"/>
                </a:solidFill>
              </a:rPr>
              <a:t>cross-checked with the Raw Material Management tools</a:t>
            </a:r>
            <a:r>
              <a:rPr lang="en-US" dirty="0" smtClean="0"/>
              <a:t>, to see the consequences for quarry lifetime, wasting etc.</a:t>
            </a:r>
          </a:p>
          <a:p>
            <a:pPr marL="266700" lvl="1"/>
            <a:r>
              <a:rPr lang="en-US" dirty="0" smtClean="0"/>
              <a:t> Having a sensitivity analysis allows to estimate already in advance</a:t>
            </a:r>
          </a:p>
          <a:p>
            <a:r>
              <a:rPr lang="en-US" dirty="0" smtClean="0"/>
              <a:t> An indirect consequence is the need for recalculating </a:t>
            </a:r>
            <a:r>
              <a:rPr lang="en-US" b="1" dirty="0" smtClean="0">
                <a:solidFill>
                  <a:schemeClr val="accent1"/>
                </a:solidFill>
              </a:rPr>
              <a:t>long/medium term schedule quarry schedules</a:t>
            </a:r>
          </a:p>
          <a:p>
            <a:pPr marL="266700" lvl="1"/>
            <a:r>
              <a:rPr lang="en-US" dirty="0" smtClean="0"/>
              <a:t> And this in turn may require also an update for the mines planning and equipment optimization</a:t>
            </a:r>
          </a:p>
          <a:p>
            <a:r>
              <a:rPr lang="en-US" dirty="0" smtClean="0"/>
              <a:t> Only based on this, the daily quarry operation can continue to work according to a long term view</a:t>
            </a:r>
          </a:p>
          <a:p>
            <a:pPr marL="266700" lvl="1"/>
            <a:r>
              <a:rPr lang="en-US" dirty="0" smtClean="0"/>
              <a:t> Short notice quality changes that are ordered from the </a:t>
            </a:r>
            <a:r>
              <a:rPr lang="en-US" dirty="0"/>
              <a:t>quarry </a:t>
            </a:r>
            <a:r>
              <a:rPr lang="en-US" dirty="0" smtClean="0"/>
              <a:t>require </a:t>
            </a:r>
            <a:r>
              <a:rPr lang="en-US" dirty="0"/>
              <a:t>a switch to </a:t>
            </a:r>
            <a:r>
              <a:rPr lang="en-US" dirty="0" smtClean="0"/>
              <a:t>“</a:t>
            </a:r>
            <a:r>
              <a:rPr lang="en-US" dirty="0"/>
              <a:t>ad hoc” </a:t>
            </a:r>
            <a:r>
              <a:rPr lang="en-US" dirty="0" smtClean="0"/>
              <a:t>operation</a:t>
            </a:r>
            <a:r>
              <a:rPr lang="en-US" dirty="0"/>
              <a:t>, </a:t>
            </a:r>
            <a:r>
              <a:rPr lang="en-US" dirty="0" smtClean="0"/>
              <a:t>ignoring any planning</a:t>
            </a:r>
          </a:p>
          <a:p>
            <a:pPr marL="266700" lvl="1"/>
            <a:r>
              <a:rPr lang="en-US" b="1" dirty="0" smtClean="0">
                <a:solidFill>
                  <a:srgbClr val="FF0000"/>
                </a:solidFill>
              </a:rPr>
              <a:t> </a:t>
            </a:r>
            <a:r>
              <a:rPr lang="en-US" b="1" dirty="0" smtClean="0">
                <a:solidFill>
                  <a:schemeClr val="accent1"/>
                </a:solidFill>
              </a:rPr>
              <a:t>Such a “strategy” will most likely spoil the quarries long term potential</a:t>
            </a:r>
            <a:endParaRPr lang="en-US" b="1" dirty="0">
              <a:solidFill>
                <a:schemeClr val="accent1"/>
              </a:solidFill>
            </a:endParaRPr>
          </a:p>
        </p:txBody>
      </p:sp>
      <p:sp>
        <p:nvSpPr>
          <p:cNvPr id="4" name="Title 3"/>
          <p:cNvSpPr>
            <a:spLocks noGrp="1"/>
          </p:cNvSpPr>
          <p:nvPr>
            <p:ph type="title"/>
          </p:nvPr>
        </p:nvSpPr>
        <p:spPr/>
        <p:txBody>
          <a:bodyPr/>
          <a:lstStyle/>
          <a:p>
            <a:r>
              <a:rPr lang="en-US" dirty="0" smtClean="0"/>
              <a:t>Message – Consequences of Quality Changes for the Quarry</a:t>
            </a:r>
            <a:endParaRPr lang="en-US" dirty="0"/>
          </a:p>
        </p:txBody>
      </p:sp>
    </p:spTree>
    <p:extLst>
      <p:ext uri="{BB962C8B-B14F-4D97-AF65-F5344CB8AC3E}">
        <p14:creationId xmlns:p14="http://schemas.microsoft.com/office/powerpoint/2010/main" val="2195844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452438" y="3700463"/>
            <a:ext cx="8929687" cy="1133475"/>
          </a:xfrm>
        </p:spPr>
        <p:txBody>
          <a:bodyPr/>
          <a:lstStyle/>
          <a:p>
            <a:pPr eaLnBrk="1" hangingPunct="1"/>
            <a:r>
              <a:rPr lang="en-GB" smtClean="0"/>
              <a:t>Operation of Preblending Systems</a:t>
            </a:r>
            <a:endParaRPr lang="en-US" dirty="0" smtClean="0"/>
          </a:p>
        </p:txBody>
      </p:sp>
      <p:sp>
        <p:nvSpPr>
          <p:cNvPr id="16386" name="Subtitle 2"/>
          <p:cNvSpPr>
            <a:spLocks noGrp="1"/>
          </p:cNvSpPr>
          <p:nvPr>
            <p:ph type="subTitle" idx="1"/>
          </p:nvPr>
        </p:nvSpPr>
        <p:spPr>
          <a:xfrm>
            <a:off x="452438" y="4879975"/>
            <a:ext cx="6696075" cy="1536700"/>
          </a:xfrm>
        </p:spPr>
        <p:txBody>
          <a:bodyPr/>
          <a:lstStyle/>
          <a:p>
            <a:pPr eaLnBrk="1" hangingPunct="1"/>
            <a:r>
              <a:rPr lang="en-US" smtClean="0"/>
              <a:t>Technical Development Program for PPE, 2015-2016</a:t>
            </a:r>
            <a:endParaRPr lang="en-US" dirty="0" smtClean="0"/>
          </a:p>
        </p:txBody>
      </p:sp>
      <p:sp>
        <p:nvSpPr>
          <p:cNvPr id="16387" name="Picture Placeholder 3"/>
          <p:cNvSpPr>
            <a:spLocks noGrp="1"/>
          </p:cNvSpPr>
          <p:nvPr>
            <p:ph type="pic" sz="quarter" idx="14"/>
          </p:nvPr>
        </p:nvSpPr>
        <p:spPr/>
      </p:sp>
      <p:pic>
        <p:nvPicPr>
          <p:cNvPr id="16388" name="TitleImage"/>
          <p:cNvPicPr>
            <a:picLocks noChangeAspect="1"/>
          </p:cNvPicPr>
          <p:nvPr>
            <p:custDataLst>
              <p:tags r:id="rId1"/>
            </p:custDataLst>
          </p:nvPr>
        </p:nvPicPr>
        <p:blipFill>
          <a:blip r:embed="rId3"/>
          <a:srcRect l="-157"/>
          <a:stretch>
            <a:fillRect/>
          </a:stretch>
        </p:blipFill>
        <p:spPr bwMode="auto">
          <a:xfrm>
            <a:off x="0" y="0"/>
            <a:ext cx="9921875"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1"/>
          </p:nvPr>
        </p:nvSpPr>
        <p:spPr/>
        <p:txBody>
          <a:bodyPr/>
          <a:lstStyle/>
          <a:p>
            <a:pPr>
              <a:defRPr/>
            </a:pPr>
            <a:fld id="{BB957801-8EC3-422C-957F-38C7B7F919C7}" type="slidenum">
              <a:rPr lang="en-US"/>
              <a:pPr>
                <a:defRPr/>
              </a:pPr>
              <a:t>13</a:t>
            </a:fld>
            <a:endParaRPr lang="en-US" dirty="0"/>
          </a:p>
        </p:txBody>
      </p:sp>
      <p:sp>
        <p:nvSpPr>
          <p:cNvPr id="20484" name="Slide Number Placeholder 7"/>
          <p:cNvSpPr txBox="1">
            <a:spLocks noGrp="1"/>
          </p:cNvSpPr>
          <p:nvPr/>
        </p:nvSpPr>
        <p:spPr bwMode="auto">
          <a:xfrm>
            <a:off x="8948738" y="6416675"/>
            <a:ext cx="433387" cy="166688"/>
          </a:xfrm>
          <a:prstGeom prst="rect">
            <a:avLst/>
          </a:prstGeom>
          <a:noFill/>
          <a:ln>
            <a:miter lim="800000"/>
            <a:headEnd/>
            <a:tailEnd/>
          </a:ln>
        </p:spPr>
        <p:txBody>
          <a:bodyPr wrap="none" lIns="0" tIns="0" rIns="0" bIns="0" anchor="b"/>
          <a:lstStyle/>
          <a:p>
            <a:pPr algn="r">
              <a:defRPr/>
            </a:pPr>
            <a:fld id="{A2DB1A87-BF22-46E4-96C3-AB15032AD7C9}" type="slidenum">
              <a:rPr lang="en-US" sz="800">
                <a:latin typeface="+mn-lt"/>
              </a:rPr>
              <a:pPr algn="r">
                <a:defRPr/>
              </a:pPr>
              <a:t>13</a:t>
            </a:fld>
            <a:endParaRPr lang="en-US" sz="800">
              <a:latin typeface="+mn-lt"/>
            </a:endParaRPr>
          </a:p>
        </p:txBody>
      </p:sp>
      <p:sp>
        <p:nvSpPr>
          <p:cNvPr id="17410" name="Title 5"/>
          <p:cNvSpPr>
            <a:spLocks/>
          </p:cNvSpPr>
          <p:nvPr/>
        </p:nvSpPr>
        <p:spPr bwMode="auto">
          <a:xfrm>
            <a:off x="560388" y="301625"/>
            <a:ext cx="8774112" cy="792163"/>
          </a:xfrm>
          <a:prstGeom prst="rect">
            <a:avLst/>
          </a:prstGeom>
          <a:noFill/>
          <a:ln w="9525">
            <a:noFill/>
            <a:miter lim="800000"/>
            <a:headEnd/>
            <a:tailEnd/>
          </a:ln>
        </p:spPr>
        <p:txBody>
          <a:bodyPr lIns="0" tIns="0" rIns="0" bIns="7200" anchor="b"/>
          <a:lstStyle/>
          <a:p>
            <a:pPr>
              <a:lnSpc>
                <a:spcPct val="95000"/>
              </a:lnSpc>
            </a:pPr>
            <a:r>
              <a:rPr lang="en-GB" sz="2400" b="1"/>
              <a:t>Homogenisation Overview</a:t>
            </a:r>
          </a:p>
        </p:txBody>
      </p:sp>
      <p:pic>
        <p:nvPicPr>
          <p:cNvPr id="17411" name="Content Placeholder 18"/>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81113" y="1081088"/>
            <a:ext cx="8135937" cy="1966912"/>
          </a:xfrm>
          <a:prstGeom prst="rect">
            <a:avLst/>
          </a:prstGeom>
          <a:noFill/>
          <a:ln w="9525">
            <a:noFill/>
            <a:miter lim="800000"/>
            <a:headEnd/>
            <a:tailEnd/>
          </a:ln>
        </p:spPr>
      </p:pic>
      <p:sp>
        <p:nvSpPr>
          <p:cNvPr id="9" name="Rectangle 8"/>
          <p:cNvSpPr/>
          <p:nvPr/>
        </p:nvSpPr>
        <p:spPr>
          <a:xfrm>
            <a:off x="1208088" y="1225550"/>
            <a:ext cx="6121400" cy="18716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0" name="AutoShape 26"/>
          <p:cNvSpPr>
            <a:spLocks/>
          </p:cNvSpPr>
          <p:nvPr/>
        </p:nvSpPr>
        <p:spPr bwMode="auto">
          <a:xfrm>
            <a:off x="273050" y="3727450"/>
            <a:ext cx="1943100" cy="449263"/>
          </a:xfrm>
          <a:prstGeom prst="borderCallout1">
            <a:avLst>
              <a:gd name="adj1" fmla="val -3056"/>
              <a:gd name="adj2" fmla="val 50458"/>
              <a:gd name="adj3" fmla="val -267912"/>
              <a:gd name="adj4" fmla="val 77009"/>
            </a:avLst>
          </a:prstGeom>
          <a:solidFill>
            <a:schemeClr val="bg1"/>
          </a:solidFill>
          <a:ln w="19050">
            <a:solidFill>
              <a:schemeClr val="accent2"/>
            </a:solidFill>
            <a:miter lim="800000"/>
            <a:headEnd/>
            <a:tailEnd/>
          </a:ln>
        </p:spPr>
        <p:txBody>
          <a:bodyPr anchor="ctr"/>
          <a:lstStyle/>
          <a:p>
            <a:pPr algn="ctr"/>
            <a:r>
              <a:rPr lang="en-US"/>
              <a:t>Quarry operation</a:t>
            </a:r>
          </a:p>
        </p:txBody>
      </p:sp>
      <p:sp>
        <p:nvSpPr>
          <p:cNvPr id="11" name="AutoShape 26"/>
          <p:cNvSpPr>
            <a:spLocks/>
          </p:cNvSpPr>
          <p:nvPr/>
        </p:nvSpPr>
        <p:spPr bwMode="auto">
          <a:xfrm>
            <a:off x="2436813" y="4321175"/>
            <a:ext cx="1225550" cy="449263"/>
          </a:xfrm>
          <a:prstGeom prst="borderCallout1">
            <a:avLst>
              <a:gd name="adj1" fmla="val -327741"/>
              <a:gd name="adj2" fmla="val 39644"/>
              <a:gd name="adj3" fmla="val -1384"/>
              <a:gd name="adj4" fmla="val 50509"/>
            </a:avLst>
          </a:prstGeom>
          <a:solidFill>
            <a:schemeClr val="bg1"/>
          </a:solidFill>
          <a:ln w="19050">
            <a:solidFill>
              <a:schemeClr val="accent2"/>
            </a:solidFill>
            <a:miter lim="800000"/>
            <a:headEnd/>
            <a:tailEnd/>
          </a:ln>
        </p:spPr>
        <p:txBody>
          <a:bodyPr anchor="ctr"/>
          <a:lstStyle/>
          <a:p>
            <a:pPr algn="ctr"/>
            <a:r>
              <a:rPr lang="en-US"/>
              <a:t>Crushing</a:t>
            </a:r>
          </a:p>
        </p:txBody>
      </p:sp>
      <p:sp>
        <p:nvSpPr>
          <p:cNvPr id="12" name="AutoShape 26"/>
          <p:cNvSpPr>
            <a:spLocks/>
          </p:cNvSpPr>
          <p:nvPr/>
        </p:nvSpPr>
        <p:spPr bwMode="auto">
          <a:xfrm>
            <a:off x="3297238" y="3706813"/>
            <a:ext cx="1498600" cy="449262"/>
          </a:xfrm>
          <a:prstGeom prst="borderCallout1">
            <a:avLst>
              <a:gd name="adj1" fmla="val -201745"/>
              <a:gd name="adj2" fmla="val 48352"/>
              <a:gd name="adj3" fmla="val -1384"/>
              <a:gd name="adj4" fmla="val 50509"/>
            </a:avLst>
          </a:prstGeom>
          <a:solidFill>
            <a:schemeClr val="bg1"/>
          </a:solidFill>
          <a:ln w="19050">
            <a:solidFill>
              <a:schemeClr val="accent2"/>
            </a:solidFill>
            <a:miter lim="800000"/>
            <a:headEnd/>
            <a:tailEnd/>
          </a:ln>
        </p:spPr>
        <p:txBody>
          <a:bodyPr anchor="ctr"/>
          <a:lstStyle/>
          <a:p>
            <a:pPr algn="ctr"/>
            <a:r>
              <a:rPr lang="en-US"/>
              <a:t>Preblending</a:t>
            </a:r>
          </a:p>
        </p:txBody>
      </p:sp>
      <p:sp>
        <p:nvSpPr>
          <p:cNvPr id="13" name="AutoShape 26"/>
          <p:cNvSpPr>
            <a:spLocks/>
          </p:cNvSpPr>
          <p:nvPr/>
        </p:nvSpPr>
        <p:spPr bwMode="auto">
          <a:xfrm>
            <a:off x="5099050" y="4327525"/>
            <a:ext cx="2001838" cy="449263"/>
          </a:xfrm>
          <a:prstGeom prst="borderCallout1">
            <a:avLst>
              <a:gd name="adj1" fmla="val -453736"/>
              <a:gd name="adj2" fmla="val 3634"/>
              <a:gd name="adj3" fmla="val 1042"/>
              <a:gd name="adj4" fmla="val 472"/>
            </a:avLst>
          </a:prstGeom>
          <a:solidFill>
            <a:schemeClr val="bg1"/>
          </a:solidFill>
          <a:ln w="19050">
            <a:solidFill>
              <a:schemeClr val="accent2"/>
            </a:solidFill>
            <a:miter lim="800000"/>
            <a:headEnd/>
            <a:tailEnd/>
          </a:ln>
        </p:spPr>
        <p:txBody>
          <a:bodyPr anchor="ctr"/>
          <a:lstStyle/>
          <a:p>
            <a:pPr algn="ctr"/>
            <a:r>
              <a:rPr lang="en-US"/>
              <a:t>Mix proportioning</a:t>
            </a:r>
          </a:p>
        </p:txBody>
      </p:sp>
      <p:sp>
        <p:nvSpPr>
          <p:cNvPr id="14" name="AutoShape 26"/>
          <p:cNvSpPr>
            <a:spLocks/>
          </p:cNvSpPr>
          <p:nvPr/>
        </p:nvSpPr>
        <p:spPr bwMode="auto">
          <a:xfrm>
            <a:off x="5745163" y="3733800"/>
            <a:ext cx="1223962" cy="449263"/>
          </a:xfrm>
          <a:prstGeom prst="borderCallout1">
            <a:avLst>
              <a:gd name="adj1" fmla="val -199324"/>
              <a:gd name="adj2" fmla="val 48227"/>
              <a:gd name="adj3" fmla="val -1384"/>
              <a:gd name="adj4" fmla="val 50509"/>
            </a:avLst>
          </a:prstGeom>
          <a:solidFill>
            <a:schemeClr val="bg1"/>
          </a:solidFill>
          <a:ln w="19050">
            <a:solidFill>
              <a:schemeClr val="accent2"/>
            </a:solidFill>
            <a:miter lim="800000"/>
            <a:headEnd/>
            <a:tailEnd/>
          </a:ln>
        </p:spPr>
        <p:txBody>
          <a:bodyPr anchor="ctr"/>
          <a:lstStyle/>
          <a:p>
            <a:pPr algn="ctr"/>
            <a:r>
              <a:rPr lang="en-US"/>
              <a:t>Raw mill</a:t>
            </a:r>
          </a:p>
        </p:txBody>
      </p:sp>
      <p:sp>
        <p:nvSpPr>
          <p:cNvPr id="15" name="AutoShape 26"/>
          <p:cNvSpPr>
            <a:spLocks/>
          </p:cNvSpPr>
          <p:nvPr/>
        </p:nvSpPr>
        <p:spPr bwMode="auto">
          <a:xfrm>
            <a:off x="7208838" y="4327525"/>
            <a:ext cx="1847850" cy="449263"/>
          </a:xfrm>
          <a:prstGeom prst="borderCallout1">
            <a:avLst>
              <a:gd name="adj1" fmla="val -335009"/>
              <a:gd name="adj2" fmla="val -10500"/>
              <a:gd name="adj3" fmla="val 3463"/>
              <a:gd name="adj4" fmla="val -120"/>
            </a:avLst>
          </a:prstGeom>
          <a:solidFill>
            <a:schemeClr val="bg1"/>
          </a:solidFill>
          <a:ln w="19050">
            <a:solidFill>
              <a:schemeClr val="accent2"/>
            </a:solidFill>
            <a:miter lim="800000"/>
            <a:headEnd/>
            <a:tailEnd/>
          </a:ln>
        </p:spPr>
        <p:txBody>
          <a:bodyPr anchor="ctr"/>
          <a:lstStyle/>
          <a:p>
            <a:pPr algn="ctr"/>
            <a:r>
              <a:rPr lang="en-US"/>
              <a:t>Homogenising</a:t>
            </a:r>
          </a:p>
        </p:txBody>
      </p:sp>
      <p:sp>
        <p:nvSpPr>
          <p:cNvPr id="16" name="AutoShape 26"/>
          <p:cNvSpPr>
            <a:spLocks/>
          </p:cNvSpPr>
          <p:nvPr/>
        </p:nvSpPr>
        <p:spPr bwMode="auto">
          <a:xfrm>
            <a:off x="7245350" y="3286125"/>
            <a:ext cx="2511425" cy="449263"/>
          </a:xfrm>
          <a:prstGeom prst="borderCallout1">
            <a:avLst>
              <a:gd name="adj1" fmla="val -342278"/>
              <a:gd name="adj2" fmla="val -7495"/>
              <a:gd name="adj3" fmla="val -1384"/>
              <a:gd name="adj4" fmla="val 50509"/>
            </a:avLst>
          </a:prstGeom>
          <a:solidFill>
            <a:schemeClr val="bg1"/>
          </a:solidFill>
          <a:ln w="19050">
            <a:solidFill>
              <a:schemeClr val="accent2"/>
            </a:solidFill>
            <a:miter lim="800000"/>
            <a:headEnd/>
            <a:tailEnd/>
          </a:ln>
        </p:spPr>
        <p:txBody>
          <a:bodyPr anchor="ctr"/>
          <a:lstStyle/>
          <a:p>
            <a:pPr algn="ctr"/>
            <a:r>
              <a:rPr lang="en-US"/>
              <a:t>Kiln dust management</a:t>
            </a:r>
          </a:p>
        </p:txBody>
      </p:sp>
      <p:sp>
        <p:nvSpPr>
          <p:cNvPr id="17" name="Right Arrow 16"/>
          <p:cNvSpPr>
            <a:spLocks noChangeArrowheads="1"/>
          </p:cNvSpPr>
          <p:nvPr/>
        </p:nvSpPr>
        <p:spPr bwMode="auto">
          <a:xfrm>
            <a:off x="4967288" y="5400675"/>
            <a:ext cx="2578100" cy="792163"/>
          </a:xfrm>
          <a:prstGeom prst="rightArrow">
            <a:avLst>
              <a:gd name="adj1" fmla="val 50000"/>
              <a:gd name="adj2" fmla="val 49993"/>
            </a:avLst>
          </a:prstGeom>
          <a:solidFill>
            <a:schemeClr val="accent2"/>
          </a:solidFill>
          <a:ln w="25400" algn="ctr">
            <a:noFill/>
            <a:miter lim="800000"/>
            <a:headEnd/>
            <a:tailEnd/>
          </a:ln>
        </p:spPr>
        <p:txBody>
          <a:bodyPr anchor="ctr"/>
          <a:lstStyle/>
          <a:p>
            <a:pPr algn="ctr" fontAlgn="auto">
              <a:spcBef>
                <a:spcPts val="0"/>
              </a:spcBef>
              <a:spcAft>
                <a:spcPts val="0"/>
              </a:spcAft>
              <a:defRPr/>
            </a:pPr>
            <a:r>
              <a:rPr lang="en-GB" dirty="0">
                <a:solidFill>
                  <a:schemeClr val="lt1"/>
                </a:solidFill>
                <a:latin typeface="+mn-lt"/>
                <a:cs typeface="+mn-cs"/>
              </a:rPr>
              <a:t>Short term</a:t>
            </a:r>
          </a:p>
        </p:txBody>
      </p:sp>
      <p:cxnSp>
        <p:nvCxnSpPr>
          <p:cNvPr id="18" name="Straight Connector 17"/>
          <p:cNvCxnSpPr/>
          <p:nvPr/>
        </p:nvCxnSpPr>
        <p:spPr>
          <a:xfrm>
            <a:off x="4902200" y="3286125"/>
            <a:ext cx="0" cy="29067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Left Arrow 18"/>
          <p:cNvSpPr>
            <a:spLocks noChangeArrowheads="1"/>
          </p:cNvSpPr>
          <p:nvPr/>
        </p:nvSpPr>
        <p:spPr bwMode="auto">
          <a:xfrm>
            <a:off x="1352550" y="5400675"/>
            <a:ext cx="3484563" cy="792163"/>
          </a:xfrm>
          <a:prstGeom prst="leftArrow">
            <a:avLst>
              <a:gd name="adj1" fmla="val 50000"/>
              <a:gd name="adj2" fmla="val 49996"/>
            </a:avLst>
          </a:prstGeom>
          <a:solidFill>
            <a:srgbClr val="E6280F"/>
          </a:solidFill>
          <a:ln w="25400" algn="ctr">
            <a:noFill/>
            <a:miter lim="800000"/>
            <a:headEnd/>
            <a:tailEnd/>
          </a:ln>
        </p:spPr>
        <p:txBody>
          <a:bodyPr anchor="ctr"/>
          <a:lstStyle/>
          <a:p>
            <a:pPr algn="ctr" fontAlgn="auto">
              <a:spcBef>
                <a:spcPts val="0"/>
              </a:spcBef>
              <a:spcAft>
                <a:spcPts val="0"/>
              </a:spcAft>
              <a:defRPr/>
            </a:pPr>
            <a:r>
              <a:rPr lang="en-GB" dirty="0">
                <a:solidFill>
                  <a:schemeClr val="lt1"/>
                </a:solidFill>
                <a:latin typeface="+mn-lt"/>
                <a:cs typeface="+mn-cs"/>
              </a:rPr>
              <a:t>Long 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1"/>
          </p:nvPr>
        </p:nvSpPr>
        <p:spPr/>
        <p:txBody>
          <a:bodyPr/>
          <a:lstStyle/>
          <a:p>
            <a:pPr>
              <a:defRPr/>
            </a:pPr>
            <a:fld id="{0897783A-645B-4708-983D-CD7FC9733692}" type="slidenum">
              <a:rPr lang="en-US"/>
              <a:pPr>
                <a:defRPr/>
              </a:pPr>
              <a:t>14</a:t>
            </a:fld>
            <a:endParaRPr lang="en-US" dirty="0"/>
          </a:p>
        </p:txBody>
      </p:sp>
      <p:sp>
        <p:nvSpPr>
          <p:cNvPr id="18433"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4DEB33A3-1193-4F8D-B79D-53FC61C337A9}" type="slidenum">
              <a:rPr lang="en-US" sz="800"/>
              <a:pPr algn="r"/>
              <a:t>14</a:t>
            </a:fld>
            <a:endParaRPr lang="en-US" sz="800"/>
          </a:p>
        </p:txBody>
      </p:sp>
      <p:pic>
        <p:nvPicPr>
          <p:cNvPr id="8" name="Picture 5127" descr="BMH011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21475" y="4811713"/>
            <a:ext cx="2446338" cy="1397000"/>
          </a:xfrm>
          <a:prstGeom prst="rect">
            <a:avLst/>
          </a:prstGeom>
          <a:noFill/>
          <a:ln w="9525">
            <a:noFill/>
            <a:miter lim="800000"/>
            <a:headEnd/>
            <a:tailEnd/>
          </a:ln>
        </p:spPr>
      </p:pic>
      <p:pic>
        <p:nvPicPr>
          <p:cNvPr id="9" name="Picture 5128" descr="BMH011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88138" y="3227388"/>
            <a:ext cx="2513012" cy="1300162"/>
          </a:xfrm>
          <a:prstGeom prst="rect">
            <a:avLst/>
          </a:prstGeom>
          <a:noFill/>
          <a:ln w="9525">
            <a:noFill/>
            <a:miter lim="800000"/>
            <a:headEnd/>
            <a:tailEnd/>
          </a:ln>
        </p:spPr>
      </p:pic>
      <p:sp>
        <p:nvSpPr>
          <p:cNvPr id="3" name="Content Placeholder 2"/>
          <p:cNvSpPr>
            <a:spLocks/>
          </p:cNvSpPr>
          <p:nvPr/>
        </p:nvSpPr>
        <p:spPr bwMode="auto">
          <a:xfrm>
            <a:off x="560388" y="1138238"/>
            <a:ext cx="8785225" cy="5113337"/>
          </a:xfrm>
          <a:prstGeom prst="rect">
            <a:avLst/>
          </a:prstGeom>
          <a:noFill/>
          <a:ln w="9525">
            <a:noFill/>
            <a:miter lim="800000"/>
            <a:headEnd/>
            <a:tailEnd/>
          </a:ln>
        </p:spPr>
        <p:txBody>
          <a:bodyPr lIns="0" tIns="0" rIns="0" bIns="0"/>
          <a:lstStyle/>
          <a:p>
            <a:pPr marL="269875" indent="-269875">
              <a:spcBef>
                <a:spcPts val="1200"/>
              </a:spcBef>
              <a:buClr>
                <a:schemeClr val="accent1"/>
              </a:buClr>
              <a:buFont typeface="Arial" charset="0"/>
              <a:buChar char="•"/>
            </a:pPr>
            <a:r>
              <a:rPr lang="en-GB" sz="2000"/>
              <a:t>Raw meal uniformity (s</a:t>
            </a:r>
            <a:r>
              <a:rPr lang="en-GB" sz="2000" baseline="-25000"/>
              <a:t>LSF</a:t>
            </a:r>
            <a:r>
              <a:rPr lang="en-GB" sz="2000"/>
              <a:t> after raw mill)</a:t>
            </a:r>
          </a:p>
          <a:p>
            <a:pPr marL="534988" lvl="1" indent="-265113">
              <a:spcBef>
                <a:spcPts val="1200"/>
              </a:spcBef>
              <a:buClr>
                <a:schemeClr val="accent1"/>
              </a:buClr>
              <a:buFont typeface="Arial" charset="0"/>
              <a:buChar char="•"/>
            </a:pPr>
            <a:r>
              <a:rPr lang="en-GB"/>
              <a:t>Target short term (hourly samples over 24h):	&lt; 3.6</a:t>
            </a:r>
          </a:p>
          <a:p>
            <a:pPr marL="534988" lvl="1" indent="-265113">
              <a:spcBef>
                <a:spcPts val="1200"/>
              </a:spcBef>
              <a:buClr>
                <a:schemeClr val="accent1"/>
              </a:buClr>
              <a:buFont typeface="Arial" charset="0"/>
              <a:buChar char="•"/>
            </a:pPr>
            <a:r>
              <a:rPr lang="en-GB"/>
              <a:t>Target long term (daily values over 1 month):	&lt; 1.0</a:t>
            </a:r>
          </a:p>
          <a:p>
            <a:pPr marL="269875" indent="-269875">
              <a:spcBef>
                <a:spcPts val="1200"/>
              </a:spcBef>
              <a:buClr>
                <a:schemeClr val="accent1"/>
              </a:buClr>
              <a:buFont typeface="Arial" charset="0"/>
              <a:buChar char="•"/>
            </a:pPr>
            <a:r>
              <a:rPr lang="en-GB" sz="2000"/>
              <a:t>Storage capacity sufficient for weekend operation</a:t>
            </a:r>
          </a:p>
          <a:p>
            <a:pPr marL="269875" indent="-269875">
              <a:spcBef>
                <a:spcPts val="1200"/>
              </a:spcBef>
              <a:buClr>
                <a:schemeClr val="accent1"/>
              </a:buClr>
              <a:buFont typeface="Arial" charset="0"/>
              <a:buChar char="•"/>
            </a:pPr>
            <a:endParaRPr lang="en-GB" sz="2000"/>
          </a:p>
          <a:p>
            <a:pPr marL="269875" indent="-269875">
              <a:spcBef>
                <a:spcPts val="1200"/>
              </a:spcBef>
              <a:buClr>
                <a:schemeClr val="accent1"/>
              </a:buClr>
              <a:buFont typeface="Arial" charset="0"/>
              <a:buChar char="•"/>
            </a:pPr>
            <a:r>
              <a:rPr lang="en-GB" sz="2000"/>
              <a:t>Parameters that influence blending efficiency</a:t>
            </a:r>
          </a:p>
          <a:p>
            <a:pPr marL="534988" lvl="1" indent="-265113">
              <a:spcBef>
                <a:spcPts val="1200"/>
              </a:spcBef>
              <a:buClr>
                <a:schemeClr val="accent1"/>
              </a:buClr>
              <a:buFont typeface="Arial" charset="0"/>
              <a:buChar char="•"/>
            </a:pPr>
            <a:r>
              <a:rPr lang="en-GB"/>
              <a:t>Pile formation</a:t>
            </a:r>
          </a:p>
          <a:p>
            <a:pPr marL="820738" lvl="2" indent="-284163">
              <a:spcBef>
                <a:spcPts val="900"/>
              </a:spcBef>
              <a:buClr>
                <a:schemeClr val="accent1"/>
              </a:buClr>
              <a:buFont typeface="Arial" charset="0"/>
              <a:buChar char="•"/>
            </a:pPr>
            <a:r>
              <a:rPr lang="en-GB" sz="1600"/>
              <a:t>Chevron / chevcon / windrow stacking</a:t>
            </a:r>
          </a:p>
          <a:p>
            <a:pPr marL="820738" lvl="2" indent="-284163">
              <a:spcBef>
                <a:spcPts val="900"/>
              </a:spcBef>
              <a:buClr>
                <a:schemeClr val="accent1"/>
              </a:buClr>
              <a:buFont typeface="Arial" charset="0"/>
              <a:buChar char="•"/>
            </a:pPr>
            <a:r>
              <a:rPr lang="en-GB" sz="1600"/>
              <a:t>Front reclaiming</a:t>
            </a:r>
          </a:p>
          <a:p>
            <a:pPr marL="534988" lvl="1" indent="-265113">
              <a:spcBef>
                <a:spcPts val="1200"/>
              </a:spcBef>
              <a:buClr>
                <a:schemeClr val="accent1"/>
              </a:buClr>
              <a:buFont typeface="Arial" charset="0"/>
              <a:buChar char="•"/>
            </a:pPr>
            <a:r>
              <a:rPr lang="en-GB"/>
              <a:t>Number of layers			&gt; 250</a:t>
            </a:r>
          </a:p>
          <a:p>
            <a:pPr marL="534988" lvl="1" indent="-265113">
              <a:spcBef>
                <a:spcPts val="1200"/>
              </a:spcBef>
              <a:buClr>
                <a:schemeClr val="accent1"/>
              </a:buClr>
              <a:buFont typeface="Arial" charset="0"/>
              <a:buChar char="•"/>
            </a:pPr>
            <a:r>
              <a:rPr lang="en-GB"/>
              <a:t>Pile geometry</a:t>
            </a:r>
          </a:p>
          <a:p>
            <a:pPr marL="820738" lvl="2" indent="-284163">
              <a:spcBef>
                <a:spcPts val="900"/>
              </a:spcBef>
              <a:buClr>
                <a:schemeClr val="accent1"/>
              </a:buClr>
              <a:buFont typeface="Arial" charset="0"/>
              <a:buChar char="•"/>
            </a:pPr>
            <a:r>
              <a:rPr lang="en-GB" sz="1600"/>
              <a:t>LPS: Length / width ratio:		&gt; 4:1</a:t>
            </a:r>
          </a:p>
          <a:p>
            <a:pPr marL="820738" lvl="2" indent="-284163">
              <a:spcBef>
                <a:spcPts val="900"/>
              </a:spcBef>
              <a:buClr>
                <a:schemeClr val="accent1"/>
              </a:buClr>
              <a:buFont typeface="Arial" charset="0"/>
              <a:buChar char="•"/>
            </a:pPr>
            <a:r>
              <a:rPr lang="en-GB" sz="1600"/>
              <a:t>CPS: Stacking angle:		110-120°</a:t>
            </a:r>
          </a:p>
        </p:txBody>
      </p:sp>
      <p:sp>
        <p:nvSpPr>
          <p:cNvPr id="18437" name="Title 3"/>
          <p:cNvSpPr>
            <a:spLocks/>
          </p:cNvSpPr>
          <p:nvPr/>
        </p:nvSpPr>
        <p:spPr bwMode="auto">
          <a:xfrm>
            <a:off x="560388" y="344488"/>
            <a:ext cx="8774112" cy="792162"/>
          </a:xfrm>
          <a:prstGeom prst="rect">
            <a:avLst/>
          </a:prstGeom>
          <a:noFill/>
          <a:ln w="9525">
            <a:noFill/>
            <a:miter lim="800000"/>
            <a:headEnd/>
            <a:tailEnd/>
          </a:ln>
        </p:spPr>
        <p:txBody>
          <a:bodyPr lIns="0" tIns="0" rIns="0" bIns="7200" anchor="b"/>
          <a:lstStyle/>
          <a:p>
            <a:pPr>
              <a:lnSpc>
                <a:spcPct val="95000"/>
              </a:lnSpc>
            </a:pPr>
            <a:r>
              <a:rPr lang="en-GB" sz="2400" b="1"/>
              <a:t>Preblending System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pPr>
              <a:defRPr/>
            </a:pPr>
            <a:fld id="{5EFA306C-7BE1-43F5-B1A6-B1EE65B961AF}" type="slidenum">
              <a:rPr lang="en-US"/>
              <a:pPr>
                <a:defRPr/>
              </a:pPr>
              <a:t>15</a:t>
            </a:fld>
            <a:endParaRPr lang="en-US" dirty="0"/>
          </a:p>
        </p:txBody>
      </p:sp>
      <p:sp>
        <p:nvSpPr>
          <p:cNvPr id="31787"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3E50B013-7E42-4069-854F-B9E842919432}" type="slidenum">
              <a:rPr lang="en-US" sz="800"/>
              <a:pPr algn="r"/>
              <a:t>15</a:t>
            </a:fld>
            <a:endParaRPr lang="en-US" sz="800"/>
          </a:p>
        </p:txBody>
      </p:sp>
      <p:sp>
        <p:nvSpPr>
          <p:cNvPr id="31788" name="Content Placeholder 12"/>
          <p:cNvSpPr>
            <a:spLocks/>
          </p:cNvSpPr>
          <p:nvPr/>
        </p:nvSpPr>
        <p:spPr bwMode="auto">
          <a:xfrm>
            <a:off x="5097463" y="1125538"/>
            <a:ext cx="4248150" cy="5111750"/>
          </a:xfrm>
          <a:prstGeom prst="rect">
            <a:avLst/>
          </a:prstGeom>
          <a:noFill/>
          <a:ln w="9525">
            <a:noFill/>
            <a:miter lim="800000"/>
            <a:headEnd/>
            <a:tailEnd/>
          </a:ln>
        </p:spPr>
        <p:txBody>
          <a:bodyPr lIns="0" tIns="0" rIns="0" bIns="0"/>
          <a:lstStyle/>
          <a:p>
            <a:pPr marL="534988" lvl="1" indent="-265113">
              <a:spcBef>
                <a:spcPts val="1200"/>
              </a:spcBef>
              <a:buClr>
                <a:schemeClr val="accent1"/>
              </a:buClr>
              <a:buFont typeface="Arial" charset="0"/>
              <a:buChar char="•"/>
            </a:pPr>
            <a:endParaRPr lang="en-GB"/>
          </a:p>
          <a:p>
            <a:pPr marL="534988" lvl="1" indent="-265113">
              <a:spcBef>
                <a:spcPts val="1200"/>
              </a:spcBef>
              <a:buClr>
                <a:schemeClr val="accent1"/>
              </a:buClr>
              <a:buFont typeface="Arial" charset="0"/>
              <a:buChar char="•"/>
            </a:pPr>
            <a:endParaRPr lang="en-GB"/>
          </a:p>
          <a:p>
            <a:pPr marL="534988" lvl="1" indent="-265113">
              <a:spcBef>
                <a:spcPts val="1200"/>
              </a:spcBef>
              <a:buClr>
                <a:schemeClr val="accent1"/>
              </a:buClr>
              <a:buFont typeface="Arial" charset="0"/>
              <a:buChar char="•"/>
            </a:pPr>
            <a:endParaRPr lang="en-GB"/>
          </a:p>
          <a:p>
            <a:pPr marL="534988" lvl="1" indent="-265113">
              <a:spcBef>
                <a:spcPts val="1200"/>
              </a:spcBef>
              <a:buClr>
                <a:schemeClr val="accent1"/>
              </a:buClr>
              <a:buFont typeface="Arial" charset="0"/>
              <a:buChar char="•"/>
            </a:pPr>
            <a:endParaRPr lang="en-GB"/>
          </a:p>
          <a:p>
            <a:pPr marL="534988" lvl="1" indent="-265113">
              <a:spcBef>
                <a:spcPts val="1200"/>
              </a:spcBef>
              <a:buClr>
                <a:schemeClr val="accent1"/>
              </a:buClr>
              <a:buFont typeface="Arial" charset="0"/>
              <a:buChar char="•"/>
            </a:pPr>
            <a:endParaRPr lang="en-GB"/>
          </a:p>
          <a:p>
            <a:pPr marL="534988" lvl="1" indent="-265113">
              <a:spcBef>
                <a:spcPts val="1200"/>
              </a:spcBef>
              <a:buClr>
                <a:schemeClr val="accent1"/>
              </a:buClr>
              <a:buFont typeface="Arial" charset="0"/>
              <a:buChar char="•"/>
            </a:pPr>
            <a:endParaRPr lang="en-GB"/>
          </a:p>
          <a:p>
            <a:pPr marL="534988" lvl="1" indent="-265113">
              <a:spcBef>
                <a:spcPts val="1200"/>
              </a:spcBef>
              <a:buClr>
                <a:schemeClr val="accent1"/>
              </a:buClr>
              <a:buFont typeface="Arial" charset="0"/>
              <a:buChar char="•"/>
            </a:pPr>
            <a:r>
              <a:rPr lang="en-GB" sz="1600"/>
              <a:t>Always complete piles</a:t>
            </a:r>
          </a:p>
          <a:p>
            <a:pPr marL="534988" lvl="1" indent="-265113">
              <a:spcBef>
                <a:spcPts val="1200"/>
              </a:spcBef>
              <a:buClr>
                <a:schemeClr val="accent1"/>
              </a:buClr>
              <a:buFont typeface="Arial" charset="0"/>
              <a:buChar char="•"/>
            </a:pPr>
            <a:r>
              <a:rPr lang="en-GB" sz="1600"/>
              <a:t>Increasing stacker speed gives more layers (up to max. 35 m/min, consider the mechanical condition of the stacker</a:t>
            </a:r>
          </a:p>
          <a:p>
            <a:pPr marL="534988" lvl="1" indent="-265113">
              <a:spcBef>
                <a:spcPts val="1200"/>
              </a:spcBef>
              <a:buClr>
                <a:schemeClr val="accent1"/>
              </a:buClr>
              <a:buFont typeface="Arial" charset="0"/>
              <a:buChar char="•"/>
            </a:pPr>
            <a:r>
              <a:rPr lang="en-GB" sz="1600"/>
              <a:t>Crusher capacity and preblending bed size have to match</a:t>
            </a:r>
          </a:p>
        </p:txBody>
      </p:sp>
      <p:sp>
        <p:nvSpPr>
          <p:cNvPr id="31789" name="Content Placeholder 3"/>
          <p:cNvSpPr>
            <a:spLocks/>
          </p:cNvSpPr>
          <p:nvPr/>
        </p:nvSpPr>
        <p:spPr bwMode="auto">
          <a:xfrm>
            <a:off x="560388" y="1125538"/>
            <a:ext cx="4248150" cy="5111750"/>
          </a:xfrm>
          <a:prstGeom prst="rect">
            <a:avLst/>
          </a:prstGeom>
          <a:noFill/>
          <a:ln w="9525">
            <a:noFill/>
            <a:miter lim="800000"/>
            <a:headEnd/>
            <a:tailEnd/>
          </a:ln>
        </p:spPr>
        <p:txBody>
          <a:bodyPr lIns="0" tIns="0" rIns="0" bIns="0"/>
          <a:lstStyle/>
          <a:p>
            <a:pPr>
              <a:spcBef>
                <a:spcPts val="1200"/>
              </a:spcBef>
              <a:buClr>
                <a:schemeClr val="accent1"/>
              </a:buClr>
              <a:buFont typeface="Arial" charset="0"/>
              <a:buNone/>
            </a:pPr>
            <a:endParaRPr lang="en-GB" sz="2000"/>
          </a:p>
          <a:p>
            <a:pPr>
              <a:spcBef>
                <a:spcPts val="1200"/>
              </a:spcBef>
              <a:buClr>
                <a:schemeClr val="accent1"/>
              </a:buClr>
              <a:buFont typeface="Arial" charset="0"/>
              <a:buNone/>
            </a:pPr>
            <a:r>
              <a:rPr lang="en-GB" sz="2000"/>
              <a:t>e	Blending efficiency</a:t>
            </a:r>
          </a:p>
          <a:p>
            <a:pPr>
              <a:spcBef>
                <a:spcPts val="1200"/>
              </a:spcBef>
              <a:buClr>
                <a:schemeClr val="accent1"/>
              </a:buClr>
              <a:buFont typeface="Arial" charset="0"/>
              <a:buNone/>
            </a:pPr>
            <a:endParaRPr lang="en-GB" sz="2000"/>
          </a:p>
          <a:p>
            <a:pPr>
              <a:spcBef>
                <a:spcPts val="1200"/>
              </a:spcBef>
              <a:buClr>
                <a:schemeClr val="accent1"/>
              </a:buClr>
              <a:buFont typeface="Arial" charset="0"/>
              <a:buNone/>
            </a:pPr>
            <a:r>
              <a:rPr lang="en-GB" sz="2000"/>
              <a:t>n	Number of layers</a:t>
            </a:r>
          </a:p>
          <a:p>
            <a:pPr>
              <a:spcBef>
                <a:spcPts val="1200"/>
              </a:spcBef>
              <a:buClr>
                <a:schemeClr val="accent1"/>
              </a:buClr>
              <a:buFont typeface="Arial" charset="0"/>
              <a:buNone/>
            </a:pPr>
            <a:endParaRPr lang="en-GB" sz="2000"/>
          </a:p>
          <a:p>
            <a:pPr>
              <a:spcBef>
                <a:spcPts val="1200"/>
              </a:spcBef>
              <a:buClr>
                <a:schemeClr val="accent1"/>
              </a:buClr>
              <a:buFont typeface="Arial" charset="0"/>
              <a:buNone/>
            </a:pPr>
            <a:r>
              <a:rPr lang="en-GB" sz="2000"/>
              <a:t>A	Pile cross-section</a:t>
            </a:r>
          </a:p>
          <a:p>
            <a:pPr>
              <a:spcBef>
                <a:spcPts val="1200"/>
              </a:spcBef>
              <a:buClr>
                <a:schemeClr val="accent1"/>
              </a:buClr>
              <a:buFont typeface="Arial" charset="0"/>
              <a:buNone/>
            </a:pPr>
            <a:endParaRPr lang="en-GB" sz="2000"/>
          </a:p>
          <a:p>
            <a:pPr>
              <a:spcBef>
                <a:spcPts val="1200"/>
              </a:spcBef>
              <a:buClr>
                <a:schemeClr val="accent1"/>
              </a:buClr>
              <a:buFont typeface="Arial" charset="0"/>
              <a:buNone/>
            </a:pPr>
            <a:r>
              <a:rPr lang="en-GB" sz="2000"/>
              <a:t>v	Stacker travelling speed</a:t>
            </a:r>
          </a:p>
          <a:p>
            <a:pPr>
              <a:spcBef>
                <a:spcPts val="1200"/>
              </a:spcBef>
              <a:buClr>
                <a:schemeClr val="accent1"/>
              </a:buClr>
              <a:buFont typeface="Arial" charset="0"/>
              <a:buNone/>
            </a:pPr>
            <a:endParaRPr lang="en-GB" sz="2000"/>
          </a:p>
          <a:p>
            <a:pPr>
              <a:spcBef>
                <a:spcPts val="1200"/>
              </a:spcBef>
              <a:buClr>
                <a:schemeClr val="accent1"/>
              </a:buClr>
              <a:buFont typeface="Arial" charset="0"/>
              <a:buNone/>
            </a:pPr>
            <a:r>
              <a:rPr lang="en-GB" sz="2000"/>
              <a:t>q	Stacking capacity</a:t>
            </a:r>
          </a:p>
        </p:txBody>
      </p:sp>
      <p:sp>
        <p:nvSpPr>
          <p:cNvPr id="31790" name="Title 4"/>
          <p:cNvSpPr>
            <a:spLocks/>
          </p:cNvSpPr>
          <p:nvPr/>
        </p:nvSpPr>
        <p:spPr bwMode="auto">
          <a:xfrm>
            <a:off x="560388" y="301625"/>
            <a:ext cx="8774112" cy="792163"/>
          </a:xfrm>
          <a:prstGeom prst="rect">
            <a:avLst/>
          </a:prstGeom>
          <a:noFill/>
          <a:ln w="9525">
            <a:noFill/>
            <a:miter lim="800000"/>
            <a:headEnd/>
            <a:tailEnd/>
          </a:ln>
        </p:spPr>
        <p:txBody>
          <a:bodyPr lIns="0" tIns="0" rIns="0" bIns="7200" anchor="b"/>
          <a:lstStyle/>
          <a:p>
            <a:pPr>
              <a:lnSpc>
                <a:spcPct val="95000"/>
              </a:lnSpc>
            </a:pPr>
            <a:r>
              <a:rPr lang="en-GB" sz="2400" b="1"/>
              <a:t>Blending Efficiency</a:t>
            </a:r>
          </a:p>
        </p:txBody>
      </p:sp>
      <p:graphicFrame>
        <p:nvGraphicFramePr>
          <p:cNvPr id="31784" name="Object 40"/>
          <p:cNvGraphicFramePr>
            <a:graphicFrameLocks noChangeAspect="1"/>
          </p:cNvGraphicFramePr>
          <p:nvPr/>
        </p:nvGraphicFramePr>
        <p:xfrm>
          <a:off x="4879975" y="1514475"/>
          <a:ext cx="874713" cy="436563"/>
        </p:xfrm>
        <a:graphic>
          <a:graphicData uri="http://schemas.openxmlformats.org/presentationml/2006/ole">
            <mc:AlternateContent xmlns:mc="http://schemas.openxmlformats.org/markup-compatibility/2006">
              <mc:Choice xmlns:v="urn:schemas-microsoft-com:vml" Requires="v">
                <p:oleObj spid="_x0000_s31803" name="Equation" r:id="rId3" imgW="457200" imgH="228600" progId="Equation.3">
                  <p:embed/>
                </p:oleObj>
              </mc:Choice>
              <mc:Fallback>
                <p:oleObj name="Equation" r:id="rId3" imgW="457200" imgH="22860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975" y="1514475"/>
                        <a:ext cx="874713"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91" name="Rectangle 1052"/>
          <p:cNvSpPr>
            <a:spLocks noChangeArrowheads="1"/>
          </p:cNvSpPr>
          <p:nvPr/>
        </p:nvSpPr>
        <p:spPr bwMode="auto">
          <a:xfrm>
            <a:off x="4808538" y="1412875"/>
            <a:ext cx="4646612" cy="1873250"/>
          </a:xfrm>
          <a:prstGeom prst="rect">
            <a:avLst/>
          </a:prstGeom>
          <a:noFill/>
          <a:ln w="25400">
            <a:solidFill>
              <a:schemeClr val="accent2"/>
            </a:solidFill>
            <a:miter lim="800000"/>
            <a:headEnd/>
            <a:tailEnd/>
          </a:ln>
        </p:spPr>
        <p:txBody>
          <a:bodyPr wrap="none" anchor="ctr"/>
          <a:lstStyle/>
          <a:p>
            <a:endParaRPr lang="en-GB"/>
          </a:p>
        </p:txBody>
      </p:sp>
      <p:graphicFrame>
        <p:nvGraphicFramePr>
          <p:cNvPr id="31786" name="Object 42"/>
          <p:cNvGraphicFramePr>
            <a:graphicFrameLocks noChangeAspect="1"/>
          </p:cNvGraphicFramePr>
          <p:nvPr/>
        </p:nvGraphicFramePr>
        <p:xfrm>
          <a:off x="6248400" y="2079625"/>
          <a:ext cx="2528888" cy="971550"/>
        </p:xfrm>
        <a:graphic>
          <a:graphicData uri="http://schemas.openxmlformats.org/presentationml/2006/ole">
            <mc:AlternateContent xmlns:mc="http://schemas.openxmlformats.org/markup-compatibility/2006">
              <mc:Choice xmlns:v="urn:schemas-microsoft-com:vml" Requires="v">
                <p:oleObj spid="_x0000_s31804" name="Equation" r:id="rId5" imgW="1320800" imgH="508000" progId="Equation.3">
                  <p:embed/>
                </p:oleObj>
              </mc:Choice>
              <mc:Fallback>
                <p:oleObj name="Equation" r:id="rId5" imgW="1320800" imgH="5080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079625"/>
                        <a:ext cx="252888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92" name="Text Box 1055"/>
          <p:cNvSpPr txBox="1">
            <a:spLocks noChangeArrowheads="1"/>
          </p:cNvSpPr>
          <p:nvPr/>
        </p:nvSpPr>
        <p:spPr bwMode="auto">
          <a:xfrm>
            <a:off x="5381625" y="2278063"/>
            <a:ext cx="727075" cy="457200"/>
          </a:xfrm>
          <a:prstGeom prst="rect">
            <a:avLst/>
          </a:prstGeom>
          <a:noFill/>
          <a:ln w="9525">
            <a:noFill/>
            <a:miter lim="800000"/>
            <a:headEnd/>
            <a:tailEnd/>
          </a:ln>
        </p:spPr>
        <p:txBody>
          <a:bodyPr wrap="none">
            <a:spAutoFit/>
          </a:bodyPr>
          <a:lstStyle/>
          <a:p>
            <a:r>
              <a:rPr lang="en-US" sz="2400"/>
              <a:t>with</a:t>
            </a:r>
          </a:p>
        </p:txBody>
      </p:sp>
      <p:sp>
        <p:nvSpPr>
          <p:cNvPr id="31793" name="Text Box 1055"/>
          <p:cNvSpPr txBox="1">
            <a:spLocks noChangeArrowheads="1"/>
          </p:cNvSpPr>
          <p:nvPr/>
        </p:nvSpPr>
        <p:spPr bwMode="auto">
          <a:xfrm>
            <a:off x="5745163" y="1557338"/>
            <a:ext cx="3765550" cy="366712"/>
          </a:xfrm>
          <a:prstGeom prst="rect">
            <a:avLst/>
          </a:prstGeom>
          <a:noFill/>
          <a:ln w="9525">
            <a:noFill/>
            <a:miter lim="800000"/>
            <a:headEnd/>
            <a:tailEnd/>
          </a:ln>
        </p:spPr>
        <p:txBody>
          <a:bodyPr wrap="none">
            <a:spAutoFit/>
          </a:bodyPr>
          <a:lstStyle/>
          <a:p>
            <a:r>
              <a:rPr lang="en-US"/>
              <a:t>(for statistically independent layers)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pPr>
              <a:defRPr/>
            </a:pPr>
            <a:fld id="{0955EC10-F4D8-4F62-ACCF-A17D71FF84CB}" type="slidenum">
              <a:rPr lang="en-US"/>
              <a:pPr>
                <a:defRPr/>
              </a:pPr>
              <a:t>16</a:t>
            </a:fld>
            <a:endParaRPr lang="en-US" dirty="0"/>
          </a:p>
        </p:txBody>
      </p:sp>
      <p:sp>
        <p:nvSpPr>
          <p:cNvPr id="19458" name="Slide Number Placeholder 4"/>
          <p:cNvSpPr txBox="1">
            <a:spLocks noGrp="1"/>
          </p:cNvSpPr>
          <p:nvPr/>
        </p:nvSpPr>
        <p:spPr bwMode="auto">
          <a:xfrm>
            <a:off x="8948738" y="6416675"/>
            <a:ext cx="433387" cy="166688"/>
          </a:xfrm>
          <a:prstGeom prst="rect">
            <a:avLst/>
          </a:prstGeom>
          <a:noFill/>
          <a:ln>
            <a:miter lim="800000"/>
            <a:headEnd/>
            <a:tailEnd/>
          </a:ln>
        </p:spPr>
        <p:txBody>
          <a:bodyPr wrap="none" lIns="0" tIns="0" rIns="0" bIns="0" anchor="b"/>
          <a:lstStyle/>
          <a:p>
            <a:pPr algn="r">
              <a:defRPr/>
            </a:pPr>
            <a:fld id="{4C3BDA6D-5434-40A0-90E3-21E663B03AB1}" type="slidenum">
              <a:rPr lang="en-US" sz="800">
                <a:latin typeface="+mn-lt"/>
              </a:rPr>
              <a:pPr algn="r">
                <a:defRPr/>
              </a:pPr>
              <a:t>16</a:t>
            </a:fld>
            <a:endParaRPr lang="en-US" sz="800">
              <a:latin typeface="+mn-lt"/>
            </a:endParaRPr>
          </a:p>
        </p:txBody>
      </p:sp>
      <p:sp>
        <p:nvSpPr>
          <p:cNvPr id="32770" name="Title 6"/>
          <p:cNvSpPr>
            <a:spLocks/>
          </p:cNvSpPr>
          <p:nvPr/>
        </p:nvSpPr>
        <p:spPr bwMode="auto">
          <a:xfrm>
            <a:off x="560388" y="1916113"/>
            <a:ext cx="8785225" cy="1052512"/>
          </a:xfrm>
          <a:prstGeom prst="rect">
            <a:avLst/>
          </a:prstGeom>
          <a:noFill/>
          <a:ln w="9525">
            <a:noFill/>
            <a:miter lim="800000"/>
            <a:headEnd/>
            <a:tailEnd/>
          </a:ln>
        </p:spPr>
        <p:txBody>
          <a:bodyPr lIns="0" tIns="0" rIns="0" bIns="0"/>
          <a:lstStyle/>
          <a:p>
            <a:pPr eaLnBrk="0" hangingPunct="0">
              <a:lnSpc>
                <a:spcPct val="95000"/>
              </a:lnSpc>
            </a:pPr>
            <a:r>
              <a:rPr lang="en-GB" sz="3400" b="1"/>
              <a:t>The End Cone Effect</a:t>
            </a:r>
          </a:p>
        </p:txBody>
      </p:sp>
      <p:sp>
        <p:nvSpPr>
          <p:cNvPr id="32771" name="Title 6"/>
          <p:cNvSpPr>
            <a:spLocks/>
          </p:cNvSpPr>
          <p:nvPr/>
        </p:nvSpPr>
        <p:spPr bwMode="auto">
          <a:xfrm>
            <a:off x="517525" y="433388"/>
            <a:ext cx="8785225" cy="1052512"/>
          </a:xfrm>
          <a:prstGeom prst="rect">
            <a:avLst/>
          </a:prstGeom>
          <a:noFill/>
          <a:ln w="9525">
            <a:noFill/>
            <a:miter lim="800000"/>
            <a:headEnd/>
            <a:tailEnd/>
          </a:ln>
        </p:spPr>
        <p:txBody>
          <a:bodyPr lIns="0" tIns="0" rIns="0" bIns="0"/>
          <a:lstStyle/>
          <a:p>
            <a:pPr eaLnBrk="0" hangingPunct="0">
              <a:lnSpc>
                <a:spcPct val="95000"/>
              </a:lnSpc>
            </a:pPr>
            <a:r>
              <a:rPr lang="en-US" sz="2000"/>
              <a:t>Operation of Preblending Systems</a:t>
            </a:r>
            <a:endParaRPr lang="en-GB"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pPr>
              <a:defRPr/>
            </a:pPr>
            <a:fld id="{537F0C21-C9CA-474E-B921-2EAC58B2D537}" type="slidenum">
              <a:rPr lang="en-US"/>
              <a:pPr>
                <a:defRPr/>
              </a:pPr>
              <a:t>17</a:t>
            </a:fld>
            <a:endParaRPr lang="en-US" dirty="0"/>
          </a:p>
        </p:txBody>
      </p:sp>
      <p:sp>
        <p:nvSpPr>
          <p:cNvPr id="33793" name="Slide Number Placeholder 4"/>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51447049-F3FF-46BC-A503-F8897426C049}" type="slidenum">
              <a:rPr lang="en-US" sz="800"/>
              <a:pPr algn="r"/>
              <a:t>17</a:t>
            </a:fld>
            <a:endParaRPr lang="en-US" sz="800"/>
          </a:p>
        </p:txBody>
      </p:sp>
      <p:sp>
        <p:nvSpPr>
          <p:cNvPr id="8" name="Content Placeholder 7"/>
          <p:cNvSpPr>
            <a:spLocks/>
          </p:cNvSpPr>
          <p:nvPr/>
        </p:nvSpPr>
        <p:spPr bwMode="auto">
          <a:xfrm>
            <a:off x="488950" y="1231900"/>
            <a:ext cx="8424863" cy="4897438"/>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Problem</a:t>
            </a:r>
          </a:p>
          <a:p>
            <a:pPr marL="534988" lvl="1" indent="-265113" eaLnBrk="0" hangingPunct="0">
              <a:spcBef>
                <a:spcPts val="1200"/>
              </a:spcBef>
              <a:buClr>
                <a:schemeClr val="accent1"/>
              </a:buClr>
              <a:buFont typeface="Arial" charset="0"/>
              <a:buChar char="•"/>
            </a:pPr>
            <a:r>
              <a:rPr lang="en-GB"/>
              <a:t>Peak disturbance when cutting a new pile</a:t>
            </a:r>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r>
              <a:rPr lang="en-GB"/>
              <a:t>Correcting by means of additive proportioning is possible but expensive symptom fighting</a:t>
            </a:r>
          </a:p>
          <a:p>
            <a:pPr marL="534988" lvl="1" indent="-265113" eaLnBrk="0" hangingPunct="0">
              <a:spcBef>
                <a:spcPts val="1200"/>
              </a:spcBef>
              <a:buClr>
                <a:schemeClr val="accent1"/>
              </a:buClr>
              <a:buFont typeface="Arial" charset="0"/>
              <a:buChar char="•"/>
            </a:pPr>
            <a:endParaRPr lang="en-GB"/>
          </a:p>
          <a:p>
            <a:pPr marL="269875" indent="-269875" eaLnBrk="0" hangingPunct="0">
              <a:spcBef>
                <a:spcPts val="1200"/>
              </a:spcBef>
              <a:buClr>
                <a:schemeClr val="accent1"/>
              </a:buClr>
              <a:buFont typeface="Arial" charset="0"/>
              <a:buChar char="•"/>
            </a:pPr>
            <a:r>
              <a:rPr lang="en-GB" sz="2000"/>
              <a:t>Solution</a:t>
            </a:r>
          </a:p>
          <a:p>
            <a:pPr marL="534988" lvl="1" indent="-265113" eaLnBrk="0" hangingPunct="0">
              <a:spcBef>
                <a:spcPts val="1200"/>
              </a:spcBef>
              <a:buClr>
                <a:schemeClr val="accent1"/>
              </a:buClr>
              <a:buFont typeface="Arial" charset="0"/>
              <a:buChar char="•"/>
            </a:pPr>
            <a:r>
              <a:rPr lang="en-GB"/>
              <a:t>Improved layering solves the problem at its source</a:t>
            </a:r>
          </a:p>
        </p:txBody>
      </p:sp>
      <p:sp>
        <p:nvSpPr>
          <p:cNvPr id="33795" name="Title 6"/>
          <p:cNvSpPr>
            <a:spLocks/>
          </p:cNvSpPr>
          <p:nvPr/>
        </p:nvSpPr>
        <p:spPr bwMode="auto">
          <a:xfrm>
            <a:off x="488950" y="352425"/>
            <a:ext cx="8413750" cy="758825"/>
          </a:xfrm>
          <a:prstGeom prst="rect">
            <a:avLst/>
          </a:prstGeom>
          <a:noFill/>
          <a:ln w="9525">
            <a:noFill/>
            <a:miter lim="800000"/>
            <a:headEnd/>
            <a:tailEnd/>
          </a:ln>
        </p:spPr>
        <p:txBody>
          <a:bodyPr lIns="0" tIns="0" rIns="0" bIns="7200" anchor="b"/>
          <a:lstStyle/>
          <a:p>
            <a:pPr eaLnBrk="0" hangingPunct="0">
              <a:lnSpc>
                <a:spcPct val="95000"/>
              </a:lnSpc>
            </a:pPr>
            <a:r>
              <a:rPr lang="en-GB" sz="2400" b="1"/>
              <a:t>Impact on Performance</a:t>
            </a:r>
          </a:p>
        </p:txBody>
      </p:sp>
      <p:pic>
        <p:nvPicPr>
          <p:cNvPr id="3379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12888" y="2247900"/>
            <a:ext cx="6269037" cy="1863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500"/>
                                        <p:tgtEl>
                                          <p:spTgt spid="8">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9" end="9"/>
                                            </p:txEl>
                                          </p:spTgt>
                                        </p:tgtEl>
                                        <p:attrNameLst>
                                          <p:attrName>style.visibility</p:attrName>
                                        </p:attrNameLst>
                                      </p:cBhvr>
                                      <p:to>
                                        <p:strVal val="visible"/>
                                      </p:to>
                                    </p:set>
                                    <p:animEffect transition="in" filter="fade">
                                      <p:cBhvr>
                                        <p:cTn id="12" dur="500"/>
                                        <p:tgtEl>
                                          <p:spTgt spid="8">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animEffect transition="in" filter="fade">
                                      <p:cBhvr>
                                        <p:cTn id="15"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1"/>
          </p:nvPr>
        </p:nvSpPr>
        <p:spPr/>
        <p:txBody>
          <a:bodyPr/>
          <a:lstStyle/>
          <a:p>
            <a:pPr>
              <a:defRPr/>
            </a:pPr>
            <a:fld id="{DC0B3797-A15B-433C-BE16-14EE458C8C39}" type="slidenum">
              <a:rPr lang="en-US"/>
              <a:pPr>
                <a:defRPr/>
              </a:pPr>
              <a:t>18</a:t>
            </a:fld>
            <a:endParaRPr lang="en-US" dirty="0"/>
          </a:p>
        </p:txBody>
      </p:sp>
      <p:sp>
        <p:nvSpPr>
          <p:cNvPr id="34817" name="Slide Number Placeholder 4"/>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6296DC45-81F3-4757-8175-39F9546D456D}" type="slidenum">
              <a:rPr lang="en-US" sz="800"/>
              <a:pPr algn="r"/>
              <a:t>18</a:t>
            </a:fld>
            <a:endParaRPr lang="en-US" sz="800"/>
          </a:p>
        </p:txBody>
      </p:sp>
      <p:sp>
        <p:nvSpPr>
          <p:cNvPr id="4" name="Content Placeholder 3"/>
          <p:cNvSpPr>
            <a:spLocks/>
          </p:cNvSpPr>
          <p:nvPr/>
        </p:nvSpPr>
        <p:spPr bwMode="auto">
          <a:xfrm>
            <a:off x="560388" y="1223963"/>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Layering pattern</a:t>
            </a:r>
          </a:p>
          <a:p>
            <a:pPr marL="534988" lvl="1" indent="-265113" eaLnBrk="0" hangingPunct="0">
              <a:spcBef>
                <a:spcPts val="1200"/>
              </a:spcBef>
              <a:buClr>
                <a:schemeClr val="accent1"/>
              </a:buClr>
              <a:buFont typeface="Arial" charset="0"/>
              <a:buChar char="•"/>
            </a:pPr>
            <a:r>
              <a:rPr lang="en-GB"/>
              <a:t>In the beginning only very few layers are reclaimed at a time</a:t>
            </a:r>
          </a:p>
          <a:p>
            <a:pPr marL="269875" indent="-269875" eaLnBrk="0" hangingPunct="0">
              <a:spcBef>
                <a:spcPts val="1200"/>
              </a:spcBef>
              <a:buClr>
                <a:schemeClr val="accent1"/>
              </a:buClr>
              <a:buFont typeface="Arial" charset="0"/>
              <a:buChar char="•"/>
            </a:pPr>
            <a:r>
              <a:rPr lang="en-GB" sz="2000"/>
              <a:t>Segregation</a:t>
            </a:r>
          </a:p>
          <a:p>
            <a:pPr marL="534988" lvl="1" indent="-265113" eaLnBrk="0" hangingPunct="0">
              <a:spcBef>
                <a:spcPts val="1200"/>
              </a:spcBef>
              <a:buClr>
                <a:schemeClr val="accent1"/>
              </a:buClr>
              <a:buFont typeface="Arial" charset="0"/>
              <a:buChar char="•"/>
            </a:pPr>
            <a:r>
              <a:rPr lang="en-GB"/>
              <a:t>Coarse particles (often having a different chemical composition) tend to roll down the pile</a:t>
            </a:r>
          </a:p>
          <a:p>
            <a:pPr marL="534988" lvl="1" indent="-265113" eaLnBrk="0" hangingPunct="0">
              <a:spcBef>
                <a:spcPts val="1200"/>
              </a:spcBef>
              <a:buClr>
                <a:schemeClr val="accent1"/>
              </a:buClr>
              <a:buFont typeface="Arial" charset="0"/>
              <a:buChar char="•"/>
            </a:pPr>
            <a:r>
              <a:rPr lang="en-GB"/>
              <a:t>These particles are reclaimed first</a:t>
            </a:r>
          </a:p>
          <a:p>
            <a:pPr marL="534988" lvl="1" indent="-265113" eaLnBrk="0" hangingPunct="0">
              <a:spcBef>
                <a:spcPts val="1200"/>
              </a:spcBef>
              <a:buClr>
                <a:schemeClr val="accent1"/>
              </a:buClr>
              <a:buFont typeface="Arial" charset="0"/>
              <a:buChar char="•"/>
            </a:pPr>
            <a:endParaRPr lang="en-GB"/>
          </a:p>
        </p:txBody>
      </p:sp>
      <p:sp>
        <p:nvSpPr>
          <p:cNvPr id="34819" name="Title 4"/>
          <p:cNvSpPr>
            <a:spLocks/>
          </p:cNvSpPr>
          <p:nvPr/>
        </p:nvSpPr>
        <p:spPr bwMode="auto">
          <a:xfrm>
            <a:off x="560388" y="330200"/>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Problem: End Cone Effect</a:t>
            </a:r>
          </a:p>
        </p:txBody>
      </p:sp>
      <p:pic>
        <p:nvPicPr>
          <p:cNvPr id="34820" name="Picture 117" descr="VKO-036"/>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89175" y="4076700"/>
            <a:ext cx="5797550" cy="1822450"/>
          </a:xfrm>
          <a:prstGeom prst="rect">
            <a:avLst/>
          </a:prstGeom>
          <a:noFill/>
          <a:ln w="9525">
            <a:noFill/>
            <a:miter lim="800000"/>
            <a:headEnd/>
            <a:tailEnd/>
          </a:ln>
        </p:spPr>
      </p:pic>
      <p:grpSp>
        <p:nvGrpSpPr>
          <p:cNvPr id="8" name="Group 7"/>
          <p:cNvGrpSpPr>
            <a:grpSpLocks/>
          </p:cNvGrpSpPr>
          <p:nvPr/>
        </p:nvGrpSpPr>
        <p:grpSpPr bwMode="auto">
          <a:xfrm>
            <a:off x="2703513" y="5348288"/>
            <a:ext cx="776287" cy="347662"/>
            <a:chOff x="3203" y="1598"/>
            <a:chExt cx="534" cy="186"/>
          </a:xfrm>
        </p:grpSpPr>
        <p:sp>
          <p:nvSpPr>
            <p:cNvPr id="9" name="Oval 8"/>
            <p:cNvSpPr>
              <a:spLocks noChangeArrowheads="1"/>
            </p:cNvSpPr>
            <p:nvPr/>
          </p:nvSpPr>
          <p:spPr bwMode="auto">
            <a:xfrm>
              <a:off x="3250" y="1725"/>
              <a:ext cx="56" cy="54"/>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0" name="Oval 9"/>
            <p:cNvSpPr>
              <a:spLocks noChangeArrowheads="1"/>
            </p:cNvSpPr>
            <p:nvPr/>
          </p:nvSpPr>
          <p:spPr bwMode="auto">
            <a:xfrm>
              <a:off x="3299" y="1715"/>
              <a:ext cx="56"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1" name="Oval 10"/>
            <p:cNvSpPr>
              <a:spLocks noChangeArrowheads="1"/>
            </p:cNvSpPr>
            <p:nvPr/>
          </p:nvSpPr>
          <p:spPr bwMode="auto">
            <a:xfrm>
              <a:off x="3359" y="1728"/>
              <a:ext cx="56"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2" name="Oval 11"/>
            <p:cNvSpPr>
              <a:spLocks noChangeArrowheads="1"/>
            </p:cNvSpPr>
            <p:nvPr/>
          </p:nvSpPr>
          <p:spPr bwMode="auto">
            <a:xfrm>
              <a:off x="3419" y="1725"/>
              <a:ext cx="56" cy="54"/>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3" name="Oval 12"/>
            <p:cNvSpPr>
              <a:spLocks noChangeArrowheads="1"/>
            </p:cNvSpPr>
            <p:nvPr/>
          </p:nvSpPr>
          <p:spPr bwMode="auto">
            <a:xfrm>
              <a:off x="3483" y="1718"/>
              <a:ext cx="59"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4" name="Oval 13"/>
            <p:cNvSpPr>
              <a:spLocks noChangeArrowheads="1"/>
            </p:cNvSpPr>
            <p:nvPr/>
          </p:nvSpPr>
          <p:spPr bwMode="auto">
            <a:xfrm>
              <a:off x="3536" y="1728"/>
              <a:ext cx="56"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5" name="Oval 14"/>
            <p:cNvSpPr>
              <a:spLocks noChangeArrowheads="1"/>
            </p:cNvSpPr>
            <p:nvPr/>
          </p:nvSpPr>
          <p:spPr bwMode="auto">
            <a:xfrm>
              <a:off x="3392" y="1682"/>
              <a:ext cx="56"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6" name="Oval 15"/>
            <p:cNvSpPr>
              <a:spLocks noChangeArrowheads="1"/>
            </p:cNvSpPr>
            <p:nvPr/>
          </p:nvSpPr>
          <p:spPr bwMode="auto">
            <a:xfrm>
              <a:off x="3459" y="1668"/>
              <a:ext cx="59"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7" name="Oval 16"/>
            <p:cNvSpPr>
              <a:spLocks noChangeArrowheads="1"/>
            </p:cNvSpPr>
            <p:nvPr/>
          </p:nvSpPr>
          <p:spPr bwMode="auto">
            <a:xfrm>
              <a:off x="3605" y="1655"/>
              <a:ext cx="56"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8" name="Oval 17"/>
            <p:cNvSpPr>
              <a:spLocks noChangeArrowheads="1"/>
            </p:cNvSpPr>
            <p:nvPr/>
          </p:nvSpPr>
          <p:spPr bwMode="auto">
            <a:xfrm>
              <a:off x="3530" y="1668"/>
              <a:ext cx="59" cy="56"/>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9" name="Oval 18"/>
            <p:cNvSpPr>
              <a:spLocks noChangeArrowheads="1"/>
            </p:cNvSpPr>
            <p:nvPr/>
          </p:nvSpPr>
          <p:spPr bwMode="auto">
            <a:xfrm>
              <a:off x="3505" y="1641"/>
              <a:ext cx="36" cy="39"/>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0" name="Oval 19"/>
            <p:cNvSpPr>
              <a:spLocks noChangeArrowheads="1"/>
            </p:cNvSpPr>
            <p:nvPr/>
          </p:nvSpPr>
          <p:spPr bwMode="auto">
            <a:xfrm>
              <a:off x="3203" y="1734"/>
              <a:ext cx="39" cy="39"/>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1" name="Oval 20"/>
            <p:cNvSpPr>
              <a:spLocks noChangeArrowheads="1"/>
            </p:cNvSpPr>
            <p:nvPr/>
          </p:nvSpPr>
          <p:spPr bwMode="auto">
            <a:xfrm>
              <a:off x="3569" y="1631"/>
              <a:ext cx="39" cy="39"/>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2" name="Oval 21"/>
            <p:cNvSpPr>
              <a:spLocks noChangeArrowheads="1"/>
            </p:cNvSpPr>
            <p:nvPr/>
          </p:nvSpPr>
          <p:spPr bwMode="auto">
            <a:xfrm>
              <a:off x="3611" y="1611"/>
              <a:ext cx="37" cy="39"/>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3" name="Oval 22"/>
            <p:cNvSpPr>
              <a:spLocks noChangeArrowheads="1"/>
            </p:cNvSpPr>
            <p:nvPr/>
          </p:nvSpPr>
          <p:spPr bwMode="auto">
            <a:xfrm>
              <a:off x="3692" y="1638"/>
              <a:ext cx="39" cy="39"/>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4" name="Oval 23"/>
            <p:cNvSpPr>
              <a:spLocks noChangeArrowheads="1"/>
            </p:cNvSpPr>
            <p:nvPr/>
          </p:nvSpPr>
          <p:spPr bwMode="auto">
            <a:xfrm>
              <a:off x="3645" y="1625"/>
              <a:ext cx="38" cy="39"/>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5" name="Oval 24"/>
            <p:cNvSpPr>
              <a:spLocks noChangeArrowheads="1"/>
            </p:cNvSpPr>
            <p:nvPr/>
          </p:nvSpPr>
          <p:spPr bwMode="auto">
            <a:xfrm>
              <a:off x="3698" y="1598"/>
              <a:ext cx="39" cy="39"/>
            </a:xfrm>
            <a:prstGeom prst="ellipse">
              <a:avLst/>
            </a:prstGeom>
            <a:solidFill>
              <a:srgbClr val="FF0000"/>
            </a:solid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grpSp>
        <p:nvGrpSpPr>
          <p:cNvPr id="34822" name="Group 101"/>
          <p:cNvGrpSpPr>
            <a:grpSpLocks/>
          </p:cNvGrpSpPr>
          <p:nvPr/>
        </p:nvGrpSpPr>
        <p:grpSpPr bwMode="auto">
          <a:xfrm>
            <a:off x="2438400" y="3878263"/>
            <a:ext cx="2211388" cy="1787525"/>
            <a:chOff x="3557" y="2927"/>
            <a:chExt cx="738" cy="453"/>
          </a:xfrm>
        </p:grpSpPr>
        <p:sp>
          <p:nvSpPr>
            <p:cNvPr id="27" name="Line 102"/>
            <p:cNvSpPr>
              <a:spLocks noChangeShapeType="1"/>
            </p:cNvSpPr>
            <p:nvPr/>
          </p:nvSpPr>
          <p:spPr bwMode="auto">
            <a:xfrm flipH="1">
              <a:off x="3619" y="2948"/>
              <a:ext cx="676" cy="432"/>
            </a:xfrm>
            <a:prstGeom prst="line">
              <a:avLst/>
            </a:prstGeom>
            <a:noFill/>
            <a:ln w="76200">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8" name="Line 103"/>
            <p:cNvSpPr>
              <a:spLocks noChangeShapeType="1"/>
            </p:cNvSpPr>
            <p:nvPr/>
          </p:nvSpPr>
          <p:spPr bwMode="auto">
            <a:xfrm>
              <a:off x="3691" y="3317"/>
              <a:ext cx="52" cy="57"/>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9" name="Line 104"/>
            <p:cNvSpPr>
              <a:spLocks noChangeShapeType="1"/>
            </p:cNvSpPr>
            <p:nvPr/>
          </p:nvSpPr>
          <p:spPr bwMode="auto">
            <a:xfrm>
              <a:off x="3740" y="3281"/>
              <a:ext cx="51"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0" name="Line 105"/>
            <p:cNvSpPr>
              <a:spLocks noChangeShapeType="1"/>
            </p:cNvSpPr>
            <p:nvPr/>
          </p:nvSpPr>
          <p:spPr bwMode="auto">
            <a:xfrm>
              <a:off x="3788" y="3249"/>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1" name="Line 106"/>
            <p:cNvSpPr>
              <a:spLocks noChangeShapeType="1"/>
            </p:cNvSpPr>
            <p:nvPr/>
          </p:nvSpPr>
          <p:spPr bwMode="auto">
            <a:xfrm>
              <a:off x="3837" y="3224"/>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2" name="Line 107"/>
            <p:cNvSpPr>
              <a:spLocks noChangeShapeType="1"/>
            </p:cNvSpPr>
            <p:nvPr/>
          </p:nvSpPr>
          <p:spPr bwMode="auto">
            <a:xfrm>
              <a:off x="3885" y="3189"/>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3" name="Line 108"/>
            <p:cNvSpPr>
              <a:spLocks noChangeShapeType="1"/>
            </p:cNvSpPr>
            <p:nvPr/>
          </p:nvSpPr>
          <p:spPr bwMode="auto">
            <a:xfrm>
              <a:off x="3933" y="3157"/>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4" name="Line 109"/>
            <p:cNvSpPr>
              <a:spLocks noChangeShapeType="1"/>
            </p:cNvSpPr>
            <p:nvPr/>
          </p:nvSpPr>
          <p:spPr bwMode="auto">
            <a:xfrm>
              <a:off x="3985" y="3127"/>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5" name="Line 110"/>
            <p:cNvSpPr>
              <a:spLocks noChangeShapeType="1"/>
            </p:cNvSpPr>
            <p:nvPr/>
          </p:nvSpPr>
          <p:spPr bwMode="auto">
            <a:xfrm>
              <a:off x="4035" y="3094"/>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6" name="Line 111"/>
            <p:cNvSpPr>
              <a:spLocks noChangeShapeType="1"/>
            </p:cNvSpPr>
            <p:nvPr/>
          </p:nvSpPr>
          <p:spPr bwMode="auto">
            <a:xfrm>
              <a:off x="4086" y="3062"/>
              <a:ext cx="52" cy="57"/>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7" name="Line 112"/>
            <p:cNvSpPr>
              <a:spLocks noChangeShapeType="1"/>
            </p:cNvSpPr>
            <p:nvPr/>
          </p:nvSpPr>
          <p:spPr bwMode="auto">
            <a:xfrm>
              <a:off x="4136" y="3033"/>
              <a:ext cx="52" cy="57"/>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8" name="Line 113"/>
            <p:cNvSpPr>
              <a:spLocks noChangeShapeType="1"/>
            </p:cNvSpPr>
            <p:nvPr/>
          </p:nvSpPr>
          <p:spPr bwMode="auto">
            <a:xfrm>
              <a:off x="4184" y="2997"/>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9" name="Line 114"/>
            <p:cNvSpPr>
              <a:spLocks noChangeShapeType="1"/>
            </p:cNvSpPr>
            <p:nvPr/>
          </p:nvSpPr>
          <p:spPr bwMode="auto">
            <a:xfrm>
              <a:off x="4233" y="2965"/>
              <a:ext cx="52" cy="58"/>
            </a:xfrm>
            <a:prstGeom prst="line">
              <a:avLst/>
            </a:prstGeom>
            <a:noFill/>
            <a:ln w="28575">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40" name="Line 115"/>
            <p:cNvSpPr>
              <a:spLocks noChangeShapeType="1"/>
            </p:cNvSpPr>
            <p:nvPr/>
          </p:nvSpPr>
          <p:spPr bwMode="auto">
            <a:xfrm flipH="1">
              <a:off x="3599" y="2927"/>
              <a:ext cx="676" cy="432"/>
            </a:xfrm>
            <a:prstGeom prst="line">
              <a:avLst/>
            </a:prstGeom>
            <a:noFill/>
            <a:ln w="76200">
              <a:solidFill>
                <a:srgbClr val="3333CC"/>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41" name="Line 116"/>
            <p:cNvSpPr>
              <a:spLocks noChangeShapeType="1"/>
            </p:cNvSpPr>
            <p:nvPr/>
          </p:nvSpPr>
          <p:spPr bwMode="auto">
            <a:xfrm>
              <a:off x="3557" y="3128"/>
              <a:ext cx="258" cy="0"/>
            </a:xfrm>
            <a:prstGeom prst="line">
              <a:avLst/>
            </a:prstGeom>
            <a:noFill/>
            <a:ln w="57150">
              <a:solidFill>
                <a:srgbClr val="3333CC"/>
              </a:solidFill>
              <a:round/>
              <a:headEnd/>
              <a:tailEnd type="triangle" w="med" len="me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1"/>
          </p:nvPr>
        </p:nvSpPr>
        <p:spPr/>
        <p:txBody>
          <a:bodyPr/>
          <a:lstStyle/>
          <a:p>
            <a:pPr>
              <a:defRPr/>
            </a:pPr>
            <a:fld id="{DA3C217C-1C1F-4F8D-9C51-541F086A0F09}" type="slidenum">
              <a:rPr lang="en-US"/>
              <a:pPr>
                <a:defRPr/>
              </a:pPr>
              <a:t>19</a:t>
            </a:fld>
            <a:endParaRPr lang="en-US" dirty="0"/>
          </a:p>
        </p:txBody>
      </p:sp>
      <p:sp>
        <p:nvSpPr>
          <p:cNvPr id="35841"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6BA12DBC-E70F-4144-ABF8-B2C091299382}" type="slidenum">
              <a:rPr lang="en-US" sz="800"/>
              <a:pPr algn="r"/>
              <a:t>19</a:t>
            </a:fld>
            <a:endParaRPr lang="en-US" sz="800"/>
          </a:p>
        </p:txBody>
      </p:sp>
      <p:sp>
        <p:nvSpPr>
          <p:cNvPr id="35842" name="Content Placeholder 3"/>
          <p:cNvSpPr>
            <a:spLocks/>
          </p:cNvSpPr>
          <p:nvPr/>
        </p:nvSpPr>
        <p:spPr bwMode="auto">
          <a:xfrm>
            <a:off x="560388" y="1195388"/>
            <a:ext cx="5113337"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Instead of stacking all layers up to a single reversing point, make reversing points dependant of the stacking height. This</a:t>
            </a:r>
          </a:p>
          <a:p>
            <a:pPr marL="534988" lvl="1" indent="-265113" eaLnBrk="0" hangingPunct="0">
              <a:spcBef>
                <a:spcPts val="1200"/>
              </a:spcBef>
              <a:buClr>
                <a:schemeClr val="accent1"/>
              </a:buClr>
              <a:buFont typeface="Arial" charset="0"/>
              <a:buChar char="•"/>
            </a:pPr>
            <a:r>
              <a:rPr lang="en-GB"/>
              <a:t>reduces segregation</a:t>
            </a:r>
          </a:p>
          <a:p>
            <a:pPr marL="534988" lvl="1" indent="-265113" eaLnBrk="0" hangingPunct="0">
              <a:spcBef>
                <a:spcPts val="1200"/>
              </a:spcBef>
              <a:buClr>
                <a:schemeClr val="accent1"/>
              </a:buClr>
              <a:buFont typeface="Arial" charset="0"/>
              <a:buChar char="•"/>
            </a:pPr>
            <a:r>
              <a:rPr lang="en-GB"/>
              <a:t>allows to reclaim all layers from the beginning</a:t>
            </a:r>
          </a:p>
        </p:txBody>
      </p:sp>
      <p:sp>
        <p:nvSpPr>
          <p:cNvPr id="35843" name="Title 4"/>
          <p:cNvSpPr>
            <a:spLocks/>
          </p:cNvSpPr>
          <p:nvPr/>
        </p:nvSpPr>
        <p:spPr bwMode="auto">
          <a:xfrm>
            <a:off x="560388" y="301625"/>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Solution: Variable Stacker Reversing Points</a:t>
            </a:r>
          </a:p>
        </p:txBody>
      </p:sp>
      <p:grpSp>
        <p:nvGrpSpPr>
          <p:cNvPr id="35844" name="Group 23"/>
          <p:cNvGrpSpPr>
            <a:grpSpLocks/>
          </p:cNvGrpSpPr>
          <p:nvPr/>
        </p:nvGrpSpPr>
        <p:grpSpPr bwMode="auto">
          <a:xfrm>
            <a:off x="5994400" y="1700213"/>
            <a:ext cx="3422650" cy="1584325"/>
            <a:chOff x="5805291" y="1028393"/>
            <a:chExt cx="3580433" cy="1657081"/>
          </a:xfrm>
        </p:grpSpPr>
        <p:pic>
          <p:nvPicPr>
            <p:cNvPr id="35861" name="Picture 13" descr="VKO-036"/>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05291" y="1560307"/>
              <a:ext cx="3580433" cy="1125167"/>
            </a:xfrm>
            <a:prstGeom prst="rect">
              <a:avLst/>
            </a:prstGeom>
            <a:noFill/>
            <a:ln w="9525">
              <a:noFill/>
              <a:miter lim="800000"/>
              <a:headEnd/>
              <a:tailEnd/>
            </a:ln>
          </p:spPr>
        </p:pic>
        <p:sp>
          <p:nvSpPr>
            <p:cNvPr id="35862" name="Line 14"/>
            <p:cNvSpPr>
              <a:spLocks noChangeShapeType="1"/>
            </p:cNvSpPr>
            <p:nvPr/>
          </p:nvSpPr>
          <p:spPr bwMode="auto">
            <a:xfrm>
              <a:off x="7329264" y="1028393"/>
              <a:ext cx="0" cy="440785"/>
            </a:xfrm>
            <a:prstGeom prst="line">
              <a:avLst/>
            </a:prstGeom>
            <a:noFill/>
            <a:ln w="38100">
              <a:solidFill>
                <a:srgbClr val="66FF33"/>
              </a:solidFill>
              <a:round/>
              <a:headEnd/>
              <a:tailEnd type="triangle" w="med" len="med"/>
            </a:ln>
          </p:spPr>
          <p:txBody>
            <a:bodyPr wrap="none" anchor="ctr"/>
            <a:lstStyle/>
            <a:p>
              <a:endParaRPr lang="de-DE"/>
            </a:p>
          </p:txBody>
        </p:sp>
      </p:grpSp>
      <p:grpSp>
        <p:nvGrpSpPr>
          <p:cNvPr id="35845" name="Group 22"/>
          <p:cNvGrpSpPr>
            <a:grpSpLocks/>
          </p:cNvGrpSpPr>
          <p:nvPr/>
        </p:nvGrpSpPr>
        <p:grpSpPr bwMode="auto">
          <a:xfrm>
            <a:off x="4252913" y="3563938"/>
            <a:ext cx="5164137" cy="1689100"/>
            <a:chOff x="2933700" y="4276725"/>
            <a:chExt cx="6481763" cy="2119315"/>
          </a:xfrm>
        </p:grpSpPr>
        <p:grpSp>
          <p:nvGrpSpPr>
            <p:cNvPr id="35852" name="Group 19"/>
            <p:cNvGrpSpPr>
              <a:grpSpLocks/>
            </p:cNvGrpSpPr>
            <p:nvPr/>
          </p:nvGrpSpPr>
          <p:grpSpPr bwMode="auto">
            <a:xfrm>
              <a:off x="2933700" y="5010152"/>
              <a:ext cx="6481763" cy="1385888"/>
              <a:chOff x="1860" y="3156"/>
              <a:chExt cx="4083" cy="873"/>
            </a:xfrm>
          </p:grpSpPr>
          <p:pic>
            <p:nvPicPr>
              <p:cNvPr id="35858" name="Picture 15" descr="VKO-036"/>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00" y="3167"/>
                <a:ext cx="2743" cy="862"/>
              </a:xfrm>
              <a:prstGeom prst="rect">
                <a:avLst/>
              </a:prstGeom>
              <a:noFill/>
              <a:ln w="9525">
                <a:noFill/>
                <a:miter lim="800000"/>
                <a:headEnd/>
                <a:tailEnd/>
              </a:ln>
            </p:spPr>
          </p:pic>
          <p:sp>
            <p:nvSpPr>
              <p:cNvPr id="35859" name="AutoShape 17"/>
              <p:cNvSpPr>
                <a:spLocks noChangeArrowheads="1"/>
              </p:cNvSpPr>
              <p:nvPr/>
            </p:nvSpPr>
            <p:spPr bwMode="auto">
              <a:xfrm>
                <a:off x="1860" y="3156"/>
                <a:ext cx="3111" cy="728"/>
              </a:xfrm>
              <a:prstGeom prst="parallelogram">
                <a:avLst>
                  <a:gd name="adj" fmla="val 126321"/>
                </a:avLst>
              </a:prstGeom>
              <a:solidFill>
                <a:schemeClr val="bg1"/>
              </a:solidFill>
              <a:ln w="9525">
                <a:noFill/>
                <a:miter lim="800000"/>
                <a:headEnd/>
                <a:tailEnd/>
              </a:ln>
            </p:spPr>
            <p:txBody>
              <a:bodyPr wrap="none" anchor="ctr"/>
              <a:lstStyle/>
              <a:p>
                <a:endParaRPr lang="en-GB"/>
              </a:p>
            </p:txBody>
          </p:sp>
          <p:sp>
            <p:nvSpPr>
              <p:cNvPr id="35860" name="Line 18"/>
              <p:cNvSpPr>
                <a:spLocks noChangeShapeType="1"/>
              </p:cNvSpPr>
              <p:nvPr/>
            </p:nvSpPr>
            <p:spPr bwMode="auto">
              <a:xfrm flipV="1">
                <a:off x="4080" y="3159"/>
                <a:ext cx="892" cy="709"/>
              </a:xfrm>
              <a:prstGeom prst="line">
                <a:avLst/>
              </a:prstGeom>
              <a:noFill/>
              <a:ln w="19050">
                <a:solidFill>
                  <a:schemeClr val="tx1"/>
                </a:solidFill>
                <a:round/>
                <a:headEnd/>
                <a:tailEnd/>
              </a:ln>
            </p:spPr>
            <p:txBody>
              <a:bodyPr wrap="none" anchor="ctr"/>
              <a:lstStyle/>
              <a:p>
                <a:endParaRPr lang="de-DE"/>
              </a:p>
            </p:txBody>
          </p:sp>
        </p:grpSp>
        <p:sp>
          <p:nvSpPr>
            <p:cNvPr id="35853" name="Line 20"/>
            <p:cNvSpPr>
              <a:spLocks noChangeShapeType="1"/>
            </p:cNvSpPr>
            <p:nvPr/>
          </p:nvSpPr>
          <p:spPr bwMode="auto">
            <a:xfrm>
              <a:off x="6910388" y="5029200"/>
              <a:ext cx="0" cy="720725"/>
            </a:xfrm>
            <a:prstGeom prst="line">
              <a:avLst/>
            </a:prstGeom>
            <a:noFill/>
            <a:ln w="38100">
              <a:solidFill>
                <a:srgbClr val="66FF33"/>
              </a:solidFill>
              <a:round/>
              <a:headEnd/>
              <a:tailEnd type="triangle" w="med" len="med"/>
            </a:ln>
          </p:spPr>
          <p:txBody>
            <a:bodyPr wrap="none" anchor="ctr"/>
            <a:lstStyle/>
            <a:p>
              <a:endParaRPr lang="de-DE"/>
            </a:p>
          </p:txBody>
        </p:sp>
        <p:sp>
          <p:nvSpPr>
            <p:cNvPr id="35854" name="Line 21"/>
            <p:cNvSpPr>
              <a:spLocks noChangeShapeType="1"/>
            </p:cNvSpPr>
            <p:nvPr/>
          </p:nvSpPr>
          <p:spPr bwMode="auto">
            <a:xfrm>
              <a:off x="7739063" y="4371975"/>
              <a:ext cx="0" cy="720725"/>
            </a:xfrm>
            <a:prstGeom prst="line">
              <a:avLst/>
            </a:prstGeom>
            <a:noFill/>
            <a:ln w="38100">
              <a:solidFill>
                <a:srgbClr val="66FF33"/>
              </a:solidFill>
              <a:round/>
              <a:headEnd/>
              <a:tailEnd type="triangle" w="med" len="med"/>
            </a:ln>
          </p:spPr>
          <p:txBody>
            <a:bodyPr wrap="none" anchor="ctr"/>
            <a:lstStyle/>
            <a:p>
              <a:endParaRPr lang="de-DE"/>
            </a:p>
          </p:txBody>
        </p:sp>
        <p:sp>
          <p:nvSpPr>
            <p:cNvPr id="35855" name="Line 22"/>
            <p:cNvSpPr>
              <a:spLocks noChangeShapeType="1"/>
            </p:cNvSpPr>
            <p:nvPr/>
          </p:nvSpPr>
          <p:spPr bwMode="auto">
            <a:xfrm>
              <a:off x="7281863" y="4733925"/>
              <a:ext cx="0" cy="720725"/>
            </a:xfrm>
            <a:prstGeom prst="line">
              <a:avLst/>
            </a:prstGeom>
            <a:noFill/>
            <a:ln w="38100">
              <a:solidFill>
                <a:srgbClr val="66FF33"/>
              </a:solidFill>
              <a:round/>
              <a:headEnd/>
              <a:tailEnd type="triangle" w="med" len="med"/>
            </a:ln>
          </p:spPr>
          <p:txBody>
            <a:bodyPr wrap="none" anchor="ctr"/>
            <a:lstStyle/>
            <a:p>
              <a:endParaRPr lang="de-DE"/>
            </a:p>
          </p:txBody>
        </p:sp>
        <p:sp>
          <p:nvSpPr>
            <p:cNvPr id="35856" name="Line 23"/>
            <p:cNvSpPr>
              <a:spLocks noChangeShapeType="1"/>
            </p:cNvSpPr>
            <p:nvPr/>
          </p:nvSpPr>
          <p:spPr bwMode="auto">
            <a:xfrm>
              <a:off x="7586663" y="4486275"/>
              <a:ext cx="0" cy="720725"/>
            </a:xfrm>
            <a:prstGeom prst="line">
              <a:avLst/>
            </a:prstGeom>
            <a:noFill/>
            <a:ln w="38100">
              <a:solidFill>
                <a:srgbClr val="66FF33"/>
              </a:solidFill>
              <a:round/>
              <a:headEnd/>
              <a:tailEnd type="triangle" w="med" len="med"/>
            </a:ln>
          </p:spPr>
          <p:txBody>
            <a:bodyPr wrap="none" anchor="ctr"/>
            <a:lstStyle/>
            <a:p>
              <a:endParaRPr lang="de-DE"/>
            </a:p>
          </p:txBody>
        </p:sp>
        <p:sp>
          <p:nvSpPr>
            <p:cNvPr id="35857" name="Line 24"/>
            <p:cNvSpPr>
              <a:spLocks noChangeShapeType="1"/>
            </p:cNvSpPr>
            <p:nvPr/>
          </p:nvSpPr>
          <p:spPr bwMode="auto">
            <a:xfrm>
              <a:off x="7853363" y="4276725"/>
              <a:ext cx="0" cy="720725"/>
            </a:xfrm>
            <a:prstGeom prst="line">
              <a:avLst/>
            </a:prstGeom>
            <a:noFill/>
            <a:ln w="38100">
              <a:solidFill>
                <a:srgbClr val="66FF33"/>
              </a:solidFill>
              <a:round/>
              <a:headEnd/>
              <a:tailEnd type="triangle" w="med" len="med"/>
            </a:ln>
          </p:spPr>
          <p:txBody>
            <a:bodyPr wrap="none" anchor="ctr"/>
            <a:lstStyle/>
            <a:p>
              <a:endParaRPr lang="de-DE"/>
            </a:p>
          </p:txBody>
        </p:sp>
      </p:grpSp>
      <p:grpSp>
        <p:nvGrpSpPr>
          <p:cNvPr id="35846" name="Group 5"/>
          <p:cNvGrpSpPr>
            <a:grpSpLocks/>
          </p:cNvGrpSpPr>
          <p:nvPr/>
        </p:nvGrpSpPr>
        <p:grpSpPr bwMode="auto">
          <a:xfrm>
            <a:off x="200025" y="3860800"/>
            <a:ext cx="5614988" cy="2465388"/>
            <a:chOff x="1076325" y="2935288"/>
            <a:chExt cx="7744473" cy="3121076"/>
          </a:xfrm>
        </p:grpSpPr>
        <p:pic>
          <p:nvPicPr>
            <p:cNvPr id="35847" name="Picture 4" descr="npo000289"/>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76325" y="2935288"/>
              <a:ext cx="7534275" cy="2608262"/>
            </a:xfrm>
            <a:prstGeom prst="rect">
              <a:avLst/>
            </a:prstGeom>
            <a:noFill/>
            <a:ln w="9525">
              <a:noFill/>
              <a:miter lim="800000"/>
              <a:headEnd/>
              <a:tailEnd/>
            </a:ln>
          </p:spPr>
        </p:pic>
        <p:sp>
          <p:nvSpPr>
            <p:cNvPr id="35848" name="Text Box 1029"/>
            <p:cNvSpPr txBox="1">
              <a:spLocks noChangeArrowheads="1"/>
            </p:cNvSpPr>
            <p:nvPr/>
          </p:nvSpPr>
          <p:spPr bwMode="auto">
            <a:xfrm>
              <a:off x="1987182" y="5592121"/>
              <a:ext cx="2163285" cy="464243"/>
            </a:xfrm>
            <a:prstGeom prst="rect">
              <a:avLst/>
            </a:prstGeom>
            <a:noFill/>
            <a:ln w="9525">
              <a:noFill/>
              <a:miter lim="800000"/>
              <a:headEnd/>
              <a:tailEnd/>
            </a:ln>
          </p:spPr>
          <p:txBody>
            <a:bodyPr wrap="none">
              <a:spAutoFit/>
            </a:bodyPr>
            <a:lstStyle/>
            <a:p>
              <a:pPr algn="ctr">
                <a:spcBef>
                  <a:spcPct val="20000"/>
                </a:spcBef>
                <a:spcAft>
                  <a:spcPct val="30000"/>
                </a:spcAft>
                <a:buFont typeface="Wingdings" pitchFamily="2" charset="2"/>
                <a:buNone/>
              </a:pPr>
              <a:r>
                <a:rPr lang="en-US"/>
                <a:t>Inner pile end</a:t>
              </a:r>
            </a:p>
          </p:txBody>
        </p:sp>
        <p:sp>
          <p:nvSpPr>
            <p:cNvPr id="35849" name="Text Box 1030"/>
            <p:cNvSpPr txBox="1">
              <a:spLocks noChangeArrowheads="1"/>
            </p:cNvSpPr>
            <p:nvPr/>
          </p:nvSpPr>
          <p:spPr bwMode="auto">
            <a:xfrm>
              <a:off x="6587447" y="5533840"/>
              <a:ext cx="2233351" cy="464242"/>
            </a:xfrm>
            <a:prstGeom prst="rect">
              <a:avLst/>
            </a:prstGeom>
            <a:noFill/>
            <a:ln w="9525">
              <a:noFill/>
              <a:miter lim="800000"/>
              <a:headEnd/>
              <a:tailEnd/>
            </a:ln>
          </p:spPr>
          <p:txBody>
            <a:bodyPr wrap="none">
              <a:spAutoFit/>
            </a:bodyPr>
            <a:lstStyle/>
            <a:p>
              <a:pPr algn="ctr">
                <a:spcBef>
                  <a:spcPct val="20000"/>
                </a:spcBef>
                <a:spcAft>
                  <a:spcPct val="30000"/>
                </a:spcAft>
                <a:buFont typeface="Wingdings" pitchFamily="2" charset="2"/>
                <a:buNone/>
              </a:pPr>
              <a:r>
                <a:rPr lang="en-US"/>
                <a:t>Outer pile end</a:t>
              </a:r>
            </a:p>
          </p:txBody>
        </p:sp>
        <p:sp>
          <p:nvSpPr>
            <p:cNvPr id="35850" name="Text Box 1032"/>
            <p:cNvSpPr txBox="1">
              <a:spLocks noChangeArrowheads="1"/>
            </p:cNvSpPr>
            <p:nvPr/>
          </p:nvSpPr>
          <p:spPr bwMode="auto">
            <a:xfrm>
              <a:off x="3728864" y="3824766"/>
              <a:ext cx="1523899" cy="389508"/>
            </a:xfrm>
            <a:prstGeom prst="rect">
              <a:avLst/>
            </a:prstGeom>
            <a:solidFill>
              <a:schemeClr val="bg1"/>
            </a:solidFill>
            <a:ln w="9525">
              <a:noFill/>
              <a:miter lim="800000"/>
              <a:headEnd/>
              <a:tailEnd/>
            </a:ln>
          </p:spPr>
          <p:txBody>
            <a:bodyPr>
              <a:spAutoFit/>
            </a:bodyPr>
            <a:lstStyle/>
            <a:p>
              <a:pPr algn="ctr">
                <a:spcBef>
                  <a:spcPct val="20000"/>
                </a:spcBef>
                <a:spcAft>
                  <a:spcPct val="30000"/>
                </a:spcAft>
                <a:buFont typeface="Wingdings" pitchFamily="2" charset="2"/>
                <a:buNone/>
              </a:pPr>
              <a:r>
                <a:rPr lang="en-US" sz="1400" b="1">
                  <a:solidFill>
                    <a:srgbClr val="FF0000"/>
                  </a:solidFill>
                </a:rPr>
                <a:t>reclaiming</a:t>
              </a:r>
            </a:p>
          </p:txBody>
        </p:sp>
        <p:sp>
          <p:nvSpPr>
            <p:cNvPr id="35851" name="Line 1031"/>
            <p:cNvSpPr>
              <a:spLocks noChangeShapeType="1"/>
            </p:cNvSpPr>
            <p:nvPr/>
          </p:nvSpPr>
          <p:spPr bwMode="auto">
            <a:xfrm flipV="1">
              <a:off x="3814763" y="4268788"/>
              <a:ext cx="898525" cy="4762"/>
            </a:xfrm>
            <a:prstGeom prst="line">
              <a:avLst/>
            </a:prstGeom>
            <a:noFill/>
            <a:ln w="57150">
              <a:solidFill>
                <a:schemeClr val="accent2"/>
              </a:solidFill>
              <a:round/>
              <a:headEnd/>
              <a:tailEnd type="triangle" w="med" len="med"/>
            </a:ln>
          </p:spPr>
          <p:txBody>
            <a:bodyPr wrap="none" anchor="ctr"/>
            <a:lstStyle/>
            <a:p>
              <a:endParaRPr lang="de-DE"/>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smtClean="0"/>
              <a:t>MMT – RMPH  Areas of Activities</a:t>
            </a:r>
          </a:p>
        </p:txBody>
      </p:sp>
      <p:sp>
        <p:nvSpPr>
          <p:cNvPr id="21509" name="Rectangle 3"/>
          <p:cNvSpPr>
            <a:spLocks noChangeArrowheads="1"/>
          </p:cNvSpPr>
          <p:nvPr/>
        </p:nvSpPr>
        <p:spPr bwMode="auto">
          <a:xfrm>
            <a:off x="272480" y="3390923"/>
            <a:ext cx="1681212" cy="740845"/>
          </a:xfrm>
          <a:prstGeom prst="rect">
            <a:avLst/>
          </a:prstGeom>
          <a:solidFill>
            <a:srgbClr val="FFCC99">
              <a:alpha val="50195"/>
            </a:srgbClr>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spcBef>
                <a:spcPct val="50000"/>
              </a:spcBef>
              <a:spcAft>
                <a:spcPct val="0"/>
              </a:spcAft>
              <a:buClrTx/>
              <a:buSzTx/>
              <a:buFontTx/>
              <a:buNone/>
            </a:pPr>
            <a:r>
              <a:rPr lang="en-GB" sz="1400" dirty="0" smtClean="0"/>
              <a:t>Reserves, Mining, Preparation </a:t>
            </a:r>
            <a:r>
              <a:rPr lang="en-GB" sz="1400" dirty="0"/>
              <a:t>&amp; Handling</a:t>
            </a:r>
          </a:p>
        </p:txBody>
      </p:sp>
      <p:sp>
        <p:nvSpPr>
          <p:cNvPr id="21510" name="Rectangle 4"/>
          <p:cNvSpPr>
            <a:spLocks noChangeArrowheads="1"/>
          </p:cNvSpPr>
          <p:nvPr/>
        </p:nvSpPr>
        <p:spPr bwMode="auto">
          <a:xfrm>
            <a:off x="278830" y="2288178"/>
            <a:ext cx="1674862" cy="525401"/>
          </a:xfrm>
          <a:prstGeom prst="rect">
            <a:avLst/>
          </a:prstGeom>
          <a:solidFill>
            <a:srgbClr val="99CCFF">
              <a:alpha val="50195"/>
            </a:srgb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spcBef>
                <a:spcPct val="50000"/>
              </a:spcBef>
              <a:spcAft>
                <a:spcPct val="0"/>
              </a:spcAft>
              <a:buClrTx/>
              <a:buSzTx/>
              <a:buFontTx/>
              <a:buNone/>
            </a:pPr>
            <a:r>
              <a:rPr lang="en-GB" sz="1400" dirty="0" smtClean="0"/>
              <a:t>Geological Investigation</a:t>
            </a:r>
            <a:endParaRPr lang="en-GB" sz="1400" dirty="0"/>
          </a:p>
        </p:txBody>
      </p:sp>
      <p:grpSp>
        <p:nvGrpSpPr>
          <p:cNvPr id="2" name="Group 7"/>
          <p:cNvGrpSpPr>
            <a:grpSpLocks/>
          </p:cNvGrpSpPr>
          <p:nvPr/>
        </p:nvGrpSpPr>
        <p:grpSpPr bwMode="auto">
          <a:xfrm>
            <a:off x="2146300" y="1277702"/>
            <a:ext cx="7518400" cy="4813300"/>
            <a:chOff x="1352" y="656"/>
            <a:chExt cx="4736" cy="3032"/>
          </a:xfrm>
        </p:grpSpPr>
        <p:sp>
          <p:nvSpPr>
            <p:cNvPr id="21514" name="Rectangle 8"/>
            <p:cNvSpPr>
              <a:spLocks noChangeArrowheads="1"/>
            </p:cNvSpPr>
            <p:nvPr/>
          </p:nvSpPr>
          <p:spPr bwMode="auto">
            <a:xfrm>
              <a:off x="1352" y="656"/>
              <a:ext cx="4736" cy="3032"/>
            </a:xfrm>
            <a:prstGeom prst="rect">
              <a:avLst/>
            </a:prstGeom>
            <a:solidFill>
              <a:schemeClr val="bg1">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de-CH"/>
            </a:p>
          </p:txBody>
        </p:sp>
        <p:sp>
          <p:nvSpPr>
            <p:cNvPr id="21515" name="Rectangle 9"/>
            <p:cNvSpPr>
              <a:spLocks noChangeArrowheads="1"/>
            </p:cNvSpPr>
            <p:nvPr/>
          </p:nvSpPr>
          <p:spPr bwMode="auto">
            <a:xfrm>
              <a:off x="1446" y="696"/>
              <a:ext cx="4554" cy="2910"/>
            </a:xfrm>
            <a:prstGeom prst="rect">
              <a:avLst/>
            </a:prstGeom>
            <a:no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CH"/>
            </a:p>
          </p:txBody>
        </p:sp>
        <p:pic>
          <p:nvPicPr>
            <p:cNvPr id="2151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26" y="762"/>
              <a:ext cx="4391" cy="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7" name="Rectangle 11"/>
            <p:cNvSpPr>
              <a:spLocks noChangeArrowheads="1"/>
            </p:cNvSpPr>
            <p:nvPr/>
          </p:nvSpPr>
          <p:spPr bwMode="auto">
            <a:xfrm>
              <a:off x="4395" y="1550"/>
              <a:ext cx="458" cy="891"/>
            </a:xfrm>
            <a:prstGeom prst="rect">
              <a:avLst/>
            </a:prstGeom>
            <a:solidFill>
              <a:srgbClr val="FFCC99">
                <a:alpha val="50195"/>
              </a:srgbClr>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CH"/>
            </a:p>
          </p:txBody>
        </p:sp>
        <p:sp>
          <p:nvSpPr>
            <p:cNvPr id="21518" name="Rectangle 12"/>
            <p:cNvSpPr>
              <a:spLocks noChangeArrowheads="1"/>
            </p:cNvSpPr>
            <p:nvPr/>
          </p:nvSpPr>
          <p:spPr bwMode="auto">
            <a:xfrm>
              <a:off x="2206" y="2795"/>
              <a:ext cx="959" cy="766"/>
            </a:xfrm>
            <a:prstGeom prst="rect">
              <a:avLst/>
            </a:prstGeom>
            <a:solidFill>
              <a:srgbClr val="FFCC99">
                <a:alpha val="50195"/>
              </a:srgbClr>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de-CH"/>
            </a:p>
          </p:txBody>
        </p:sp>
        <p:sp>
          <p:nvSpPr>
            <p:cNvPr id="21519" name="Rectangle 13"/>
            <p:cNvSpPr>
              <a:spLocks noChangeArrowheads="1"/>
            </p:cNvSpPr>
            <p:nvPr/>
          </p:nvSpPr>
          <p:spPr bwMode="auto">
            <a:xfrm>
              <a:off x="1517" y="734"/>
              <a:ext cx="4412" cy="648"/>
            </a:xfrm>
            <a:prstGeom prst="rect">
              <a:avLst/>
            </a:prstGeom>
            <a:solidFill>
              <a:srgbClr val="FFCC99">
                <a:alpha val="50195"/>
              </a:srgbClr>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CH"/>
            </a:p>
          </p:txBody>
        </p:sp>
        <p:sp>
          <p:nvSpPr>
            <p:cNvPr id="21524" name="Rectangle 18"/>
            <p:cNvSpPr>
              <a:spLocks noChangeArrowheads="1"/>
            </p:cNvSpPr>
            <p:nvPr/>
          </p:nvSpPr>
          <p:spPr bwMode="auto">
            <a:xfrm>
              <a:off x="1486" y="709"/>
              <a:ext cx="727" cy="686"/>
            </a:xfrm>
            <a:prstGeom prst="rect">
              <a:avLst/>
            </a:prstGeom>
            <a:solidFill>
              <a:srgbClr val="99CCFF">
                <a:alpha val="50195"/>
              </a:srgb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de-CH"/>
            </a:p>
          </p:txBody>
        </p:sp>
        <p:sp>
          <p:nvSpPr>
            <p:cNvPr id="21527" name="Rectangle 21"/>
            <p:cNvSpPr>
              <a:spLocks noChangeArrowheads="1"/>
            </p:cNvSpPr>
            <p:nvPr/>
          </p:nvSpPr>
          <p:spPr bwMode="auto">
            <a:xfrm>
              <a:off x="4279" y="2724"/>
              <a:ext cx="1563" cy="751"/>
            </a:xfrm>
            <a:prstGeom prst="rect">
              <a:avLst/>
            </a:prstGeom>
            <a:solidFill>
              <a:srgbClr val="FFCC99">
                <a:alpha val="50195"/>
              </a:srgbClr>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de-CH"/>
            </a:p>
          </p:txBody>
        </p:sp>
      </p:grpSp>
      <p:sp>
        <p:nvSpPr>
          <p:cNvPr id="22" name="Rectangle 12"/>
          <p:cNvSpPr>
            <a:spLocks noChangeArrowheads="1"/>
          </p:cNvSpPr>
          <p:nvPr/>
        </p:nvSpPr>
        <p:spPr bwMode="auto">
          <a:xfrm>
            <a:off x="2295525" y="4797152"/>
            <a:ext cx="1217613" cy="717824"/>
          </a:xfrm>
          <a:prstGeom prst="rect">
            <a:avLst/>
          </a:prstGeom>
          <a:solidFill>
            <a:srgbClr val="FFCC99">
              <a:alpha val="50195"/>
            </a:srgbClr>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de-CH"/>
          </a:p>
        </p:txBody>
      </p:sp>
      <p:sp>
        <p:nvSpPr>
          <p:cNvPr id="23" name="Rectangle 12"/>
          <p:cNvSpPr>
            <a:spLocks noChangeArrowheads="1"/>
          </p:cNvSpPr>
          <p:nvPr/>
        </p:nvSpPr>
        <p:spPr bwMode="auto">
          <a:xfrm>
            <a:off x="4588049" y="2580316"/>
            <a:ext cx="872778" cy="511312"/>
          </a:xfrm>
          <a:prstGeom prst="rect">
            <a:avLst/>
          </a:prstGeom>
          <a:solidFill>
            <a:srgbClr val="FFCC99">
              <a:alpha val="50195"/>
            </a:srgbClr>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de-CH"/>
          </a:p>
        </p:txBody>
      </p:sp>
      <p:sp>
        <p:nvSpPr>
          <p:cNvPr id="7" name="Slide Number Placeholder 6"/>
          <p:cNvSpPr>
            <a:spLocks noGrp="1"/>
          </p:cNvSpPr>
          <p:nvPr>
            <p:ph type="sldNum" sz="quarter" idx="4294967295"/>
          </p:nvPr>
        </p:nvSpPr>
        <p:spPr>
          <a:xfrm>
            <a:off x="9129464" y="6597352"/>
            <a:ext cx="216024" cy="144016"/>
          </a:xfrm>
          <a:prstGeom prst="rect">
            <a:avLst/>
          </a:prstGeom>
        </p:spPr>
        <p:txBody>
          <a:bodyPr/>
          <a:lstStyle/>
          <a:p>
            <a:fld id="{2485B633-6863-4B84-8019-F125347A66EC}" type="slidenum">
              <a:rPr lang="en-US" noProof="0" smtClean="0"/>
              <a:pPr/>
              <a:t>2</a:t>
            </a:fld>
            <a:endParaRPr lang="en-US" noProof="0"/>
          </a:p>
        </p:txBody>
      </p:sp>
    </p:spTree>
    <p:extLst>
      <p:ext uri="{BB962C8B-B14F-4D97-AF65-F5344CB8AC3E}">
        <p14:creationId xmlns:p14="http://schemas.microsoft.com/office/powerpoint/2010/main" val="3363233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1"/>
          </p:nvPr>
        </p:nvSpPr>
        <p:spPr/>
        <p:txBody>
          <a:bodyPr/>
          <a:lstStyle/>
          <a:p>
            <a:pPr>
              <a:defRPr/>
            </a:pPr>
            <a:fld id="{A5797537-D913-486C-9B09-D0249C74D3E2}" type="slidenum">
              <a:rPr lang="en-US"/>
              <a:pPr>
                <a:defRPr/>
              </a:pPr>
              <a:t>20</a:t>
            </a:fld>
            <a:endParaRPr lang="en-US" dirty="0"/>
          </a:p>
        </p:txBody>
      </p:sp>
      <p:sp>
        <p:nvSpPr>
          <p:cNvPr id="36865"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86305813-23AE-458A-92AA-09139A503323}" type="slidenum">
              <a:rPr lang="en-US" sz="800"/>
              <a:pPr algn="r"/>
              <a:t>20</a:t>
            </a:fld>
            <a:endParaRPr lang="en-US" sz="800"/>
          </a:p>
        </p:txBody>
      </p:sp>
      <p:grpSp>
        <p:nvGrpSpPr>
          <p:cNvPr id="36866" name="Group 18"/>
          <p:cNvGrpSpPr>
            <a:grpSpLocks/>
          </p:cNvGrpSpPr>
          <p:nvPr/>
        </p:nvGrpSpPr>
        <p:grpSpPr bwMode="auto">
          <a:xfrm>
            <a:off x="3524250" y="2836863"/>
            <a:ext cx="5360988" cy="3362325"/>
            <a:chOff x="3566318" y="2606519"/>
            <a:chExt cx="5360290" cy="3362325"/>
          </a:xfrm>
        </p:grpSpPr>
        <p:pic>
          <p:nvPicPr>
            <p:cNvPr id="36869" name="Picture 14" descr="LMB stacke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566318" y="2774794"/>
              <a:ext cx="4938713" cy="3194050"/>
            </a:xfrm>
            <a:prstGeom prst="rect">
              <a:avLst/>
            </a:prstGeom>
            <a:noFill/>
            <a:ln w="9525">
              <a:noFill/>
              <a:miter lim="800000"/>
              <a:headEnd/>
              <a:tailEnd/>
            </a:ln>
          </p:spPr>
        </p:pic>
        <p:sp>
          <p:nvSpPr>
            <p:cNvPr id="7" name="Oval 5"/>
            <p:cNvSpPr>
              <a:spLocks noChangeArrowheads="1"/>
            </p:cNvSpPr>
            <p:nvPr/>
          </p:nvSpPr>
          <p:spPr bwMode="auto">
            <a:xfrm>
              <a:off x="4510758" y="3663794"/>
              <a:ext cx="274601" cy="292100"/>
            </a:xfrm>
            <a:prstGeom prst="ellipse">
              <a:avLst/>
            </a:prstGeom>
            <a:noFill/>
            <a:ln w="57150">
              <a:solidFill>
                <a:srgbClr val="FF0000"/>
              </a:solidFill>
              <a:round/>
              <a:headEnd/>
              <a:tailEnd/>
            </a:ln>
            <a:effectLst/>
            <a:extLst/>
          </p:spPr>
          <p:txBody>
            <a:bodyPr wrap="none" anchor="ctr"/>
            <a:lstStyle/>
            <a:p>
              <a:pPr algn="ctr" fontAlgn="auto">
                <a:spcBef>
                  <a:spcPts val="0"/>
                </a:spcBef>
                <a:spcAft>
                  <a:spcPts val="0"/>
                </a:spcAft>
                <a:defRPr/>
              </a:pPr>
              <a:r>
                <a:rPr lang="en-US" kern="0">
                  <a:solidFill>
                    <a:sysClr val="windowText" lastClr="000000"/>
                  </a:solidFill>
                  <a:latin typeface="+mn-lt"/>
                  <a:cs typeface="+mn-cs"/>
                </a:rPr>
                <a:t>S</a:t>
              </a:r>
            </a:p>
          </p:txBody>
        </p:sp>
        <p:sp>
          <p:nvSpPr>
            <p:cNvPr id="8" name="Oval 6"/>
            <p:cNvSpPr>
              <a:spLocks noChangeArrowheads="1"/>
            </p:cNvSpPr>
            <p:nvPr/>
          </p:nvSpPr>
          <p:spPr bwMode="auto">
            <a:xfrm>
              <a:off x="6525033" y="2606519"/>
              <a:ext cx="273014" cy="292100"/>
            </a:xfrm>
            <a:prstGeom prst="ellipse">
              <a:avLst/>
            </a:prstGeom>
            <a:noFill/>
            <a:ln w="57150">
              <a:solidFill>
                <a:srgbClr val="FF0000"/>
              </a:solidFill>
              <a:round/>
              <a:headEnd/>
              <a:tailEnd/>
            </a:ln>
            <a:effectLst/>
            <a:extLst/>
          </p:spPr>
          <p:txBody>
            <a:bodyPr wrap="none" anchor="ctr"/>
            <a:lstStyle/>
            <a:p>
              <a:pPr algn="ctr" fontAlgn="auto">
                <a:spcBef>
                  <a:spcPts val="0"/>
                </a:spcBef>
                <a:spcAft>
                  <a:spcPts val="0"/>
                </a:spcAft>
                <a:defRPr/>
              </a:pPr>
              <a:r>
                <a:rPr lang="en-US" kern="0">
                  <a:solidFill>
                    <a:sysClr val="windowText" lastClr="000000"/>
                  </a:solidFill>
                  <a:latin typeface="+mn-lt"/>
                  <a:cs typeface="+mn-cs"/>
                </a:rPr>
                <a:t>S</a:t>
              </a:r>
            </a:p>
          </p:txBody>
        </p:sp>
        <p:sp>
          <p:nvSpPr>
            <p:cNvPr id="9" name="Oval 7"/>
            <p:cNvSpPr>
              <a:spLocks noChangeArrowheads="1"/>
            </p:cNvSpPr>
            <p:nvPr/>
          </p:nvSpPr>
          <p:spPr bwMode="auto">
            <a:xfrm>
              <a:off x="5153611" y="2968469"/>
              <a:ext cx="273014" cy="292100"/>
            </a:xfrm>
            <a:prstGeom prst="ellipse">
              <a:avLst/>
            </a:prstGeom>
            <a:noFill/>
            <a:ln w="57150">
              <a:solidFill>
                <a:srgbClr val="FF0000"/>
              </a:solidFill>
              <a:round/>
              <a:headEnd/>
              <a:tailEnd/>
            </a:ln>
            <a:effectLst/>
            <a:extLst/>
          </p:spPr>
          <p:txBody>
            <a:bodyPr wrap="none" anchor="ctr"/>
            <a:lstStyle/>
            <a:p>
              <a:pPr algn="ctr" fontAlgn="auto">
                <a:spcBef>
                  <a:spcPts val="0"/>
                </a:spcBef>
                <a:spcAft>
                  <a:spcPts val="0"/>
                </a:spcAft>
                <a:defRPr/>
              </a:pPr>
              <a:r>
                <a:rPr lang="en-US" kern="0">
                  <a:solidFill>
                    <a:sysClr val="windowText" lastClr="000000"/>
                  </a:solidFill>
                  <a:latin typeface="+mn-lt"/>
                  <a:cs typeface="+mn-cs"/>
                </a:rPr>
                <a:t>A</a:t>
              </a:r>
            </a:p>
          </p:txBody>
        </p:sp>
        <p:sp>
          <p:nvSpPr>
            <p:cNvPr id="10" name="Line 8"/>
            <p:cNvSpPr>
              <a:spLocks noChangeShapeType="1"/>
            </p:cNvSpPr>
            <p:nvPr/>
          </p:nvSpPr>
          <p:spPr bwMode="auto">
            <a:xfrm>
              <a:off x="4799645" y="3849531"/>
              <a:ext cx="725393" cy="122238"/>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1" name="Line 9"/>
            <p:cNvSpPr>
              <a:spLocks noChangeShapeType="1"/>
            </p:cNvSpPr>
            <p:nvPr/>
          </p:nvSpPr>
          <p:spPr bwMode="auto">
            <a:xfrm>
              <a:off x="5399642" y="3206594"/>
              <a:ext cx="711107" cy="460375"/>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2" name="Line 10"/>
            <p:cNvSpPr>
              <a:spLocks noChangeShapeType="1"/>
            </p:cNvSpPr>
            <p:nvPr/>
          </p:nvSpPr>
          <p:spPr bwMode="auto">
            <a:xfrm flipV="1">
              <a:off x="6242495" y="2850994"/>
              <a:ext cx="299999" cy="254000"/>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3" name="Line 11"/>
            <p:cNvSpPr>
              <a:spLocks noChangeShapeType="1"/>
            </p:cNvSpPr>
            <p:nvPr/>
          </p:nvSpPr>
          <p:spPr bwMode="auto">
            <a:xfrm>
              <a:off x="5418690" y="3184369"/>
              <a:ext cx="982534" cy="322262"/>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4" name="Oval 12"/>
            <p:cNvSpPr>
              <a:spLocks noChangeArrowheads="1"/>
            </p:cNvSpPr>
            <p:nvPr/>
          </p:nvSpPr>
          <p:spPr bwMode="auto">
            <a:xfrm>
              <a:off x="7209157" y="3279619"/>
              <a:ext cx="273014" cy="290512"/>
            </a:xfrm>
            <a:prstGeom prst="ellipse">
              <a:avLst/>
            </a:prstGeom>
            <a:noFill/>
            <a:ln w="57150">
              <a:solidFill>
                <a:srgbClr val="FF0000"/>
              </a:solidFill>
              <a:round/>
              <a:headEnd/>
              <a:tailEnd/>
            </a:ln>
            <a:effectLst/>
            <a:extLst/>
          </p:spPr>
          <p:txBody>
            <a:bodyPr wrap="none" anchor="ctr"/>
            <a:lstStyle/>
            <a:p>
              <a:pPr algn="ctr" fontAlgn="auto">
                <a:spcBef>
                  <a:spcPts val="0"/>
                </a:spcBef>
                <a:spcAft>
                  <a:spcPts val="0"/>
                </a:spcAft>
                <a:defRPr/>
              </a:pPr>
              <a:r>
                <a:rPr lang="en-US" kern="0">
                  <a:solidFill>
                    <a:sysClr val="windowText" lastClr="000000"/>
                  </a:solidFill>
                  <a:latin typeface="+mn-lt"/>
                  <a:cs typeface="+mn-cs"/>
                </a:rPr>
                <a:t>A</a:t>
              </a:r>
            </a:p>
          </p:txBody>
        </p:sp>
        <p:sp>
          <p:nvSpPr>
            <p:cNvPr id="15" name="Line 13"/>
            <p:cNvSpPr>
              <a:spLocks noChangeShapeType="1"/>
            </p:cNvSpPr>
            <p:nvPr/>
          </p:nvSpPr>
          <p:spPr bwMode="auto">
            <a:xfrm>
              <a:off x="6298050" y="3292319"/>
              <a:ext cx="926979" cy="100012"/>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6" name="Oval 15"/>
            <p:cNvSpPr>
              <a:spLocks noChangeArrowheads="1"/>
            </p:cNvSpPr>
            <p:nvPr/>
          </p:nvSpPr>
          <p:spPr bwMode="auto">
            <a:xfrm>
              <a:off x="7605980" y="5517994"/>
              <a:ext cx="273014" cy="292100"/>
            </a:xfrm>
            <a:prstGeom prst="ellipse">
              <a:avLst/>
            </a:prstGeom>
            <a:noFill/>
            <a:ln w="57150">
              <a:solidFill>
                <a:srgbClr val="FF0000"/>
              </a:solidFill>
              <a:round/>
              <a:headEnd/>
              <a:tailEnd/>
            </a:ln>
            <a:effectLst/>
            <a:extLst/>
          </p:spPr>
          <p:txBody>
            <a:bodyPr wrap="none" anchor="ctr"/>
            <a:lstStyle/>
            <a:p>
              <a:pPr algn="ctr" fontAlgn="auto">
                <a:spcBef>
                  <a:spcPts val="0"/>
                </a:spcBef>
                <a:spcAft>
                  <a:spcPts val="0"/>
                </a:spcAft>
                <a:defRPr/>
              </a:pPr>
              <a:r>
                <a:rPr lang="en-US" kern="0">
                  <a:solidFill>
                    <a:sysClr val="windowText" lastClr="000000"/>
                  </a:solidFill>
                  <a:latin typeface="+mn-lt"/>
                  <a:cs typeface="+mn-cs"/>
                </a:rPr>
                <a:t>A</a:t>
              </a:r>
            </a:p>
          </p:txBody>
        </p:sp>
        <p:sp>
          <p:nvSpPr>
            <p:cNvPr id="17" name="Oval 16"/>
            <p:cNvSpPr>
              <a:spLocks noChangeArrowheads="1"/>
            </p:cNvSpPr>
            <p:nvPr/>
          </p:nvSpPr>
          <p:spPr bwMode="auto">
            <a:xfrm>
              <a:off x="7602805" y="5044919"/>
              <a:ext cx="273014" cy="290512"/>
            </a:xfrm>
            <a:prstGeom prst="ellipse">
              <a:avLst/>
            </a:prstGeom>
            <a:noFill/>
            <a:ln w="57150">
              <a:solidFill>
                <a:srgbClr val="FF0000"/>
              </a:solidFill>
              <a:round/>
              <a:headEnd/>
              <a:tailEnd/>
            </a:ln>
            <a:effectLst/>
            <a:extLst/>
          </p:spPr>
          <p:txBody>
            <a:bodyPr wrap="none" anchor="ctr"/>
            <a:lstStyle/>
            <a:p>
              <a:pPr algn="ctr" fontAlgn="auto">
                <a:spcBef>
                  <a:spcPts val="0"/>
                </a:spcBef>
                <a:spcAft>
                  <a:spcPts val="0"/>
                </a:spcAft>
                <a:defRPr/>
              </a:pPr>
              <a:r>
                <a:rPr lang="en-US" kern="0">
                  <a:solidFill>
                    <a:sysClr val="windowText" lastClr="000000"/>
                  </a:solidFill>
                  <a:latin typeface="+mn-lt"/>
                  <a:cs typeface="+mn-cs"/>
                </a:rPr>
                <a:t>S</a:t>
              </a:r>
            </a:p>
          </p:txBody>
        </p:sp>
        <p:sp>
          <p:nvSpPr>
            <p:cNvPr id="18" name="Text Box 17"/>
            <p:cNvSpPr txBox="1">
              <a:spLocks noChangeArrowheads="1"/>
            </p:cNvSpPr>
            <p:nvPr/>
          </p:nvSpPr>
          <p:spPr bwMode="auto">
            <a:xfrm>
              <a:off x="7891693" y="4978244"/>
              <a:ext cx="1034915" cy="835025"/>
            </a:xfrm>
            <a:prstGeom prst="rect">
              <a:avLst/>
            </a:prstGeom>
            <a:noFill/>
            <a:ln>
              <a:noFill/>
            </a:ln>
            <a:effectLst/>
            <a:extLst/>
          </p:spPr>
          <p:txBody>
            <a:bodyPr wrap="none">
              <a:spAutoFit/>
            </a:bodyPr>
            <a:lstStyle/>
            <a:p>
              <a:pPr fontAlgn="auto">
                <a:lnSpc>
                  <a:spcPct val="90000"/>
                </a:lnSpc>
                <a:spcBef>
                  <a:spcPts val="0"/>
                </a:spcBef>
                <a:spcAft>
                  <a:spcPts val="0"/>
                </a:spcAft>
                <a:defRPr/>
              </a:pPr>
              <a:r>
                <a:rPr lang="en-US" kern="0" dirty="0">
                  <a:solidFill>
                    <a:sysClr val="windowText" lastClr="000000"/>
                  </a:solidFill>
                  <a:latin typeface="+mn-lt"/>
                  <a:cs typeface="+mn-cs"/>
                </a:rPr>
                <a:t>Sensor</a:t>
              </a:r>
            </a:p>
            <a:p>
              <a:pPr fontAlgn="auto">
                <a:lnSpc>
                  <a:spcPct val="90000"/>
                </a:lnSpc>
                <a:spcBef>
                  <a:spcPts val="0"/>
                </a:spcBef>
                <a:spcAft>
                  <a:spcPts val="0"/>
                </a:spcAft>
                <a:defRPr/>
              </a:pPr>
              <a:endParaRPr lang="en-US" kern="0" dirty="0">
                <a:solidFill>
                  <a:sysClr val="windowText" lastClr="000000"/>
                </a:solidFill>
                <a:latin typeface="+mn-lt"/>
                <a:cs typeface="+mn-cs"/>
              </a:endParaRPr>
            </a:p>
            <a:p>
              <a:pPr fontAlgn="auto">
                <a:lnSpc>
                  <a:spcPct val="90000"/>
                </a:lnSpc>
                <a:spcBef>
                  <a:spcPts val="0"/>
                </a:spcBef>
                <a:spcAft>
                  <a:spcPts val="0"/>
                </a:spcAft>
                <a:defRPr/>
              </a:pPr>
              <a:r>
                <a:rPr lang="en-US" kern="0" dirty="0">
                  <a:solidFill>
                    <a:sysClr val="windowText" lastClr="000000"/>
                  </a:solidFill>
                  <a:latin typeface="+mn-lt"/>
                  <a:cs typeface="+mn-cs"/>
                </a:rPr>
                <a:t>Actuator</a:t>
              </a:r>
            </a:p>
          </p:txBody>
        </p:sp>
      </p:grpSp>
      <p:sp>
        <p:nvSpPr>
          <p:cNvPr id="36867" name="Content Placeholder 3"/>
          <p:cNvSpPr>
            <a:spLocks/>
          </p:cNvSpPr>
          <p:nvPr/>
        </p:nvSpPr>
        <p:spPr bwMode="auto">
          <a:xfrm>
            <a:off x="519113" y="1354138"/>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Sensors and encoders</a:t>
            </a:r>
          </a:p>
          <a:p>
            <a:pPr marL="534988" lvl="1" indent="-265113" eaLnBrk="0" hangingPunct="0">
              <a:spcBef>
                <a:spcPts val="1200"/>
              </a:spcBef>
              <a:buClr>
                <a:schemeClr val="accent1"/>
              </a:buClr>
              <a:buFont typeface="Arial" charset="0"/>
              <a:buChar char="•"/>
            </a:pPr>
            <a:r>
              <a:rPr lang="en-GB"/>
              <a:t>To determine angles, travel distances, speeds and stacker positions</a:t>
            </a:r>
          </a:p>
          <a:p>
            <a:pPr marL="269875" indent="-269875" eaLnBrk="0" hangingPunct="0">
              <a:spcBef>
                <a:spcPts val="1200"/>
              </a:spcBef>
              <a:buClr>
                <a:schemeClr val="accent1"/>
              </a:buClr>
              <a:buFont typeface="Arial" charset="0"/>
              <a:buChar char="•"/>
            </a:pPr>
            <a:r>
              <a:rPr lang="en-GB" sz="2000"/>
              <a:t>Actuators</a:t>
            </a:r>
          </a:p>
          <a:p>
            <a:pPr marL="534988" lvl="1" indent="-265113" eaLnBrk="0" hangingPunct="0">
              <a:spcBef>
                <a:spcPts val="1200"/>
              </a:spcBef>
              <a:buClr>
                <a:schemeClr val="accent1"/>
              </a:buClr>
              <a:buFont typeface="Arial" charset="0"/>
              <a:buChar char="•"/>
            </a:pPr>
            <a:r>
              <a:rPr lang="en-GB"/>
              <a:t>For stacker operation</a:t>
            </a:r>
          </a:p>
        </p:txBody>
      </p:sp>
      <p:sp>
        <p:nvSpPr>
          <p:cNvPr id="36868" name="Title 4"/>
          <p:cNvSpPr>
            <a:spLocks/>
          </p:cNvSpPr>
          <p:nvPr/>
        </p:nvSpPr>
        <p:spPr bwMode="auto">
          <a:xfrm>
            <a:off x="519113" y="346075"/>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Requirements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1"/>
          </p:nvPr>
        </p:nvSpPr>
        <p:spPr/>
        <p:txBody>
          <a:bodyPr/>
          <a:lstStyle/>
          <a:p>
            <a:pPr>
              <a:defRPr/>
            </a:pPr>
            <a:fld id="{01371778-1FD4-413E-8A7B-A142EE00F875}" type="slidenum">
              <a:rPr lang="en-US"/>
              <a:pPr>
                <a:defRPr/>
              </a:pPr>
              <a:t>21</a:t>
            </a:fld>
            <a:endParaRPr lang="en-US" dirty="0"/>
          </a:p>
        </p:txBody>
      </p:sp>
      <p:sp>
        <p:nvSpPr>
          <p:cNvPr id="37889"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932194D7-EA8F-48A4-A810-48BE02CE207E}" type="slidenum">
              <a:rPr lang="en-US" sz="800"/>
              <a:pPr algn="r"/>
              <a:t>21</a:t>
            </a:fld>
            <a:endParaRPr lang="en-US" sz="800"/>
          </a:p>
        </p:txBody>
      </p:sp>
      <p:sp>
        <p:nvSpPr>
          <p:cNvPr id="4" name="Content Placeholder 3"/>
          <p:cNvSpPr>
            <a:spLocks/>
          </p:cNvSpPr>
          <p:nvPr/>
        </p:nvSpPr>
        <p:spPr bwMode="auto">
          <a:xfrm>
            <a:off x="560388" y="1338263"/>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A number of reference points need to be fixed to the rails</a:t>
            </a:r>
          </a:p>
          <a:p>
            <a:pPr marL="269875" indent="-269875" eaLnBrk="0" hangingPunct="0">
              <a:spcBef>
                <a:spcPts val="1200"/>
              </a:spcBef>
              <a:buClr>
                <a:schemeClr val="accent1"/>
              </a:buClr>
              <a:buFont typeface="Arial" charset="0"/>
              <a:buChar char="•"/>
            </a:pPr>
            <a:endParaRPr lang="en-GB" sz="2000"/>
          </a:p>
          <a:p>
            <a:pPr marL="534988" lvl="1" indent="-265113" eaLnBrk="0" hangingPunct="0">
              <a:spcBef>
                <a:spcPts val="1200"/>
              </a:spcBef>
              <a:buClr>
                <a:schemeClr val="tx2"/>
              </a:buClr>
              <a:buFont typeface="Arial" charset="0"/>
              <a:buChar char="•"/>
            </a:pPr>
            <a:r>
              <a:rPr lang="en-GB"/>
              <a:t>Marks for pile boundaries (as safety switches)</a:t>
            </a:r>
          </a:p>
          <a:p>
            <a:pPr marL="534988" lvl="1" indent="-265113" eaLnBrk="0" hangingPunct="0">
              <a:spcBef>
                <a:spcPts val="1200"/>
              </a:spcBef>
              <a:buClr>
                <a:schemeClr val="accent2"/>
              </a:buClr>
              <a:buFont typeface="Arial" charset="0"/>
              <a:buChar char="•"/>
            </a:pPr>
            <a:r>
              <a:rPr lang="en-GB"/>
              <a:t>Marks for the centre position between both piles</a:t>
            </a:r>
          </a:p>
          <a:p>
            <a:pPr marL="534988" lvl="1" indent="-265113" eaLnBrk="0" hangingPunct="0">
              <a:spcBef>
                <a:spcPts val="1200"/>
              </a:spcBef>
              <a:buClr>
                <a:schemeClr val="accent1"/>
              </a:buClr>
              <a:buFont typeface="Arial" charset="0"/>
              <a:buChar char="•"/>
            </a:pPr>
            <a:r>
              <a:rPr lang="en-GB"/>
              <a:t>Reference distance to correct encoder results for wheel slippage</a:t>
            </a:r>
          </a:p>
        </p:txBody>
      </p:sp>
      <p:sp>
        <p:nvSpPr>
          <p:cNvPr id="37891" name="Title 4"/>
          <p:cNvSpPr>
            <a:spLocks/>
          </p:cNvSpPr>
          <p:nvPr/>
        </p:nvSpPr>
        <p:spPr bwMode="auto">
          <a:xfrm>
            <a:off x="560388" y="358775"/>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Reference Points</a:t>
            </a:r>
          </a:p>
        </p:txBody>
      </p:sp>
      <p:sp>
        <p:nvSpPr>
          <p:cNvPr id="37892" name="Line 4"/>
          <p:cNvSpPr>
            <a:spLocks noChangeShapeType="1"/>
          </p:cNvSpPr>
          <p:nvPr/>
        </p:nvSpPr>
        <p:spPr bwMode="auto">
          <a:xfrm>
            <a:off x="1376363" y="4943475"/>
            <a:ext cx="7623175" cy="0"/>
          </a:xfrm>
          <a:prstGeom prst="line">
            <a:avLst/>
          </a:prstGeom>
          <a:noFill/>
          <a:ln w="19050">
            <a:solidFill>
              <a:schemeClr val="tx1"/>
            </a:solidFill>
            <a:round/>
            <a:headEnd/>
            <a:tailEnd/>
          </a:ln>
        </p:spPr>
        <p:txBody>
          <a:bodyPr wrap="none" anchor="ctr"/>
          <a:lstStyle/>
          <a:p>
            <a:endParaRPr lang="de-DE"/>
          </a:p>
        </p:txBody>
      </p:sp>
      <p:sp>
        <p:nvSpPr>
          <p:cNvPr id="37893" name="AutoShape 5"/>
          <p:cNvSpPr>
            <a:spLocks noChangeArrowheads="1"/>
          </p:cNvSpPr>
          <p:nvPr/>
        </p:nvSpPr>
        <p:spPr bwMode="auto">
          <a:xfrm flipV="1">
            <a:off x="1517650" y="4314825"/>
            <a:ext cx="3516313" cy="5937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843 w 21600"/>
              <a:gd name="T13" fmla="*/ 3843 h 21600"/>
              <a:gd name="T14" fmla="*/ 17757 w 21600"/>
              <a:gd name="T15" fmla="*/ 17757 h 21600"/>
            </a:gdLst>
            <a:ahLst/>
            <a:cxnLst>
              <a:cxn ang="T8">
                <a:pos x="T0" y="T1"/>
              </a:cxn>
              <a:cxn ang="T9">
                <a:pos x="T2" y="T3"/>
              </a:cxn>
              <a:cxn ang="T10">
                <a:pos x="T4" y="T5"/>
              </a:cxn>
              <a:cxn ang="T11">
                <a:pos x="T6" y="T7"/>
              </a:cxn>
            </a:cxnLst>
            <a:rect l="T12" t="T13" r="T14" b="T15"/>
            <a:pathLst>
              <a:path w="21600" h="21600">
                <a:moveTo>
                  <a:pt x="0" y="0"/>
                </a:moveTo>
                <a:lnTo>
                  <a:pt x="4085" y="21600"/>
                </a:lnTo>
                <a:lnTo>
                  <a:pt x="17515" y="21600"/>
                </a:lnTo>
                <a:lnTo>
                  <a:pt x="21600" y="0"/>
                </a:lnTo>
                <a:close/>
              </a:path>
            </a:pathLst>
          </a:custGeom>
          <a:solidFill>
            <a:srgbClr val="CC9900"/>
          </a:solidFill>
          <a:ln w="9525">
            <a:noFill/>
            <a:round/>
            <a:headEnd/>
            <a:tailEnd/>
          </a:ln>
        </p:spPr>
        <p:txBody>
          <a:bodyPr wrap="none" anchor="ctr"/>
          <a:lstStyle/>
          <a:p>
            <a:endParaRPr lang="de-DE"/>
          </a:p>
        </p:txBody>
      </p:sp>
      <p:sp>
        <p:nvSpPr>
          <p:cNvPr id="37894" name="AutoShape 6"/>
          <p:cNvSpPr>
            <a:spLocks noChangeArrowheads="1"/>
          </p:cNvSpPr>
          <p:nvPr/>
        </p:nvSpPr>
        <p:spPr bwMode="auto">
          <a:xfrm flipV="1">
            <a:off x="5329238" y="4314825"/>
            <a:ext cx="3516312" cy="5937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843 w 21600"/>
              <a:gd name="T13" fmla="*/ 3843 h 21600"/>
              <a:gd name="T14" fmla="*/ 17757 w 21600"/>
              <a:gd name="T15" fmla="*/ 17757 h 21600"/>
            </a:gdLst>
            <a:ahLst/>
            <a:cxnLst>
              <a:cxn ang="T8">
                <a:pos x="T0" y="T1"/>
              </a:cxn>
              <a:cxn ang="T9">
                <a:pos x="T2" y="T3"/>
              </a:cxn>
              <a:cxn ang="T10">
                <a:pos x="T4" y="T5"/>
              </a:cxn>
              <a:cxn ang="T11">
                <a:pos x="T6" y="T7"/>
              </a:cxn>
            </a:cxnLst>
            <a:rect l="T12" t="T13" r="T14" b="T15"/>
            <a:pathLst>
              <a:path w="21600" h="21600">
                <a:moveTo>
                  <a:pt x="0" y="0"/>
                </a:moveTo>
                <a:lnTo>
                  <a:pt x="4085" y="21600"/>
                </a:lnTo>
                <a:lnTo>
                  <a:pt x="17515" y="21600"/>
                </a:lnTo>
                <a:lnTo>
                  <a:pt x="21600" y="0"/>
                </a:lnTo>
                <a:close/>
              </a:path>
            </a:pathLst>
          </a:custGeom>
          <a:solidFill>
            <a:srgbClr val="CC9900"/>
          </a:solidFill>
          <a:ln w="9525">
            <a:noFill/>
            <a:round/>
            <a:headEnd/>
            <a:tailEnd/>
          </a:ln>
        </p:spPr>
        <p:txBody>
          <a:bodyPr wrap="none" anchor="ctr"/>
          <a:lstStyle/>
          <a:p>
            <a:endParaRPr lang="de-DE"/>
          </a:p>
        </p:txBody>
      </p:sp>
      <p:sp>
        <p:nvSpPr>
          <p:cNvPr id="9" name="Line 8"/>
          <p:cNvSpPr>
            <a:spLocks noChangeShapeType="1"/>
          </p:cNvSpPr>
          <p:nvPr/>
        </p:nvSpPr>
        <p:spPr bwMode="auto">
          <a:xfrm>
            <a:off x="1352550" y="5038725"/>
            <a:ext cx="0" cy="250825"/>
          </a:xfrm>
          <a:prstGeom prst="line">
            <a:avLst/>
          </a:prstGeom>
          <a:noFill/>
          <a:ln w="76200">
            <a:solidFill>
              <a:schemeClr val="tx2"/>
            </a:solidFill>
            <a:round/>
            <a:headEnd/>
            <a:tailEnd/>
          </a:ln>
        </p:spPr>
        <p:txBody>
          <a:bodyPr wrap="none" anchor="ctr"/>
          <a:lstStyle/>
          <a:p>
            <a:endParaRPr lang="de-DE"/>
          </a:p>
        </p:txBody>
      </p:sp>
      <p:sp>
        <p:nvSpPr>
          <p:cNvPr id="10" name="Line 9"/>
          <p:cNvSpPr>
            <a:spLocks noChangeShapeType="1"/>
          </p:cNvSpPr>
          <p:nvPr/>
        </p:nvSpPr>
        <p:spPr bwMode="auto">
          <a:xfrm>
            <a:off x="2173288" y="5038725"/>
            <a:ext cx="0" cy="250825"/>
          </a:xfrm>
          <a:prstGeom prst="line">
            <a:avLst/>
          </a:prstGeom>
          <a:noFill/>
          <a:ln w="76200">
            <a:solidFill>
              <a:schemeClr val="accent1"/>
            </a:solidFill>
            <a:round/>
            <a:headEnd/>
            <a:tailEnd/>
          </a:ln>
        </p:spPr>
        <p:txBody>
          <a:bodyPr wrap="none" anchor="ctr"/>
          <a:lstStyle/>
          <a:p>
            <a:endParaRPr lang="de-DE"/>
          </a:p>
        </p:txBody>
      </p:sp>
      <p:sp>
        <p:nvSpPr>
          <p:cNvPr id="11" name="Line 10"/>
          <p:cNvSpPr>
            <a:spLocks noChangeShapeType="1"/>
          </p:cNvSpPr>
          <p:nvPr/>
        </p:nvSpPr>
        <p:spPr bwMode="auto">
          <a:xfrm>
            <a:off x="4357688" y="5038725"/>
            <a:ext cx="0" cy="250825"/>
          </a:xfrm>
          <a:prstGeom prst="line">
            <a:avLst/>
          </a:prstGeom>
          <a:noFill/>
          <a:ln w="76200">
            <a:solidFill>
              <a:schemeClr val="accent1"/>
            </a:solidFill>
            <a:round/>
            <a:headEnd/>
            <a:tailEnd/>
          </a:ln>
        </p:spPr>
        <p:txBody>
          <a:bodyPr wrap="none" anchor="ctr"/>
          <a:lstStyle/>
          <a:p>
            <a:endParaRPr lang="de-DE"/>
          </a:p>
        </p:txBody>
      </p:sp>
      <p:sp>
        <p:nvSpPr>
          <p:cNvPr id="12" name="Line 11"/>
          <p:cNvSpPr>
            <a:spLocks noChangeShapeType="1"/>
          </p:cNvSpPr>
          <p:nvPr/>
        </p:nvSpPr>
        <p:spPr bwMode="auto">
          <a:xfrm>
            <a:off x="5165725" y="5038725"/>
            <a:ext cx="0" cy="250825"/>
          </a:xfrm>
          <a:prstGeom prst="line">
            <a:avLst/>
          </a:prstGeom>
          <a:noFill/>
          <a:ln w="76200">
            <a:solidFill>
              <a:schemeClr val="accent2"/>
            </a:solidFill>
            <a:round/>
            <a:headEnd/>
            <a:tailEnd/>
          </a:ln>
        </p:spPr>
        <p:txBody>
          <a:bodyPr wrap="none" anchor="ctr"/>
          <a:lstStyle/>
          <a:p>
            <a:endParaRPr lang="de-DE"/>
          </a:p>
        </p:txBody>
      </p:sp>
      <p:sp>
        <p:nvSpPr>
          <p:cNvPr id="13" name="Line 12"/>
          <p:cNvSpPr>
            <a:spLocks noChangeShapeType="1"/>
          </p:cNvSpPr>
          <p:nvPr/>
        </p:nvSpPr>
        <p:spPr bwMode="auto">
          <a:xfrm>
            <a:off x="5997575" y="5038725"/>
            <a:ext cx="0" cy="250825"/>
          </a:xfrm>
          <a:prstGeom prst="line">
            <a:avLst/>
          </a:prstGeom>
          <a:noFill/>
          <a:ln w="76200">
            <a:solidFill>
              <a:schemeClr val="accent1"/>
            </a:solidFill>
            <a:round/>
            <a:headEnd/>
            <a:tailEnd/>
          </a:ln>
        </p:spPr>
        <p:txBody>
          <a:bodyPr wrap="none" anchor="ctr"/>
          <a:lstStyle/>
          <a:p>
            <a:endParaRPr lang="de-DE"/>
          </a:p>
        </p:txBody>
      </p:sp>
      <p:sp>
        <p:nvSpPr>
          <p:cNvPr id="14" name="Line 13"/>
          <p:cNvSpPr>
            <a:spLocks noChangeShapeType="1"/>
          </p:cNvSpPr>
          <p:nvPr/>
        </p:nvSpPr>
        <p:spPr bwMode="auto">
          <a:xfrm>
            <a:off x="8181975" y="5038725"/>
            <a:ext cx="0" cy="250825"/>
          </a:xfrm>
          <a:prstGeom prst="line">
            <a:avLst/>
          </a:prstGeom>
          <a:noFill/>
          <a:ln w="76200">
            <a:solidFill>
              <a:schemeClr val="accent1"/>
            </a:solidFill>
            <a:round/>
            <a:headEnd/>
            <a:tailEnd/>
          </a:ln>
        </p:spPr>
        <p:txBody>
          <a:bodyPr wrap="none" anchor="ctr"/>
          <a:lstStyle/>
          <a:p>
            <a:endParaRPr lang="de-DE"/>
          </a:p>
        </p:txBody>
      </p:sp>
      <p:sp>
        <p:nvSpPr>
          <p:cNvPr id="15" name="Line 14"/>
          <p:cNvSpPr>
            <a:spLocks noChangeShapeType="1"/>
          </p:cNvSpPr>
          <p:nvPr/>
        </p:nvSpPr>
        <p:spPr bwMode="auto">
          <a:xfrm>
            <a:off x="8990013" y="5038725"/>
            <a:ext cx="0" cy="250825"/>
          </a:xfrm>
          <a:prstGeom prst="line">
            <a:avLst/>
          </a:prstGeom>
          <a:noFill/>
          <a:ln w="76200">
            <a:solidFill>
              <a:schemeClr val="tx2"/>
            </a:solidFill>
            <a:round/>
            <a:headEnd/>
            <a:tailEnd/>
          </a:ln>
        </p:spPr>
        <p:txBody>
          <a:bodyPr wrap="none" anchor="ct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pPr>
              <a:defRPr/>
            </a:pPr>
            <a:fld id="{5BBED6E1-B681-42F2-81C7-3D6A663C3144}" type="slidenum">
              <a:rPr lang="en-US"/>
              <a:pPr>
                <a:defRPr/>
              </a:pPr>
              <a:t>22</a:t>
            </a:fld>
            <a:endParaRPr lang="en-US" dirty="0"/>
          </a:p>
        </p:txBody>
      </p:sp>
      <p:sp>
        <p:nvSpPr>
          <p:cNvPr id="38913"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3BFC1F8D-FC1C-467C-86B8-0A078115CF95}" type="slidenum">
              <a:rPr lang="en-US" sz="800"/>
              <a:pPr algn="r"/>
              <a:t>22</a:t>
            </a:fld>
            <a:endParaRPr lang="en-US" sz="800"/>
          </a:p>
        </p:txBody>
      </p:sp>
      <p:sp>
        <p:nvSpPr>
          <p:cNvPr id="38914" name="Title 4"/>
          <p:cNvSpPr>
            <a:spLocks/>
          </p:cNvSpPr>
          <p:nvPr/>
        </p:nvSpPr>
        <p:spPr bwMode="auto">
          <a:xfrm>
            <a:off x="560388" y="315913"/>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Pile Geometry</a:t>
            </a:r>
          </a:p>
        </p:txBody>
      </p:sp>
      <p:pic>
        <p:nvPicPr>
          <p:cNvPr id="38915"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89000" y="1166813"/>
            <a:ext cx="8096250" cy="5200650"/>
          </a:xfrm>
          <a:prstGeom prst="rect">
            <a:avLst/>
          </a:prstGeom>
          <a:noFill/>
          <a:ln w="9525">
            <a:noFill/>
            <a:miter lim="800000"/>
            <a:headEnd/>
            <a:tailEnd/>
          </a:ln>
        </p:spPr>
      </p:pic>
      <p:sp>
        <p:nvSpPr>
          <p:cNvPr id="2" name="Rectangle 1"/>
          <p:cNvSpPr/>
          <p:nvPr/>
        </p:nvSpPr>
        <p:spPr>
          <a:xfrm>
            <a:off x="3584575" y="4838700"/>
            <a:ext cx="288925"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000" dirty="0" err="1">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1"/>
          </p:nvPr>
        </p:nvSpPr>
        <p:spPr/>
        <p:txBody>
          <a:bodyPr/>
          <a:lstStyle/>
          <a:p>
            <a:pPr>
              <a:defRPr/>
            </a:pPr>
            <a:fld id="{5D75232D-4543-4C23-9E14-910ABE1615B8}" type="slidenum">
              <a:rPr lang="en-US"/>
              <a:pPr>
                <a:defRPr/>
              </a:pPr>
              <a:t>23</a:t>
            </a:fld>
            <a:endParaRPr lang="en-US" dirty="0"/>
          </a:p>
        </p:txBody>
      </p:sp>
      <p:sp>
        <p:nvSpPr>
          <p:cNvPr id="39937"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56C5EEF5-78CF-4668-BF52-65EEBFAB466A}" type="slidenum">
              <a:rPr lang="en-US" sz="800"/>
              <a:pPr algn="r"/>
              <a:t>23</a:t>
            </a:fld>
            <a:endParaRPr lang="en-US" sz="800"/>
          </a:p>
        </p:txBody>
      </p:sp>
      <p:sp>
        <p:nvSpPr>
          <p:cNvPr id="39938" name="Content Placeholder 43"/>
          <p:cNvSpPr>
            <a:spLocks/>
          </p:cNvSpPr>
          <p:nvPr/>
        </p:nvSpPr>
        <p:spPr bwMode="auto">
          <a:xfrm>
            <a:off x="5097463" y="1196975"/>
            <a:ext cx="4248150" cy="5111750"/>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Homogenising silo</a:t>
            </a:r>
          </a:p>
          <a:p>
            <a:pPr marL="534988" lvl="1" indent="-265113" eaLnBrk="0" hangingPunct="0">
              <a:spcBef>
                <a:spcPts val="1200"/>
              </a:spcBef>
              <a:buClr>
                <a:schemeClr val="accent1"/>
              </a:buClr>
              <a:buFont typeface="Arial" charset="0"/>
              <a:buChar char="•"/>
            </a:pPr>
            <a:r>
              <a:rPr lang="en-GB"/>
              <a:t>Reduced disturbances going into the silo</a:t>
            </a:r>
          </a:p>
          <a:p>
            <a:pPr marL="534988" lvl="1" indent="-265113" eaLnBrk="0" hangingPunct="0">
              <a:spcBef>
                <a:spcPts val="1200"/>
              </a:spcBef>
              <a:buClr>
                <a:schemeClr val="accent1"/>
              </a:buClr>
              <a:buFont typeface="Arial" charset="0"/>
              <a:buChar char="•"/>
            </a:pPr>
            <a:r>
              <a:rPr lang="en-GB"/>
              <a:t>Which can be handled better by the silo</a:t>
            </a:r>
          </a:p>
          <a:p>
            <a:pPr marL="269875" indent="-269875" eaLnBrk="0" hangingPunct="0">
              <a:spcBef>
                <a:spcPts val="1200"/>
              </a:spcBef>
              <a:buClr>
                <a:schemeClr val="accent1"/>
              </a:buClr>
              <a:buFont typeface="Arial" charset="0"/>
              <a:buChar char="•"/>
            </a:pPr>
            <a:endParaRPr lang="en-GB" sz="2000"/>
          </a:p>
        </p:txBody>
      </p:sp>
      <p:sp>
        <p:nvSpPr>
          <p:cNvPr id="39939" name="Content Placeholder 5"/>
          <p:cNvSpPr>
            <a:spLocks/>
          </p:cNvSpPr>
          <p:nvPr/>
        </p:nvSpPr>
        <p:spPr bwMode="auto">
          <a:xfrm>
            <a:off x="560388" y="1196975"/>
            <a:ext cx="4248150" cy="5111750"/>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Preblending system</a:t>
            </a:r>
          </a:p>
          <a:p>
            <a:pPr marL="534988" lvl="1" indent="-265113" eaLnBrk="0" hangingPunct="0">
              <a:spcBef>
                <a:spcPts val="1200"/>
              </a:spcBef>
              <a:buClr>
                <a:schemeClr val="accent1"/>
              </a:buClr>
              <a:buFont typeface="Arial" charset="0"/>
              <a:buChar char="•"/>
            </a:pPr>
            <a:r>
              <a:rPr lang="en-GB"/>
              <a:t>Reduced compositional peak disturbances when starting to reclaim from a new pile</a:t>
            </a:r>
          </a:p>
          <a:p>
            <a:pPr marL="269875" indent="-269875" eaLnBrk="0" hangingPunct="0">
              <a:spcBef>
                <a:spcPts val="1200"/>
              </a:spcBef>
              <a:buClr>
                <a:schemeClr val="accent1"/>
              </a:buClr>
              <a:buFont typeface="Arial" charset="0"/>
              <a:buChar char="•"/>
            </a:pPr>
            <a:endParaRPr lang="en-GB" sz="2000"/>
          </a:p>
        </p:txBody>
      </p:sp>
      <p:sp>
        <p:nvSpPr>
          <p:cNvPr id="39940" name="Title 4"/>
          <p:cNvSpPr>
            <a:spLocks/>
          </p:cNvSpPr>
          <p:nvPr/>
        </p:nvSpPr>
        <p:spPr bwMode="auto">
          <a:xfrm>
            <a:off x="560388" y="287338"/>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Uniformity Improvement</a:t>
            </a:r>
          </a:p>
        </p:txBody>
      </p:sp>
      <p:grpSp>
        <p:nvGrpSpPr>
          <p:cNvPr id="39941" name="Group 44"/>
          <p:cNvGrpSpPr>
            <a:grpSpLocks/>
          </p:cNvGrpSpPr>
          <p:nvPr/>
        </p:nvGrpSpPr>
        <p:grpSpPr bwMode="auto">
          <a:xfrm>
            <a:off x="488950" y="3429000"/>
            <a:ext cx="8780463" cy="2730500"/>
            <a:chOff x="488504" y="3722836"/>
            <a:chExt cx="8780462" cy="2730500"/>
          </a:xfrm>
        </p:grpSpPr>
        <p:sp>
          <p:nvSpPr>
            <p:cNvPr id="7" name="Freeform 56" descr="20%"/>
            <p:cNvSpPr>
              <a:spLocks/>
            </p:cNvSpPr>
            <p:nvPr/>
          </p:nvSpPr>
          <p:spPr bwMode="auto">
            <a:xfrm>
              <a:off x="6211441" y="4613424"/>
              <a:ext cx="1911350" cy="706437"/>
            </a:xfrm>
            <a:custGeom>
              <a:avLst/>
              <a:gdLst>
                <a:gd name="T0" fmla="*/ 0 w 1204"/>
                <a:gd name="T1" fmla="*/ 444 h 445"/>
                <a:gd name="T2" fmla="*/ 1204 w 1204"/>
                <a:gd name="T3" fmla="*/ 445 h 445"/>
                <a:gd name="T4" fmla="*/ 843 w 1204"/>
                <a:gd name="T5" fmla="*/ 363 h 445"/>
                <a:gd name="T6" fmla="*/ 759 w 1204"/>
                <a:gd name="T7" fmla="*/ 303 h 445"/>
                <a:gd name="T8" fmla="*/ 691 w 1204"/>
                <a:gd name="T9" fmla="*/ 210 h 445"/>
                <a:gd name="T10" fmla="*/ 600 w 1204"/>
                <a:gd name="T11" fmla="*/ 54 h 445"/>
                <a:gd name="T12" fmla="*/ 529 w 1204"/>
                <a:gd name="T13" fmla="*/ 0 h 445"/>
                <a:gd name="T14" fmla="*/ 412 w 1204"/>
                <a:gd name="T15" fmla="*/ 3 h 445"/>
                <a:gd name="T16" fmla="*/ 354 w 1204"/>
                <a:gd name="T17" fmla="*/ 54 h 445"/>
                <a:gd name="T18" fmla="*/ 282 w 1204"/>
                <a:gd name="T19" fmla="*/ 207 h 445"/>
                <a:gd name="T20" fmla="*/ 250 w 1204"/>
                <a:gd name="T21" fmla="*/ 358 h 445"/>
                <a:gd name="T22" fmla="*/ 196 w 1204"/>
                <a:gd name="T23" fmla="*/ 403 h 445"/>
                <a:gd name="T24" fmla="*/ 106 w 1204"/>
                <a:gd name="T25" fmla="*/ 41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4" h="445">
                  <a:moveTo>
                    <a:pt x="0" y="444"/>
                  </a:moveTo>
                  <a:lnTo>
                    <a:pt x="1204" y="445"/>
                  </a:lnTo>
                  <a:lnTo>
                    <a:pt x="843" y="363"/>
                  </a:lnTo>
                  <a:lnTo>
                    <a:pt x="759" y="303"/>
                  </a:lnTo>
                  <a:lnTo>
                    <a:pt x="691" y="210"/>
                  </a:lnTo>
                  <a:lnTo>
                    <a:pt x="600" y="54"/>
                  </a:lnTo>
                  <a:lnTo>
                    <a:pt x="529" y="0"/>
                  </a:lnTo>
                  <a:lnTo>
                    <a:pt x="412" y="3"/>
                  </a:lnTo>
                  <a:lnTo>
                    <a:pt x="354" y="54"/>
                  </a:lnTo>
                  <a:lnTo>
                    <a:pt x="282" y="207"/>
                  </a:lnTo>
                  <a:lnTo>
                    <a:pt x="250" y="358"/>
                  </a:lnTo>
                  <a:lnTo>
                    <a:pt x="196" y="403"/>
                  </a:lnTo>
                  <a:lnTo>
                    <a:pt x="106" y="418"/>
                  </a:lnTo>
                </a:path>
              </a:pathLst>
            </a:custGeom>
            <a:pattFill prst="pct20">
              <a:fgClr>
                <a:srgbClr val="FF0000"/>
              </a:fgClr>
              <a:bgClr>
                <a:srgbClr val="FFFFFF"/>
              </a:bgClr>
            </a:patt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8" name="Line 7"/>
            <p:cNvSpPr>
              <a:spLocks noChangeShapeType="1"/>
            </p:cNvSpPr>
            <p:nvPr/>
          </p:nvSpPr>
          <p:spPr bwMode="auto">
            <a:xfrm flipV="1">
              <a:off x="1210817" y="3838724"/>
              <a:ext cx="0" cy="2286000"/>
            </a:xfrm>
            <a:prstGeom prst="line">
              <a:avLst/>
            </a:prstGeom>
            <a:noFill/>
            <a:ln w="28575">
              <a:solidFill>
                <a:srgbClr val="000000"/>
              </a:solidFill>
              <a:round/>
              <a:headEnd/>
              <a:tailEnd type="triangle" w="med" len="me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9" name="Line 8"/>
            <p:cNvSpPr>
              <a:spLocks noChangeShapeType="1"/>
            </p:cNvSpPr>
            <p:nvPr/>
          </p:nvSpPr>
          <p:spPr bwMode="auto">
            <a:xfrm flipV="1">
              <a:off x="5760591" y="3838724"/>
              <a:ext cx="0" cy="2286000"/>
            </a:xfrm>
            <a:prstGeom prst="line">
              <a:avLst/>
            </a:prstGeom>
            <a:noFill/>
            <a:ln w="28575">
              <a:solidFill>
                <a:srgbClr val="000000"/>
              </a:solidFill>
              <a:round/>
              <a:headEnd/>
              <a:tailEnd type="triangle" w="med" len="me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0" name="Line 9"/>
            <p:cNvSpPr>
              <a:spLocks noChangeShapeType="1"/>
            </p:cNvSpPr>
            <p:nvPr/>
          </p:nvSpPr>
          <p:spPr bwMode="auto">
            <a:xfrm>
              <a:off x="1210817" y="6124724"/>
              <a:ext cx="3276600" cy="0"/>
            </a:xfrm>
            <a:prstGeom prst="line">
              <a:avLst/>
            </a:prstGeom>
            <a:noFill/>
            <a:ln w="28575">
              <a:solidFill>
                <a:srgbClr val="000000"/>
              </a:solidFill>
              <a:round/>
              <a:headEnd/>
              <a:tailEnd type="triangle" w="med" len="me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1" name="Line 10"/>
            <p:cNvSpPr>
              <a:spLocks noChangeShapeType="1"/>
            </p:cNvSpPr>
            <p:nvPr/>
          </p:nvSpPr>
          <p:spPr bwMode="auto">
            <a:xfrm>
              <a:off x="5760591" y="6124724"/>
              <a:ext cx="3276600" cy="0"/>
            </a:xfrm>
            <a:prstGeom prst="line">
              <a:avLst/>
            </a:prstGeom>
            <a:noFill/>
            <a:ln w="28575">
              <a:solidFill>
                <a:srgbClr val="000000"/>
              </a:solidFill>
              <a:round/>
              <a:headEnd/>
              <a:tailEnd type="triangle" w="med" len="me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nvGrpSpPr>
            <p:cNvPr id="39947" name="Group 25"/>
            <p:cNvGrpSpPr>
              <a:grpSpLocks/>
            </p:cNvGrpSpPr>
            <p:nvPr/>
          </p:nvGrpSpPr>
          <p:grpSpPr bwMode="auto">
            <a:xfrm>
              <a:off x="1210816" y="4600723"/>
              <a:ext cx="2895600" cy="685800"/>
              <a:chOff x="1008" y="2304"/>
              <a:chExt cx="1824" cy="432"/>
            </a:xfrm>
          </p:grpSpPr>
          <p:sp>
            <p:nvSpPr>
              <p:cNvPr id="13" name="Rectangle 16" descr="20%"/>
              <p:cNvSpPr>
                <a:spLocks noChangeArrowheads="1"/>
              </p:cNvSpPr>
              <p:nvPr/>
            </p:nvSpPr>
            <p:spPr bwMode="auto">
              <a:xfrm>
                <a:off x="1440" y="2304"/>
                <a:ext cx="432" cy="432"/>
              </a:xfrm>
              <a:prstGeom prst="rect">
                <a:avLst/>
              </a:prstGeom>
              <a:pattFill prst="pct20">
                <a:fgClr>
                  <a:srgbClr val="FF0000"/>
                </a:fgClr>
                <a:bgClr>
                  <a:srgbClr val="FFFFFF"/>
                </a:bgClr>
              </a:patt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4" name="Line 11"/>
              <p:cNvSpPr>
                <a:spLocks noChangeShapeType="1"/>
              </p:cNvSpPr>
              <p:nvPr/>
            </p:nvSpPr>
            <p:spPr bwMode="auto">
              <a:xfrm>
                <a:off x="1008" y="2736"/>
                <a:ext cx="432" cy="0"/>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5" name="Line 12"/>
              <p:cNvSpPr>
                <a:spLocks noChangeShapeType="1"/>
              </p:cNvSpPr>
              <p:nvPr/>
            </p:nvSpPr>
            <p:spPr bwMode="auto">
              <a:xfrm>
                <a:off x="1440" y="2304"/>
                <a:ext cx="432" cy="0"/>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6" name="Line 13"/>
              <p:cNvSpPr>
                <a:spLocks noChangeShapeType="1"/>
              </p:cNvSpPr>
              <p:nvPr/>
            </p:nvSpPr>
            <p:spPr bwMode="auto">
              <a:xfrm>
                <a:off x="1872" y="2736"/>
                <a:ext cx="960" cy="0"/>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7" name="Line 14"/>
              <p:cNvSpPr>
                <a:spLocks noChangeShapeType="1"/>
              </p:cNvSpPr>
              <p:nvPr/>
            </p:nvSpPr>
            <p:spPr bwMode="auto">
              <a:xfrm flipV="1">
                <a:off x="1872" y="2304"/>
                <a:ext cx="0" cy="432"/>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8" name="Line 15"/>
              <p:cNvSpPr>
                <a:spLocks noChangeShapeType="1"/>
              </p:cNvSpPr>
              <p:nvPr/>
            </p:nvSpPr>
            <p:spPr bwMode="auto">
              <a:xfrm flipV="1">
                <a:off x="1440" y="2304"/>
                <a:ext cx="0" cy="432"/>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grpSp>
          <p:nvGrpSpPr>
            <p:cNvPr id="39948" name="Group 26"/>
            <p:cNvGrpSpPr>
              <a:grpSpLocks/>
            </p:cNvGrpSpPr>
            <p:nvPr/>
          </p:nvGrpSpPr>
          <p:grpSpPr bwMode="auto">
            <a:xfrm>
              <a:off x="1210816" y="5007123"/>
              <a:ext cx="2876550" cy="304800"/>
              <a:chOff x="1008" y="2560"/>
              <a:chExt cx="1812" cy="192"/>
            </a:xfrm>
          </p:grpSpPr>
          <p:sp>
            <p:nvSpPr>
              <p:cNvPr id="20" name="Rectangle 23" descr="25%"/>
              <p:cNvSpPr>
                <a:spLocks noChangeArrowheads="1"/>
              </p:cNvSpPr>
              <p:nvPr/>
            </p:nvSpPr>
            <p:spPr bwMode="auto">
              <a:xfrm>
                <a:off x="1448" y="2560"/>
                <a:ext cx="176" cy="192"/>
              </a:xfrm>
              <a:prstGeom prst="rect">
                <a:avLst/>
              </a:prstGeom>
              <a:pattFill prst="pct25">
                <a:fgClr>
                  <a:srgbClr val="009900"/>
                </a:fgClr>
                <a:bgClr>
                  <a:srgbClr val="FFFFFF"/>
                </a:bgClr>
              </a:patt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1" name="Line 18"/>
              <p:cNvSpPr>
                <a:spLocks noChangeShapeType="1"/>
              </p:cNvSpPr>
              <p:nvPr/>
            </p:nvSpPr>
            <p:spPr bwMode="auto">
              <a:xfrm>
                <a:off x="1008" y="2752"/>
                <a:ext cx="440" cy="0"/>
              </a:xfrm>
              <a:prstGeom prst="line">
                <a:avLst/>
              </a:prstGeom>
              <a:noFill/>
              <a:ln w="38100">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2" name="Line 19"/>
              <p:cNvSpPr>
                <a:spLocks noChangeShapeType="1"/>
              </p:cNvSpPr>
              <p:nvPr/>
            </p:nvSpPr>
            <p:spPr bwMode="auto">
              <a:xfrm>
                <a:off x="1624" y="2752"/>
                <a:ext cx="1196" cy="0"/>
              </a:xfrm>
              <a:prstGeom prst="line">
                <a:avLst/>
              </a:prstGeom>
              <a:noFill/>
              <a:ln w="38100">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3" name="Line 20"/>
              <p:cNvSpPr>
                <a:spLocks noChangeShapeType="1"/>
              </p:cNvSpPr>
              <p:nvPr/>
            </p:nvSpPr>
            <p:spPr bwMode="auto">
              <a:xfrm>
                <a:off x="1448" y="2560"/>
                <a:ext cx="176" cy="0"/>
              </a:xfrm>
              <a:prstGeom prst="line">
                <a:avLst/>
              </a:prstGeom>
              <a:noFill/>
              <a:ln w="38100">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4" name="Line 21"/>
              <p:cNvSpPr>
                <a:spLocks noChangeShapeType="1"/>
              </p:cNvSpPr>
              <p:nvPr/>
            </p:nvSpPr>
            <p:spPr bwMode="auto">
              <a:xfrm flipV="1">
                <a:off x="1448" y="2560"/>
                <a:ext cx="0" cy="192"/>
              </a:xfrm>
              <a:prstGeom prst="line">
                <a:avLst/>
              </a:prstGeom>
              <a:noFill/>
              <a:ln w="38100">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5" name="Line 22"/>
              <p:cNvSpPr>
                <a:spLocks noChangeShapeType="1"/>
              </p:cNvSpPr>
              <p:nvPr/>
            </p:nvSpPr>
            <p:spPr bwMode="auto">
              <a:xfrm flipV="1">
                <a:off x="1624" y="2560"/>
                <a:ext cx="0" cy="192"/>
              </a:xfrm>
              <a:prstGeom prst="line">
                <a:avLst/>
              </a:prstGeom>
              <a:noFill/>
              <a:ln w="38100">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grpSp>
          <p:nvGrpSpPr>
            <p:cNvPr id="39949" name="Group 55"/>
            <p:cNvGrpSpPr>
              <a:grpSpLocks/>
            </p:cNvGrpSpPr>
            <p:nvPr/>
          </p:nvGrpSpPr>
          <p:grpSpPr bwMode="auto">
            <a:xfrm>
              <a:off x="5760591" y="4592786"/>
              <a:ext cx="3048000" cy="700087"/>
              <a:chOff x="3552" y="2299"/>
              <a:chExt cx="1920" cy="441"/>
            </a:xfrm>
          </p:grpSpPr>
          <p:sp>
            <p:nvSpPr>
              <p:cNvPr id="27" name="Freeform 35"/>
              <p:cNvSpPr>
                <a:spLocks/>
              </p:cNvSpPr>
              <p:nvPr/>
            </p:nvSpPr>
            <p:spPr bwMode="auto">
              <a:xfrm>
                <a:off x="3852" y="2299"/>
                <a:ext cx="1332" cy="441"/>
              </a:xfrm>
              <a:custGeom>
                <a:avLst/>
                <a:gdLst>
                  <a:gd name="T0" fmla="*/ 0 w 1332"/>
                  <a:gd name="T1" fmla="*/ 436 h 441"/>
                  <a:gd name="T2" fmla="*/ 155 w 1332"/>
                  <a:gd name="T3" fmla="*/ 422 h 441"/>
                  <a:gd name="T4" fmla="*/ 240 w 1332"/>
                  <a:gd name="T5" fmla="*/ 353 h 441"/>
                  <a:gd name="T6" fmla="*/ 280 w 1332"/>
                  <a:gd name="T7" fmla="*/ 177 h 441"/>
                  <a:gd name="T8" fmla="*/ 384 w 1332"/>
                  <a:gd name="T9" fmla="*/ 23 h 441"/>
                  <a:gd name="T10" fmla="*/ 558 w 1332"/>
                  <a:gd name="T11" fmla="*/ 41 h 441"/>
                  <a:gd name="T12" fmla="*/ 676 w 1332"/>
                  <a:gd name="T13" fmla="*/ 225 h 441"/>
                  <a:gd name="T14" fmla="*/ 808 w 1332"/>
                  <a:gd name="T15" fmla="*/ 361 h 441"/>
                  <a:gd name="T16" fmla="*/ 1071 w 1332"/>
                  <a:gd name="T17" fmla="*/ 428 h 441"/>
                  <a:gd name="T18" fmla="*/ 1236 w 1332"/>
                  <a:gd name="T19" fmla="*/ 436 h 441"/>
                  <a:gd name="T20" fmla="*/ 1332 w 1332"/>
                  <a:gd name="T21" fmla="*/ 437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2" h="441">
                    <a:moveTo>
                      <a:pt x="0" y="436"/>
                    </a:moveTo>
                    <a:cubicBezTo>
                      <a:pt x="26" y="434"/>
                      <a:pt x="115" y="436"/>
                      <a:pt x="155" y="422"/>
                    </a:cubicBezTo>
                    <a:cubicBezTo>
                      <a:pt x="195" y="408"/>
                      <a:pt x="219" y="394"/>
                      <a:pt x="240" y="353"/>
                    </a:cubicBezTo>
                    <a:cubicBezTo>
                      <a:pt x="261" y="312"/>
                      <a:pt x="256" y="232"/>
                      <a:pt x="280" y="177"/>
                    </a:cubicBezTo>
                    <a:cubicBezTo>
                      <a:pt x="304" y="122"/>
                      <a:pt x="338" y="46"/>
                      <a:pt x="384" y="23"/>
                    </a:cubicBezTo>
                    <a:cubicBezTo>
                      <a:pt x="430" y="0"/>
                      <a:pt x="509" y="7"/>
                      <a:pt x="558" y="41"/>
                    </a:cubicBezTo>
                    <a:cubicBezTo>
                      <a:pt x="607" y="75"/>
                      <a:pt x="634" y="172"/>
                      <a:pt x="676" y="225"/>
                    </a:cubicBezTo>
                    <a:cubicBezTo>
                      <a:pt x="718" y="278"/>
                      <a:pt x="742" y="327"/>
                      <a:pt x="808" y="361"/>
                    </a:cubicBezTo>
                    <a:cubicBezTo>
                      <a:pt x="874" y="395"/>
                      <a:pt x="1000" y="415"/>
                      <a:pt x="1071" y="428"/>
                    </a:cubicBezTo>
                    <a:cubicBezTo>
                      <a:pt x="1142" y="441"/>
                      <a:pt x="1193" y="435"/>
                      <a:pt x="1236" y="436"/>
                    </a:cubicBezTo>
                    <a:cubicBezTo>
                      <a:pt x="1279" y="437"/>
                      <a:pt x="1312" y="437"/>
                      <a:pt x="1332" y="437"/>
                    </a:cubicBezTo>
                  </a:path>
                </a:pathLst>
              </a:custGeom>
              <a:noFill/>
              <a:ln w="38100" cap="flat" cmpd="sng">
                <a:solidFill>
                  <a:srgbClr val="FF0000"/>
                </a:solidFill>
                <a:prstDash val="solid"/>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8" name="Line 36"/>
              <p:cNvSpPr>
                <a:spLocks noChangeShapeType="1"/>
              </p:cNvSpPr>
              <p:nvPr/>
            </p:nvSpPr>
            <p:spPr bwMode="auto">
              <a:xfrm flipH="1">
                <a:off x="3552" y="2736"/>
                <a:ext cx="336" cy="0"/>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29" name="Line 37"/>
              <p:cNvSpPr>
                <a:spLocks noChangeShapeType="1"/>
              </p:cNvSpPr>
              <p:nvPr/>
            </p:nvSpPr>
            <p:spPr bwMode="auto">
              <a:xfrm flipH="1">
                <a:off x="5184" y="2736"/>
                <a:ext cx="288" cy="0"/>
              </a:xfrm>
              <a:prstGeom prst="line">
                <a:avLst/>
              </a:prstGeom>
              <a:noFill/>
              <a:ln w="381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grpSp>
          <p:nvGrpSpPr>
            <p:cNvPr id="39950" name="Group 54"/>
            <p:cNvGrpSpPr>
              <a:grpSpLocks/>
            </p:cNvGrpSpPr>
            <p:nvPr/>
          </p:nvGrpSpPr>
          <p:grpSpPr bwMode="auto">
            <a:xfrm>
              <a:off x="5757416" y="5148411"/>
              <a:ext cx="3048000" cy="174625"/>
              <a:chOff x="3552" y="2637"/>
              <a:chExt cx="1920" cy="110"/>
            </a:xfrm>
          </p:grpSpPr>
          <p:sp>
            <p:nvSpPr>
              <p:cNvPr id="31" name="Freeform 53" descr="25%"/>
              <p:cNvSpPr>
                <a:spLocks/>
              </p:cNvSpPr>
              <p:nvPr/>
            </p:nvSpPr>
            <p:spPr bwMode="auto">
              <a:xfrm>
                <a:off x="3969" y="2637"/>
                <a:ext cx="435" cy="110"/>
              </a:xfrm>
              <a:custGeom>
                <a:avLst/>
                <a:gdLst>
                  <a:gd name="T0" fmla="*/ 0 w 435"/>
                  <a:gd name="T1" fmla="*/ 108 h 110"/>
                  <a:gd name="T2" fmla="*/ 435 w 435"/>
                  <a:gd name="T3" fmla="*/ 110 h 110"/>
                  <a:gd name="T4" fmla="*/ 312 w 435"/>
                  <a:gd name="T5" fmla="*/ 72 h 110"/>
                  <a:gd name="T6" fmla="*/ 203 w 435"/>
                  <a:gd name="T7" fmla="*/ 0 h 110"/>
                  <a:gd name="T8" fmla="*/ 111 w 435"/>
                  <a:gd name="T9" fmla="*/ 51 h 110"/>
                  <a:gd name="T10" fmla="*/ 63 w 435"/>
                  <a:gd name="T11" fmla="*/ 99 h 110"/>
                </a:gdLst>
                <a:ahLst/>
                <a:cxnLst>
                  <a:cxn ang="0">
                    <a:pos x="T0" y="T1"/>
                  </a:cxn>
                  <a:cxn ang="0">
                    <a:pos x="T2" y="T3"/>
                  </a:cxn>
                  <a:cxn ang="0">
                    <a:pos x="T4" y="T5"/>
                  </a:cxn>
                  <a:cxn ang="0">
                    <a:pos x="T6" y="T7"/>
                  </a:cxn>
                  <a:cxn ang="0">
                    <a:pos x="T8" y="T9"/>
                  </a:cxn>
                  <a:cxn ang="0">
                    <a:pos x="T10" y="T11"/>
                  </a:cxn>
                </a:cxnLst>
                <a:rect l="0" t="0" r="r" b="b"/>
                <a:pathLst>
                  <a:path w="435" h="110">
                    <a:moveTo>
                      <a:pt x="0" y="108"/>
                    </a:moveTo>
                    <a:lnTo>
                      <a:pt x="435" y="110"/>
                    </a:lnTo>
                    <a:lnTo>
                      <a:pt x="312" y="72"/>
                    </a:lnTo>
                    <a:lnTo>
                      <a:pt x="203" y="0"/>
                    </a:lnTo>
                    <a:lnTo>
                      <a:pt x="111" y="51"/>
                    </a:lnTo>
                    <a:lnTo>
                      <a:pt x="63" y="99"/>
                    </a:lnTo>
                  </a:path>
                </a:pathLst>
              </a:custGeom>
              <a:pattFill prst="pct25">
                <a:fgClr>
                  <a:srgbClr val="009900"/>
                </a:fgClr>
                <a:bgClr>
                  <a:srgbClr val="FFFFFF"/>
                </a:bgClr>
              </a:pattFill>
              <a:ln>
                <a:noFill/>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nvGrpSpPr>
              <p:cNvPr id="39960" name="Group 50"/>
              <p:cNvGrpSpPr>
                <a:grpSpLocks/>
              </p:cNvGrpSpPr>
              <p:nvPr/>
            </p:nvGrpSpPr>
            <p:grpSpPr bwMode="auto">
              <a:xfrm>
                <a:off x="3552" y="2639"/>
                <a:ext cx="1920" cy="100"/>
                <a:chOff x="3552" y="2639"/>
                <a:chExt cx="1920" cy="100"/>
              </a:xfrm>
            </p:grpSpPr>
            <p:sp>
              <p:nvSpPr>
                <p:cNvPr id="33" name="Freeform 46"/>
                <p:cNvSpPr>
                  <a:spLocks/>
                </p:cNvSpPr>
                <p:nvPr/>
              </p:nvSpPr>
              <p:spPr bwMode="auto">
                <a:xfrm>
                  <a:off x="3924" y="2639"/>
                  <a:ext cx="632" cy="100"/>
                </a:xfrm>
                <a:custGeom>
                  <a:avLst/>
                  <a:gdLst>
                    <a:gd name="T0" fmla="*/ 0 w 632"/>
                    <a:gd name="T1" fmla="*/ 97 h 100"/>
                    <a:gd name="T2" fmla="*/ 112 w 632"/>
                    <a:gd name="T3" fmla="*/ 89 h 100"/>
                    <a:gd name="T4" fmla="*/ 156 w 632"/>
                    <a:gd name="T5" fmla="*/ 57 h 100"/>
                    <a:gd name="T6" fmla="*/ 204 w 632"/>
                    <a:gd name="T7" fmla="*/ 13 h 100"/>
                    <a:gd name="T8" fmla="*/ 268 w 632"/>
                    <a:gd name="T9" fmla="*/ 5 h 100"/>
                    <a:gd name="T10" fmla="*/ 324 w 632"/>
                    <a:gd name="T11" fmla="*/ 41 h 100"/>
                    <a:gd name="T12" fmla="*/ 380 w 632"/>
                    <a:gd name="T13" fmla="*/ 77 h 100"/>
                    <a:gd name="T14" fmla="*/ 484 w 632"/>
                    <a:gd name="T15" fmla="*/ 97 h 100"/>
                    <a:gd name="T16" fmla="*/ 632 w 632"/>
                    <a:gd name="T17" fmla="*/ 9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2" h="100">
                      <a:moveTo>
                        <a:pt x="0" y="97"/>
                      </a:moveTo>
                      <a:cubicBezTo>
                        <a:pt x="19" y="95"/>
                        <a:pt x="86" y="96"/>
                        <a:pt x="112" y="89"/>
                      </a:cubicBezTo>
                      <a:cubicBezTo>
                        <a:pt x="138" y="82"/>
                        <a:pt x="141" y="70"/>
                        <a:pt x="156" y="57"/>
                      </a:cubicBezTo>
                      <a:cubicBezTo>
                        <a:pt x="171" y="44"/>
                        <a:pt x="185" y="22"/>
                        <a:pt x="204" y="13"/>
                      </a:cubicBezTo>
                      <a:cubicBezTo>
                        <a:pt x="223" y="4"/>
                        <a:pt x="248" y="0"/>
                        <a:pt x="268" y="5"/>
                      </a:cubicBezTo>
                      <a:cubicBezTo>
                        <a:pt x="288" y="10"/>
                        <a:pt x="305" y="29"/>
                        <a:pt x="324" y="41"/>
                      </a:cubicBezTo>
                      <a:cubicBezTo>
                        <a:pt x="343" y="53"/>
                        <a:pt x="353" y="68"/>
                        <a:pt x="380" y="77"/>
                      </a:cubicBezTo>
                      <a:cubicBezTo>
                        <a:pt x="407" y="86"/>
                        <a:pt x="442" y="94"/>
                        <a:pt x="484" y="97"/>
                      </a:cubicBezTo>
                      <a:cubicBezTo>
                        <a:pt x="526" y="100"/>
                        <a:pt x="601" y="97"/>
                        <a:pt x="632" y="97"/>
                      </a:cubicBezTo>
                    </a:path>
                  </a:pathLst>
                </a:custGeom>
                <a:noFill/>
                <a:ln w="38100" cap="flat" cmpd="sng">
                  <a:solidFill>
                    <a:srgbClr val="009900"/>
                  </a:solidFill>
                  <a:prstDash val="solid"/>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4" name="Line 48"/>
                <p:cNvSpPr>
                  <a:spLocks noChangeShapeType="1"/>
                </p:cNvSpPr>
                <p:nvPr/>
              </p:nvSpPr>
              <p:spPr bwMode="auto">
                <a:xfrm>
                  <a:off x="4512" y="2736"/>
                  <a:ext cx="960" cy="0"/>
                </a:xfrm>
                <a:prstGeom prst="line">
                  <a:avLst/>
                </a:prstGeom>
                <a:noFill/>
                <a:ln w="38100">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5" name="Line 49"/>
                <p:cNvSpPr>
                  <a:spLocks noChangeShapeType="1"/>
                </p:cNvSpPr>
                <p:nvPr/>
              </p:nvSpPr>
              <p:spPr bwMode="auto">
                <a:xfrm>
                  <a:off x="3552" y="2736"/>
                  <a:ext cx="432" cy="0"/>
                </a:xfrm>
                <a:prstGeom prst="line">
                  <a:avLst/>
                </a:prstGeom>
                <a:noFill/>
                <a:ln w="38100">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grpSp>
        <p:sp>
          <p:nvSpPr>
            <p:cNvPr id="36" name="Line 51"/>
            <p:cNvSpPr>
              <a:spLocks noChangeShapeType="1"/>
            </p:cNvSpPr>
            <p:nvPr/>
          </p:nvSpPr>
          <p:spPr bwMode="auto">
            <a:xfrm>
              <a:off x="2229992" y="5000774"/>
              <a:ext cx="4543424" cy="0"/>
            </a:xfrm>
            <a:prstGeom prst="line">
              <a:avLst/>
            </a:prstGeom>
            <a:noFill/>
            <a:ln w="9525">
              <a:solidFill>
                <a:srgbClr val="0099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7" name="Line 57"/>
            <p:cNvSpPr>
              <a:spLocks noChangeShapeType="1"/>
            </p:cNvSpPr>
            <p:nvPr/>
          </p:nvSpPr>
          <p:spPr bwMode="auto">
            <a:xfrm>
              <a:off x="2658617" y="4591199"/>
              <a:ext cx="4281487" cy="0"/>
            </a:xfrm>
            <a:prstGeom prst="line">
              <a:avLst/>
            </a:prstGeom>
            <a:noFill/>
            <a:ln w="9525">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38" name="Text Box 60"/>
            <p:cNvSpPr txBox="1">
              <a:spLocks noChangeArrowheads="1"/>
            </p:cNvSpPr>
            <p:nvPr/>
          </p:nvSpPr>
          <p:spPr bwMode="auto">
            <a:xfrm>
              <a:off x="4517579" y="6026299"/>
              <a:ext cx="261938" cy="427037"/>
            </a:xfrm>
            <a:prstGeom prst="rect">
              <a:avLst/>
            </a:prstGeom>
            <a:noFill/>
            <a:ln>
              <a:noFill/>
            </a:ln>
            <a:effectLst/>
            <a:extLst/>
          </p:spPr>
          <p:txBody>
            <a:bodyPr wrap="none">
              <a:spAutoFit/>
            </a:bodyPr>
            <a:lstStyle/>
            <a:p>
              <a:pPr algn="ctr" fontAlgn="auto">
                <a:spcBef>
                  <a:spcPts val="0"/>
                </a:spcBef>
                <a:spcAft>
                  <a:spcPts val="0"/>
                </a:spcAft>
                <a:defRPr/>
              </a:pPr>
              <a:r>
                <a:rPr lang="en-US" sz="2200" kern="0">
                  <a:solidFill>
                    <a:sysClr val="windowText" lastClr="000000"/>
                  </a:solidFill>
                  <a:latin typeface="+mn-lt"/>
                  <a:cs typeface="+mn-cs"/>
                </a:rPr>
                <a:t>t</a:t>
              </a:r>
            </a:p>
          </p:txBody>
        </p:sp>
        <p:sp>
          <p:nvSpPr>
            <p:cNvPr id="39" name="Text Box 61"/>
            <p:cNvSpPr txBox="1">
              <a:spLocks noChangeArrowheads="1"/>
            </p:cNvSpPr>
            <p:nvPr/>
          </p:nvSpPr>
          <p:spPr bwMode="auto">
            <a:xfrm>
              <a:off x="9007028" y="6026299"/>
              <a:ext cx="261938" cy="427037"/>
            </a:xfrm>
            <a:prstGeom prst="rect">
              <a:avLst/>
            </a:prstGeom>
            <a:noFill/>
            <a:ln>
              <a:noFill/>
            </a:ln>
            <a:effectLst/>
            <a:extLst/>
          </p:spPr>
          <p:txBody>
            <a:bodyPr wrap="none">
              <a:spAutoFit/>
            </a:bodyPr>
            <a:lstStyle/>
            <a:p>
              <a:pPr algn="ctr" fontAlgn="auto">
                <a:spcBef>
                  <a:spcPts val="0"/>
                </a:spcBef>
                <a:spcAft>
                  <a:spcPts val="0"/>
                </a:spcAft>
                <a:defRPr/>
              </a:pPr>
              <a:r>
                <a:rPr lang="en-US" sz="2200" kern="0">
                  <a:solidFill>
                    <a:sysClr val="windowText" lastClr="000000"/>
                  </a:solidFill>
                  <a:latin typeface="+mn-lt"/>
                  <a:cs typeface="+mn-cs"/>
                </a:rPr>
                <a:t>t</a:t>
              </a:r>
            </a:p>
          </p:txBody>
        </p:sp>
        <p:sp>
          <p:nvSpPr>
            <p:cNvPr id="40" name="Text Box 62"/>
            <p:cNvSpPr txBox="1">
              <a:spLocks noChangeArrowheads="1"/>
            </p:cNvSpPr>
            <p:nvPr/>
          </p:nvSpPr>
          <p:spPr bwMode="auto">
            <a:xfrm>
              <a:off x="5025578" y="3722836"/>
              <a:ext cx="696913" cy="427038"/>
            </a:xfrm>
            <a:prstGeom prst="rect">
              <a:avLst/>
            </a:prstGeom>
            <a:noFill/>
            <a:ln>
              <a:noFill/>
            </a:ln>
            <a:effectLst/>
            <a:extLst/>
          </p:spPr>
          <p:txBody>
            <a:bodyPr wrap="none">
              <a:spAutoFit/>
            </a:bodyPr>
            <a:lstStyle/>
            <a:p>
              <a:pPr algn="ctr" fontAlgn="auto">
                <a:spcBef>
                  <a:spcPts val="0"/>
                </a:spcBef>
                <a:spcAft>
                  <a:spcPts val="0"/>
                </a:spcAft>
                <a:defRPr/>
              </a:pPr>
              <a:r>
                <a:rPr lang="en-US" sz="2200" kern="0">
                  <a:solidFill>
                    <a:sysClr val="windowText" lastClr="000000"/>
                  </a:solidFill>
                  <a:latin typeface="+mn-lt"/>
                  <a:cs typeface="+mn-cs"/>
                </a:rPr>
                <a:t>LSF</a:t>
              </a:r>
            </a:p>
          </p:txBody>
        </p:sp>
        <p:sp>
          <p:nvSpPr>
            <p:cNvPr id="41" name="Text Box 63"/>
            <p:cNvSpPr txBox="1">
              <a:spLocks noChangeArrowheads="1"/>
            </p:cNvSpPr>
            <p:nvPr/>
          </p:nvSpPr>
          <p:spPr bwMode="auto">
            <a:xfrm>
              <a:off x="488504" y="3722836"/>
              <a:ext cx="696913" cy="427038"/>
            </a:xfrm>
            <a:prstGeom prst="rect">
              <a:avLst/>
            </a:prstGeom>
            <a:noFill/>
            <a:ln>
              <a:noFill/>
            </a:ln>
            <a:effectLst/>
            <a:extLst/>
          </p:spPr>
          <p:txBody>
            <a:bodyPr wrap="none">
              <a:spAutoFit/>
            </a:bodyPr>
            <a:lstStyle/>
            <a:p>
              <a:pPr algn="ctr" fontAlgn="auto">
                <a:spcBef>
                  <a:spcPts val="0"/>
                </a:spcBef>
                <a:spcAft>
                  <a:spcPts val="0"/>
                </a:spcAft>
                <a:defRPr/>
              </a:pPr>
              <a:r>
                <a:rPr lang="en-US" sz="2200" kern="0">
                  <a:solidFill>
                    <a:sysClr val="windowText" lastClr="000000"/>
                  </a:solidFill>
                  <a:latin typeface="+mn-lt"/>
                  <a:cs typeface="+mn-cs"/>
                </a:rPr>
                <a:t>LSF</a:t>
              </a:r>
            </a:p>
          </p:txBody>
        </p:sp>
        <p:sp>
          <p:nvSpPr>
            <p:cNvPr id="42" name="Text Box 64"/>
            <p:cNvSpPr txBox="1">
              <a:spLocks noChangeArrowheads="1"/>
            </p:cNvSpPr>
            <p:nvPr/>
          </p:nvSpPr>
          <p:spPr bwMode="auto">
            <a:xfrm>
              <a:off x="3011042" y="4227661"/>
              <a:ext cx="2343150" cy="366713"/>
            </a:xfrm>
            <a:prstGeom prst="rect">
              <a:avLst/>
            </a:prstGeom>
            <a:noFill/>
            <a:ln>
              <a:noFill/>
            </a:ln>
            <a:effectLst/>
            <a:extLst/>
          </p:spPr>
          <p:txBody>
            <a:bodyPr wrap="none">
              <a:spAutoFit/>
            </a:bodyPr>
            <a:lstStyle/>
            <a:p>
              <a:pPr algn="ctr" fontAlgn="auto">
                <a:spcBef>
                  <a:spcPts val="0"/>
                </a:spcBef>
                <a:spcAft>
                  <a:spcPts val="0"/>
                </a:spcAft>
                <a:defRPr/>
              </a:pPr>
              <a:r>
                <a:rPr lang="en-US" kern="0">
                  <a:solidFill>
                    <a:srgbClr val="FF0000"/>
                  </a:solidFill>
                  <a:latin typeface="+mn-lt"/>
                  <a:cs typeface="+mn-cs"/>
                </a:rPr>
                <a:t>fixed reversing points</a:t>
              </a:r>
            </a:p>
          </p:txBody>
        </p:sp>
        <p:sp>
          <p:nvSpPr>
            <p:cNvPr id="43" name="Text Box 65"/>
            <p:cNvSpPr txBox="1">
              <a:spLocks noChangeArrowheads="1"/>
            </p:cNvSpPr>
            <p:nvPr/>
          </p:nvSpPr>
          <p:spPr bwMode="auto">
            <a:xfrm>
              <a:off x="2852292" y="4676924"/>
              <a:ext cx="2660650" cy="366712"/>
            </a:xfrm>
            <a:prstGeom prst="rect">
              <a:avLst/>
            </a:prstGeom>
            <a:noFill/>
            <a:ln>
              <a:noFill/>
            </a:ln>
            <a:effectLst/>
            <a:extLst/>
          </p:spPr>
          <p:txBody>
            <a:bodyPr wrap="none">
              <a:spAutoFit/>
            </a:bodyPr>
            <a:lstStyle/>
            <a:p>
              <a:pPr algn="ctr" fontAlgn="auto">
                <a:spcBef>
                  <a:spcPts val="0"/>
                </a:spcBef>
                <a:spcAft>
                  <a:spcPts val="0"/>
                </a:spcAft>
                <a:defRPr/>
              </a:pPr>
              <a:r>
                <a:rPr lang="en-US" kern="0">
                  <a:solidFill>
                    <a:srgbClr val="009900"/>
                  </a:solidFill>
                  <a:latin typeface="+mn-lt"/>
                  <a:cs typeface="+mn-cs"/>
                </a:rPr>
                <a:t>variable reversing points</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5"/>
          </p:nvPr>
        </p:nvSpPr>
        <p:spPr/>
        <p:txBody>
          <a:bodyPr/>
          <a:lstStyle/>
          <a:p>
            <a:pPr>
              <a:defRPr/>
            </a:pPr>
            <a:fld id="{ABD615E7-2068-4DC4-B6E3-CE31B5161957}" type="slidenum">
              <a:rPr lang="en-US"/>
              <a:pPr>
                <a:defRPr/>
              </a:pPr>
              <a:t>24</a:t>
            </a:fld>
            <a:endParaRPr lang="en-US" dirty="0"/>
          </a:p>
        </p:txBody>
      </p:sp>
      <p:sp>
        <p:nvSpPr>
          <p:cNvPr id="40961"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4F8F9E45-5D74-42C4-AD48-62483A0F120C}" type="slidenum">
              <a:rPr lang="en-US" sz="800"/>
              <a:pPr algn="r"/>
              <a:t>24</a:t>
            </a:fld>
            <a:endParaRPr lang="en-US" sz="800"/>
          </a:p>
        </p:txBody>
      </p:sp>
      <p:sp>
        <p:nvSpPr>
          <p:cNvPr id="40962" name="Title 6"/>
          <p:cNvSpPr>
            <a:spLocks/>
          </p:cNvSpPr>
          <p:nvPr/>
        </p:nvSpPr>
        <p:spPr bwMode="auto">
          <a:xfrm>
            <a:off x="517525" y="433388"/>
            <a:ext cx="8785225" cy="1052512"/>
          </a:xfrm>
          <a:prstGeom prst="rect">
            <a:avLst/>
          </a:prstGeom>
          <a:noFill/>
          <a:ln w="9525">
            <a:noFill/>
            <a:miter lim="800000"/>
            <a:headEnd/>
            <a:tailEnd/>
          </a:ln>
        </p:spPr>
        <p:txBody>
          <a:bodyPr lIns="0" tIns="0" rIns="0" bIns="0"/>
          <a:lstStyle/>
          <a:p>
            <a:pPr eaLnBrk="0" hangingPunct="0">
              <a:lnSpc>
                <a:spcPct val="95000"/>
              </a:lnSpc>
            </a:pPr>
            <a:r>
              <a:rPr lang="en-US" sz="2000"/>
              <a:t>Operation of Preblending Systems</a:t>
            </a:r>
            <a:endParaRPr lang="en-GB" sz="2000"/>
          </a:p>
        </p:txBody>
      </p:sp>
      <p:sp>
        <p:nvSpPr>
          <p:cNvPr id="40963" name="Title 6"/>
          <p:cNvSpPr>
            <a:spLocks/>
          </p:cNvSpPr>
          <p:nvPr/>
        </p:nvSpPr>
        <p:spPr bwMode="auto">
          <a:xfrm>
            <a:off x="560388" y="1944688"/>
            <a:ext cx="8785225" cy="1052512"/>
          </a:xfrm>
          <a:prstGeom prst="rect">
            <a:avLst/>
          </a:prstGeom>
          <a:noFill/>
          <a:ln w="9525">
            <a:noFill/>
            <a:miter lim="800000"/>
            <a:headEnd/>
            <a:tailEnd/>
          </a:ln>
        </p:spPr>
        <p:txBody>
          <a:bodyPr lIns="0" tIns="0" rIns="0" bIns="0"/>
          <a:lstStyle/>
          <a:p>
            <a:pPr eaLnBrk="0" hangingPunct="0">
              <a:lnSpc>
                <a:spcPct val="95000"/>
              </a:lnSpc>
            </a:pPr>
            <a:r>
              <a:rPr lang="en-GB" sz="3400" b="1"/>
              <a:t>Addition of Minor Components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1"/>
          </p:nvPr>
        </p:nvSpPr>
        <p:spPr/>
        <p:txBody>
          <a:bodyPr/>
          <a:lstStyle/>
          <a:p>
            <a:pPr>
              <a:defRPr/>
            </a:pPr>
            <a:fld id="{50CCE939-E3B6-400C-AA80-A7E2C2F1BE00}" type="slidenum">
              <a:rPr lang="en-US"/>
              <a:pPr>
                <a:defRPr/>
              </a:pPr>
              <a:t>25</a:t>
            </a:fld>
            <a:endParaRPr lang="en-US" dirty="0"/>
          </a:p>
        </p:txBody>
      </p:sp>
      <p:sp>
        <p:nvSpPr>
          <p:cNvPr id="41985"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E745646E-FE6E-401C-BB08-0C1437CF54A5}" type="slidenum">
              <a:rPr lang="en-US" sz="800"/>
              <a:pPr algn="r"/>
              <a:t>25</a:t>
            </a:fld>
            <a:endParaRPr lang="en-US" sz="800"/>
          </a:p>
        </p:txBody>
      </p:sp>
      <p:sp>
        <p:nvSpPr>
          <p:cNvPr id="41986" name="Content Placeholder 7"/>
          <p:cNvSpPr>
            <a:spLocks/>
          </p:cNvSpPr>
          <p:nvPr/>
        </p:nvSpPr>
        <p:spPr bwMode="auto">
          <a:xfrm>
            <a:off x="560388" y="1166813"/>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Raw mix adjustment by addition of minor components can be done in two ways</a:t>
            </a:r>
          </a:p>
        </p:txBody>
      </p:sp>
      <p:sp>
        <p:nvSpPr>
          <p:cNvPr id="41987" name="Title 6"/>
          <p:cNvSpPr>
            <a:spLocks/>
          </p:cNvSpPr>
          <p:nvPr/>
        </p:nvSpPr>
        <p:spPr bwMode="auto">
          <a:xfrm>
            <a:off x="560388" y="315913"/>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Raw Mix Adjustment</a:t>
            </a:r>
          </a:p>
        </p:txBody>
      </p:sp>
      <p:pic>
        <p:nvPicPr>
          <p:cNvPr id="41988" name="Content Placeholder 18"/>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5213" y="4264025"/>
            <a:ext cx="8135937" cy="1966913"/>
          </a:xfrm>
          <a:prstGeom prst="rect">
            <a:avLst/>
          </a:prstGeom>
          <a:noFill/>
          <a:ln w="9525">
            <a:noFill/>
            <a:miter lim="800000"/>
            <a:headEnd/>
            <a:tailEnd/>
          </a:ln>
        </p:spPr>
      </p:pic>
      <p:sp>
        <p:nvSpPr>
          <p:cNvPr id="13" name="Content Placeholder 7"/>
          <p:cNvSpPr txBox="1">
            <a:spLocks/>
          </p:cNvSpPr>
          <p:nvPr/>
        </p:nvSpPr>
        <p:spPr bwMode="auto">
          <a:xfrm>
            <a:off x="596900" y="2247900"/>
            <a:ext cx="4535488" cy="2271713"/>
          </a:xfrm>
          <a:prstGeom prst="rect">
            <a:avLst/>
          </a:prstGeom>
          <a:noFill/>
          <a:ln w="9525">
            <a:noFill/>
            <a:miter lim="800000"/>
            <a:headEnd/>
            <a:tailEnd/>
          </a:ln>
        </p:spPr>
        <p:txBody>
          <a:bodyPr lIns="0" tIns="0" rIns="0" bIns="0"/>
          <a:lstStyle/>
          <a:p>
            <a:pPr marL="534988" lvl="1" indent="-265113">
              <a:spcBef>
                <a:spcPts val="25"/>
              </a:spcBef>
              <a:buClr>
                <a:srgbClr val="FF1100"/>
              </a:buClr>
              <a:buSzPct val="60000"/>
              <a:buFont typeface="Wingdings 3" pitchFamily="18" charset="2"/>
              <a:buChar char=""/>
            </a:pPr>
            <a:r>
              <a:rPr lang="en-GB" sz="2200"/>
              <a:t>By addition to the preblending system at the crusher</a:t>
            </a:r>
          </a:p>
        </p:txBody>
      </p:sp>
      <p:sp>
        <p:nvSpPr>
          <p:cNvPr id="14" name="Content Placeholder 7"/>
          <p:cNvSpPr txBox="1">
            <a:spLocks/>
          </p:cNvSpPr>
          <p:nvPr/>
        </p:nvSpPr>
        <p:spPr bwMode="auto">
          <a:xfrm>
            <a:off x="5889625" y="2247900"/>
            <a:ext cx="3240088" cy="1136650"/>
          </a:xfrm>
          <a:prstGeom prst="rect">
            <a:avLst/>
          </a:prstGeom>
          <a:noFill/>
          <a:ln w="9525">
            <a:noFill/>
            <a:miter lim="800000"/>
            <a:headEnd/>
            <a:tailEnd/>
          </a:ln>
        </p:spPr>
        <p:txBody>
          <a:bodyPr lIns="0" tIns="0" rIns="0" bIns="0"/>
          <a:lstStyle/>
          <a:p>
            <a:pPr marL="534988" lvl="1" indent="-265113">
              <a:spcBef>
                <a:spcPts val="25"/>
              </a:spcBef>
              <a:buClr>
                <a:srgbClr val="FF1100"/>
              </a:buClr>
              <a:buSzPct val="60000"/>
              <a:buFont typeface="Wingdings 3" pitchFamily="18" charset="2"/>
              <a:buChar char=""/>
            </a:pPr>
            <a:r>
              <a:rPr lang="en-GB" sz="2200"/>
              <a:t>Via feed bins to the raw mill feed</a:t>
            </a:r>
          </a:p>
        </p:txBody>
      </p:sp>
      <p:cxnSp>
        <p:nvCxnSpPr>
          <p:cNvPr id="16" name="Straight Arrow Connector 15"/>
          <p:cNvCxnSpPr>
            <a:cxnSpLocks noChangeShapeType="1"/>
          </p:cNvCxnSpPr>
          <p:nvPr/>
        </p:nvCxnSpPr>
        <p:spPr bwMode="auto">
          <a:xfrm>
            <a:off x="2216150" y="2967038"/>
            <a:ext cx="504825" cy="2592387"/>
          </a:xfrm>
          <a:prstGeom prst="straightConnector1">
            <a:avLst/>
          </a:prstGeom>
          <a:noFill/>
          <a:ln w="19050" algn="ctr">
            <a:solidFill>
              <a:srgbClr val="E6280F"/>
            </a:solidFill>
            <a:round/>
            <a:headEnd/>
            <a:tailEnd type="triangle" w="med" len="med"/>
          </a:ln>
        </p:spPr>
      </p:cxnSp>
      <p:cxnSp>
        <p:nvCxnSpPr>
          <p:cNvPr id="17" name="Straight Arrow Connector 16"/>
          <p:cNvCxnSpPr>
            <a:cxnSpLocks noChangeShapeType="1"/>
          </p:cNvCxnSpPr>
          <p:nvPr/>
        </p:nvCxnSpPr>
        <p:spPr bwMode="auto">
          <a:xfrm flipH="1">
            <a:off x="5132388" y="2967038"/>
            <a:ext cx="1116012" cy="2160587"/>
          </a:xfrm>
          <a:prstGeom prst="straightConnector1">
            <a:avLst/>
          </a:prstGeom>
          <a:noFill/>
          <a:ln w="19050" algn="ctr">
            <a:solidFill>
              <a:srgbClr val="E6280F"/>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1"/>
          </p:nvPr>
        </p:nvSpPr>
        <p:spPr/>
        <p:txBody>
          <a:bodyPr/>
          <a:lstStyle/>
          <a:p>
            <a:pPr>
              <a:defRPr/>
            </a:pPr>
            <a:fld id="{81F656AA-5820-429C-BFCA-3D524D3AC1FE}" type="slidenum">
              <a:rPr lang="en-US"/>
              <a:pPr>
                <a:defRPr/>
              </a:pPr>
              <a:t>26</a:t>
            </a:fld>
            <a:endParaRPr lang="en-US" dirty="0"/>
          </a:p>
        </p:txBody>
      </p:sp>
      <p:sp>
        <p:nvSpPr>
          <p:cNvPr id="43009"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D55FEEBD-714D-4234-B1C4-FDC44B06D016}" type="slidenum">
              <a:rPr lang="en-US" sz="800"/>
              <a:pPr algn="r"/>
              <a:t>26</a:t>
            </a:fld>
            <a:endParaRPr lang="en-US" sz="800"/>
          </a:p>
        </p:txBody>
      </p:sp>
      <p:sp>
        <p:nvSpPr>
          <p:cNvPr id="4" name="Content Placeholder 3"/>
          <p:cNvSpPr>
            <a:spLocks/>
          </p:cNvSpPr>
          <p:nvPr/>
        </p:nvSpPr>
        <p:spPr bwMode="auto">
          <a:xfrm>
            <a:off x="560388" y="1209675"/>
            <a:ext cx="8785225" cy="5113338"/>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The following concepts are not recommended</a:t>
            </a:r>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r>
              <a:rPr lang="en-GB"/>
              <a:t>Truck wise addition to the crusher </a:t>
            </a:r>
            <a:r>
              <a:rPr lang="en-GB">
                <a:sym typeface="Wingdings" pitchFamily="2" charset="2"/>
              </a:rPr>
              <a:t> Leading to a patchwork distribution of the minor component</a:t>
            </a:r>
          </a:p>
          <a:p>
            <a:pPr marL="534988" lvl="1" indent="-265113" eaLnBrk="0" hangingPunct="0">
              <a:spcBef>
                <a:spcPts val="1200"/>
              </a:spcBef>
              <a:buClr>
                <a:schemeClr val="accent1"/>
              </a:buClr>
              <a:buFont typeface="Arial" charset="0"/>
              <a:buChar char="•"/>
            </a:pPr>
            <a:endParaRPr lang="en-GB">
              <a:sym typeface="Wingdings" pitchFamily="2" charset="2"/>
            </a:endParaRPr>
          </a:p>
          <a:p>
            <a:pPr marL="534988" lvl="1" indent="-265113" eaLnBrk="0" hangingPunct="0">
              <a:spcBef>
                <a:spcPts val="1200"/>
              </a:spcBef>
              <a:buClr>
                <a:schemeClr val="accent1"/>
              </a:buClr>
              <a:buFont typeface="Arial" charset="0"/>
              <a:buChar char="•"/>
            </a:pPr>
            <a:endParaRPr lang="en-GB">
              <a:sym typeface="Wingdings" pitchFamily="2" charset="2"/>
            </a:endParaRPr>
          </a:p>
          <a:p>
            <a:pPr marL="534988" lvl="1" indent="-265113" eaLnBrk="0" hangingPunct="0">
              <a:spcBef>
                <a:spcPts val="1200"/>
              </a:spcBef>
              <a:buClr>
                <a:schemeClr val="accent1"/>
              </a:buClr>
              <a:buFont typeface="Arial" charset="0"/>
              <a:buChar char="•"/>
            </a:pPr>
            <a:endParaRPr lang="en-GB">
              <a:sym typeface="Wingdings" pitchFamily="2" charset="2"/>
            </a:endParaRPr>
          </a:p>
          <a:p>
            <a:pPr marL="534988" lvl="1" indent="-265113" eaLnBrk="0" hangingPunct="0">
              <a:spcBef>
                <a:spcPts val="1200"/>
              </a:spcBef>
              <a:buClr>
                <a:schemeClr val="accent1"/>
              </a:buClr>
              <a:buFont typeface="Arial" charset="0"/>
              <a:buChar char="•"/>
            </a:pPr>
            <a:endParaRPr lang="en-GB">
              <a:sym typeface="Wingdings" pitchFamily="2" charset="2"/>
            </a:endParaRPr>
          </a:p>
          <a:p>
            <a:pPr marL="534988" lvl="1" indent="-265113" eaLnBrk="0" hangingPunct="0">
              <a:spcBef>
                <a:spcPts val="1200"/>
              </a:spcBef>
              <a:buClr>
                <a:schemeClr val="accent1"/>
              </a:buClr>
              <a:buFont typeface="Arial" charset="0"/>
              <a:buChar char="•"/>
            </a:pPr>
            <a:r>
              <a:rPr lang="en-GB">
                <a:sym typeface="Wingdings" pitchFamily="2" charset="2"/>
              </a:rPr>
              <a:t>Single layer addition to the crusher  Distribution depends on stacker position and is not consistent</a:t>
            </a:r>
            <a:endParaRPr lang="en-GB"/>
          </a:p>
        </p:txBody>
      </p:sp>
      <p:sp>
        <p:nvSpPr>
          <p:cNvPr id="43011" name="Title 4"/>
          <p:cNvSpPr>
            <a:spLocks/>
          </p:cNvSpPr>
          <p:nvPr/>
        </p:nvSpPr>
        <p:spPr bwMode="auto">
          <a:xfrm>
            <a:off x="560388" y="330200"/>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Addition of Minor Components – Problematic Concepts</a:t>
            </a:r>
          </a:p>
        </p:txBody>
      </p:sp>
      <p:grpSp>
        <p:nvGrpSpPr>
          <p:cNvPr id="6" name="Group 5"/>
          <p:cNvGrpSpPr>
            <a:grpSpLocks/>
          </p:cNvGrpSpPr>
          <p:nvPr/>
        </p:nvGrpSpPr>
        <p:grpSpPr bwMode="auto">
          <a:xfrm>
            <a:off x="3667125" y="2722563"/>
            <a:ext cx="5265738" cy="1122362"/>
            <a:chOff x="955" y="1386"/>
            <a:chExt cx="5093" cy="1542"/>
          </a:xfrm>
        </p:grpSpPr>
        <p:pic>
          <p:nvPicPr>
            <p:cNvPr id="43019" name="Picture 6" descr="Bf-05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5" y="1386"/>
              <a:ext cx="5093" cy="1468"/>
            </a:xfrm>
            <a:prstGeom prst="rect">
              <a:avLst/>
            </a:prstGeom>
            <a:noFill/>
            <a:ln w="9525">
              <a:noFill/>
              <a:miter lim="800000"/>
              <a:headEnd/>
              <a:tailEnd/>
            </a:ln>
          </p:spPr>
        </p:pic>
        <p:sp>
          <p:nvSpPr>
            <p:cNvPr id="43020" name="Line 7"/>
            <p:cNvSpPr>
              <a:spLocks noChangeShapeType="1"/>
            </p:cNvSpPr>
            <p:nvPr/>
          </p:nvSpPr>
          <p:spPr bwMode="auto">
            <a:xfrm flipH="1">
              <a:off x="2160" y="2064"/>
              <a:ext cx="1248" cy="864"/>
            </a:xfrm>
            <a:prstGeom prst="line">
              <a:avLst/>
            </a:prstGeom>
            <a:noFill/>
            <a:ln w="19050">
              <a:solidFill>
                <a:srgbClr val="00FF00"/>
              </a:solidFill>
              <a:round/>
              <a:headEnd/>
              <a:tailEnd/>
            </a:ln>
          </p:spPr>
          <p:txBody>
            <a:bodyPr wrap="none" anchor="ctr"/>
            <a:lstStyle/>
            <a:p>
              <a:endParaRPr lang="de-DE"/>
            </a:p>
          </p:txBody>
        </p:sp>
        <p:sp>
          <p:nvSpPr>
            <p:cNvPr id="43021" name="Line 8"/>
            <p:cNvSpPr>
              <a:spLocks noChangeShapeType="1"/>
            </p:cNvSpPr>
            <p:nvPr/>
          </p:nvSpPr>
          <p:spPr bwMode="auto">
            <a:xfrm flipH="1">
              <a:off x="2688" y="2064"/>
              <a:ext cx="1248" cy="864"/>
            </a:xfrm>
            <a:prstGeom prst="line">
              <a:avLst/>
            </a:prstGeom>
            <a:noFill/>
            <a:ln w="19050">
              <a:solidFill>
                <a:srgbClr val="00FF00"/>
              </a:solidFill>
              <a:round/>
              <a:headEnd/>
              <a:tailEnd/>
            </a:ln>
          </p:spPr>
          <p:txBody>
            <a:bodyPr wrap="none" anchor="ctr"/>
            <a:lstStyle/>
            <a:p>
              <a:endParaRPr lang="de-DE"/>
            </a:p>
          </p:txBody>
        </p:sp>
      </p:grpSp>
      <p:sp>
        <p:nvSpPr>
          <p:cNvPr id="10" name="Rectangle 9"/>
          <p:cNvSpPr>
            <a:spLocks noChangeArrowheads="1"/>
          </p:cNvSpPr>
          <p:nvPr/>
        </p:nvSpPr>
        <p:spPr bwMode="auto">
          <a:xfrm>
            <a:off x="1912938" y="2713038"/>
            <a:ext cx="827087" cy="1006475"/>
          </a:xfrm>
          <a:prstGeom prst="rect">
            <a:avLst/>
          </a:prstGeom>
          <a:noFill/>
          <a:ln w="9525">
            <a:noFill/>
            <a:miter lim="800000"/>
            <a:headEnd/>
            <a:tailEnd/>
          </a:ln>
        </p:spPr>
        <p:txBody>
          <a:bodyPr wrap="none">
            <a:spAutoFit/>
          </a:bodyPr>
          <a:lstStyle/>
          <a:p>
            <a:r>
              <a:rPr lang="en-GB" sz="6000">
                <a:solidFill>
                  <a:srgbClr val="FF1100"/>
                </a:solidFill>
                <a:latin typeface="Wingdings" pitchFamily="2" charset="2"/>
              </a:rPr>
              <a:t>L</a:t>
            </a:r>
          </a:p>
        </p:txBody>
      </p:sp>
      <p:grpSp>
        <p:nvGrpSpPr>
          <p:cNvPr id="11" name="Group 10"/>
          <p:cNvGrpSpPr>
            <a:grpSpLocks/>
          </p:cNvGrpSpPr>
          <p:nvPr/>
        </p:nvGrpSpPr>
        <p:grpSpPr bwMode="auto">
          <a:xfrm>
            <a:off x="3662363" y="4892675"/>
            <a:ext cx="5310187" cy="1214438"/>
            <a:chOff x="864" y="1152"/>
            <a:chExt cx="5093" cy="1511"/>
          </a:xfrm>
        </p:grpSpPr>
        <p:pic>
          <p:nvPicPr>
            <p:cNvPr id="43016" name="Picture 11" descr="Bf-05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64" y="1152"/>
              <a:ext cx="5093" cy="1468"/>
            </a:xfrm>
            <a:prstGeom prst="rect">
              <a:avLst/>
            </a:prstGeom>
            <a:noFill/>
            <a:ln w="9525">
              <a:noFill/>
              <a:miter lim="800000"/>
              <a:headEnd/>
              <a:tailEnd/>
            </a:ln>
          </p:spPr>
        </p:pic>
        <p:sp>
          <p:nvSpPr>
            <p:cNvPr id="43017" name="Line 12"/>
            <p:cNvSpPr>
              <a:spLocks noChangeShapeType="1"/>
            </p:cNvSpPr>
            <p:nvPr/>
          </p:nvSpPr>
          <p:spPr bwMode="auto">
            <a:xfrm flipH="1">
              <a:off x="1776" y="1839"/>
              <a:ext cx="1152" cy="816"/>
            </a:xfrm>
            <a:prstGeom prst="line">
              <a:avLst/>
            </a:prstGeom>
            <a:noFill/>
            <a:ln w="25400">
              <a:solidFill>
                <a:srgbClr val="00FF00"/>
              </a:solidFill>
              <a:round/>
              <a:headEnd/>
              <a:tailEnd/>
            </a:ln>
          </p:spPr>
          <p:txBody>
            <a:bodyPr wrap="none" anchor="ctr"/>
            <a:lstStyle/>
            <a:p>
              <a:endParaRPr lang="de-DE"/>
            </a:p>
          </p:txBody>
        </p:sp>
        <p:sp>
          <p:nvSpPr>
            <p:cNvPr id="43018" name="Line 13"/>
            <p:cNvSpPr>
              <a:spLocks noChangeShapeType="1"/>
            </p:cNvSpPr>
            <p:nvPr/>
          </p:nvSpPr>
          <p:spPr bwMode="auto">
            <a:xfrm flipH="1">
              <a:off x="3312" y="1847"/>
              <a:ext cx="1152" cy="816"/>
            </a:xfrm>
            <a:prstGeom prst="line">
              <a:avLst/>
            </a:prstGeom>
            <a:noFill/>
            <a:ln w="25400">
              <a:solidFill>
                <a:srgbClr val="00FF00"/>
              </a:solidFill>
              <a:round/>
              <a:headEnd/>
              <a:tailEnd/>
            </a:ln>
          </p:spPr>
          <p:txBody>
            <a:bodyPr wrap="none" anchor="ctr"/>
            <a:lstStyle/>
            <a:p>
              <a:endParaRPr lang="de-DE"/>
            </a:p>
          </p:txBody>
        </p:sp>
      </p:grpSp>
      <p:sp>
        <p:nvSpPr>
          <p:cNvPr id="15" name="Rectangle 14"/>
          <p:cNvSpPr>
            <a:spLocks noChangeArrowheads="1"/>
          </p:cNvSpPr>
          <p:nvPr/>
        </p:nvSpPr>
        <p:spPr bwMode="auto">
          <a:xfrm>
            <a:off x="1912938" y="5029200"/>
            <a:ext cx="827087" cy="1006475"/>
          </a:xfrm>
          <a:prstGeom prst="rect">
            <a:avLst/>
          </a:prstGeom>
          <a:noFill/>
          <a:ln w="9525">
            <a:noFill/>
            <a:miter lim="800000"/>
            <a:headEnd/>
            <a:tailEnd/>
          </a:ln>
        </p:spPr>
        <p:txBody>
          <a:bodyPr wrap="none">
            <a:spAutoFit/>
          </a:bodyPr>
          <a:lstStyle/>
          <a:p>
            <a:r>
              <a:rPr lang="en-GB" sz="6000">
                <a:solidFill>
                  <a:srgbClr val="FF1100"/>
                </a:solidFill>
                <a:latin typeface="Wingdings" pitchFamily="2" charset="2"/>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1"/>
          </p:nvPr>
        </p:nvSpPr>
        <p:spPr/>
        <p:txBody>
          <a:bodyPr/>
          <a:lstStyle/>
          <a:p>
            <a:pPr>
              <a:defRPr/>
            </a:pPr>
            <a:fld id="{D4593B40-5755-43A4-8E28-7ED3A08A392E}" type="slidenum">
              <a:rPr lang="en-US"/>
              <a:pPr>
                <a:defRPr/>
              </a:pPr>
              <a:t>27</a:t>
            </a:fld>
            <a:endParaRPr lang="en-US" dirty="0"/>
          </a:p>
        </p:txBody>
      </p:sp>
      <p:sp>
        <p:nvSpPr>
          <p:cNvPr id="44033"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B021F4CC-622E-4FD9-96ED-29EF31A99D1A}" type="slidenum">
              <a:rPr lang="en-US" sz="800"/>
              <a:pPr algn="r"/>
              <a:t>27</a:t>
            </a:fld>
            <a:endParaRPr lang="en-US" sz="800"/>
          </a:p>
        </p:txBody>
      </p:sp>
      <p:sp>
        <p:nvSpPr>
          <p:cNvPr id="44034" name="Content Placeholder 3"/>
          <p:cNvSpPr>
            <a:spLocks/>
          </p:cNvSpPr>
          <p:nvPr/>
        </p:nvSpPr>
        <p:spPr bwMode="auto">
          <a:xfrm>
            <a:off x="560388" y="1395413"/>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Patchwork type addition of minor components</a:t>
            </a:r>
          </a:p>
        </p:txBody>
      </p:sp>
      <p:sp>
        <p:nvSpPr>
          <p:cNvPr id="44035" name="Title 4"/>
          <p:cNvSpPr>
            <a:spLocks/>
          </p:cNvSpPr>
          <p:nvPr/>
        </p:nvSpPr>
        <p:spPr bwMode="auto">
          <a:xfrm>
            <a:off x="560388" y="315913"/>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Addition of Minor Components – Problematic Concepts</a:t>
            </a:r>
          </a:p>
        </p:txBody>
      </p:sp>
      <p:pic>
        <p:nvPicPr>
          <p:cNvPr id="44036" name="Picture 4" descr="Add minor comp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13338" y="2333625"/>
            <a:ext cx="4206875" cy="3157538"/>
          </a:xfrm>
          <a:prstGeom prst="rect">
            <a:avLst/>
          </a:prstGeom>
          <a:noFill/>
          <a:ln w="9525">
            <a:noFill/>
            <a:miter lim="800000"/>
            <a:headEnd/>
            <a:tailEnd/>
          </a:ln>
        </p:spPr>
      </p:pic>
      <p:pic>
        <p:nvPicPr>
          <p:cNvPr id="44037" name="Picture 5" descr="Add minor comp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4850" y="2333625"/>
            <a:ext cx="4211638" cy="3157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1"/>
          </p:nvPr>
        </p:nvSpPr>
        <p:spPr/>
        <p:txBody>
          <a:bodyPr/>
          <a:lstStyle/>
          <a:p>
            <a:pPr>
              <a:defRPr/>
            </a:pPr>
            <a:fld id="{2C2F2E04-B592-4656-A306-020C177E5BA3}" type="slidenum">
              <a:rPr lang="en-US"/>
              <a:pPr>
                <a:defRPr/>
              </a:pPr>
              <a:t>28</a:t>
            </a:fld>
            <a:endParaRPr lang="en-US" dirty="0"/>
          </a:p>
        </p:txBody>
      </p:sp>
      <p:sp>
        <p:nvSpPr>
          <p:cNvPr id="45057"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555881AD-FBDA-40F5-A9BF-32BC9C14F2A5}" type="slidenum">
              <a:rPr lang="en-US" sz="800"/>
              <a:pPr algn="r"/>
              <a:t>28</a:t>
            </a:fld>
            <a:endParaRPr lang="en-US" sz="800"/>
          </a:p>
        </p:txBody>
      </p:sp>
      <p:sp>
        <p:nvSpPr>
          <p:cNvPr id="4" name="Content Placeholder 3"/>
          <p:cNvSpPr>
            <a:spLocks/>
          </p:cNvSpPr>
          <p:nvPr/>
        </p:nvSpPr>
        <p:spPr bwMode="auto">
          <a:xfrm>
            <a:off x="560388" y="1281113"/>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The following concepts are recommended</a:t>
            </a:r>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r>
              <a:rPr lang="en-GB"/>
              <a:t>Double layer addition to the crusher (forth </a:t>
            </a:r>
            <a:r>
              <a:rPr lang="en-GB" u="sng"/>
              <a:t>and</a:t>
            </a:r>
            <a:r>
              <a:rPr lang="en-GB"/>
              <a:t> back movement of the stacker) </a:t>
            </a:r>
            <a:r>
              <a:rPr lang="en-GB">
                <a:sym typeface="Wingdings" pitchFamily="2" charset="2"/>
              </a:rPr>
              <a:t> Only for longitudinal preblending systems</a:t>
            </a: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endParaRPr lang="en-GB"/>
          </a:p>
          <a:p>
            <a:pPr marL="534988" lvl="1" indent="-265113" eaLnBrk="0" hangingPunct="0">
              <a:spcBef>
                <a:spcPts val="1200"/>
              </a:spcBef>
              <a:buClr>
                <a:schemeClr val="accent1"/>
              </a:buClr>
              <a:buFont typeface="Arial" charset="0"/>
              <a:buChar char="•"/>
            </a:pPr>
            <a:r>
              <a:rPr lang="en-GB"/>
              <a:t>Addition at controlled rate to the crusher via additional feed hopper</a:t>
            </a:r>
          </a:p>
        </p:txBody>
      </p:sp>
      <p:sp>
        <p:nvSpPr>
          <p:cNvPr id="45059" name="Title 4"/>
          <p:cNvSpPr>
            <a:spLocks/>
          </p:cNvSpPr>
          <p:nvPr/>
        </p:nvSpPr>
        <p:spPr bwMode="auto">
          <a:xfrm>
            <a:off x="560388" y="315913"/>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Addition of Minor Components – Recommended Concepts</a:t>
            </a:r>
          </a:p>
        </p:txBody>
      </p:sp>
      <p:sp>
        <p:nvSpPr>
          <p:cNvPr id="6" name="Rectangle 5"/>
          <p:cNvSpPr>
            <a:spLocks noChangeArrowheads="1"/>
          </p:cNvSpPr>
          <p:nvPr/>
        </p:nvSpPr>
        <p:spPr bwMode="auto">
          <a:xfrm>
            <a:off x="2144713" y="2978150"/>
            <a:ext cx="827087" cy="1006475"/>
          </a:xfrm>
          <a:prstGeom prst="rect">
            <a:avLst/>
          </a:prstGeom>
          <a:noFill/>
          <a:ln w="9525">
            <a:noFill/>
            <a:miter lim="800000"/>
            <a:headEnd/>
            <a:tailEnd/>
          </a:ln>
        </p:spPr>
        <p:txBody>
          <a:bodyPr>
            <a:spAutoFit/>
          </a:bodyPr>
          <a:lstStyle/>
          <a:p>
            <a:r>
              <a:rPr lang="en-GB" sz="6000">
                <a:solidFill>
                  <a:schemeClr val="accent1"/>
                </a:solidFill>
                <a:latin typeface="Wingdings" pitchFamily="2" charset="2"/>
              </a:rPr>
              <a:t>J</a:t>
            </a:r>
            <a:endParaRPr lang="en-GB">
              <a:solidFill>
                <a:schemeClr val="accent1"/>
              </a:solidFill>
              <a:latin typeface="Wingdings" pitchFamily="2" charset="2"/>
            </a:endParaRPr>
          </a:p>
        </p:txBody>
      </p:sp>
      <p:grpSp>
        <p:nvGrpSpPr>
          <p:cNvPr id="7" name="Group 6"/>
          <p:cNvGrpSpPr>
            <a:grpSpLocks/>
          </p:cNvGrpSpPr>
          <p:nvPr/>
        </p:nvGrpSpPr>
        <p:grpSpPr bwMode="auto">
          <a:xfrm>
            <a:off x="4016375" y="4926013"/>
            <a:ext cx="5178425" cy="1519237"/>
            <a:chOff x="912" y="1248"/>
            <a:chExt cx="5134" cy="1584"/>
          </a:xfrm>
        </p:grpSpPr>
        <p:pic>
          <p:nvPicPr>
            <p:cNvPr id="45066" name="Picture 7" descr="Bf-058"/>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2" y="1248"/>
              <a:ext cx="5134" cy="1497"/>
            </a:xfrm>
            <a:prstGeom prst="rect">
              <a:avLst/>
            </a:prstGeom>
            <a:noFill/>
            <a:ln w="9525">
              <a:noFill/>
              <a:miter lim="800000"/>
              <a:headEnd/>
              <a:tailEnd/>
            </a:ln>
          </p:spPr>
        </p:pic>
        <p:sp>
          <p:nvSpPr>
            <p:cNvPr id="45067" name="Line 8"/>
            <p:cNvSpPr>
              <a:spLocks noChangeShapeType="1"/>
            </p:cNvSpPr>
            <p:nvPr/>
          </p:nvSpPr>
          <p:spPr bwMode="auto">
            <a:xfrm flipH="1">
              <a:off x="1776" y="1968"/>
              <a:ext cx="1248" cy="864"/>
            </a:xfrm>
            <a:prstGeom prst="line">
              <a:avLst/>
            </a:prstGeom>
            <a:noFill/>
            <a:ln w="19050">
              <a:solidFill>
                <a:srgbClr val="00FF00"/>
              </a:solidFill>
              <a:round/>
              <a:headEnd/>
              <a:tailEnd/>
            </a:ln>
          </p:spPr>
          <p:txBody>
            <a:bodyPr wrap="none" anchor="ctr"/>
            <a:lstStyle/>
            <a:p>
              <a:endParaRPr lang="de-DE"/>
            </a:p>
          </p:txBody>
        </p:sp>
        <p:sp>
          <p:nvSpPr>
            <p:cNvPr id="45068" name="Line 9"/>
            <p:cNvSpPr>
              <a:spLocks noChangeShapeType="1"/>
            </p:cNvSpPr>
            <p:nvPr/>
          </p:nvSpPr>
          <p:spPr bwMode="auto">
            <a:xfrm flipH="1">
              <a:off x="2880" y="1968"/>
              <a:ext cx="1248" cy="864"/>
            </a:xfrm>
            <a:prstGeom prst="line">
              <a:avLst/>
            </a:prstGeom>
            <a:noFill/>
            <a:ln w="19050">
              <a:solidFill>
                <a:srgbClr val="00FF00"/>
              </a:solidFill>
              <a:round/>
              <a:headEnd/>
              <a:tailEnd/>
            </a:ln>
          </p:spPr>
          <p:txBody>
            <a:bodyPr wrap="none" anchor="ctr"/>
            <a:lstStyle/>
            <a:p>
              <a:endParaRPr lang="de-DE"/>
            </a:p>
          </p:txBody>
        </p:sp>
      </p:grpSp>
      <p:sp>
        <p:nvSpPr>
          <p:cNvPr id="11" name="Rectangle 10"/>
          <p:cNvSpPr>
            <a:spLocks noChangeArrowheads="1"/>
          </p:cNvSpPr>
          <p:nvPr/>
        </p:nvSpPr>
        <p:spPr bwMode="auto">
          <a:xfrm>
            <a:off x="2144713" y="5140325"/>
            <a:ext cx="827087" cy="1006475"/>
          </a:xfrm>
          <a:prstGeom prst="rect">
            <a:avLst/>
          </a:prstGeom>
          <a:noFill/>
          <a:ln w="9525">
            <a:noFill/>
            <a:miter lim="800000"/>
            <a:headEnd/>
            <a:tailEnd/>
          </a:ln>
        </p:spPr>
        <p:txBody>
          <a:bodyPr>
            <a:spAutoFit/>
          </a:bodyPr>
          <a:lstStyle/>
          <a:p>
            <a:r>
              <a:rPr lang="en-GB" sz="6000">
                <a:solidFill>
                  <a:schemeClr val="accent1"/>
                </a:solidFill>
                <a:latin typeface="Wingdings" pitchFamily="2" charset="2"/>
              </a:rPr>
              <a:t>J</a:t>
            </a:r>
            <a:endParaRPr lang="en-GB">
              <a:solidFill>
                <a:schemeClr val="accent1"/>
              </a:solidFill>
              <a:latin typeface="Wingdings" pitchFamily="2" charset="2"/>
            </a:endParaRPr>
          </a:p>
        </p:txBody>
      </p:sp>
      <p:pic>
        <p:nvPicPr>
          <p:cNvPr id="12" name="Picture 11" descr="Bf-05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46550" y="2765425"/>
            <a:ext cx="4968875" cy="1431925"/>
          </a:xfrm>
          <a:prstGeom prst="rect">
            <a:avLst/>
          </a:prstGeom>
          <a:noFill/>
          <a:ln w="9525">
            <a:noFill/>
            <a:miter lim="800000"/>
            <a:headEnd/>
            <a:tailEnd/>
          </a:ln>
        </p:spPr>
      </p:pic>
      <p:sp>
        <p:nvSpPr>
          <p:cNvPr id="2" name="Rectangle 5"/>
          <p:cNvSpPr>
            <a:spLocks noChangeArrowheads="1"/>
          </p:cNvSpPr>
          <p:nvPr/>
        </p:nvSpPr>
        <p:spPr bwMode="auto">
          <a:xfrm>
            <a:off x="2144713" y="2995613"/>
            <a:ext cx="827087" cy="1006475"/>
          </a:xfrm>
          <a:prstGeom prst="rect">
            <a:avLst/>
          </a:prstGeom>
          <a:noFill/>
          <a:ln w="9525">
            <a:noFill/>
            <a:miter lim="800000"/>
            <a:headEnd/>
            <a:tailEnd/>
          </a:ln>
        </p:spPr>
        <p:txBody>
          <a:bodyPr>
            <a:spAutoFit/>
          </a:bodyPr>
          <a:lstStyle/>
          <a:p>
            <a:r>
              <a:rPr lang="en-GB" sz="6000">
                <a:solidFill>
                  <a:srgbClr val="00965F"/>
                </a:solidFill>
                <a:latin typeface="Wingdings" pitchFamily="2" charset="2"/>
              </a:rPr>
              <a:t>J</a:t>
            </a:r>
            <a:endParaRPr lang="en-GB">
              <a:solidFill>
                <a:srgbClr val="00965F"/>
              </a:solidFill>
              <a:latin typeface="Wingdings" pitchFamily="2" charset="2"/>
            </a:endParaRPr>
          </a:p>
        </p:txBody>
      </p:sp>
      <p:sp>
        <p:nvSpPr>
          <p:cNvPr id="3" name="Rectangle 10"/>
          <p:cNvSpPr>
            <a:spLocks noChangeArrowheads="1"/>
          </p:cNvSpPr>
          <p:nvPr/>
        </p:nvSpPr>
        <p:spPr bwMode="auto">
          <a:xfrm>
            <a:off x="2144713" y="5157788"/>
            <a:ext cx="827087" cy="1006475"/>
          </a:xfrm>
          <a:prstGeom prst="rect">
            <a:avLst/>
          </a:prstGeom>
          <a:noFill/>
          <a:ln w="9525">
            <a:noFill/>
            <a:miter lim="800000"/>
            <a:headEnd/>
            <a:tailEnd/>
          </a:ln>
        </p:spPr>
        <p:txBody>
          <a:bodyPr>
            <a:spAutoFit/>
          </a:bodyPr>
          <a:lstStyle/>
          <a:p>
            <a:r>
              <a:rPr lang="en-GB" sz="6000">
                <a:solidFill>
                  <a:srgbClr val="00965F"/>
                </a:solidFill>
                <a:latin typeface="Wingdings" pitchFamily="2" charset="2"/>
              </a:rPr>
              <a:t>J</a:t>
            </a:r>
            <a:endParaRPr lang="en-GB">
              <a:solidFill>
                <a:srgbClr val="00965F"/>
              </a:solidFill>
              <a:latin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FB9296EA-5DE6-4FF1-BCC1-7108A5FACD9B}" type="slidenum">
              <a:rPr lang="en-US"/>
              <a:pPr>
                <a:defRPr/>
              </a:pPr>
              <a:t>29</a:t>
            </a:fld>
            <a:endParaRPr lang="en-US" dirty="0"/>
          </a:p>
        </p:txBody>
      </p:sp>
      <p:sp>
        <p:nvSpPr>
          <p:cNvPr id="46081"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5B657181-0D57-492D-965A-16698C08BDAC}" type="slidenum">
              <a:rPr lang="en-US" sz="800"/>
              <a:pPr algn="r"/>
              <a:t>29</a:t>
            </a:fld>
            <a:endParaRPr lang="en-US" sz="800"/>
          </a:p>
        </p:txBody>
      </p:sp>
      <p:sp>
        <p:nvSpPr>
          <p:cNvPr id="46082" name="Content Placeholder 3"/>
          <p:cNvSpPr>
            <a:spLocks/>
          </p:cNvSpPr>
          <p:nvPr/>
        </p:nvSpPr>
        <p:spPr bwMode="auto">
          <a:xfrm>
            <a:off x="560388" y="1352550"/>
            <a:ext cx="8785225" cy="5113338"/>
          </a:xfrm>
          <a:prstGeom prst="rect">
            <a:avLst/>
          </a:prstGeom>
          <a:noFill/>
          <a:ln w="9525">
            <a:noFill/>
            <a:miter lim="800000"/>
            <a:headEnd/>
            <a:tailEnd/>
          </a:ln>
        </p:spPr>
        <p:txBody>
          <a:bodyPr lIns="0" tIns="0" rIns="0" bIns="0"/>
          <a:lstStyle/>
          <a:p>
            <a:pPr marL="534988" lvl="1" indent="-265113" eaLnBrk="0" hangingPunct="0">
              <a:spcBef>
                <a:spcPts val="1200"/>
              </a:spcBef>
              <a:buClr>
                <a:schemeClr val="accent1"/>
              </a:buClr>
              <a:buFont typeface="Arial" charset="0"/>
              <a:buChar char="•"/>
            </a:pPr>
            <a:r>
              <a:rPr lang="en-GB" sz="2000"/>
              <a:t>Addition to the raw mill by means of a bin &amp; feeder</a:t>
            </a:r>
          </a:p>
          <a:p>
            <a:pPr marL="820738" lvl="2" indent="-284163" eaLnBrk="0" hangingPunct="0">
              <a:spcBef>
                <a:spcPts val="900"/>
              </a:spcBef>
              <a:buClr>
                <a:schemeClr val="accent1"/>
              </a:buClr>
              <a:buFont typeface="Arial" charset="0"/>
              <a:buChar char="•"/>
            </a:pPr>
            <a:r>
              <a:rPr lang="en-GB"/>
              <a:t>Selection of small feed bins</a:t>
            </a:r>
          </a:p>
          <a:p>
            <a:pPr marL="820738" lvl="2" indent="-284163" eaLnBrk="0" hangingPunct="0">
              <a:spcBef>
                <a:spcPts val="900"/>
              </a:spcBef>
              <a:buClr>
                <a:schemeClr val="accent1"/>
              </a:buClr>
              <a:buFont typeface="Arial" charset="0"/>
              <a:buChar char="•"/>
            </a:pPr>
            <a:r>
              <a:rPr lang="en-GB"/>
              <a:t>Do not abuse feed bins as storage</a:t>
            </a:r>
          </a:p>
          <a:p>
            <a:pPr marL="820738" lvl="2" indent="-284163" eaLnBrk="0" hangingPunct="0">
              <a:spcBef>
                <a:spcPts val="900"/>
              </a:spcBef>
              <a:buClr>
                <a:schemeClr val="accent1"/>
              </a:buClr>
              <a:buFont typeface="Arial" charset="0"/>
              <a:buChar char="•"/>
            </a:pPr>
            <a:r>
              <a:rPr lang="en-GB"/>
              <a:t>Do not control feed rates directly out of large storage silos</a:t>
            </a:r>
          </a:p>
          <a:p>
            <a:pPr marL="820738" lvl="2" indent="-284163" eaLnBrk="0" hangingPunct="0">
              <a:spcBef>
                <a:spcPts val="900"/>
              </a:spcBef>
              <a:buClr>
                <a:schemeClr val="accent1"/>
              </a:buClr>
              <a:buFont typeface="Arial" charset="0"/>
              <a:buChar char="•"/>
            </a:pPr>
            <a:r>
              <a:rPr lang="en-GB"/>
              <a:t>Never feed several mills out of a common feed bin</a:t>
            </a:r>
          </a:p>
          <a:p>
            <a:pPr marL="820738" lvl="2" indent="-284163" eaLnBrk="0" hangingPunct="0">
              <a:spcBef>
                <a:spcPts val="900"/>
              </a:spcBef>
              <a:buClr>
                <a:schemeClr val="accent1"/>
              </a:buClr>
              <a:buFont typeface="Arial" charset="0"/>
              <a:buChar char="•"/>
            </a:pPr>
            <a:r>
              <a:rPr lang="en-GB"/>
              <a:t>Always design feed bins for mass flow (according to material characteristics)</a:t>
            </a:r>
          </a:p>
          <a:p>
            <a:pPr marL="820738" lvl="2" indent="-284163" eaLnBrk="0" hangingPunct="0">
              <a:spcBef>
                <a:spcPts val="900"/>
              </a:spcBef>
              <a:buClr>
                <a:schemeClr val="accent1"/>
              </a:buClr>
              <a:buFont typeface="Arial" charset="0"/>
              <a:buChar char="•"/>
            </a:pPr>
            <a:r>
              <a:rPr lang="en-GB"/>
              <a:t>Calibrate feeders regularly and keep them clean</a:t>
            </a:r>
          </a:p>
        </p:txBody>
      </p:sp>
      <p:sp>
        <p:nvSpPr>
          <p:cNvPr id="46083" name="Title 4"/>
          <p:cNvSpPr>
            <a:spLocks/>
          </p:cNvSpPr>
          <p:nvPr/>
        </p:nvSpPr>
        <p:spPr bwMode="auto">
          <a:xfrm>
            <a:off x="560388" y="344488"/>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Addition of Minor Components – Recommended Concepts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Process Overview</a:t>
            </a:r>
            <a:endParaRPr lang="en-GB" dirty="0"/>
          </a:p>
        </p:txBody>
      </p:sp>
      <p:grpSp>
        <p:nvGrpSpPr>
          <p:cNvPr id="2" name="Group 18"/>
          <p:cNvGrpSpPr/>
          <p:nvPr/>
        </p:nvGrpSpPr>
        <p:grpSpPr>
          <a:xfrm>
            <a:off x="1271066" y="3242342"/>
            <a:ext cx="6130206" cy="765423"/>
            <a:chOff x="2063154" y="3095625"/>
            <a:chExt cx="6130206" cy="765423"/>
          </a:xfrm>
        </p:grpSpPr>
        <p:sp>
          <p:nvSpPr>
            <p:cNvPr id="6" name="Right Triangle 5"/>
            <p:cNvSpPr/>
            <p:nvPr/>
          </p:nvSpPr>
          <p:spPr>
            <a:xfrm>
              <a:off x="2063154" y="3095625"/>
              <a:ext cx="6130205" cy="387598"/>
            </a:xfrm>
            <a:prstGeom prst="r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7" name="Rectangle 12"/>
            <p:cNvSpPr>
              <a:spLocks noChangeArrowheads="1"/>
            </p:cNvSpPr>
            <p:nvPr/>
          </p:nvSpPr>
          <p:spPr bwMode="auto">
            <a:xfrm>
              <a:off x="2063155" y="3483223"/>
              <a:ext cx="6130205" cy="377825"/>
            </a:xfrm>
            <a:prstGeom prst="rect">
              <a:avLst/>
            </a:prstGeom>
            <a:noFill/>
            <a:ln w="9525">
              <a:solidFill>
                <a:schemeClr val="dk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90513" indent="-290513">
                <a:buSzTx/>
                <a:buFont typeface="Times" pitchFamily="-96" charset="0"/>
                <a:buNone/>
              </a:pPr>
              <a:r>
                <a:rPr lang="en-US" sz="2000" dirty="0" smtClean="0">
                  <a:solidFill>
                    <a:schemeClr val="tx1"/>
                  </a:solidFill>
                </a:rPr>
                <a:t>Material chemical homogeneity</a:t>
              </a:r>
              <a:endParaRPr lang="en-US" sz="2000" baseline="0" dirty="0">
                <a:solidFill>
                  <a:schemeClr val="tx1"/>
                </a:solidFill>
              </a:endParaRPr>
            </a:p>
          </p:txBody>
        </p:sp>
      </p:grpSp>
      <p:grpSp>
        <p:nvGrpSpPr>
          <p:cNvPr id="3" name="Group 17"/>
          <p:cNvGrpSpPr/>
          <p:nvPr/>
        </p:nvGrpSpPr>
        <p:grpSpPr>
          <a:xfrm>
            <a:off x="1280592" y="4031729"/>
            <a:ext cx="5256584" cy="765423"/>
            <a:chOff x="2063155" y="3933056"/>
            <a:chExt cx="4896544" cy="765423"/>
          </a:xfrm>
        </p:grpSpPr>
        <p:sp>
          <p:nvSpPr>
            <p:cNvPr id="8" name="Right Triangle 7"/>
            <p:cNvSpPr/>
            <p:nvPr/>
          </p:nvSpPr>
          <p:spPr>
            <a:xfrm>
              <a:off x="2063155" y="3933056"/>
              <a:ext cx="4896544" cy="38759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9" name="Rectangle 12"/>
            <p:cNvSpPr>
              <a:spLocks noChangeArrowheads="1"/>
            </p:cNvSpPr>
            <p:nvPr/>
          </p:nvSpPr>
          <p:spPr bwMode="auto">
            <a:xfrm>
              <a:off x="2063155" y="4320654"/>
              <a:ext cx="4896544" cy="377825"/>
            </a:xfrm>
            <a:prstGeom prst="rect">
              <a:avLst/>
            </a:prstGeom>
            <a:noFill/>
            <a:ln w="9525">
              <a:solidFill>
                <a:schemeClr val="dk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90513" indent="-290513">
                <a:buSzTx/>
                <a:buFont typeface="Times" pitchFamily="-96" charset="0"/>
                <a:buNone/>
              </a:pPr>
              <a:r>
                <a:rPr lang="en-US" sz="2000" dirty="0" smtClean="0">
                  <a:solidFill>
                    <a:schemeClr val="tx1"/>
                  </a:solidFill>
                </a:rPr>
                <a:t>Material size reduction </a:t>
              </a:r>
              <a:endParaRPr lang="en-US" sz="2000" baseline="0" dirty="0">
                <a:solidFill>
                  <a:schemeClr val="tx1"/>
                </a:solidFill>
              </a:endParaRPr>
            </a:p>
          </p:txBody>
        </p:sp>
      </p:grpSp>
      <p:grpSp>
        <p:nvGrpSpPr>
          <p:cNvPr id="4" name="Group 16"/>
          <p:cNvGrpSpPr/>
          <p:nvPr/>
        </p:nvGrpSpPr>
        <p:grpSpPr>
          <a:xfrm>
            <a:off x="1280592" y="4898526"/>
            <a:ext cx="5256584" cy="765423"/>
            <a:chOff x="2057717" y="4751809"/>
            <a:chExt cx="4900876" cy="765423"/>
          </a:xfrm>
        </p:grpSpPr>
        <p:sp>
          <p:nvSpPr>
            <p:cNvPr id="10" name="Right Triangle 9"/>
            <p:cNvSpPr/>
            <p:nvPr/>
          </p:nvSpPr>
          <p:spPr>
            <a:xfrm>
              <a:off x="2062049" y="4751809"/>
              <a:ext cx="4896544" cy="38759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2"/>
            <p:cNvSpPr>
              <a:spLocks noChangeArrowheads="1"/>
            </p:cNvSpPr>
            <p:nvPr/>
          </p:nvSpPr>
          <p:spPr bwMode="auto">
            <a:xfrm>
              <a:off x="2057717" y="5139407"/>
              <a:ext cx="4896544" cy="377825"/>
            </a:xfrm>
            <a:prstGeom prst="rect">
              <a:avLst/>
            </a:prstGeom>
            <a:noFill/>
            <a:ln w="9525">
              <a:solidFill>
                <a:schemeClr val="dk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90513" indent="-290513">
                <a:buSzTx/>
                <a:buFont typeface="Times" pitchFamily="-96" charset="0"/>
                <a:buNone/>
              </a:pPr>
              <a:r>
                <a:rPr lang="en-US" sz="2000" dirty="0" smtClean="0">
                  <a:solidFill>
                    <a:schemeClr val="tx1"/>
                  </a:solidFill>
                </a:rPr>
                <a:t>Material moisture reduction </a:t>
              </a:r>
              <a:endParaRPr lang="en-US" sz="2000" baseline="0" dirty="0">
                <a:solidFill>
                  <a:schemeClr val="tx1"/>
                </a:solidFill>
              </a:endParaRPr>
            </a:p>
          </p:txBody>
        </p:sp>
      </p:grpSp>
      <p:grpSp>
        <p:nvGrpSpPr>
          <p:cNvPr id="16" name="Group 15"/>
          <p:cNvGrpSpPr/>
          <p:nvPr/>
        </p:nvGrpSpPr>
        <p:grpSpPr>
          <a:xfrm>
            <a:off x="1280592" y="5688459"/>
            <a:ext cx="6120680" cy="764877"/>
            <a:chOff x="2063155" y="5589240"/>
            <a:chExt cx="5842173" cy="764877"/>
          </a:xfrm>
        </p:grpSpPr>
        <p:sp>
          <p:nvSpPr>
            <p:cNvPr id="12" name="Rectangle 12"/>
            <p:cNvSpPr>
              <a:spLocks noChangeArrowheads="1"/>
            </p:cNvSpPr>
            <p:nvPr/>
          </p:nvSpPr>
          <p:spPr bwMode="auto">
            <a:xfrm>
              <a:off x="2063155" y="5976292"/>
              <a:ext cx="5842173" cy="377825"/>
            </a:xfrm>
            <a:prstGeom prst="rect">
              <a:avLst/>
            </a:prstGeom>
            <a:noFill/>
            <a:ln w="9525">
              <a:solidFill>
                <a:schemeClr val="dk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90513" indent="-290513">
                <a:buSzTx/>
                <a:buFont typeface="Times" pitchFamily="-96" charset="0"/>
                <a:buNone/>
              </a:pPr>
              <a:r>
                <a:rPr lang="en-US" sz="2000" dirty="0" smtClean="0">
                  <a:solidFill>
                    <a:schemeClr val="tx1"/>
                  </a:solidFill>
                </a:rPr>
                <a:t>Material handling </a:t>
              </a:r>
              <a:endParaRPr lang="en-US" sz="2000" baseline="0" dirty="0">
                <a:solidFill>
                  <a:schemeClr val="tx1"/>
                </a:solidFill>
              </a:endParaRPr>
            </a:p>
          </p:txBody>
        </p:sp>
        <p:sp>
          <p:nvSpPr>
            <p:cNvPr id="13" name="Rectangle 12"/>
            <p:cNvSpPr/>
            <p:nvPr/>
          </p:nvSpPr>
          <p:spPr>
            <a:xfrm>
              <a:off x="2063155" y="5589240"/>
              <a:ext cx="5842173" cy="387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pic>
        <p:nvPicPr>
          <p:cNvPr id="14" name="Content Placeholder 18"/>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tretch>
            <a:fillRect/>
          </a:stretch>
        </p:blipFill>
        <p:spPr>
          <a:xfrm>
            <a:off x="1280865" y="1247454"/>
            <a:ext cx="8136631" cy="1967232"/>
          </a:xfrm>
          <a:prstGeom prst="rect">
            <a:avLst/>
          </a:prstGeom>
        </p:spPr>
      </p:pic>
      <p:sp>
        <p:nvSpPr>
          <p:cNvPr id="15" name="Rectangle 14"/>
          <p:cNvSpPr/>
          <p:nvPr/>
        </p:nvSpPr>
        <p:spPr>
          <a:xfrm>
            <a:off x="1208584" y="1342478"/>
            <a:ext cx="6120680" cy="187220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Slide Number Placeholder 23"/>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GB" noProof="0" smtClean="0"/>
              <a:pPr/>
              <a:t>3</a:t>
            </a:fld>
            <a:endParaRPr lang="en-GB" noProof="0" dirty="0"/>
          </a:p>
        </p:txBody>
      </p:sp>
    </p:spTree>
    <p:extLst>
      <p:ext uri="{BB962C8B-B14F-4D97-AF65-F5344CB8AC3E}">
        <p14:creationId xmlns:p14="http://schemas.microsoft.com/office/powerpoint/2010/main" val="1233874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5"/>
          </p:nvPr>
        </p:nvSpPr>
        <p:spPr/>
        <p:txBody>
          <a:bodyPr/>
          <a:lstStyle/>
          <a:p>
            <a:pPr>
              <a:defRPr/>
            </a:pPr>
            <a:fld id="{E9EE267F-53B9-4E1E-A8F6-37DD0581EC24}" type="slidenum">
              <a:rPr lang="en-US"/>
              <a:pPr>
                <a:defRPr/>
              </a:pPr>
              <a:t>30</a:t>
            </a:fld>
            <a:endParaRPr lang="en-US" dirty="0"/>
          </a:p>
        </p:txBody>
      </p:sp>
      <p:sp>
        <p:nvSpPr>
          <p:cNvPr id="47105"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3E910893-F93B-4271-8EF1-5474845F18B3}" type="slidenum">
              <a:rPr lang="en-US" sz="800"/>
              <a:pPr algn="r"/>
              <a:t>30</a:t>
            </a:fld>
            <a:endParaRPr lang="en-US" sz="800"/>
          </a:p>
        </p:txBody>
      </p:sp>
      <p:sp>
        <p:nvSpPr>
          <p:cNvPr id="47106" name="Title 6"/>
          <p:cNvSpPr>
            <a:spLocks/>
          </p:cNvSpPr>
          <p:nvPr/>
        </p:nvSpPr>
        <p:spPr bwMode="auto">
          <a:xfrm>
            <a:off x="517525" y="433388"/>
            <a:ext cx="8785225" cy="1052512"/>
          </a:xfrm>
          <a:prstGeom prst="rect">
            <a:avLst/>
          </a:prstGeom>
          <a:noFill/>
          <a:ln w="9525">
            <a:noFill/>
            <a:miter lim="800000"/>
            <a:headEnd/>
            <a:tailEnd/>
          </a:ln>
        </p:spPr>
        <p:txBody>
          <a:bodyPr lIns="0" tIns="0" rIns="0" bIns="0"/>
          <a:lstStyle/>
          <a:p>
            <a:pPr eaLnBrk="0" hangingPunct="0">
              <a:lnSpc>
                <a:spcPct val="95000"/>
              </a:lnSpc>
            </a:pPr>
            <a:r>
              <a:rPr lang="en-US" sz="2000"/>
              <a:t>Operation of Preblending Systems</a:t>
            </a:r>
            <a:endParaRPr lang="en-GB" sz="2000"/>
          </a:p>
        </p:txBody>
      </p:sp>
      <p:sp>
        <p:nvSpPr>
          <p:cNvPr id="47107" name="Title 4"/>
          <p:cNvSpPr>
            <a:spLocks/>
          </p:cNvSpPr>
          <p:nvPr/>
        </p:nvSpPr>
        <p:spPr bwMode="auto">
          <a:xfrm>
            <a:off x="560388" y="1944688"/>
            <a:ext cx="8785225" cy="1052512"/>
          </a:xfrm>
          <a:prstGeom prst="rect">
            <a:avLst/>
          </a:prstGeom>
          <a:noFill/>
          <a:ln w="9525">
            <a:noFill/>
            <a:miter lim="800000"/>
            <a:headEnd/>
            <a:tailEnd/>
          </a:ln>
        </p:spPr>
        <p:txBody>
          <a:bodyPr lIns="0" tIns="0" rIns="0" bIns="0"/>
          <a:lstStyle/>
          <a:p>
            <a:pPr eaLnBrk="0" hangingPunct="0">
              <a:lnSpc>
                <a:spcPct val="95000"/>
              </a:lnSpc>
            </a:pPr>
            <a:r>
              <a:rPr lang="en-GB" sz="3400" b="1"/>
              <a:t>Material Activation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5"/>
          <p:cNvSpPr>
            <a:spLocks noGrp="1"/>
          </p:cNvSpPr>
          <p:nvPr>
            <p:ph type="sldNum" sz="quarter" idx="11"/>
          </p:nvPr>
        </p:nvSpPr>
        <p:spPr/>
        <p:txBody>
          <a:bodyPr/>
          <a:lstStyle/>
          <a:p>
            <a:pPr>
              <a:defRPr/>
            </a:pPr>
            <a:fld id="{F811BE87-A0D4-4966-AAB8-DCB02F3E6D44}" type="slidenum">
              <a:rPr lang="en-US"/>
              <a:pPr>
                <a:defRPr/>
              </a:pPr>
              <a:t>31</a:t>
            </a:fld>
            <a:endParaRPr lang="en-US" dirty="0"/>
          </a:p>
        </p:txBody>
      </p:sp>
      <p:sp>
        <p:nvSpPr>
          <p:cNvPr id="48129"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3CEA9EB4-1C5D-4BFB-A5AA-8E70F1242C48}" type="slidenum">
              <a:rPr lang="en-US" sz="800"/>
              <a:pPr algn="r"/>
              <a:t>31</a:t>
            </a:fld>
            <a:endParaRPr lang="en-US" sz="800"/>
          </a:p>
        </p:txBody>
      </p:sp>
      <p:sp>
        <p:nvSpPr>
          <p:cNvPr id="9" name="Content Placeholder 8"/>
          <p:cNvSpPr>
            <a:spLocks/>
          </p:cNvSpPr>
          <p:nvPr/>
        </p:nvSpPr>
        <p:spPr bwMode="auto">
          <a:xfrm>
            <a:off x="5097463" y="1211263"/>
            <a:ext cx="4248150" cy="5111750"/>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Improved material activation</a:t>
            </a:r>
          </a:p>
          <a:p>
            <a:pPr marL="534988" lvl="1" indent="-265113" eaLnBrk="0" hangingPunct="0">
              <a:spcBef>
                <a:spcPts val="1200"/>
              </a:spcBef>
              <a:buClr>
                <a:schemeClr val="accent1"/>
              </a:buClr>
              <a:buFont typeface="Arial" charset="0"/>
              <a:buChar char="•"/>
            </a:pPr>
            <a:r>
              <a:rPr lang="en-GB"/>
              <a:t>Use bows instead of pins on the rake</a:t>
            </a:r>
          </a:p>
          <a:p>
            <a:pPr marL="534988" lvl="1" indent="-265113" eaLnBrk="0" hangingPunct="0">
              <a:spcBef>
                <a:spcPts val="1200"/>
              </a:spcBef>
              <a:buClr>
                <a:schemeClr val="accent1"/>
              </a:buClr>
              <a:buFont typeface="Arial" charset="0"/>
              <a:buChar char="•"/>
            </a:pPr>
            <a:r>
              <a:rPr lang="en-GB"/>
              <a:t>Always adapt rake inclination to angle of repose</a:t>
            </a:r>
          </a:p>
        </p:txBody>
      </p:sp>
      <p:sp>
        <p:nvSpPr>
          <p:cNvPr id="48131" name="Content Placeholder 7"/>
          <p:cNvSpPr>
            <a:spLocks/>
          </p:cNvSpPr>
          <p:nvPr/>
        </p:nvSpPr>
        <p:spPr bwMode="auto">
          <a:xfrm>
            <a:off x="560388" y="1211263"/>
            <a:ext cx="4248150" cy="5111750"/>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Insufficient material activation</a:t>
            </a:r>
          </a:p>
          <a:p>
            <a:pPr marL="534988" lvl="1" indent="-265113" eaLnBrk="0" hangingPunct="0">
              <a:spcBef>
                <a:spcPts val="1200"/>
              </a:spcBef>
              <a:buClr>
                <a:schemeClr val="accent1"/>
              </a:buClr>
              <a:buFont typeface="Arial" charset="0"/>
              <a:buChar char="•"/>
            </a:pPr>
            <a:r>
              <a:rPr lang="en-GB"/>
              <a:t>Difficult to handle material will not roll down the pile face</a:t>
            </a:r>
          </a:p>
          <a:p>
            <a:pPr marL="534988" lvl="1" indent="-265113" eaLnBrk="0" hangingPunct="0">
              <a:spcBef>
                <a:spcPts val="1200"/>
              </a:spcBef>
              <a:buClr>
                <a:schemeClr val="accent1"/>
              </a:buClr>
              <a:buFont typeface="Arial" charset="0"/>
              <a:buChar char="•"/>
            </a:pPr>
            <a:r>
              <a:rPr lang="en-GB"/>
              <a:t>Formation of deep channels</a:t>
            </a:r>
          </a:p>
          <a:p>
            <a:pPr marL="534988" lvl="1" indent="-265113" eaLnBrk="0" hangingPunct="0">
              <a:spcBef>
                <a:spcPts val="1200"/>
              </a:spcBef>
              <a:buClr>
                <a:schemeClr val="accent1"/>
              </a:buClr>
              <a:buFont typeface="Arial" charset="0"/>
              <a:buChar char="•"/>
            </a:pPr>
            <a:r>
              <a:rPr lang="en-GB"/>
              <a:t>Material is finally activated by rake structure </a:t>
            </a:r>
            <a:r>
              <a:rPr lang="en-GB">
                <a:sym typeface="Wingdings" pitchFamily="2" charset="2"/>
              </a:rPr>
              <a:t> wear</a:t>
            </a:r>
            <a:endParaRPr lang="en-GB"/>
          </a:p>
        </p:txBody>
      </p:sp>
      <p:sp>
        <p:nvSpPr>
          <p:cNvPr id="48132" name="Title 5"/>
          <p:cNvSpPr>
            <a:spLocks/>
          </p:cNvSpPr>
          <p:nvPr/>
        </p:nvSpPr>
        <p:spPr bwMode="auto">
          <a:xfrm>
            <a:off x="560388" y="358775"/>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Pile Face Activation</a:t>
            </a:r>
          </a:p>
        </p:txBody>
      </p:sp>
      <p:grpSp>
        <p:nvGrpSpPr>
          <p:cNvPr id="48133" name="Group 12"/>
          <p:cNvGrpSpPr>
            <a:grpSpLocks/>
          </p:cNvGrpSpPr>
          <p:nvPr/>
        </p:nvGrpSpPr>
        <p:grpSpPr bwMode="auto">
          <a:xfrm>
            <a:off x="4057650" y="4222750"/>
            <a:ext cx="1687513" cy="1452563"/>
            <a:chOff x="4419" y="1359"/>
            <a:chExt cx="1458" cy="1310"/>
          </a:xfrm>
        </p:grpSpPr>
        <p:grpSp>
          <p:nvGrpSpPr>
            <p:cNvPr id="48136" name="Group 13"/>
            <p:cNvGrpSpPr>
              <a:grpSpLocks/>
            </p:cNvGrpSpPr>
            <p:nvPr/>
          </p:nvGrpSpPr>
          <p:grpSpPr bwMode="auto">
            <a:xfrm>
              <a:off x="4419" y="1359"/>
              <a:ext cx="1158" cy="1041"/>
              <a:chOff x="4419" y="1359"/>
              <a:chExt cx="1158" cy="1041"/>
            </a:xfrm>
          </p:grpSpPr>
          <p:sp>
            <p:nvSpPr>
              <p:cNvPr id="48139" name="Rectangle 14"/>
              <p:cNvSpPr>
                <a:spLocks noChangeArrowheads="1"/>
              </p:cNvSpPr>
              <p:nvPr/>
            </p:nvSpPr>
            <p:spPr bwMode="auto">
              <a:xfrm rot="-2700000">
                <a:off x="4604" y="2185"/>
                <a:ext cx="73" cy="215"/>
              </a:xfrm>
              <a:prstGeom prst="rect">
                <a:avLst/>
              </a:prstGeom>
              <a:solidFill>
                <a:srgbClr val="00CCFF"/>
              </a:solidFill>
              <a:ln w="9525">
                <a:solidFill>
                  <a:schemeClr val="tx1"/>
                </a:solidFill>
                <a:miter lim="800000"/>
                <a:headEnd/>
                <a:tailEnd/>
              </a:ln>
            </p:spPr>
            <p:txBody>
              <a:bodyPr wrap="none" anchor="ctr"/>
              <a:lstStyle/>
              <a:p>
                <a:endParaRPr lang="en-GB"/>
              </a:p>
            </p:txBody>
          </p:sp>
          <p:sp>
            <p:nvSpPr>
              <p:cNvPr id="48140" name="Rectangle 15"/>
              <p:cNvSpPr>
                <a:spLocks noChangeArrowheads="1"/>
              </p:cNvSpPr>
              <p:nvPr/>
            </p:nvSpPr>
            <p:spPr bwMode="auto">
              <a:xfrm rot="-2700000">
                <a:off x="5153" y="1637"/>
                <a:ext cx="72" cy="215"/>
              </a:xfrm>
              <a:prstGeom prst="rect">
                <a:avLst/>
              </a:prstGeom>
              <a:solidFill>
                <a:srgbClr val="00CCFF"/>
              </a:solidFill>
              <a:ln w="9525">
                <a:solidFill>
                  <a:schemeClr val="tx1"/>
                </a:solidFill>
                <a:miter lim="800000"/>
                <a:headEnd/>
                <a:tailEnd/>
              </a:ln>
            </p:spPr>
            <p:txBody>
              <a:bodyPr wrap="none" anchor="ctr"/>
              <a:lstStyle/>
              <a:p>
                <a:endParaRPr lang="en-GB"/>
              </a:p>
            </p:txBody>
          </p:sp>
          <p:sp>
            <p:nvSpPr>
              <p:cNvPr id="48141" name="Rectangle 16"/>
              <p:cNvSpPr>
                <a:spLocks noChangeArrowheads="1"/>
              </p:cNvSpPr>
              <p:nvPr/>
            </p:nvSpPr>
            <p:spPr bwMode="auto">
              <a:xfrm rot="-2700000">
                <a:off x="4419" y="1955"/>
                <a:ext cx="976" cy="143"/>
              </a:xfrm>
              <a:prstGeom prst="rect">
                <a:avLst/>
              </a:prstGeom>
              <a:gradFill rotWithShape="0">
                <a:gsLst>
                  <a:gs pos="0">
                    <a:srgbClr val="00CCFF"/>
                  </a:gs>
                  <a:gs pos="50000">
                    <a:srgbClr val="FFFFFF"/>
                  </a:gs>
                  <a:gs pos="100000">
                    <a:srgbClr val="00CCFF"/>
                  </a:gs>
                </a:gsLst>
                <a:lin ang="5400000" scaled="1"/>
              </a:gradFill>
              <a:ln w="12700">
                <a:solidFill>
                  <a:schemeClr val="tx1"/>
                </a:solidFill>
                <a:miter lim="800000"/>
                <a:headEnd/>
                <a:tailEnd/>
              </a:ln>
            </p:spPr>
            <p:txBody>
              <a:bodyPr wrap="none" anchor="ctr"/>
              <a:lstStyle/>
              <a:p>
                <a:endParaRPr lang="en-GB"/>
              </a:p>
            </p:txBody>
          </p:sp>
          <p:grpSp>
            <p:nvGrpSpPr>
              <p:cNvPr id="48142" name="Group 17"/>
              <p:cNvGrpSpPr>
                <a:grpSpLocks/>
              </p:cNvGrpSpPr>
              <p:nvPr/>
            </p:nvGrpSpPr>
            <p:grpSpPr bwMode="auto">
              <a:xfrm rot="-2700000">
                <a:off x="4536" y="1795"/>
                <a:ext cx="1041" cy="389"/>
                <a:chOff x="661" y="720"/>
                <a:chExt cx="4350" cy="1771"/>
              </a:xfrm>
            </p:grpSpPr>
            <p:sp>
              <p:nvSpPr>
                <p:cNvPr id="48206" name="Rectangle 18"/>
                <p:cNvSpPr>
                  <a:spLocks noChangeArrowheads="1"/>
                </p:cNvSpPr>
                <p:nvPr/>
              </p:nvSpPr>
              <p:spPr bwMode="auto">
                <a:xfrm>
                  <a:off x="3906" y="720"/>
                  <a:ext cx="102" cy="1755"/>
                </a:xfrm>
                <a:prstGeom prst="rect">
                  <a:avLst/>
                </a:prstGeom>
                <a:gradFill rotWithShape="0">
                  <a:gsLst>
                    <a:gs pos="0">
                      <a:srgbClr val="00CCFF"/>
                    </a:gs>
                    <a:gs pos="50000">
                      <a:srgbClr val="BAF1FF"/>
                    </a:gs>
                    <a:gs pos="100000">
                      <a:srgbClr val="00CCFF"/>
                    </a:gs>
                  </a:gsLst>
                  <a:lin ang="0" scaled="1"/>
                </a:gradFill>
                <a:ln w="9525">
                  <a:solidFill>
                    <a:schemeClr val="tx1"/>
                  </a:solidFill>
                  <a:miter lim="800000"/>
                  <a:headEnd/>
                  <a:tailEnd/>
                </a:ln>
              </p:spPr>
              <p:txBody>
                <a:bodyPr wrap="none" anchor="ctr"/>
                <a:lstStyle/>
                <a:p>
                  <a:endParaRPr lang="en-GB"/>
                </a:p>
              </p:txBody>
            </p:sp>
            <p:sp>
              <p:nvSpPr>
                <p:cNvPr id="48207" name="Rectangle 19"/>
                <p:cNvSpPr>
                  <a:spLocks noChangeArrowheads="1"/>
                </p:cNvSpPr>
                <p:nvPr/>
              </p:nvSpPr>
              <p:spPr bwMode="auto">
                <a:xfrm>
                  <a:off x="661" y="720"/>
                  <a:ext cx="103" cy="1755"/>
                </a:xfrm>
                <a:prstGeom prst="rect">
                  <a:avLst/>
                </a:prstGeom>
                <a:gradFill rotWithShape="0">
                  <a:gsLst>
                    <a:gs pos="0">
                      <a:srgbClr val="00CCFF"/>
                    </a:gs>
                    <a:gs pos="50000">
                      <a:srgbClr val="BAF1FF"/>
                    </a:gs>
                    <a:gs pos="100000">
                      <a:srgbClr val="00CCFF"/>
                    </a:gs>
                  </a:gsLst>
                  <a:lin ang="0" scaled="1"/>
                </a:gradFill>
                <a:ln w="9525">
                  <a:solidFill>
                    <a:schemeClr val="tx1"/>
                  </a:solidFill>
                  <a:miter lim="800000"/>
                  <a:headEnd/>
                  <a:tailEnd/>
                </a:ln>
              </p:spPr>
              <p:txBody>
                <a:bodyPr wrap="none" anchor="ctr"/>
                <a:lstStyle/>
                <a:p>
                  <a:endParaRPr lang="en-GB"/>
                </a:p>
              </p:txBody>
            </p:sp>
            <p:sp>
              <p:nvSpPr>
                <p:cNvPr id="48208" name="Rectangle 20"/>
                <p:cNvSpPr>
                  <a:spLocks noChangeArrowheads="1"/>
                </p:cNvSpPr>
                <p:nvPr/>
              </p:nvSpPr>
              <p:spPr bwMode="auto">
                <a:xfrm>
                  <a:off x="4908" y="735"/>
                  <a:ext cx="103" cy="1756"/>
                </a:xfrm>
                <a:prstGeom prst="rect">
                  <a:avLst/>
                </a:prstGeom>
                <a:gradFill rotWithShape="0">
                  <a:gsLst>
                    <a:gs pos="0">
                      <a:srgbClr val="00CCFF"/>
                    </a:gs>
                    <a:gs pos="50000">
                      <a:srgbClr val="A9EEFF"/>
                    </a:gs>
                    <a:gs pos="100000">
                      <a:srgbClr val="00CCFF"/>
                    </a:gs>
                  </a:gsLst>
                  <a:lin ang="0" scaled="1"/>
                </a:gradFill>
                <a:ln w="9525">
                  <a:solidFill>
                    <a:schemeClr val="tx1"/>
                  </a:solidFill>
                  <a:miter lim="800000"/>
                  <a:headEnd/>
                  <a:tailEnd/>
                </a:ln>
              </p:spPr>
              <p:txBody>
                <a:bodyPr wrap="none" anchor="ctr"/>
                <a:lstStyle/>
                <a:p>
                  <a:endParaRPr lang="en-GB"/>
                </a:p>
              </p:txBody>
            </p:sp>
          </p:grpSp>
          <p:sp>
            <p:nvSpPr>
              <p:cNvPr id="48143" name="AutoShape 21"/>
              <p:cNvSpPr>
                <a:spLocks noChangeArrowheads="1"/>
              </p:cNvSpPr>
              <p:nvPr/>
            </p:nvSpPr>
            <p:spPr bwMode="auto">
              <a:xfrm rot="-2700000">
                <a:off x="5350" y="1453"/>
                <a:ext cx="112" cy="142"/>
              </a:xfrm>
              <a:prstGeom prst="roundRect">
                <a:avLst>
                  <a:gd name="adj" fmla="val 16667"/>
                </a:avLst>
              </a:prstGeom>
              <a:solidFill>
                <a:srgbClr val="00CCFF"/>
              </a:solidFill>
              <a:ln w="9525">
                <a:solidFill>
                  <a:schemeClr val="tx1"/>
                </a:solidFill>
                <a:round/>
                <a:headEnd/>
                <a:tailEnd/>
              </a:ln>
            </p:spPr>
            <p:txBody>
              <a:bodyPr wrap="none" anchor="ctr"/>
              <a:lstStyle/>
              <a:p>
                <a:endParaRPr lang="en-GB"/>
              </a:p>
            </p:txBody>
          </p:sp>
          <p:sp>
            <p:nvSpPr>
              <p:cNvPr id="48144" name="AutoShape 22"/>
              <p:cNvSpPr>
                <a:spLocks noChangeArrowheads="1"/>
              </p:cNvSpPr>
              <p:nvPr/>
            </p:nvSpPr>
            <p:spPr bwMode="auto">
              <a:xfrm rot="-2700000">
                <a:off x="5359" y="1461"/>
                <a:ext cx="94" cy="126"/>
              </a:xfrm>
              <a:prstGeom prst="roundRect">
                <a:avLst>
                  <a:gd name="adj" fmla="val 16269"/>
                </a:avLst>
              </a:prstGeom>
              <a:solidFill>
                <a:srgbClr val="CCFFFF"/>
              </a:solidFill>
              <a:ln w="9525">
                <a:solidFill>
                  <a:schemeClr val="tx1"/>
                </a:solidFill>
                <a:round/>
                <a:headEnd/>
                <a:tailEnd/>
              </a:ln>
            </p:spPr>
            <p:txBody>
              <a:bodyPr wrap="none" anchor="ctr"/>
              <a:lstStyle/>
              <a:p>
                <a:endParaRPr lang="en-GB"/>
              </a:p>
            </p:txBody>
          </p:sp>
          <p:grpSp>
            <p:nvGrpSpPr>
              <p:cNvPr id="48145" name="Group 23"/>
              <p:cNvGrpSpPr>
                <a:grpSpLocks/>
              </p:cNvGrpSpPr>
              <p:nvPr/>
            </p:nvGrpSpPr>
            <p:grpSpPr bwMode="auto">
              <a:xfrm rot="-2700000">
                <a:off x="5438" y="1359"/>
                <a:ext cx="56" cy="209"/>
                <a:chOff x="5114" y="845"/>
                <a:chExt cx="291" cy="233"/>
              </a:xfrm>
            </p:grpSpPr>
            <p:sp>
              <p:nvSpPr>
                <p:cNvPr id="48204" name="Rectangle 24"/>
                <p:cNvSpPr>
                  <a:spLocks noChangeArrowheads="1"/>
                </p:cNvSpPr>
                <p:nvPr/>
              </p:nvSpPr>
              <p:spPr bwMode="auto">
                <a:xfrm>
                  <a:off x="5114" y="845"/>
                  <a:ext cx="291" cy="233"/>
                </a:xfrm>
                <a:prstGeom prst="rect">
                  <a:avLst/>
                </a:prstGeom>
                <a:solidFill>
                  <a:srgbClr val="00CCFF"/>
                </a:solidFill>
                <a:ln w="9525">
                  <a:solidFill>
                    <a:schemeClr val="tx1"/>
                  </a:solidFill>
                  <a:miter lim="800000"/>
                  <a:headEnd/>
                  <a:tailEnd/>
                </a:ln>
              </p:spPr>
              <p:txBody>
                <a:bodyPr wrap="none" anchor="ctr"/>
                <a:lstStyle/>
                <a:p>
                  <a:endParaRPr lang="en-GB"/>
                </a:p>
              </p:txBody>
            </p:sp>
            <p:sp>
              <p:nvSpPr>
                <p:cNvPr id="48205" name="Rectangle 25"/>
                <p:cNvSpPr>
                  <a:spLocks noChangeArrowheads="1"/>
                </p:cNvSpPr>
                <p:nvPr/>
              </p:nvSpPr>
              <p:spPr bwMode="auto">
                <a:xfrm>
                  <a:off x="5158" y="845"/>
                  <a:ext cx="244" cy="233"/>
                </a:xfrm>
                <a:prstGeom prst="rect">
                  <a:avLst/>
                </a:prstGeom>
                <a:solidFill>
                  <a:srgbClr val="00CCFF"/>
                </a:solidFill>
                <a:ln w="9525">
                  <a:solidFill>
                    <a:schemeClr val="tx1"/>
                  </a:solidFill>
                  <a:miter lim="800000"/>
                  <a:headEnd/>
                  <a:tailEnd/>
                </a:ln>
              </p:spPr>
              <p:txBody>
                <a:bodyPr wrap="none" anchor="ctr"/>
                <a:lstStyle/>
                <a:p>
                  <a:endParaRPr lang="en-GB"/>
                </a:p>
              </p:txBody>
            </p:sp>
          </p:grpSp>
          <p:sp>
            <p:nvSpPr>
              <p:cNvPr id="48146" name="Freeform 26"/>
              <p:cNvSpPr>
                <a:spLocks/>
              </p:cNvSpPr>
              <p:nvPr/>
            </p:nvSpPr>
            <p:spPr bwMode="auto">
              <a:xfrm rot="-2700000">
                <a:off x="5223" y="1622"/>
                <a:ext cx="34" cy="142"/>
              </a:xfrm>
              <a:custGeom>
                <a:avLst/>
                <a:gdLst>
                  <a:gd name="T0" fmla="*/ 0 w 144"/>
                  <a:gd name="T1" fmla="*/ 0 h 576"/>
                  <a:gd name="T2" fmla="*/ 0 w 144"/>
                  <a:gd name="T3" fmla="*/ 2 h 576"/>
                  <a:gd name="T4" fmla="*/ 0 w 144"/>
                  <a:gd name="T5" fmla="*/ 2 h 576"/>
                  <a:gd name="T6" fmla="*/ 0 w 144"/>
                  <a:gd name="T7" fmla="*/ 1 h 576"/>
                  <a:gd name="T8" fmla="*/ 0 w 144"/>
                  <a:gd name="T9" fmla="*/ 1 h 576"/>
                  <a:gd name="T10" fmla="*/ 0 w 144"/>
                  <a:gd name="T11" fmla="*/ 1 h 576"/>
                  <a:gd name="T12" fmla="*/ 0 w 144"/>
                  <a:gd name="T13" fmla="*/ 0 h 576"/>
                  <a:gd name="T14" fmla="*/ 0 w 144"/>
                  <a:gd name="T15" fmla="*/ 0 h 57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576"/>
                  <a:gd name="T26" fmla="*/ 144 w 144"/>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576">
                    <a:moveTo>
                      <a:pt x="144" y="0"/>
                    </a:moveTo>
                    <a:lnTo>
                      <a:pt x="144" y="576"/>
                    </a:lnTo>
                    <a:lnTo>
                      <a:pt x="0" y="480"/>
                    </a:lnTo>
                    <a:lnTo>
                      <a:pt x="48" y="384"/>
                    </a:lnTo>
                    <a:lnTo>
                      <a:pt x="0" y="240"/>
                    </a:lnTo>
                    <a:lnTo>
                      <a:pt x="48" y="192"/>
                    </a:lnTo>
                    <a:lnTo>
                      <a:pt x="48" y="96"/>
                    </a:lnTo>
                    <a:lnTo>
                      <a:pt x="144" y="0"/>
                    </a:lnTo>
                    <a:close/>
                  </a:path>
                </a:pathLst>
              </a:custGeom>
              <a:solidFill>
                <a:srgbClr val="E4E4E4"/>
              </a:solidFill>
              <a:ln w="9525">
                <a:noFill/>
                <a:round/>
                <a:headEnd/>
                <a:tailEnd/>
              </a:ln>
            </p:spPr>
            <p:txBody>
              <a:bodyPr wrap="none" anchor="ctr"/>
              <a:lstStyle/>
              <a:p>
                <a:endParaRPr lang="de-DE"/>
              </a:p>
            </p:txBody>
          </p:sp>
          <p:sp>
            <p:nvSpPr>
              <p:cNvPr id="48147" name="Freeform 27"/>
              <p:cNvSpPr>
                <a:spLocks/>
              </p:cNvSpPr>
              <p:nvPr/>
            </p:nvSpPr>
            <p:spPr bwMode="auto">
              <a:xfrm rot="18900000" flipH="1">
                <a:off x="4554" y="2289"/>
                <a:ext cx="34" cy="142"/>
              </a:xfrm>
              <a:custGeom>
                <a:avLst/>
                <a:gdLst>
                  <a:gd name="T0" fmla="*/ 0 w 144"/>
                  <a:gd name="T1" fmla="*/ 0 h 576"/>
                  <a:gd name="T2" fmla="*/ 0 w 144"/>
                  <a:gd name="T3" fmla="*/ 2 h 576"/>
                  <a:gd name="T4" fmla="*/ 0 w 144"/>
                  <a:gd name="T5" fmla="*/ 2 h 576"/>
                  <a:gd name="T6" fmla="*/ 0 w 144"/>
                  <a:gd name="T7" fmla="*/ 1 h 576"/>
                  <a:gd name="T8" fmla="*/ 0 w 144"/>
                  <a:gd name="T9" fmla="*/ 1 h 576"/>
                  <a:gd name="T10" fmla="*/ 0 w 144"/>
                  <a:gd name="T11" fmla="*/ 1 h 576"/>
                  <a:gd name="T12" fmla="*/ 0 w 144"/>
                  <a:gd name="T13" fmla="*/ 0 h 576"/>
                  <a:gd name="T14" fmla="*/ 0 w 144"/>
                  <a:gd name="T15" fmla="*/ 0 h 57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576"/>
                  <a:gd name="T26" fmla="*/ 144 w 144"/>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576">
                    <a:moveTo>
                      <a:pt x="144" y="0"/>
                    </a:moveTo>
                    <a:lnTo>
                      <a:pt x="144" y="576"/>
                    </a:lnTo>
                    <a:lnTo>
                      <a:pt x="0" y="480"/>
                    </a:lnTo>
                    <a:lnTo>
                      <a:pt x="48" y="384"/>
                    </a:lnTo>
                    <a:lnTo>
                      <a:pt x="0" y="240"/>
                    </a:lnTo>
                    <a:lnTo>
                      <a:pt x="48" y="192"/>
                    </a:lnTo>
                    <a:lnTo>
                      <a:pt x="48" y="96"/>
                    </a:lnTo>
                    <a:lnTo>
                      <a:pt x="144" y="0"/>
                    </a:lnTo>
                    <a:close/>
                  </a:path>
                </a:pathLst>
              </a:custGeom>
              <a:solidFill>
                <a:srgbClr val="E4E4E4"/>
              </a:solidFill>
              <a:ln w="9525">
                <a:noFill/>
                <a:round/>
                <a:headEnd/>
                <a:tailEnd/>
              </a:ln>
            </p:spPr>
            <p:txBody>
              <a:bodyPr wrap="none" anchor="ctr"/>
              <a:lstStyle/>
              <a:p>
                <a:endParaRPr lang="de-DE"/>
              </a:p>
            </p:txBody>
          </p:sp>
          <p:grpSp>
            <p:nvGrpSpPr>
              <p:cNvPr id="48148" name="Group 28"/>
              <p:cNvGrpSpPr>
                <a:grpSpLocks/>
              </p:cNvGrpSpPr>
              <p:nvPr/>
            </p:nvGrpSpPr>
            <p:grpSpPr bwMode="auto">
              <a:xfrm rot="-2700000">
                <a:off x="4535" y="1795"/>
                <a:ext cx="1042" cy="389"/>
                <a:chOff x="661" y="720"/>
                <a:chExt cx="4350" cy="1771"/>
              </a:xfrm>
            </p:grpSpPr>
            <p:sp>
              <p:nvSpPr>
                <p:cNvPr id="48201" name="Rectangle 29"/>
                <p:cNvSpPr>
                  <a:spLocks noChangeArrowheads="1"/>
                </p:cNvSpPr>
                <p:nvPr/>
              </p:nvSpPr>
              <p:spPr bwMode="auto">
                <a:xfrm>
                  <a:off x="3906" y="720"/>
                  <a:ext cx="102" cy="1755"/>
                </a:xfrm>
                <a:prstGeom prst="rect">
                  <a:avLst/>
                </a:prstGeom>
                <a:gradFill rotWithShape="0">
                  <a:gsLst>
                    <a:gs pos="0">
                      <a:srgbClr val="3366FF"/>
                    </a:gs>
                    <a:gs pos="50000">
                      <a:srgbClr val="E3EAFF"/>
                    </a:gs>
                    <a:gs pos="100000">
                      <a:srgbClr val="3366FF"/>
                    </a:gs>
                  </a:gsLst>
                  <a:lin ang="0" scaled="1"/>
                </a:gradFill>
                <a:ln w="9525">
                  <a:solidFill>
                    <a:schemeClr val="tx1"/>
                  </a:solidFill>
                  <a:miter lim="800000"/>
                  <a:headEnd/>
                  <a:tailEnd/>
                </a:ln>
              </p:spPr>
              <p:txBody>
                <a:bodyPr wrap="none" anchor="ctr"/>
                <a:lstStyle/>
                <a:p>
                  <a:endParaRPr lang="en-GB"/>
                </a:p>
              </p:txBody>
            </p:sp>
            <p:sp>
              <p:nvSpPr>
                <p:cNvPr id="48202" name="Rectangle 30"/>
                <p:cNvSpPr>
                  <a:spLocks noChangeArrowheads="1"/>
                </p:cNvSpPr>
                <p:nvPr/>
              </p:nvSpPr>
              <p:spPr bwMode="auto">
                <a:xfrm>
                  <a:off x="661" y="720"/>
                  <a:ext cx="103" cy="1755"/>
                </a:xfrm>
                <a:prstGeom prst="rect">
                  <a:avLst/>
                </a:prstGeom>
                <a:gradFill rotWithShape="0">
                  <a:gsLst>
                    <a:gs pos="0">
                      <a:srgbClr val="3366FF"/>
                    </a:gs>
                    <a:gs pos="50000">
                      <a:srgbClr val="E3EAFF"/>
                    </a:gs>
                    <a:gs pos="100000">
                      <a:srgbClr val="3366FF"/>
                    </a:gs>
                  </a:gsLst>
                  <a:lin ang="0" scaled="1"/>
                </a:gradFill>
                <a:ln w="9525">
                  <a:solidFill>
                    <a:schemeClr val="tx1"/>
                  </a:solidFill>
                  <a:miter lim="800000"/>
                  <a:headEnd/>
                  <a:tailEnd/>
                </a:ln>
              </p:spPr>
              <p:txBody>
                <a:bodyPr wrap="none" anchor="ctr"/>
                <a:lstStyle/>
                <a:p>
                  <a:endParaRPr lang="en-GB"/>
                </a:p>
              </p:txBody>
            </p:sp>
            <p:sp>
              <p:nvSpPr>
                <p:cNvPr id="48203" name="Rectangle 31"/>
                <p:cNvSpPr>
                  <a:spLocks noChangeArrowheads="1"/>
                </p:cNvSpPr>
                <p:nvPr/>
              </p:nvSpPr>
              <p:spPr bwMode="auto">
                <a:xfrm>
                  <a:off x="4908" y="735"/>
                  <a:ext cx="103" cy="1756"/>
                </a:xfrm>
                <a:prstGeom prst="rect">
                  <a:avLst/>
                </a:prstGeom>
                <a:gradFill rotWithShape="0">
                  <a:gsLst>
                    <a:gs pos="0">
                      <a:srgbClr val="3366FF"/>
                    </a:gs>
                    <a:gs pos="50000">
                      <a:srgbClr val="E3EAFF"/>
                    </a:gs>
                    <a:gs pos="100000">
                      <a:srgbClr val="3366FF"/>
                    </a:gs>
                  </a:gsLst>
                  <a:lin ang="0" scaled="1"/>
                </a:gradFill>
                <a:ln w="9525">
                  <a:solidFill>
                    <a:schemeClr val="tx1"/>
                  </a:solidFill>
                  <a:miter lim="800000"/>
                  <a:headEnd/>
                  <a:tailEnd/>
                </a:ln>
              </p:spPr>
              <p:txBody>
                <a:bodyPr wrap="none" anchor="ctr"/>
                <a:lstStyle/>
                <a:p>
                  <a:endParaRPr lang="en-GB"/>
                </a:p>
              </p:txBody>
            </p:sp>
          </p:grpSp>
          <p:sp>
            <p:nvSpPr>
              <p:cNvPr id="48149" name="Rectangle 32"/>
              <p:cNvSpPr>
                <a:spLocks noChangeArrowheads="1"/>
              </p:cNvSpPr>
              <p:nvPr/>
            </p:nvSpPr>
            <p:spPr bwMode="auto">
              <a:xfrm rot="-2700000">
                <a:off x="5082" y="1686"/>
                <a:ext cx="101" cy="10"/>
              </a:xfrm>
              <a:prstGeom prst="rect">
                <a:avLst/>
              </a:prstGeom>
              <a:solidFill>
                <a:srgbClr val="00CCFF"/>
              </a:solidFill>
              <a:ln w="9525">
                <a:solidFill>
                  <a:schemeClr val="tx1"/>
                </a:solidFill>
                <a:miter lim="800000"/>
                <a:headEnd/>
                <a:tailEnd/>
              </a:ln>
            </p:spPr>
            <p:txBody>
              <a:bodyPr wrap="none" anchor="ctr"/>
              <a:lstStyle/>
              <a:p>
                <a:endParaRPr lang="en-GB"/>
              </a:p>
            </p:txBody>
          </p:sp>
          <p:sp>
            <p:nvSpPr>
              <p:cNvPr id="48150" name="Rectangle 33"/>
              <p:cNvSpPr>
                <a:spLocks noChangeArrowheads="1"/>
              </p:cNvSpPr>
              <p:nvPr/>
            </p:nvSpPr>
            <p:spPr bwMode="auto">
              <a:xfrm rot="-2700000">
                <a:off x="5191" y="1795"/>
                <a:ext cx="101" cy="9"/>
              </a:xfrm>
              <a:prstGeom prst="rect">
                <a:avLst/>
              </a:prstGeom>
              <a:solidFill>
                <a:srgbClr val="00CCFF"/>
              </a:solidFill>
              <a:ln w="9525">
                <a:solidFill>
                  <a:schemeClr val="tx1"/>
                </a:solidFill>
                <a:miter lim="800000"/>
                <a:headEnd/>
                <a:tailEnd/>
              </a:ln>
            </p:spPr>
            <p:txBody>
              <a:bodyPr wrap="none" anchor="ctr"/>
              <a:lstStyle/>
              <a:p>
                <a:endParaRPr lang="en-GB"/>
              </a:p>
            </p:txBody>
          </p:sp>
          <p:sp>
            <p:nvSpPr>
              <p:cNvPr id="48151" name="Rectangle 34"/>
              <p:cNvSpPr>
                <a:spLocks noChangeArrowheads="1"/>
              </p:cNvSpPr>
              <p:nvPr/>
            </p:nvSpPr>
            <p:spPr bwMode="auto">
              <a:xfrm rot="-2700000">
                <a:off x="4533" y="2235"/>
                <a:ext cx="101" cy="10"/>
              </a:xfrm>
              <a:prstGeom prst="rect">
                <a:avLst/>
              </a:prstGeom>
              <a:solidFill>
                <a:srgbClr val="00CCFF"/>
              </a:solidFill>
              <a:ln w="9525">
                <a:solidFill>
                  <a:schemeClr val="tx1"/>
                </a:solidFill>
                <a:miter lim="800000"/>
                <a:headEnd/>
                <a:tailEnd/>
              </a:ln>
            </p:spPr>
            <p:txBody>
              <a:bodyPr wrap="none" anchor="ctr"/>
              <a:lstStyle/>
              <a:p>
                <a:endParaRPr lang="en-GB"/>
              </a:p>
            </p:txBody>
          </p:sp>
          <p:sp>
            <p:nvSpPr>
              <p:cNvPr id="48152" name="Rectangle 35"/>
              <p:cNvSpPr>
                <a:spLocks noChangeArrowheads="1"/>
              </p:cNvSpPr>
              <p:nvPr/>
            </p:nvSpPr>
            <p:spPr bwMode="auto">
              <a:xfrm rot="-2700000">
                <a:off x="4642" y="2344"/>
                <a:ext cx="101" cy="9"/>
              </a:xfrm>
              <a:prstGeom prst="rect">
                <a:avLst/>
              </a:prstGeom>
              <a:solidFill>
                <a:srgbClr val="00CCFF"/>
              </a:solidFill>
              <a:ln w="9525">
                <a:solidFill>
                  <a:schemeClr val="tx1"/>
                </a:solidFill>
                <a:miter lim="800000"/>
                <a:headEnd/>
                <a:tailEnd/>
              </a:ln>
            </p:spPr>
            <p:txBody>
              <a:bodyPr wrap="none" anchor="ctr"/>
              <a:lstStyle/>
              <a:p>
                <a:endParaRPr lang="en-GB"/>
              </a:p>
            </p:txBody>
          </p:sp>
          <p:grpSp>
            <p:nvGrpSpPr>
              <p:cNvPr id="48153" name="Group 36"/>
              <p:cNvGrpSpPr>
                <a:grpSpLocks/>
              </p:cNvGrpSpPr>
              <p:nvPr/>
            </p:nvGrpSpPr>
            <p:grpSpPr bwMode="auto">
              <a:xfrm rot="-2700000">
                <a:off x="5246" y="1451"/>
                <a:ext cx="203" cy="40"/>
                <a:chOff x="4470" y="879"/>
                <a:chExt cx="806" cy="190"/>
              </a:xfrm>
            </p:grpSpPr>
            <p:sp>
              <p:nvSpPr>
                <p:cNvPr id="48178" name="Rectangle 37"/>
                <p:cNvSpPr>
                  <a:spLocks noChangeArrowheads="1"/>
                </p:cNvSpPr>
                <p:nvPr/>
              </p:nvSpPr>
              <p:spPr bwMode="auto">
                <a:xfrm>
                  <a:off x="4470" y="962"/>
                  <a:ext cx="345" cy="47"/>
                </a:xfrm>
                <a:prstGeom prst="rect">
                  <a:avLst/>
                </a:prstGeom>
                <a:gradFill rotWithShape="0">
                  <a:gsLst>
                    <a:gs pos="0">
                      <a:srgbClr val="00CCFF"/>
                    </a:gs>
                    <a:gs pos="50000">
                      <a:srgbClr val="C2F3FF"/>
                    </a:gs>
                    <a:gs pos="100000">
                      <a:srgbClr val="00CCFF"/>
                    </a:gs>
                  </a:gsLst>
                  <a:lin ang="5400000" scaled="1"/>
                </a:gradFill>
                <a:ln w="9525">
                  <a:solidFill>
                    <a:schemeClr val="tx1"/>
                  </a:solidFill>
                  <a:miter lim="800000"/>
                  <a:headEnd/>
                  <a:tailEnd/>
                </a:ln>
              </p:spPr>
              <p:txBody>
                <a:bodyPr wrap="none" anchor="ctr"/>
                <a:lstStyle/>
                <a:p>
                  <a:endParaRPr lang="en-GB"/>
                </a:p>
              </p:txBody>
            </p:sp>
            <p:sp>
              <p:nvSpPr>
                <p:cNvPr id="48179" name="Rectangle 38"/>
                <p:cNvSpPr>
                  <a:spLocks noChangeArrowheads="1"/>
                </p:cNvSpPr>
                <p:nvPr/>
              </p:nvSpPr>
              <p:spPr bwMode="auto">
                <a:xfrm>
                  <a:off x="4812" y="943"/>
                  <a:ext cx="302" cy="63"/>
                </a:xfrm>
                <a:prstGeom prst="rect">
                  <a:avLst/>
                </a:prstGeom>
                <a:gradFill rotWithShape="0">
                  <a:gsLst>
                    <a:gs pos="0">
                      <a:srgbClr val="00CCFF"/>
                    </a:gs>
                    <a:gs pos="50000">
                      <a:srgbClr val="C2F3FF"/>
                    </a:gs>
                    <a:gs pos="100000">
                      <a:srgbClr val="00CCFF"/>
                    </a:gs>
                  </a:gsLst>
                  <a:lin ang="5400000" scaled="1"/>
                </a:gradFill>
                <a:ln w="9525">
                  <a:solidFill>
                    <a:schemeClr val="tx1"/>
                  </a:solidFill>
                  <a:miter lim="800000"/>
                  <a:headEnd/>
                  <a:tailEnd/>
                </a:ln>
              </p:spPr>
              <p:txBody>
                <a:bodyPr wrap="none" anchor="ctr"/>
                <a:lstStyle/>
                <a:p>
                  <a:endParaRPr lang="en-GB"/>
                </a:p>
              </p:txBody>
            </p:sp>
            <p:grpSp>
              <p:nvGrpSpPr>
                <p:cNvPr id="48180" name="Group 39"/>
                <p:cNvGrpSpPr>
                  <a:grpSpLocks/>
                </p:cNvGrpSpPr>
                <p:nvPr/>
              </p:nvGrpSpPr>
              <p:grpSpPr bwMode="auto">
                <a:xfrm>
                  <a:off x="5069" y="942"/>
                  <a:ext cx="207" cy="65"/>
                  <a:chOff x="5069" y="942"/>
                  <a:chExt cx="207" cy="65"/>
                </a:xfrm>
              </p:grpSpPr>
              <p:sp>
                <p:nvSpPr>
                  <p:cNvPr id="48195" name="Rectangle 40"/>
                  <p:cNvSpPr>
                    <a:spLocks noChangeArrowheads="1"/>
                  </p:cNvSpPr>
                  <p:nvPr/>
                </p:nvSpPr>
                <p:spPr bwMode="auto">
                  <a:xfrm flipH="1">
                    <a:off x="5160" y="943"/>
                    <a:ext cx="116" cy="63"/>
                  </a:xfrm>
                  <a:prstGeom prst="rect">
                    <a:avLst/>
                  </a:prstGeom>
                  <a:gradFill rotWithShape="0">
                    <a:gsLst>
                      <a:gs pos="0">
                        <a:srgbClr val="00CCFF"/>
                      </a:gs>
                      <a:gs pos="50000">
                        <a:srgbClr val="C2F3FF"/>
                      </a:gs>
                      <a:gs pos="100000">
                        <a:srgbClr val="00CCFF"/>
                      </a:gs>
                    </a:gsLst>
                    <a:lin ang="5400000" scaled="1"/>
                  </a:gradFill>
                  <a:ln w="9525">
                    <a:solidFill>
                      <a:schemeClr val="tx1"/>
                    </a:solidFill>
                    <a:miter lim="800000"/>
                    <a:headEnd/>
                    <a:tailEnd/>
                  </a:ln>
                </p:spPr>
                <p:txBody>
                  <a:bodyPr vert="eaVert" wrap="none" anchor="ctr"/>
                  <a:lstStyle/>
                  <a:p>
                    <a:endParaRPr lang="en-GB"/>
                  </a:p>
                </p:txBody>
              </p:sp>
              <p:sp>
                <p:nvSpPr>
                  <p:cNvPr id="48196" name="Line 41"/>
                  <p:cNvSpPr>
                    <a:spLocks noChangeShapeType="1"/>
                  </p:cNvSpPr>
                  <p:nvPr/>
                </p:nvSpPr>
                <p:spPr bwMode="auto">
                  <a:xfrm flipH="1">
                    <a:off x="5081" y="953"/>
                    <a:ext cx="192" cy="0"/>
                  </a:xfrm>
                  <a:prstGeom prst="line">
                    <a:avLst/>
                  </a:prstGeom>
                  <a:noFill/>
                  <a:ln w="3175">
                    <a:solidFill>
                      <a:schemeClr val="tx1"/>
                    </a:solidFill>
                    <a:prstDash val="dash"/>
                    <a:round/>
                    <a:headEnd/>
                    <a:tailEnd/>
                  </a:ln>
                </p:spPr>
                <p:txBody>
                  <a:bodyPr wrap="none" anchor="ctr"/>
                  <a:lstStyle/>
                  <a:p>
                    <a:endParaRPr lang="de-DE"/>
                  </a:p>
                </p:txBody>
              </p:sp>
              <p:sp>
                <p:nvSpPr>
                  <p:cNvPr id="48197" name="Line 42"/>
                  <p:cNvSpPr>
                    <a:spLocks noChangeShapeType="1"/>
                  </p:cNvSpPr>
                  <p:nvPr/>
                </p:nvSpPr>
                <p:spPr bwMode="auto">
                  <a:xfrm flipH="1">
                    <a:off x="5080" y="995"/>
                    <a:ext cx="192" cy="0"/>
                  </a:xfrm>
                  <a:prstGeom prst="line">
                    <a:avLst/>
                  </a:prstGeom>
                  <a:noFill/>
                  <a:ln w="3175">
                    <a:solidFill>
                      <a:schemeClr val="tx1"/>
                    </a:solidFill>
                    <a:prstDash val="dash"/>
                    <a:round/>
                    <a:headEnd/>
                    <a:tailEnd/>
                  </a:ln>
                </p:spPr>
                <p:txBody>
                  <a:bodyPr wrap="none" anchor="ctr"/>
                  <a:lstStyle/>
                  <a:p>
                    <a:endParaRPr lang="de-DE"/>
                  </a:p>
                </p:txBody>
              </p:sp>
              <p:sp>
                <p:nvSpPr>
                  <p:cNvPr id="48198" name="Line 43"/>
                  <p:cNvSpPr>
                    <a:spLocks noChangeShapeType="1"/>
                  </p:cNvSpPr>
                  <p:nvPr/>
                </p:nvSpPr>
                <p:spPr bwMode="auto">
                  <a:xfrm>
                    <a:off x="5083" y="953"/>
                    <a:ext cx="0" cy="43"/>
                  </a:xfrm>
                  <a:prstGeom prst="line">
                    <a:avLst/>
                  </a:prstGeom>
                  <a:noFill/>
                  <a:ln w="3175">
                    <a:solidFill>
                      <a:schemeClr val="tx1"/>
                    </a:solidFill>
                    <a:round/>
                    <a:headEnd/>
                    <a:tailEnd/>
                  </a:ln>
                </p:spPr>
                <p:txBody>
                  <a:bodyPr wrap="none" anchor="ctr"/>
                  <a:lstStyle/>
                  <a:p>
                    <a:endParaRPr lang="de-DE"/>
                  </a:p>
                </p:txBody>
              </p:sp>
              <p:sp>
                <p:nvSpPr>
                  <p:cNvPr id="48199" name="Line 44"/>
                  <p:cNvSpPr>
                    <a:spLocks noChangeShapeType="1"/>
                  </p:cNvSpPr>
                  <p:nvPr/>
                </p:nvSpPr>
                <p:spPr bwMode="auto">
                  <a:xfrm flipH="1" flipV="1">
                    <a:off x="5069" y="942"/>
                    <a:ext cx="14" cy="13"/>
                  </a:xfrm>
                  <a:prstGeom prst="line">
                    <a:avLst/>
                  </a:prstGeom>
                  <a:noFill/>
                  <a:ln w="3175">
                    <a:solidFill>
                      <a:schemeClr val="tx1"/>
                    </a:solidFill>
                    <a:round/>
                    <a:headEnd/>
                    <a:tailEnd/>
                  </a:ln>
                </p:spPr>
                <p:txBody>
                  <a:bodyPr wrap="none" anchor="ctr"/>
                  <a:lstStyle/>
                  <a:p>
                    <a:endParaRPr lang="de-DE"/>
                  </a:p>
                </p:txBody>
              </p:sp>
              <p:sp>
                <p:nvSpPr>
                  <p:cNvPr id="48200" name="Line 45"/>
                  <p:cNvSpPr>
                    <a:spLocks noChangeShapeType="1"/>
                  </p:cNvSpPr>
                  <p:nvPr/>
                </p:nvSpPr>
                <p:spPr bwMode="auto">
                  <a:xfrm flipH="1">
                    <a:off x="5069" y="994"/>
                    <a:ext cx="14" cy="13"/>
                  </a:xfrm>
                  <a:prstGeom prst="line">
                    <a:avLst/>
                  </a:prstGeom>
                  <a:noFill/>
                  <a:ln w="3175">
                    <a:solidFill>
                      <a:schemeClr val="tx1"/>
                    </a:solidFill>
                    <a:round/>
                    <a:headEnd/>
                    <a:tailEnd/>
                  </a:ln>
                </p:spPr>
                <p:txBody>
                  <a:bodyPr wrap="none" anchor="ctr"/>
                  <a:lstStyle/>
                  <a:p>
                    <a:endParaRPr lang="de-DE"/>
                  </a:p>
                </p:txBody>
              </p:sp>
            </p:grpSp>
            <p:grpSp>
              <p:nvGrpSpPr>
                <p:cNvPr id="48181" name="Group 46"/>
                <p:cNvGrpSpPr>
                  <a:grpSpLocks/>
                </p:cNvGrpSpPr>
                <p:nvPr/>
              </p:nvGrpSpPr>
              <p:grpSpPr bwMode="auto">
                <a:xfrm rot="5400000">
                  <a:off x="5094" y="937"/>
                  <a:ext cx="190" cy="74"/>
                  <a:chOff x="528" y="2640"/>
                  <a:chExt cx="2784" cy="1152"/>
                </a:xfrm>
              </p:grpSpPr>
              <p:grpSp>
                <p:nvGrpSpPr>
                  <p:cNvPr id="48182" name="Group 47"/>
                  <p:cNvGrpSpPr>
                    <a:grpSpLocks/>
                  </p:cNvGrpSpPr>
                  <p:nvPr/>
                </p:nvGrpSpPr>
                <p:grpSpPr bwMode="auto">
                  <a:xfrm>
                    <a:off x="744" y="2640"/>
                    <a:ext cx="2352" cy="965"/>
                    <a:chOff x="318" y="725"/>
                    <a:chExt cx="2632" cy="1077"/>
                  </a:xfrm>
                </p:grpSpPr>
                <p:sp>
                  <p:nvSpPr>
                    <p:cNvPr id="48184" name="Freeform 48"/>
                    <p:cNvSpPr>
                      <a:spLocks/>
                    </p:cNvSpPr>
                    <p:nvPr/>
                  </p:nvSpPr>
                  <p:spPr bwMode="auto">
                    <a:xfrm>
                      <a:off x="318" y="725"/>
                      <a:ext cx="2617" cy="1077"/>
                    </a:xfrm>
                    <a:custGeom>
                      <a:avLst/>
                      <a:gdLst>
                        <a:gd name="T0" fmla="*/ 0 w 2617"/>
                        <a:gd name="T1" fmla="*/ 129 h 1077"/>
                        <a:gd name="T2" fmla="*/ 127 w 2617"/>
                        <a:gd name="T3" fmla="*/ 0 h 1077"/>
                        <a:gd name="T4" fmla="*/ 2497 w 2617"/>
                        <a:gd name="T5" fmla="*/ 0 h 1077"/>
                        <a:gd name="T6" fmla="*/ 2616 w 2617"/>
                        <a:gd name="T7" fmla="*/ 119 h 1077"/>
                        <a:gd name="T8" fmla="*/ 2616 w 2617"/>
                        <a:gd name="T9" fmla="*/ 947 h 1077"/>
                        <a:gd name="T10" fmla="*/ 2487 w 2617"/>
                        <a:gd name="T11" fmla="*/ 1076 h 1077"/>
                        <a:gd name="T12" fmla="*/ 147 w 2617"/>
                        <a:gd name="T13" fmla="*/ 1076 h 1077"/>
                        <a:gd name="T14" fmla="*/ 0 w 2617"/>
                        <a:gd name="T15" fmla="*/ 927 h 1077"/>
                        <a:gd name="T16" fmla="*/ 0 w 2617"/>
                        <a:gd name="T17" fmla="*/ 129 h 1077"/>
                        <a:gd name="T18" fmla="*/ 0 w 2617"/>
                        <a:gd name="T19" fmla="*/ 129 h 10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17"/>
                        <a:gd name="T31" fmla="*/ 0 h 1077"/>
                        <a:gd name="T32" fmla="*/ 2617 w 2617"/>
                        <a:gd name="T33" fmla="*/ 1077 h 10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17" h="1077">
                          <a:moveTo>
                            <a:pt x="0" y="129"/>
                          </a:moveTo>
                          <a:lnTo>
                            <a:pt x="127" y="0"/>
                          </a:lnTo>
                          <a:lnTo>
                            <a:pt x="2497" y="0"/>
                          </a:lnTo>
                          <a:lnTo>
                            <a:pt x="2616" y="119"/>
                          </a:lnTo>
                          <a:lnTo>
                            <a:pt x="2616" y="947"/>
                          </a:lnTo>
                          <a:lnTo>
                            <a:pt x="2487" y="1076"/>
                          </a:lnTo>
                          <a:lnTo>
                            <a:pt x="147" y="1076"/>
                          </a:lnTo>
                          <a:lnTo>
                            <a:pt x="0" y="927"/>
                          </a:lnTo>
                          <a:lnTo>
                            <a:pt x="0" y="129"/>
                          </a:lnTo>
                        </a:path>
                      </a:pathLst>
                    </a:custGeom>
                    <a:gradFill rotWithShape="0">
                      <a:gsLst>
                        <a:gs pos="0">
                          <a:srgbClr val="00CCFF"/>
                        </a:gs>
                        <a:gs pos="50000">
                          <a:srgbClr val="C2F3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grpSp>
                  <p:nvGrpSpPr>
                    <p:cNvPr id="48185" name="Group 49"/>
                    <p:cNvGrpSpPr>
                      <a:grpSpLocks/>
                    </p:cNvGrpSpPr>
                    <p:nvPr/>
                  </p:nvGrpSpPr>
                  <p:grpSpPr bwMode="auto">
                    <a:xfrm>
                      <a:off x="318" y="1632"/>
                      <a:ext cx="2632" cy="144"/>
                      <a:chOff x="318" y="1632"/>
                      <a:chExt cx="2632" cy="144"/>
                    </a:xfrm>
                  </p:grpSpPr>
                  <p:sp>
                    <p:nvSpPr>
                      <p:cNvPr id="48192" name="Freeform 50"/>
                      <p:cNvSpPr>
                        <a:spLocks/>
                      </p:cNvSpPr>
                      <p:nvPr/>
                    </p:nvSpPr>
                    <p:spPr bwMode="auto">
                      <a:xfrm>
                        <a:off x="318" y="1632"/>
                        <a:ext cx="669" cy="134"/>
                      </a:xfrm>
                      <a:custGeom>
                        <a:avLst/>
                        <a:gdLst>
                          <a:gd name="T0" fmla="*/ 0 w 669"/>
                          <a:gd name="T1" fmla="*/ 5 h 134"/>
                          <a:gd name="T2" fmla="*/ 34 w 669"/>
                          <a:gd name="T3" fmla="*/ 36 h 134"/>
                          <a:gd name="T4" fmla="*/ 72 w 669"/>
                          <a:gd name="T5" fmla="*/ 63 h 134"/>
                          <a:gd name="T6" fmla="*/ 112 w 669"/>
                          <a:gd name="T7" fmla="*/ 85 h 134"/>
                          <a:gd name="T8" fmla="*/ 155 w 669"/>
                          <a:gd name="T9" fmla="*/ 103 h 134"/>
                          <a:gd name="T10" fmla="*/ 198 w 669"/>
                          <a:gd name="T11" fmla="*/ 117 h 134"/>
                          <a:gd name="T12" fmla="*/ 243 w 669"/>
                          <a:gd name="T13" fmla="*/ 126 h 134"/>
                          <a:gd name="T14" fmla="*/ 288 w 669"/>
                          <a:gd name="T15" fmla="*/ 132 h 134"/>
                          <a:gd name="T16" fmla="*/ 334 w 669"/>
                          <a:gd name="T17" fmla="*/ 133 h 134"/>
                          <a:gd name="T18" fmla="*/ 380 w 669"/>
                          <a:gd name="T19" fmla="*/ 131 h 134"/>
                          <a:gd name="T20" fmla="*/ 425 w 669"/>
                          <a:gd name="T21" fmla="*/ 124 h 134"/>
                          <a:gd name="T22" fmla="*/ 469 w 669"/>
                          <a:gd name="T23" fmla="*/ 114 h 134"/>
                          <a:gd name="T24" fmla="*/ 513 w 669"/>
                          <a:gd name="T25" fmla="*/ 100 h 134"/>
                          <a:gd name="T26" fmla="*/ 554 w 669"/>
                          <a:gd name="T27" fmla="*/ 81 h 134"/>
                          <a:gd name="T28" fmla="*/ 594 w 669"/>
                          <a:gd name="T29" fmla="*/ 58 h 134"/>
                          <a:gd name="T30" fmla="*/ 632 w 669"/>
                          <a:gd name="T31" fmla="*/ 32 h 134"/>
                          <a:gd name="T32" fmla="*/ 668 w 669"/>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9"/>
                          <a:gd name="T52" fmla="*/ 0 h 134"/>
                          <a:gd name="T53" fmla="*/ 669 w 669"/>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9" h="134">
                            <a:moveTo>
                              <a:pt x="0" y="5"/>
                            </a:moveTo>
                            <a:lnTo>
                              <a:pt x="34" y="36"/>
                            </a:lnTo>
                            <a:lnTo>
                              <a:pt x="72" y="63"/>
                            </a:lnTo>
                            <a:lnTo>
                              <a:pt x="112" y="85"/>
                            </a:lnTo>
                            <a:lnTo>
                              <a:pt x="155" y="103"/>
                            </a:lnTo>
                            <a:lnTo>
                              <a:pt x="198" y="117"/>
                            </a:lnTo>
                            <a:lnTo>
                              <a:pt x="243" y="126"/>
                            </a:lnTo>
                            <a:lnTo>
                              <a:pt x="288" y="132"/>
                            </a:lnTo>
                            <a:lnTo>
                              <a:pt x="334" y="133"/>
                            </a:lnTo>
                            <a:lnTo>
                              <a:pt x="380" y="131"/>
                            </a:lnTo>
                            <a:lnTo>
                              <a:pt x="425" y="124"/>
                            </a:lnTo>
                            <a:lnTo>
                              <a:pt x="469" y="114"/>
                            </a:lnTo>
                            <a:lnTo>
                              <a:pt x="513" y="100"/>
                            </a:lnTo>
                            <a:lnTo>
                              <a:pt x="554" y="81"/>
                            </a:lnTo>
                            <a:lnTo>
                              <a:pt x="594" y="58"/>
                            </a:lnTo>
                            <a:lnTo>
                              <a:pt x="632" y="32"/>
                            </a:lnTo>
                            <a:lnTo>
                              <a:pt x="668" y="0"/>
                            </a:lnTo>
                          </a:path>
                        </a:pathLst>
                      </a:custGeom>
                      <a:gradFill rotWithShape="0">
                        <a:gsLst>
                          <a:gs pos="0">
                            <a:srgbClr val="00CCFF"/>
                          </a:gs>
                          <a:gs pos="50000">
                            <a:srgbClr val="C2F3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93" name="Freeform 51"/>
                      <p:cNvSpPr>
                        <a:spLocks/>
                      </p:cNvSpPr>
                      <p:nvPr/>
                    </p:nvSpPr>
                    <p:spPr bwMode="auto">
                      <a:xfrm>
                        <a:off x="2280" y="1642"/>
                        <a:ext cx="670" cy="134"/>
                      </a:xfrm>
                      <a:custGeom>
                        <a:avLst/>
                        <a:gdLst>
                          <a:gd name="T0" fmla="*/ 0 w 670"/>
                          <a:gd name="T1" fmla="*/ 5 h 134"/>
                          <a:gd name="T2" fmla="*/ 35 w 670"/>
                          <a:gd name="T3" fmla="*/ 36 h 134"/>
                          <a:gd name="T4" fmla="*/ 74 w 670"/>
                          <a:gd name="T5" fmla="*/ 63 h 134"/>
                          <a:gd name="T6" fmla="*/ 114 w 670"/>
                          <a:gd name="T7" fmla="*/ 85 h 134"/>
                          <a:gd name="T8" fmla="*/ 156 w 670"/>
                          <a:gd name="T9" fmla="*/ 103 h 134"/>
                          <a:gd name="T10" fmla="*/ 199 w 670"/>
                          <a:gd name="T11" fmla="*/ 117 h 134"/>
                          <a:gd name="T12" fmla="*/ 244 w 670"/>
                          <a:gd name="T13" fmla="*/ 126 h 134"/>
                          <a:gd name="T14" fmla="*/ 289 w 670"/>
                          <a:gd name="T15" fmla="*/ 132 h 134"/>
                          <a:gd name="T16" fmla="*/ 336 w 670"/>
                          <a:gd name="T17" fmla="*/ 133 h 134"/>
                          <a:gd name="T18" fmla="*/ 380 w 670"/>
                          <a:gd name="T19" fmla="*/ 131 h 134"/>
                          <a:gd name="T20" fmla="*/ 426 w 670"/>
                          <a:gd name="T21" fmla="*/ 124 h 134"/>
                          <a:gd name="T22" fmla="*/ 470 w 670"/>
                          <a:gd name="T23" fmla="*/ 114 h 134"/>
                          <a:gd name="T24" fmla="*/ 514 w 670"/>
                          <a:gd name="T25" fmla="*/ 100 h 134"/>
                          <a:gd name="T26" fmla="*/ 555 w 670"/>
                          <a:gd name="T27" fmla="*/ 81 h 134"/>
                          <a:gd name="T28" fmla="*/ 595 w 670"/>
                          <a:gd name="T29" fmla="*/ 58 h 134"/>
                          <a:gd name="T30" fmla="*/ 633 w 670"/>
                          <a:gd name="T31" fmla="*/ 32 h 134"/>
                          <a:gd name="T32" fmla="*/ 669 w 670"/>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0"/>
                          <a:gd name="T52" fmla="*/ 0 h 134"/>
                          <a:gd name="T53" fmla="*/ 670 w 670"/>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0" h="134">
                            <a:moveTo>
                              <a:pt x="0" y="5"/>
                            </a:moveTo>
                            <a:lnTo>
                              <a:pt x="35" y="36"/>
                            </a:lnTo>
                            <a:lnTo>
                              <a:pt x="74" y="63"/>
                            </a:lnTo>
                            <a:lnTo>
                              <a:pt x="114" y="85"/>
                            </a:lnTo>
                            <a:lnTo>
                              <a:pt x="156" y="103"/>
                            </a:lnTo>
                            <a:lnTo>
                              <a:pt x="199" y="117"/>
                            </a:lnTo>
                            <a:lnTo>
                              <a:pt x="244" y="126"/>
                            </a:lnTo>
                            <a:lnTo>
                              <a:pt x="289" y="132"/>
                            </a:lnTo>
                            <a:lnTo>
                              <a:pt x="336" y="133"/>
                            </a:lnTo>
                            <a:lnTo>
                              <a:pt x="380" y="131"/>
                            </a:lnTo>
                            <a:lnTo>
                              <a:pt x="426" y="124"/>
                            </a:lnTo>
                            <a:lnTo>
                              <a:pt x="470" y="114"/>
                            </a:lnTo>
                            <a:lnTo>
                              <a:pt x="514" y="100"/>
                            </a:lnTo>
                            <a:lnTo>
                              <a:pt x="555" y="81"/>
                            </a:lnTo>
                            <a:lnTo>
                              <a:pt x="595" y="58"/>
                            </a:lnTo>
                            <a:lnTo>
                              <a:pt x="633" y="32"/>
                            </a:lnTo>
                            <a:lnTo>
                              <a:pt x="669" y="0"/>
                            </a:lnTo>
                          </a:path>
                        </a:pathLst>
                      </a:custGeom>
                      <a:gradFill rotWithShape="0">
                        <a:gsLst>
                          <a:gs pos="0">
                            <a:srgbClr val="00CCFF"/>
                          </a:gs>
                          <a:gs pos="50000">
                            <a:srgbClr val="C2F3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94" name="Freeform 52"/>
                      <p:cNvSpPr>
                        <a:spLocks/>
                      </p:cNvSpPr>
                      <p:nvPr/>
                    </p:nvSpPr>
                    <p:spPr bwMode="auto">
                      <a:xfrm>
                        <a:off x="986" y="1632"/>
                        <a:ext cx="1295" cy="134"/>
                      </a:xfrm>
                      <a:custGeom>
                        <a:avLst/>
                        <a:gdLst>
                          <a:gd name="T0" fmla="*/ 0 w 1295"/>
                          <a:gd name="T1" fmla="*/ 5 h 134"/>
                          <a:gd name="T2" fmla="*/ 68 w 1295"/>
                          <a:gd name="T3" fmla="*/ 36 h 134"/>
                          <a:gd name="T4" fmla="*/ 141 w 1295"/>
                          <a:gd name="T5" fmla="*/ 63 h 134"/>
                          <a:gd name="T6" fmla="*/ 219 w 1295"/>
                          <a:gd name="T7" fmla="*/ 85 h 134"/>
                          <a:gd name="T8" fmla="*/ 301 w 1295"/>
                          <a:gd name="T9" fmla="*/ 103 h 134"/>
                          <a:gd name="T10" fmla="*/ 385 w 1295"/>
                          <a:gd name="T11" fmla="*/ 117 h 134"/>
                          <a:gd name="T12" fmla="*/ 472 w 1295"/>
                          <a:gd name="T13" fmla="*/ 126 h 134"/>
                          <a:gd name="T14" fmla="*/ 559 w 1295"/>
                          <a:gd name="T15" fmla="*/ 132 h 134"/>
                          <a:gd name="T16" fmla="*/ 648 w 1295"/>
                          <a:gd name="T17" fmla="*/ 133 h 134"/>
                          <a:gd name="T18" fmla="*/ 736 w 1295"/>
                          <a:gd name="T19" fmla="*/ 131 h 134"/>
                          <a:gd name="T20" fmla="*/ 824 w 1295"/>
                          <a:gd name="T21" fmla="*/ 124 h 134"/>
                          <a:gd name="T22" fmla="*/ 910 w 1295"/>
                          <a:gd name="T23" fmla="*/ 114 h 134"/>
                          <a:gd name="T24" fmla="*/ 994 w 1295"/>
                          <a:gd name="T25" fmla="*/ 100 h 134"/>
                          <a:gd name="T26" fmla="*/ 1075 w 1295"/>
                          <a:gd name="T27" fmla="*/ 81 h 134"/>
                          <a:gd name="T28" fmla="*/ 1152 w 1295"/>
                          <a:gd name="T29" fmla="*/ 58 h 134"/>
                          <a:gd name="T30" fmla="*/ 1225 w 1295"/>
                          <a:gd name="T31" fmla="*/ 32 h 134"/>
                          <a:gd name="T32" fmla="*/ 1294 w 1295"/>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5"/>
                          <a:gd name="T52" fmla="*/ 0 h 134"/>
                          <a:gd name="T53" fmla="*/ 1295 w 1295"/>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5" h="134">
                            <a:moveTo>
                              <a:pt x="0" y="5"/>
                            </a:moveTo>
                            <a:lnTo>
                              <a:pt x="68" y="36"/>
                            </a:lnTo>
                            <a:lnTo>
                              <a:pt x="141" y="63"/>
                            </a:lnTo>
                            <a:lnTo>
                              <a:pt x="219" y="85"/>
                            </a:lnTo>
                            <a:lnTo>
                              <a:pt x="301" y="103"/>
                            </a:lnTo>
                            <a:lnTo>
                              <a:pt x="385" y="117"/>
                            </a:lnTo>
                            <a:lnTo>
                              <a:pt x="472" y="126"/>
                            </a:lnTo>
                            <a:lnTo>
                              <a:pt x="559" y="132"/>
                            </a:lnTo>
                            <a:lnTo>
                              <a:pt x="648" y="133"/>
                            </a:lnTo>
                            <a:lnTo>
                              <a:pt x="736" y="131"/>
                            </a:lnTo>
                            <a:lnTo>
                              <a:pt x="824" y="124"/>
                            </a:lnTo>
                            <a:lnTo>
                              <a:pt x="910" y="114"/>
                            </a:lnTo>
                            <a:lnTo>
                              <a:pt x="994" y="100"/>
                            </a:lnTo>
                            <a:lnTo>
                              <a:pt x="1075" y="81"/>
                            </a:lnTo>
                            <a:lnTo>
                              <a:pt x="1152" y="58"/>
                            </a:lnTo>
                            <a:lnTo>
                              <a:pt x="1225" y="32"/>
                            </a:lnTo>
                            <a:lnTo>
                              <a:pt x="1294" y="0"/>
                            </a:lnTo>
                          </a:path>
                        </a:pathLst>
                      </a:custGeom>
                      <a:gradFill rotWithShape="0">
                        <a:gsLst>
                          <a:gs pos="0">
                            <a:srgbClr val="00CCFF"/>
                          </a:gs>
                          <a:gs pos="50000">
                            <a:srgbClr val="C2F3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grpSp>
                <p:grpSp>
                  <p:nvGrpSpPr>
                    <p:cNvPr id="48186" name="Group 53"/>
                    <p:cNvGrpSpPr>
                      <a:grpSpLocks/>
                    </p:cNvGrpSpPr>
                    <p:nvPr/>
                  </p:nvGrpSpPr>
                  <p:grpSpPr bwMode="auto">
                    <a:xfrm>
                      <a:off x="318" y="731"/>
                      <a:ext cx="2632" cy="144"/>
                      <a:chOff x="318" y="731"/>
                      <a:chExt cx="2632" cy="144"/>
                    </a:xfrm>
                  </p:grpSpPr>
                  <p:sp>
                    <p:nvSpPr>
                      <p:cNvPr id="48189" name="Freeform 54"/>
                      <p:cNvSpPr>
                        <a:spLocks/>
                      </p:cNvSpPr>
                      <p:nvPr/>
                    </p:nvSpPr>
                    <p:spPr bwMode="auto">
                      <a:xfrm>
                        <a:off x="318" y="741"/>
                        <a:ext cx="669" cy="134"/>
                      </a:xfrm>
                      <a:custGeom>
                        <a:avLst/>
                        <a:gdLst>
                          <a:gd name="T0" fmla="*/ 0 w 669"/>
                          <a:gd name="T1" fmla="*/ 127 h 134"/>
                          <a:gd name="T2" fmla="*/ 34 w 669"/>
                          <a:gd name="T3" fmla="*/ 98 h 134"/>
                          <a:gd name="T4" fmla="*/ 72 w 669"/>
                          <a:gd name="T5" fmla="*/ 72 h 134"/>
                          <a:gd name="T6" fmla="*/ 112 w 669"/>
                          <a:gd name="T7" fmla="*/ 50 h 134"/>
                          <a:gd name="T8" fmla="*/ 155 w 669"/>
                          <a:gd name="T9" fmla="*/ 31 h 134"/>
                          <a:gd name="T10" fmla="*/ 198 w 669"/>
                          <a:gd name="T11" fmla="*/ 18 h 134"/>
                          <a:gd name="T12" fmla="*/ 243 w 669"/>
                          <a:gd name="T13" fmla="*/ 8 h 134"/>
                          <a:gd name="T14" fmla="*/ 288 w 669"/>
                          <a:gd name="T15" fmla="*/ 3 h 134"/>
                          <a:gd name="T16" fmla="*/ 334 w 669"/>
                          <a:gd name="T17" fmla="*/ 0 h 134"/>
                          <a:gd name="T18" fmla="*/ 380 w 669"/>
                          <a:gd name="T19" fmla="*/ 4 h 134"/>
                          <a:gd name="T20" fmla="*/ 425 w 669"/>
                          <a:gd name="T21" fmla="*/ 10 h 134"/>
                          <a:gd name="T22" fmla="*/ 469 w 669"/>
                          <a:gd name="T23" fmla="*/ 21 h 134"/>
                          <a:gd name="T24" fmla="*/ 513 w 669"/>
                          <a:gd name="T25" fmla="*/ 35 h 134"/>
                          <a:gd name="T26" fmla="*/ 554 w 669"/>
                          <a:gd name="T27" fmla="*/ 54 h 134"/>
                          <a:gd name="T28" fmla="*/ 594 w 669"/>
                          <a:gd name="T29" fmla="*/ 76 h 134"/>
                          <a:gd name="T30" fmla="*/ 632 w 669"/>
                          <a:gd name="T31" fmla="*/ 103 h 134"/>
                          <a:gd name="T32" fmla="*/ 668 w 669"/>
                          <a:gd name="T33" fmla="*/ 133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9"/>
                          <a:gd name="T52" fmla="*/ 0 h 134"/>
                          <a:gd name="T53" fmla="*/ 669 w 669"/>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9" h="134">
                            <a:moveTo>
                              <a:pt x="0" y="127"/>
                            </a:moveTo>
                            <a:lnTo>
                              <a:pt x="34" y="98"/>
                            </a:lnTo>
                            <a:lnTo>
                              <a:pt x="72" y="72"/>
                            </a:lnTo>
                            <a:lnTo>
                              <a:pt x="112" y="50"/>
                            </a:lnTo>
                            <a:lnTo>
                              <a:pt x="155" y="31"/>
                            </a:lnTo>
                            <a:lnTo>
                              <a:pt x="198" y="18"/>
                            </a:lnTo>
                            <a:lnTo>
                              <a:pt x="243" y="8"/>
                            </a:lnTo>
                            <a:lnTo>
                              <a:pt x="288" y="3"/>
                            </a:lnTo>
                            <a:lnTo>
                              <a:pt x="334" y="0"/>
                            </a:lnTo>
                            <a:lnTo>
                              <a:pt x="380" y="4"/>
                            </a:lnTo>
                            <a:lnTo>
                              <a:pt x="425" y="10"/>
                            </a:lnTo>
                            <a:lnTo>
                              <a:pt x="469" y="21"/>
                            </a:lnTo>
                            <a:lnTo>
                              <a:pt x="513" y="35"/>
                            </a:lnTo>
                            <a:lnTo>
                              <a:pt x="554" y="54"/>
                            </a:lnTo>
                            <a:lnTo>
                              <a:pt x="594" y="76"/>
                            </a:lnTo>
                            <a:lnTo>
                              <a:pt x="632" y="103"/>
                            </a:lnTo>
                            <a:lnTo>
                              <a:pt x="668" y="133"/>
                            </a:lnTo>
                          </a:path>
                        </a:pathLst>
                      </a:custGeom>
                      <a:gradFill rotWithShape="0">
                        <a:gsLst>
                          <a:gs pos="0">
                            <a:srgbClr val="00CCFF"/>
                          </a:gs>
                          <a:gs pos="50000">
                            <a:srgbClr val="C2F3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90" name="Freeform 55"/>
                      <p:cNvSpPr>
                        <a:spLocks/>
                      </p:cNvSpPr>
                      <p:nvPr/>
                    </p:nvSpPr>
                    <p:spPr bwMode="auto">
                      <a:xfrm>
                        <a:off x="2280" y="731"/>
                        <a:ext cx="670" cy="134"/>
                      </a:xfrm>
                      <a:custGeom>
                        <a:avLst/>
                        <a:gdLst>
                          <a:gd name="T0" fmla="*/ 0 w 670"/>
                          <a:gd name="T1" fmla="*/ 127 h 134"/>
                          <a:gd name="T2" fmla="*/ 35 w 670"/>
                          <a:gd name="T3" fmla="*/ 98 h 134"/>
                          <a:gd name="T4" fmla="*/ 74 w 670"/>
                          <a:gd name="T5" fmla="*/ 72 h 134"/>
                          <a:gd name="T6" fmla="*/ 114 w 670"/>
                          <a:gd name="T7" fmla="*/ 50 h 134"/>
                          <a:gd name="T8" fmla="*/ 156 w 670"/>
                          <a:gd name="T9" fmla="*/ 31 h 134"/>
                          <a:gd name="T10" fmla="*/ 199 w 670"/>
                          <a:gd name="T11" fmla="*/ 18 h 134"/>
                          <a:gd name="T12" fmla="*/ 244 w 670"/>
                          <a:gd name="T13" fmla="*/ 8 h 134"/>
                          <a:gd name="T14" fmla="*/ 289 w 670"/>
                          <a:gd name="T15" fmla="*/ 3 h 134"/>
                          <a:gd name="T16" fmla="*/ 336 w 670"/>
                          <a:gd name="T17" fmla="*/ 0 h 134"/>
                          <a:gd name="T18" fmla="*/ 380 w 670"/>
                          <a:gd name="T19" fmla="*/ 4 h 134"/>
                          <a:gd name="T20" fmla="*/ 426 w 670"/>
                          <a:gd name="T21" fmla="*/ 10 h 134"/>
                          <a:gd name="T22" fmla="*/ 470 w 670"/>
                          <a:gd name="T23" fmla="*/ 21 h 134"/>
                          <a:gd name="T24" fmla="*/ 514 w 670"/>
                          <a:gd name="T25" fmla="*/ 35 h 134"/>
                          <a:gd name="T26" fmla="*/ 555 w 670"/>
                          <a:gd name="T27" fmla="*/ 54 h 134"/>
                          <a:gd name="T28" fmla="*/ 595 w 670"/>
                          <a:gd name="T29" fmla="*/ 76 h 134"/>
                          <a:gd name="T30" fmla="*/ 633 w 670"/>
                          <a:gd name="T31" fmla="*/ 103 h 134"/>
                          <a:gd name="T32" fmla="*/ 669 w 670"/>
                          <a:gd name="T33" fmla="*/ 133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0"/>
                          <a:gd name="T52" fmla="*/ 0 h 134"/>
                          <a:gd name="T53" fmla="*/ 670 w 670"/>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0" h="134">
                            <a:moveTo>
                              <a:pt x="0" y="127"/>
                            </a:moveTo>
                            <a:lnTo>
                              <a:pt x="35" y="98"/>
                            </a:lnTo>
                            <a:lnTo>
                              <a:pt x="74" y="72"/>
                            </a:lnTo>
                            <a:lnTo>
                              <a:pt x="114" y="50"/>
                            </a:lnTo>
                            <a:lnTo>
                              <a:pt x="156" y="31"/>
                            </a:lnTo>
                            <a:lnTo>
                              <a:pt x="199" y="18"/>
                            </a:lnTo>
                            <a:lnTo>
                              <a:pt x="244" y="8"/>
                            </a:lnTo>
                            <a:lnTo>
                              <a:pt x="289" y="3"/>
                            </a:lnTo>
                            <a:lnTo>
                              <a:pt x="336" y="0"/>
                            </a:lnTo>
                            <a:lnTo>
                              <a:pt x="380" y="4"/>
                            </a:lnTo>
                            <a:lnTo>
                              <a:pt x="426" y="10"/>
                            </a:lnTo>
                            <a:lnTo>
                              <a:pt x="470" y="21"/>
                            </a:lnTo>
                            <a:lnTo>
                              <a:pt x="514" y="35"/>
                            </a:lnTo>
                            <a:lnTo>
                              <a:pt x="555" y="54"/>
                            </a:lnTo>
                            <a:lnTo>
                              <a:pt x="595" y="76"/>
                            </a:lnTo>
                            <a:lnTo>
                              <a:pt x="633" y="103"/>
                            </a:lnTo>
                            <a:lnTo>
                              <a:pt x="669" y="133"/>
                            </a:lnTo>
                          </a:path>
                        </a:pathLst>
                      </a:custGeom>
                      <a:gradFill rotWithShape="0">
                        <a:gsLst>
                          <a:gs pos="0">
                            <a:srgbClr val="00CCFF"/>
                          </a:gs>
                          <a:gs pos="50000">
                            <a:srgbClr val="C2F3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91" name="Freeform 56"/>
                      <p:cNvSpPr>
                        <a:spLocks/>
                      </p:cNvSpPr>
                      <p:nvPr/>
                    </p:nvSpPr>
                    <p:spPr bwMode="auto">
                      <a:xfrm>
                        <a:off x="986" y="741"/>
                        <a:ext cx="1295" cy="134"/>
                      </a:xfrm>
                      <a:custGeom>
                        <a:avLst/>
                        <a:gdLst>
                          <a:gd name="T0" fmla="*/ 0 w 1295"/>
                          <a:gd name="T1" fmla="*/ 127 h 134"/>
                          <a:gd name="T2" fmla="*/ 68 w 1295"/>
                          <a:gd name="T3" fmla="*/ 98 h 134"/>
                          <a:gd name="T4" fmla="*/ 141 w 1295"/>
                          <a:gd name="T5" fmla="*/ 72 h 134"/>
                          <a:gd name="T6" fmla="*/ 219 w 1295"/>
                          <a:gd name="T7" fmla="*/ 50 h 134"/>
                          <a:gd name="T8" fmla="*/ 301 w 1295"/>
                          <a:gd name="T9" fmla="*/ 31 h 134"/>
                          <a:gd name="T10" fmla="*/ 385 w 1295"/>
                          <a:gd name="T11" fmla="*/ 18 h 134"/>
                          <a:gd name="T12" fmla="*/ 472 w 1295"/>
                          <a:gd name="T13" fmla="*/ 8 h 134"/>
                          <a:gd name="T14" fmla="*/ 559 w 1295"/>
                          <a:gd name="T15" fmla="*/ 3 h 134"/>
                          <a:gd name="T16" fmla="*/ 648 w 1295"/>
                          <a:gd name="T17" fmla="*/ 0 h 134"/>
                          <a:gd name="T18" fmla="*/ 736 w 1295"/>
                          <a:gd name="T19" fmla="*/ 4 h 134"/>
                          <a:gd name="T20" fmla="*/ 824 w 1295"/>
                          <a:gd name="T21" fmla="*/ 10 h 134"/>
                          <a:gd name="T22" fmla="*/ 910 w 1295"/>
                          <a:gd name="T23" fmla="*/ 21 h 134"/>
                          <a:gd name="T24" fmla="*/ 994 w 1295"/>
                          <a:gd name="T25" fmla="*/ 35 h 134"/>
                          <a:gd name="T26" fmla="*/ 1075 w 1295"/>
                          <a:gd name="T27" fmla="*/ 54 h 134"/>
                          <a:gd name="T28" fmla="*/ 1152 w 1295"/>
                          <a:gd name="T29" fmla="*/ 76 h 134"/>
                          <a:gd name="T30" fmla="*/ 1225 w 1295"/>
                          <a:gd name="T31" fmla="*/ 103 h 134"/>
                          <a:gd name="T32" fmla="*/ 1294 w 1295"/>
                          <a:gd name="T33" fmla="*/ 133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5"/>
                          <a:gd name="T52" fmla="*/ 0 h 134"/>
                          <a:gd name="T53" fmla="*/ 1295 w 1295"/>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5" h="134">
                            <a:moveTo>
                              <a:pt x="0" y="127"/>
                            </a:moveTo>
                            <a:lnTo>
                              <a:pt x="68" y="98"/>
                            </a:lnTo>
                            <a:lnTo>
                              <a:pt x="141" y="72"/>
                            </a:lnTo>
                            <a:lnTo>
                              <a:pt x="219" y="50"/>
                            </a:lnTo>
                            <a:lnTo>
                              <a:pt x="301" y="31"/>
                            </a:lnTo>
                            <a:lnTo>
                              <a:pt x="385" y="18"/>
                            </a:lnTo>
                            <a:lnTo>
                              <a:pt x="472" y="8"/>
                            </a:lnTo>
                            <a:lnTo>
                              <a:pt x="559" y="3"/>
                            </a:lnTo>
                            <a:lnTo>
                              <a:pt x="648" y="0"/>
                            </a:lnTo>
                            <a:lnTo>
                              <a:pt x="736" y="4"/>
                            </a:lnTo>
                            <a:lnTo>
                              <a:pt x="824" y="10"/>
                            </a:lnTo>
                            <a:lnTo>
                              <a:pt x="910" y="21"/>
                            </a:lnTo>
                            <a:lnTo>
                              <a:pt x="994" y="35"/>
                            </a:lnTo>
                            <a:lnTo>
                              <a:pt x="1075" y="54"/>
                            </a:lnTo>
                            <a:lnTo>
                              <a:pt x="1152" y="76"/>
                            </a:lnTo>
                            <a:lnTo>
                              <a:pt x="1225" y="103"/>
                            </a:lnTo>
                            <a:lnTo>
                              <a:pt x="1294" y="133"/>
                            </a:lnTo>
                          </a:path>
                        </a:pathLst>
                      </a:custGeom>
                      <a:gradFill rotWithShape="0">
                        <a:gsLst>
                          <a:gs pos="0">
                            <a:srgbClr val="00CCFF"/>
                          </a:gs>
                          <a:gs pos="50000">
                            <a:srgbClr val="C2F3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grpSp>
                <p:sp>
                  <p:nvSpPr>
                    <p:cNvPr id="48187" name="Line 57"/>
                    <p:cNvSpPr>
                      <a:spLocks noChangeShapeType="1"/>
                    </p:cNvSpPr>
                    <p:nvPr/>
                  </p:nvSpPr>
                  <p:spPr bwMode="auto">
                    <a:xfrm>
                      <a:off x="996" y="884"/>
                      <a:ext cx="0" cy="738"/>
                    </a:xfrm>
                    <a:prstGeom prst="line">
                      <a:avLst/>
                    </a:prstGeom>
                    <a:noFill/>
                    <a:ln w="9525">
                      <a:solidFill>
                        <a:srgbClr val="000000"/>
                      </a:solidFill>
                      <a:round/>
                      <a:headEnd/>
                      <a:tailEnd/>
                    </a:ln>
                  </p:spPr>
                  <p:txBody>
                    <a:bodyPr wrap="none" anchor="ctr"/>
                    <a:lstStyle/>
                    <a:p>
                      <a:endParaRPr lang="de-DE"/>
                    </a:p>
                  </p:txBody>
                </p:sp>
                <p:sp>
                  <p:nvSpPr>
                    <p:cNvPr id="48188" name="Line 58"/>
                    <p:cNvSpPr>
                      <a:spLocks noChangeShapeType="1"/>
                    </p:cNvSpPr>
                    <p:nvPr/>
                  </p:nvSpPr>
                  <p:spPr bwMode="auto">
                    <a:xfrm>
                      <a:off x="2270" y="884"/>
                      <a:ext cx="0" cy="738"/>
                    </a:xfrm>
                    <a:prstGeom prst="line">
                      <a:avLst/>
                    </a:prstGeom>
                    <a:noFill/>
                    <a:ln w="9525">
                      <a:solidFill>
                        <a:srgbClr val="000000"/>
                      </a:solidFill>
                      <a:round/>
                      <a:headEnd/>
                      <a:tailEnd/>
                    </a:ln>
                  </p:spPr>
                  <p:txBody>
                    <a:bodyPr wrap="none" anchor="ctr"/>
                    <a:lstStyle/>
                    <a:p>
                      <a:endParaRPr lang="de-DE"/>
                    </a:p>
                  </p:txBody>
                </p:sp>
              </p:grpSp>
              <p:sp>
                <p:nvSpPr>
                  <p:cNvPr id="48183" name="Rectangle 59"/>
                  <p:cNvSpPr>
                    <a:spLocks noChangeArrowheads="1"/>
                  </p:cNvSpPr>
                  <p:nvPr/>
                </p:nvSpPr>
                <p:spPr bwMode="auto">
                  <a:xfrm>
                    <a:off x="528" y="3600"/>
                    <a:ext cx="2784" cy="192"/>
                  </a:xfrm>
                  <a:prstGeom prst="rect">
                    <a:avLst/>
                  </a:prstGeom>
                  <a:gradFill rotWithShape="0">
                    <a:gsLst>
                      <a:gs pos="0">
                        <a:srgbClr val="00CCFF"/>
                      </a:gs>
                      <a:gs pos="50000">
                        <a:srgbClr val="C2F3FF"/>
                      </a:gs>
                      <a:gs pos="100000">
                        <a:srgbClr val="00CCFF"/>
                      </a:gs>
                    </a:gsLst>
                    <a:lin ang="5400000" scaled="1"/>
                  </a:gradFill>
                  <a:ln w="9525">
                    <a:solidFill>
                      <a:schemeClr val="tx1"/>
                    </a:solidFill>
                    <a:miter lim="800000"/>
                    <a:headEnd/>
                    <a:tailEnd/>
                  </a:ln>
                </p:spPr>
                <p:txBody>
                  <a:bodyPr rot="10800000" vert="eaVert" wrap="none" anchor="ctr"/>
                  <a:lstStyle/>
                  <a:p>
                    <a:endParaRPr lang="en-GB"/>
                  </a:p>
                </p:txBody>
              </p:sp>
            </p:grpSp>
          </p:grpSp>
          <p:grpSp>
            <p:nvGrpSpPr>
              <p:cNvPr id="48154" name="Group 60"/>
              <p:cNvGrpSpPr>
                <a:grpSpLocks/>
              </p:cNvGrpSpPr>
              <p:nvPr/>
            </p:nvGrpSpPr>
            <p:grpSpPr bwMode="auto">
              <a:xfrm rot="-2700000">
                <a:off x="5358" y="1561"/>
                <a:ext cx="203" cy="41"/>
                <a:chOff x="4470" y="1612"/>
                <a:chExt cx="806" cy="190"/>
              </a:xfrm>
            </p:grpSpPr>
            <p:sp>
              <p:nvSpPr>
                <p:cNvPr id="48155" name="Rectangle 61"/>
                <p:cNvSpPr>
                  <a:spLocks noChangeArrowheads="1"/>
                </p:cNvSpPr>
                <p:nvPr/>
              </p:nvSpPr>
              <p:spPr bwMode="auto">
                <a:xfrm flipV="1">
                  <a:off x="4470" y="1674"/>
                  <a:ext cx="345" cy="47"/>
                </a:xfrm>
                <a:prstGeom prst="rect">
                  <a:avLst/>
                </a:prstGeom>
                <a:gradFill rotWithShape="0">
                  <a:gsLst>
                    <a:gs pos="0">
                      <a:srgbClr val="00CCFF"/>
                    </a:gs>
                    <a:gs pos="50000">
                      <a:srgbClr val="A9EEFF"/>
                    </a:gs>
                    <a:gs pos="100000">
                      <a:srgbClr val="00CCFF"/>
                    </a:gs>
                  </a:gsLst>
                  <a:lin ang="5400000" scaled="1"/>
                </a:gradFill>
                <a:ln w="9525">
                  <a:solidFill>
                    <a:schemeClr val="tx1"/>
                  </a:solidFill>
                  <a:miter lim="800000"/>
                  <a:headEnd/>
                  <a:tailEnd/>
                </a:ln>
              </p:spPr>
              <p:txBody>
                <a:bodyPr rot="10800000" vert="eaVert" wrap="none" anchor="ctr"/>
                <a:lstStyle/>
                <a:p>
                  <a:endParaRPr lang="en-GB"/>
                </a:p>
              </p:txBody>
            </p:sp>
            <p:sp>
              <p:nvSpPr>
                <p:cNvPr id="48156" name="Rectangle 62"/>
                <p:cNvSpPr>
                  <a:spLocks noChangeArrowheads="1"/>
                </p:cNvSpPr>
                <p:nvPr/>
              </p:nvSpPr>
              <p:spPr bwMode="auto">
                <a:xfrm flipV="1">
                  <a:off x="4812" y="1674"/>
                  <a:ext cx="302" cy="63"/>
                </a:xfrm>
                <a:prstGeom prst="rect">
                  <a:avLst/>
                </a:prstGeom>
                <a:gradFill rotWithShape="0">
                  <a:gsLst>
                    <a:gs pos="0">
                      <a:srgbClr val="00CCFF"/>
                    </a:gs>
                    <a:gs pos="50000">
                      <a:srgbClr val="A9EEFF"/>
                    </a:gs>
                    <a:gs pos="100000">
                      <a:srgbClr val="00CCFF"/>
                    </a:gs>
                  </a:gsLst>
                  <a:lin ang="5400000" scaled="1"/>
                </a:gradFill>
                <a:ln w="9525">
                  <a:solidFill>
                    <a:schemeClr val="tx1"/>
                  </a:solidFill>
                  <a:miter lim="800000"/>
                  <a:headEnd/>
                  <a:tailEnd/>
                </a:ln>
              </p:spPr>
              <p:txBody>
                <a:bodyPr rot="10800000" vert="eaVert" wrap="none" anchor="ctr"/>
                <a:lstStyle/>
                <a:p>
                  <a:endParaRPr lang="en-GB"/>
                </a:p>
              </p:txBody>
            </p:sp>
            <p:grpSp>
              <p:nvGrpSpPr>
                <p:cNvPr id="48157" name="Group 63"/>
                <p:cNvGrpSpPr>
                  <a:grpSpLocks/>
                </p:cNvGrpSpPr>
                <p:nvPr/>
              </p:nvGrpSpPr>
              <p:grpSpPr bwMode="auto">
                <a:xfrm flipV="1">
                  <a:off x="5069" y="1674"/>
                  <a:ext cx="207" cy="65"/>
                  <a:chOff x="5069" y="942"/>
                  <a:chExt cx="207" cy="65"/>
                </a:xfrm>
              </p:grpSpPr>
              <p:sp>
                <p:nvSpPr>
                  <p:cNvPr id="48172" name="Rectangle 64"/>
                  <p:cNvSpPr>
                    <a:spLocks noChangeArrowheads="1"/>
                  </p:cNvSpPr>
                  <p:nvPr/>
                </p:nvSpPr>
                <p:spPr bwMode="auto">
                  <a:xfrm flipH="1">
                    <a:off x="5160" y="943"/>
                    <a:ext cx="116" cy="63"/>
                  </a:xfrm>
                  <a:prstGeom prst="rect">
                    <a:avLst/>
                  </a:prstGeom>
                  <a:gradFill rotWithShape="0">
                    <a:gsLst>
                      <a:gs pos="0">
                        <a:srgbClr val="00CCFF"/>
                      </a:gs>
                      <a:gs pos="50000">
                        <a:srgbClr val="A9EEFF"/>
                      </a:gs>
                      <a:gs pos="100000">
                        <a:srgbClr val="00CCFF"/>
                      </a:gs>
                    </a:gsLst>
                    <a:lin ang="5400000" scaled="1"/>
                  </a:gradFill>
                  <a:ln w="9525">
                    <a:solidFill>
                      <a:schemeClr val="tx1"/>
                    </a:solidFill>
                    <a:miter lim="800000"/>
                    <a:headEnd/>
                    <a:tailEnd/>
                  </a:ln>
                </p:spPr>
                <p:txBody>
                  <a:bodyPr rot="10800000" wrap="none" anchor="ctr"/>
                  <a:lstStyle/>
                  <a:p>
                    <a:endParaRPr lang="en-GB"/>
                  </a:p>
                </p:txBody>
              </p:sp>
              <p:sp>
                <p:nvSpPr>
                  <p:cNvPr id="48173" name="Line 65"/>
                  <p:cNvSpPr>
                    <a:spLocks noChangeShapeType="1"/>
                  </p:cNvSpPr>
                  <p:nvPr/>
                </p:nvSpPr>
                <p:spPr bwMode="auto">
                  <a:xfrm flipH="1">
                    <a:off x="5081" y="953"/>
                    <a:ext cx="192" cy="0"/>
                  </a:xfrm>
                  <a:prstGeom prst="line">
                    <a:avLst/>
                  </a:prstGeom>
                  <a:noFill/>
                  <a:ln w="3175">
                    <a:solidFill>
                      <a:schemeClr val="tx1"/>
                    </a:solidFill>
                    <a:prstDash val="dash"/>
                    <a:round/>
                    <a:headEnd/>
                    <a:tailEnd/>
                  </a:ln>
                </p:spPr>
                <p:txBody>
                  <a:bodyPr wrap="none" anchor="ctr"/>
                  <a:lstStyle/>
                  <a:p>
                    <a:endParaRPr lang="de-DE"/>
                  </a:p>
                </p:txBody>
              </p:sp>
              <p:sp>
                <p:nvSpPr>
                  <p:cNvPr id="48174" name="Line 66"/>
                  <p:cNvSpPr>
                    <a:spLocks noChangeShapeType="1"/>
                  </p:cNvSpPr>
                  <p:nvPr/>
                </p:nvSpPr>
                <p:spPr bwMode="auto">
                  <a:xfrm flipH="1">
                    <a:off x="5080" y="995"/>
                    <a:ext cx="192" cy="0"/>
                  </a:xfrm>
                  <a:prstGeom prst="line">
                    <a:avLst/>
                  </a:prstGeom>
                  <a:noFill/>
                  <a:ln w="3175">
                    <a:solidFill>
                      <a:schemeClr val="tx1"/>
                    </a:solidFill>
                    <a:prstDash val="dash"/>
                    <a:round/>
                    <a:headEnd/>
                    <a:tailEnd/>
                  </a:ln>
                </p:spPr>
                <p:txBody>
                  <a:bodyPr wrap="none" anchor="ctr"/>
                  <a:lstStyle/>
                  <a:p>
                    <a:endParaRPr lang="de-DE"/>
                  </a:p>
                </p:txBody>
              </p:sp>
              <p:sp>
                <p:nvSpPr>
                  <p:cNvPr id="48175" name="Line 67"/>
                  <p:cNvSpPr>
                    <a:spLocks noChangeShapeType="1"/>
                  </p:cNvSpPr>
                  <p:nvPr/>
                </p:nvSpPr>
                <p:spPr bwMode="auto">
                  <a:xfrm>
                    <a:off x="5083" y="953"/>
                    <a:ext cx="0" cy="43"/>
                  </a:xfrm>
                  <a:prstGeom prst="line">
                    <a:avLst/>
                  </a:prstGeom>
                  <a:noFill/>
                  <a:ln w="3175">
                    <a:solidFill>
                      <a:schemeClr val="tx1"/>
                    </a:solidFill>
                    <a:round/>
                    <a:headEnd/>
                    <a:tailEnd/>
                  </a:ln>
                </p:spPr>
                <p:txBody>
                  <a:bodyPr wrap="none" anchor="ctr"/>
                  <a:lstStyle/>
                  <a:p>
                    <a:endParaRPr lang="de-DE"/>
                  </a:p>
                </p:txBody>
              </p:sp>
              <p:sp>
                <p:nvSpPr>
                  <p:cNvPr id="48176" name="Line 68"/>
                  <p:cNvSpPr>
                    <a:spLocks noChangeShapeType="1"/>
                  </p:cNvSpPr>
                  <p:nvPr/>
                </p:nvSpPr>
                <p:spPr bwMode="auto">
                  <a:xfrm flipH="1" flipV="1">
                    <a:off x="5069" y="942"/>
                    <a:ext cx="14" cy="13"/>
                  </a:xfrm>
                  <a:prstGeom prst="line">
                    <a:avLst/>
                  </a:prstGeom>
                  <a:noFill/>
                  <a:ln w="3175">
                    <a:solidFill>
                      <a:schemeClr val="tx1"/>
                    </a:solidFill>
                    <a:round/>
                    <a:headEnd/>
                    <a:tailEnd/>
                  </a:ln>
                </p:spPr>
                <p:txBody>
                  <a:bodyPr wrap="none" anchor="ctr"/>
                  <a:lstStyle/>
                  <a:p>
                    <a:endParaRPr lang="de-DE"/>
                  </a:p>
                </p:txBody>
              </p:sp>
              <p:sp>
                <p:nvSpPr>
                  <p:cNvPr id="48177" name="Line 69"/>
                  <p:cNvSpPr>
                    <a:spLocks noChangeShapeType="1"/>
                  </p:cNvSpPr>
                  <p:nvPr/>
                </p:nvSpPr>
                <p:spPr bwMode="auto">
                  <a:xfrm flipH="1">
                    <a:off x="5069" y="994"/>
                    <a:ext cx="14" cy="13"/>
                  </a:xfrm>
                  <a:prstGeom prst="line">
                    <a:avLst/>
                  </a:prstGeom>
                  <a:noFill/>
                  <a:ln w="3175">
                    <a:solidFill>
                      <a:schemeClr val="tx1"/>
                    </a:solidFill>
                    <a:round/>
                    <a:headEnd/>
                    <a:tailEnd/>
                  </a:ln>
                </p:spPr>
                <p:txBody>
                  <a:bodyPr wrap="none" anchor="ctr"/>
                  <a:lstStyle/>
                  <a:p>
                    <a:endParaRPr lang="de-DE"/>
                  </a:p>
                </p:txBody>
              </p:sp>
            </p:grpSp>
            <p:grpSp>
              <p:nvGrpSpPr>
                <p:cNvPr id="48158" name="Group 70"/>
                <p:cNvGrpSpPr>
                  <a:grpSpLocks/>
                </p:cNvGrpSpPr>
                <p:nvPr/>
              </p:nvGrpSpPr>
              <p:grpSpPr bwMode="auto">
                <a:xfrm rot="16200000" flipV="1">
                  <a:off x="5094" y="1670"/>
                  <a:ext cx="190" cy="74"/>
                  <a:chOff x="528" y="2640"/>
                  <a:chExt cx="2784" cy="1152"/>
                </a:xfrm>
              </p:grpSpPr>
              <p:grpSp>
                <p:nvGrpSpPr>
                  <p:cNvPr id="48159" name="Group 71"/>
                  <p:cNvGrpSpPr>
                    <a:grpSpLocks/>
                  </p:cNvGrpSpPr>
                  <p:nvPr/>
                </p:nvGrpSpPr>
                <p:grpSpPr bwMode="auto">
                  <a:xfrm>
                    <a:off x="744" y="2640"/>
                    <a:ext cx="2352" cy="965"/>
                    <a:chOff x="318" y="725"/>
                    <a:chExt cx="2632" cy="1077"/>
                  </a:xfrm>
                </p:grpSpPr>
                <p:sp>
                  <p:nvSpPr>
                    <p:cNvPr id="48161" name="Freeform 72"/>
                    <p:cNvSpPr>
                      <a:spLocks/>
                    </p:cNvSpPr>
                    <p:nvPr/>
                  </p:nvSpPr>
                  <p:spPr bwMode="auto">
                    <a:xfrm>
                      <a:off x="318" y="725"/>
                      <a:ext cx="2617" cy="1077"/>
                    </a:xfrm>
                    <a:custGeom>
                      <a:avLst/>
                      <a:gdLst>
                        <a:gd name="T0" fmla="*/ 0 w 2617"/>
                        <a:gd name="T1" fmla="*/ 129 h 1077"/>
                        <a:gd name="T2" fmla="*/ 127 w 2617"/>
                        <a:gd name="T3" fmla="*/ 0 h 1077"/>
                        <a:gd name="T4" fmla="*/ 2497 w 2617"/>
                        <a:gd name="T5" fmla="*/ 0 h 1077"/>
                        <a:gd name="T6" fmla="*/ 2616 w 2617"/>
                        <a:gd name="T7" fmla="*/ 119 h 1077"/>
                        <a:gd name="T8" fmla="*/ 2616 w 2617"/>
                        <a:gd name="T9" fmla="*/ 947 h 1077"/>
                        <a:gd name="T10" fmla="*/ 2487 w 2617"/>
                        <a:gd name="T11" fmla="*/ 1076 h 1077"/>
                        <a:gd name="T12" fmla="*/ 147 w 2617"/>
                        <a:gd name="T13" fmla="*/ 1076 h 1077"/>
                        <a:gd name="T14" fmla="*/ 0 w 2617"/>
                        <a:gd name="T15" fmla="*/ 927 h 1077"/>
                        <a:gd name="T16" fmla="*/ 0 w 2617"/>
                        <a:gd name="T17" fmla="*/ 129 h 1077"/>
                        <a:gd name="T18" fmla="*/ 0 w 2617"/>
                        <a:gd name="T19" fmla="*/ 129 h 10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17"/>
                        <a:gd name="T31" fmla="*/ 0 h 1077"/>
                        <a:gd name="T32" fmla="*/ 2617 w 2617"/>
                        <a:gd name="T33" fmla="*/ 1077 h 10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17" h="1077">
                          <a:moveTo>
                            <a:pt x="0" y="129"/>
                          </a:moveTo>
                          <a:lnTo>
                            <a:pt x="127" y="0"/>
                          </a:lnTo>
                          <a:lnTo>
                            <a:pt x="2497" y="0"/>
                          </a:lnTo>
                          <a:lnTo>
                            <a:pt x="2616" y="119"/>
                          </a:lnTo>
                          <a:lnTo>
                            <a:pt x="2616" y="947"/>
                          </a:lnTo>
                          <a:lnTo>
                            <a:pt x="2487" y="1076"/>
                          </a:lnTo>
                          <a:lnTo>
                            <a:pt x="147" y="1076"/>
                          </a:lnTo>
                          <a:lnTo>
                            <a:pt x="0" y="927"/>
                          </a:lnTo>
                          <a:lnTo>
                            <a:pt x="0" y="129"/>
                          </a:lnTo>
                        </a:path>
                      </a:pathLst>
                    </a:custGeom>
                    <a:gradFill rotWithShape="0">
                      <a:gsLst>
                        <a:gs pos="0">
                          <a:srgbClr val="00CCFF"/>
                        </a:gs>
                        <a:gs pos="50000">
                          <a:srgbClr val="A9EE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grpSp>
                  <p:nvGrpSpPr>
                    <p:cNvPr id="48162" name="Group 73"/>
                    <p:cNvGrpSpPr>
                      <a:grpSpLocks/>
                    </p:cNvGrpSpPr>
                    <p:nvPr/>
                  </p:nvGrpSpPr>
                  <p:grpSpPr bwMode="auto">
                    <a:xfrm>
                      <a:off x="318" y="1632"/>
                      <a:ext cx="2632" cy="144"/>
                      <a:chOff x="318" y="1632"/>
                      <a:chExt cx="2632" cy="144"/>
                    </a:xfrm>
                  </p:grpSpPr>
                  <p:sp>
                    <p:nvSpPr>
                      <p:cNvPr id="48169" name="Freeform 74"/>
                      <p:cNvSpPr>
                        <a:spLocks/>
                      </p:cNvSpPr>
                      <p:nvPr/>
                    </p:nvSpPr>
                    <p:spPr bwMode="auto">
                      <a:xfrm>
                        <a:off x="318" y="1632"/>
                        <a:ext cx="669" cy="134"/>
                      </a:xfrm>
                      <a:custGeom>
                        <a:avLst/>
                        <a:gdLst>
                          <a:gd name="T0" fmla="*/ 0 w 669"/>
                          <a:gd name="T1" fmla="*/ 5 h 134"/>
                          <a:gd name="T2" fmla="*/ 34 w 669"/>
                          <a:gd name="T3" fmla="*/ 36 h 134"/>
                          <a:gd name="T4" fmla="*/ 72 w 669"/>
                          <a:gd name="T5" fmla="*/ 63 h 134"/>
                          <a:gd name="T6" fmla="*/ 112 w 669"/>
                          <a:gd name="T7" fmla="*/ 85 h 134"/>
                          <a:gd name="T8" fmla="*/ 155 w 669"/>
                          <a:gd name="T9" fmla="*/ 103 h 134"/>
                          <a:gd name="T10" fmla="*/ 198 w 669"/>
                          <a:gd name="T11" fmla="*/ 117 h 134"/>
                          <a:gd name="T12" fmla="*/ 243 w 669"/>
                          <a:gd name="T13" fmla="*/ 126 h 134"/>
                          <a:gd name="T14" fmla="*/ 288 w 669"/>
                          <a:gd name="T15" fmla="*/ 132 h 134"/>
                          <a:gd name="T16" fmla="*/ 334 w 669"/>
                          <a:gd name="T17" fmla="*/ 133 h 134"/>
                          <a:gd name="T18" fmla="*/ 380 w 669"/>
                          <a:gd name="T19" fmla="*/ 131 h 134"/>
                          <a:gd name="T20" fmla="*/ 425 w 669"/>
                          <a:gd name="T21" fmla="*/ 124 h 134"/>
                          <a:gd name="T22" fmla="*/ 469 w 669"/>
                          <a:gd name="T23" fmla="*/ 114 h 134"/>
                          <a:gd name="T24" fmla="*/ 513 w 669"/>
                          <a:gd name="T25" fmla="*/ 100 h 134"/>
                          <a:gd name="T26" fmla="*/ 554 w 669"/>
                          <a:gd name="T27" fmla="*/ 81 h 134"/>
                          <a:gd name="T28" fmla="*/ 594 w 669"/>
                          <a:gd name="T29" fmla="*/ 58 h 134"/>
                          <a:gd name="T30" fmla="*/ 632 w 669"/>
                          <a:gd name="T31" fmla="*/ 32 h 134"/>
                          <a:gd name="T32" fmla="*/ 668 w 669"/>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9"/>
                          <a:gd name="T52" fmla="*/ 0 h 134"/>
                          <a:gd name="T53" fmla="*/ 669 w 669"/>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9" h="134">
                            <a:moveTo>
                              <a:pt x="0" y="5"/>
                            </a:moveTo>
                            <a:lnTo>
                              <a:pt x="34" y="36"/>
                            </a:lnTo>
                            <a:lnTo>
                              <a:pt x="72" y="63"/>
                            </a:lnTo>
                            <a:lnTo>
                              <a:pt x="112" y="85"/>
                            </a:lnTo>
                            <a:lnTo>
                              <a:pt x="155" y="103"/>
                            </a:lnTo>
                            <a:lnTo>
                              <a:pt x="198" y="117"/>
                            </a:lnTo>
                            <a:lnTo>
                              <a:pt x="243" y="126"/>
                            </a:lnTo>
                            <a:lnTo>
                              <a:pt x="288" y="132"/>
                            </a:lnTo>
                            <a:lnTo>
                              <a:pt x="334" y="133"/>
                            </a:lnTo>
                            <a:lnTo>
                              <a:pt x="380" y="131"/>
                            </a:lnTo>
                            <a:lnTo>
                              <a:pt x="425" y="124"/>
                            </a:lnTo>
                            <a:lnTo>
                              <a:pt x="469" y="114"/>
                            </a:lnTo>
                            <a:lnTo>
                              <a:pt x="513" y="100"/>
                            </a:lnTo>
                            <a:lnTo>
                              <a:pt x="554" y="81"/>
                            </a:lnTo>
                            <a:lnTo>
                              <a:pt x="594" y="58"/>
                            </a:lnTo>
                            <a:lnTo>
                              <a:pt x="632" y="32"/>
                            </a:lnTo>
                            <a:lnTo>
                              <a:pt x="668" y="0"/>
                            </a:lnTo>
                          </a:path>
                        </a:pathLst>
                      </a:custGeom>
                      <a:gradFill rotWithShape="0">
                        <a:gsLst>
                          <a:gs pos="0">
                            <a:srgbClr val="00CCFF"/>
                          </a:gs>
                          <a:gs pos="50000">
                            <a:srgbClr val="A9EE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70" name="Freeform 75"/>
                      <p:cNvSpPr>
                        <a:spLocks/>
                      </p:cNvSpPr>
                      <p:nvPr/>
                    </p:nvSpPr>
                    <p:spPr bwMode="auto">
                      <a:xfrm>
                        <a:off x="2280" y="1642"/>
                        <a:ext cx="670" cy="134"/>
                      </a:xfrm>
                      <a:custGeom>
                        <a:avLst/>
                        <a:gdLst>
                          <a:gd name="T0" fmla="*/ 0 w 670"/>
                          <a:gd name="T1" fmla="*/ 5 h 134"/>
                          <a:gd name="T2" fmla="*/ 35 w 670"/>
                          <a:gd name="T3" fmla="*/ 36 h 134"/>
                          <a:gd name="T4" fmla="*/ 74 w 670"/>
                          <a:gd name="T5" fmla="*/ 63 h 134"/>
                          <a:gd name="T6" fmla="*/ 114 w 670"/>
                          <a:gd name="T7" fmla="*/ 85 h 134"/>
                          <a:gd name="T8" fmla="*/ 156 w 670"/>
                          <a:gd name="T9" fmla="*/ 103 h 134"/>
                          <a:gd name="T10" fmla="*/ 199 w 670"/>
                          <a:gd name="T11" fmla="*/ 117 h 134"/>
                          <a:gd name="T12" fmla="*/ 244 w 670"/>
                          <a:gd name="T13" fmla="*/ 126 h 134"/>
                          <a:gd name="T14" fmla="*/ 289 w 670"/>
                          <a:gd name="T15" fmla="*/ 132 h 134"/>
                          <a:gd name="T16" fmla="*/ 336 w 670"/>
                          <a:gd name="T17" fmla="*/ 133 h 134"/>
                          <a:gd name="T18" fmla="*/ 380 w 670"/>
                          <a:gd name="T19" fmla="*/ 131 h 134"/>
                          <a:gd name="T20" fmla="*/ 426 w 670"/>
                          <a:gd name="T21" fmla="*/ 124 h 134"/>
                          <a:gd name="T22" fmla="*/ 470 w 670"/>
                          <a:gd name="T23" fmla="*/ 114 h 134"/>
                          <a:gd name="T24" fmla="*/ 514 w 670"/>
                          <a:gd name="T25" fmla="*/ 100 h 134"/>
                          <a:gd name="T26" fmla="*/ 555 w 670"/>
                          <a:gd name="T27" fmla="*/ 81 h 134"/>
                          <a:gd name="T28" fmla="*/ 595 w 670"/>
                          <a:gd name="T29" fmla="*/ 58 h 134"/>
                          <a:gd name="T30" fmla="*/ 633 w 670"/>
                          <a:gd name="T31" fmla="*/ 32 h 134"/>
                          <a:gd name="T32" fmla="*/ 669 w 670"/>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0"/>
                          <a:gd name="T52" fmla="*/ 0 h 134"/>
                          <a:gd name="T53" fmla="*/ 670 w 670"/>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0" h="134">
                            <a:moveTo>
                              <a:pt x="0" y="5"/>
                            </a:moveTo>
                            <a:lnTo>
                              <a:pt x="35" y="36"/>
                            </a:lnTo>
                            <a:lnTo>
                              <a:pt x="74" y="63"/>
                            </a:lnTo>
                            <a:lnTo>
                              <a:pt x="114" y="85"/>
                            </a:lnTo>
                            <a:lnTo>
                              <a:pt x="156" y="103"/>
                            </a:lnTo>
                            <a:lnTo>
                              <a:pt x="199" y="117"/>
                            </a:lnTo>
                            <a:lnTo>
                              <a:pt x="244" y="126"/>
                            </a:lnTo>
                            <a:lnTo>
                              <a:pt x="289" y="132"/>
                            </a:lnTo>
                            <a:lnTo>
                              <a:pt x="336" y="133"/>
                            </a:lnTo>
                            <a:lnTo>
                              <a:pt x="380" y="131"/>
                            </a:lnTo>
                            <a:lnTo>
                              <a:pt x="426" y="124"/>
                            </a:lnTo>
                            <a:lnTo>
                              <a:pt x="470" y="114"/>
                            </a:lnTo>
                            <a:lnTo>
                              <a:pt x="514" y="100"/>
                            </a:lnTo>
                            <a:lnTo>
                              <a:pt x="555" y="81"/>
                            </a:lnTo>
                            <a:lnTo>
                              <a:pt x="595" y="58"/>
                            </a:lnTo>
                            <a:lnTo>
                              <a:pt x="633" y="32"/>
                            </a:lnTo>
                            <a:lnTo>
                              <a:pt x="669" y="0"/>
                            </a:lnTo>
                          </a:path>
                        </a:pathLst>
                      </a:custGeom>
                      <a:gradFill rotWithShape="0">
                        <a:gsLst>
                          <a:gs pos="0">
                            <a:srgbClr val="00CCFF"/>
                          </a:gs>
                          <a:gs pos="50000">
                            <a:srgbClr val="A9EE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71" name="Freeform 76"/>
                      <p:cNvSpPr>
                        <a:spLocks/>
                      </p:cNvSpPr>
                      <p:nvPr/>
                    </p:nvSpPr>
                    <p:spPr bwMode="auto">
                      <a:xfrm>
                        <a:off x="986" y="1632"/>
                        <a:ext cx="1295" cy="134"/>
                      </a:xfrm>
                      <a:custGeom>
                        <a:avLst/>
                        <a:gdLst>
                          <a:gd name="T0" fmla="*/ 0 w 1295"/>
                          <a:gd name="T1" fmla="*/ 5 h 134"/>
                          <a:gd name="T2" fmla="*/ 68 w 1295"/>
                          <a:gd name="T3" fmla="*/ 36 h 134"/>
                          <a:gd name="T4" fmla="*/ 141 w 1295"/>
                          <a:gd name="T5" fmla="*/ 63 h 134"/>
                          <a:gd name="T6" fmla="*/ 219 w 1295"/>
                          <a:gd name="T7" fmla="*/ 85 h 134"/>
                          <a:gd name="T8" fmla="*/ 301 w 1295"/>
                          <a:gd name="T9" fmla="*/ 103 h 134"/>
                          <a:gd name="T10" fmla="*/ 385 w 1295"/>
                          <a:gd name="T11" fmla="*/ 117 h 134"/>
                          <a:gd name="T12" fmla="*/ 472 w 1295"/>
                          <a:gd name="T13" fmla="*/ 126 h 134"/>
                          <a:gd name="T14" fmla="*/ 559 w 1295"/>
                          <a:gd name="T15" fmla="*/ 132 h 134"/>
                          <a:gd name="T16" fmla="*/ 648 w 1295"/>
                          <a:gd name="T17" fmla="*/ 133 h 134"/>
                          <a:gd name="T18" fmla="*/ 736 w 1295"/>
                          <a:gd name="T19" fmla="*/ 131 h 134"/>
                          <a:gd name="T20" fmla="*/ 824 w 1295"/>
                          <a:gd name="T21" fmla="*/ 124 h 134"/>
                          <a:gd name="T22" fmla="*/ 910 w 1295"/>
                          <a:gd name="T23" fmla="*/ 114 h 134"/>
                          <a:gd name="T24" fmla="*/ 994 w 1295"/>
                          <a:gd name="T25" fmla="*/ 100 h 134"/>
                          <a:gd name="T26" fmla="*/ 1075 w 1295"/>
                          <a:gd name="T27" fmla="*/ 81 h 134"/>
                          <a:gd name="T28" fmla="*/ 1152 w 1295"/>
                          <a:gd name="T29" fmla="*/ 58 h 134"/>
                          <a:gd name="T30" fmla="*/ 1225 w 1295"/>
                          <a:gd name="T31" fmla="*/ 32 h 134"/>
                          <a:gd name="T32" fmla="*/ 1294 w 1295"/>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5"/>
                          <a:gd name="T52" fmla="*/ 0 h 134"/>
                          <a:gd name="T53" fmla="*/ 1295 w 1295"/>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5" h="134">
                            <a:moveTo>
                              <a:pt x="0" y="5"/>
                            </a:moveTo>
                            <a:lnTo>
                              <a:pt x="68" y="36"/>
                            </a:lnTo>
                            <a:lnTo>
                              <a:pt x="141" y="63"/>
                            </a:lnTo>
                            <a:lnTo>
                              <a:pt x="219" y="85"/>
                            </a:lnTo>
                            <a:lnTo>
                              <a:pt x="301" y="103"/>
                            </a:lnTo>
                            <a:lnTo>
                              <a:pt x="385" y="117"/>
                            </a:lnTo>
                            <a:lnTo>
                              <a:pt x="472" y="126"/>
                            </a:lnTo>
                            <a:lnTo>
                              <a:pt x="559" y="132"/>
                            </a:lnTo>
                            <a:lnTo>
                              <a:pt x="648" y="133"/>
                            </a:lnTo>
                            <a:lnTo>
                              <a:pt x="736" y="131"/>
                            </a:lnTo>
                            <a:lnTo>
                              <a:pt x="824" y="124"/>
                            </a:lnTo>
                            <a:lnTo>
                              <a:pt x="910" y="114"/>
                            </a:lnTo>
                            <a:lnTo>
                              <a:pt x="994" y="100"/>
                            </a:lnTo>
                            <a:lnTo>
                              <a:pt x="1075" y="81"/>
                            </a:lnTo>
                            <a:lnTo>
                              <a:pt x="1152" y="58"/>
                            </a:lnTo>
                            <a:lnTo>
                              <a:pt x="1225" y="32"/>
                            </a:lnTo>
                            <a:lnTo>
                              <a:pt x="1294" y="0"/>
                            </a:lnTo>
                          </a:path>
                        </a:pathLst>
                      </a:custGeom>
                      <a:gradFill rotWithShape="0">
                        <a:gsLst>
                          <a:gs pos="0">
                            <a:srgbClr val="00CCFF"/>
                          </a:gs>
                          <a:gs pos="50000">
                            <a:srgbClr val="A9EE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grpSp>
                <p:grpSp>
                  <p:nvGrpSpPr>
                    <p:cNvPr id="48163" name="Group 77"/>
                    <p:cNvGrpSpPr>
                      <a:grpSpLocks/>
                    </p:cNvGrpSpPr>
                    <p:nvPr/>
                  </p:nvGrpSpPr>
                  <p:grpSpPr bwMode="auto">
                    <a:xfrm>
                      <a:off x="318" y="731"/>
                      <a:ext cx="2632" cy="144"/>
                      <a:chOff x="318" y="731"/>
                      <a:chExt cx="2632" cy="144"/>
                    </a:xfrm>
                  </p:grpSpPr>
                  <p:sp>
                    <p:nvSpPr>
                      <p:cNvPr id="48166" name="Freeform 78"/>
                      <p:cNvSpPr>
                        <a:spLocks/>
                      </p:cNvSpPr>
                      <p:nvPr/>
                    </p:nvSpPr>
                    <p:spPr bwMode="auto">
                      <a:xfrm>
                        <a:off x="318" y="741"/>
                        <a:ext cx="669" cy="134"/>
                      </a:xfrm>
                      <a:custGeom>
                        <a:avLst/>
                        <a:gdLst>
                          <a:gd name="T0" fmla="*/ 0 w 669"/>
                          <a:gd name="T1" fmla="*/ 127 h 134"/>
                          <a:gd name="T2" fmla="*/ 34 w 669"/>
                          <a:gd name="T3" fmla="*/ 98 h 134"/>
                          <a:gd name="T4" fmla="*/ 72 w 669"/>
                          <a:gd name="T5" fmla="*/ 72 h 134"/>
                          <a:gd name="T6" fmla="*/ 112 w 669"/>
                          <a:gd name="T7" fmla="*/ 50 h 134"/>
                          <a:gd name="T8" fmla="*/ 155 w 669"/>
                          <a:gd name="T9" fmla="*/ 31 h 134"/>
                          <a:gd name="T10" fmla="*/ 198 w 669"/>
                          <a:gd name="T11" fmla="*/ 18 h 134"/>
                          <a:gd name="T12" fmla="*/ 243 w 669"/>
                          <a:gd name="T13" fmla="*/ 8 h 134"/>
                          <a:gd name="T14" fmla="*/ 288 w 669"/>
                          <a:gd name="T15" fmla="*/ 3 h 134"/>
                          <a:gd name="T16" fmla="*/ 334 w 669"/>
                          <a:gd name="T17" fmla="*/ 0 h 134"/>
                          <a:gd name="T18" fmla="*/ 380 w 669"/>
                          <a:gd name="T19" fmla="*/ 4 h 134"/>
                          <a:gd name="T20" fmla="*/ 425 w 669"/>
                          <a:gd name="T21" fmla="*/ 10 h 134"/>
                          <a:gd name="T22" fmla="*/ 469 w 669"/>
                          <a:gd name="T23" fmla="*/ 21 h 134"/>
                          <a:gd name="T24" fmla="*/ 513 w 669"/>
                          <a:gd name="T25" fmla="*/ 35 h 134"/>
                          <a:gd name="T26" fmla="*/ 554 w 669"/>
                          <a:gd name="T27" fmla="*/ 54 h 134"/>
                          <a:gd name="T28" fmla="*/ 594 w 669"/>
                          <a:gd name="T29" fmla="*/ 76 h 134"/>
                          <a:gd name="T30" fmla="*/ 632 w 669"/>
                          <a:gd name="T31" fmla="*/ 103 h 134"/>
                          <a:gd name="T32" fmla="*/ 668 w 669"/>
                          <a:gd name="T33" fmla="*/ 133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9"/>
                          <a:gd name="T52" fmla="*/ 0 h 134"/>
                          <a:gd name="T53" fmla="*/ 669 w 669"/>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9" h="134">
                            <a:moveTo>
                              <a:pt x="0" y="127"/>
                            </a:moveTo>
                            <a:lnTo>
                              <a:pt x="34" y="98"/>
                            </a:lnTo>
                            <a:lnTo>
                              <a:pt x="72" y="72"/>
                            </a:lnTo>
                            <a:lnTo>
                              <a:pt x="112" y="50"/>
                            </a:lnTo>
                            <a:lnTo>
                              <a:pt x="155" y="31"/>
                            </a:lnTo>
                            <a:lnTo>
                              <a:pt x="198" y="18"/>
                            </a:lnTo>
                            <a:lnTo>
                              <a:pt x="243" y="8"/>
                            </a:lnTo>
                            <a:lnTo>
                              <a:pt x="288" y="3"/>
                            </a:lnTo>
                            <a:lnTo>
                              <a:pt x="334" y="0"/>
                            </a:lnTo>
                            <a:lnTo>
                              <a:pt x="380" y="4"/>
                            </a:lnTo>
                            <a:lnTo>
                              <a:pt x="425" y="10"/>
                            </a:lnTo>
                            <a:lnTo>
                              <a:pt x="469" y="21"/>
                            </a:lnTo>
                            <a:lnTo>
                              <a:pt x="513" y="35"/>
                            </a:lnTo>
                            <a:lnTo>
                              <a:pt x="554" y="54"/>
                            </a:lnTo>
                            <a:lnTo>
                              <a:pt x="594" y="76"/>
                            </a:lnTo>
                            <a:lnTo>
                              <a:pt x="632" y="103"/>
                            </a:lnTo>
                            <a:lnTo>
                              <a:pt x="668" y="133"/>
                            </a:lnTo>
                          </a:path>
                        </a:pathLst>
                      </a:custGeom>
                      <a:gradFill rotWithShape="0">
                        <a:gsLst>
                          <a:gs pos="0">
                            <a:srgbClr val="00CCFF"/>
                          </a:gs>
                          <a:gs pos="50000">
                            <a:srgbClr val="A9EE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67" name="Freeform 79"/>
                      <p:cNvSpPr>
                        <a:spLocks/>
                      </p:cNvSpPr>
                      <p:nvPr/>
                    </p:nvSpPr>
                    <p:spPr bwMode="auto">
                      <a:xfrm>
                        <a:off x="2280" y="731"/>
                        <a:ext cx="670" cy="134"/>
                      </a:xfrm>
                      <a:custGeom>
                        <a:avLst/>
                        <a:gdLst>
                          <a:gd name="T0" fmla="*/ 0 w 670"/>
                          <a:gd name="T1" fmla="*/ 127 h 134"/>
                          <a:gd name="T2" fmla="*/ 35 w 670"/>
                          <a:gd name="T3" fmla="*/ 98 h 134"/>
                          <a:gd name="T4" fmla="*/ 74 w 670"/>
                          <a:gd name="T5" fmla="*/ 72 h 134"/>
                          <a:gd name="T6" fmla="*/ 114 w 670"/>
                          <a:gd name="T7" fmla="*/ 50 h 134"/>
                          <a:gd name="T8" fmla="*/ 156 w 670"/>
                          <a:gd name="T9" fmla="*/ 31 h 134"/>
                          <a:gd name="T10" fmla="*/ 199 w 670"/>
                          <a:gd name="T11" fmla="*/ 18 h 134"/>
                          <a:gd name="T12" fmla="*/ 244 w 670"/>
                          <a:gd name="T13" fmla="*/ 8 h 134"/>
                          <a:gd name="T14" fmla="*/ 289 w 670"/>
                          <a:gd name="T15" fmla="*/ 3 h 134"/>
                          <a:gd name="T16" fmla="*/ 336 w 670"/>
                          <a:gd name="T17" fmla="*/ 0 h 134"/>
                          <a:gd name="T18" fmla="*/ 380 w 670"/>
                          <a:gd name="T19" fmla="*/ 4 h 134"/>
                          <a:gd name="T20" fmla="*/ 426 w 670"/>
                          <a:gd name="T21" fmla="*/ 10 h 134"/>
                          <a:gd name="T22" fmla="*/ 470 w 670"/>
                          <a:gd name="T23" fmla="*/ 21 h 134"/>
                          <a:gd name="T24" fmla="*/ 514 w 670"/>
                          <a:gd name="T25" fmla="*/ 35 h 134"/>
                          <a:gd name="T26" fmla="*/ 555 w 670"/>
                          <a:gd name="T27" fmla="*/ 54 h 134"/>
                          <a:gd name="T28" fmla="*/ 595 w 670"/>
                          <a:gd name="T29" fmla="*/ 76 h 134"/>
                          <a:gd name="T30" fmla="*/ 633 w 670"/>
                          <a:gd name="T31" fmla="*/ 103 h 134"/>
                          <a:gd name="T32" fmla="*/ 669 w 670"/>
                          <a:gd name="T33" fmla="*/ 133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0"/>
                          <a:gd name="T52" fmla="*/ 0 h 134"/>
                          <a:gd name="T53" fmla="*/ 670 w 670"/>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0" h="134">
                            <a:moveTo>
                              <a:pt x="0" y="127"/>
                            </a:moveTo>
                            <a:lnTo>
                              <a:pt x="35" y="98"/>
                            </a:lnTo>
                            <a:lnTo>
                              <a:pt x="74" y="72"/>
                            </a:lnTo>
                            <a:lnTo>
                              <a:pt x="114" y="50"/>
                            </a:lnTo>
                            <a:lnTo>
                              <a:pt x="156" y="31"/>
                            </a:lnTo>
                            <a:lnTo>
                              <a:pt x="199" y="18"/>
                            </a:lnTo>
                            <a:lnTo>
                              <a:pt x="244" y="8"/>
                            </a:lnTo>
                            <a:lnTo>
                              <a:pt x="289" y="3"/>
                            </a:lnTo>
                            <a:lnTo>
                              <a:pt x="336" y="0"/>
                            </a:lnTo>
                            <a:lnTo>
                              <a:pt x="380" y="4"/>
                            </a:lnTo>
                            <a:lnTo>
                              <a:pt x="426" y="10"/>
                            </a:lnTo>
                            <a:lnTo>
                              <a:pt x="470" y="21"/>
                            </a:lnTo>
                            <a:lnTo>
                              <a:pt x="514" y="35"/>
                            </a:lnTo>
                            <a:lnTo>
                              <a:pt x="555" y="54"/>
                            </a:lnTo>
                            <a:lnTo>
                              <a:pt x="595" y="76"/>
                            </a:lnTo>
                            <a:lnTo>
                              <a:pt x="633" y="103"/>
                            </a:lnTo>
                            <a:lnTo>
                              <a:pt x="669" y="133"/>
                            </a:lnTo>
                          </a:path>
                        </a:pathLst>
                      </a:custGeom>
                      <a:gradFill rotWithShape="0">
                        <a:gsLst>
                          <a:gs pos="0">
                            <a:srgbClr val="00CCFF"/>
                          </a:gs>
                          <a:gs pos="50000">
                            <a:srgbClr val="A9EE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sp>
                    <p:nvSpPr>
                      <p:cNvPr id="48168" name="Freeform 80"/>
                      <p:cNvSpPr>
                        <a:spLocks/>
                      </p:cNvSpPr>
                      <p:nvPr/>
                    </p:nvSpPr>
                    <p:spPr bwMode="auto">
                      <a:xfrm>
                        <a:off x="986" y="741"/>
                        <a:ext cx="1295" cy="134"/>
                      </a:xfrm>
                      <a:custGeom>
                        <a:avLst/>
                        <a:gdLst>
                          <a:gd name="T0" fmla="*/ 0 w 1295"/>
                          <a:gd name="T1" fmla="*/ 127 h 134"/>
                          <a:gd name="T2" fmla="*/ 68 w 1295"/>
                          <a:gd name="T3" fmla="*/ 98 h 134"/>
                          <a:gd name="T4" fmla="*/ 141 w 1295"/>
                          <a:gd name="T5" fmla="*/ 72 h 134"/>
                          <a:gd name="T6" fmla="*/ 219 w 1295"/>
                          <a:gd name="T7" fmla="*/ 50 h 134"/>
                          <a:gd name="T8" fmla="*/ 301 w 1295"/>
                          <a:gd name="T9" fmla="*/ 31 h 134"/>
                          <a:gd name="T10" fmla="*/ 385 w 1295"/>
                          <a:gd name="T11" fmla="*/ 18 h 134"/>
                          <a:gd name="T12" fmla="*/ 472 w 1295"/>
                          <a:gd name="T13" fmla="*/ 8 h 134"/>
                          <a:gd name="T14" fmla="*/ 559 w 1295"/>
                          <a:gd name="T15" fmla="*/ 3 h 134"/>
                          <a:gd name="T16" fmla="*/ 648 w 1295"/>
                          <a:gd name="T17" fmla="*/ 0 h 134"/>
                          <a:gd name="T18" fmla="*/ 736 w 1295"/>
                          <a:gd name="T19" fmla="*/ 4 h 134"/>
                          <a:gd name="T20" fmla="*/ 824 w 1295"/>
                          <a:gd name="T21" fmla="*/ 10 h 134"/>
                          <a:gd name="T22" fmla="*/ 910 w 1295"/>
                          <a:gd name="T23" fmla="*/ 21 h 134"/>
                          <a:gd name="T24" fmla="*/ 994 w 1295"/>
                          <a:gd name="T25" fmla="*/ 35 h 134"/>
                          <a:gd name="T26" fmla="*/ 1075 w 1295"/>
                          <a:gd name="T27" fmla="*/ 54 h 134"/>
                          <a:gd name="T28" fmla="*/ 1152 w 1295"/>
                          <a:gd name="T29" fmla="*/ 76 h 134"/>
                          <a:gd name="T30" fmla="*/ 1225 w 1295"/>
                          <a:gd name="T31" fmla="*/ 103 h 134"/>
                          <a:gd name="T32" fmla="*/ 1294 w 1295"/>
                          <a:gd name="T33" fmla="*/ 133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5"/>
                          <a:gd name="T52" fmla="*/ 0 h 134"/>
                          <a:gd name="T53" fmla="*/ 1295 w 1295"/>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5" h="134">
                            <a:moveTo>
                              <a:pt x="0" y="127"/>
                            </a:moveTo>
                            <a:lnTo>
                              <a:pt x="68" y="98"/>
                            </a:lnTo>
                            <a:lnTo>
                              <a:pt x="141" y="72"/>
                            </a:lnTo>
                            <a:lnTo>
                              <a:pt x="219" y="50"/>
                            </a:lnTo>
                            <a:lnTo>
                              <a:pt x="301" y="31"/>
                            </a:lnTo>
                            <a:lnTo>
                              <a:pt x="385" y="18"/>
                            </a:lnTo>
                            <a:lnTo>
                              <a:pt x="472" y="8"/>
                            </a:lnTo>
                            <a:lnTo>
                              <a:pt x="559" y="3"/>
                            </a:lnTo>
                            <a:lnTo>
                              <a:pt x="648" y="0"/>
                            </a:lnTo>
                            <a:lnTo>
                              <a:pt x="736" y="4"/>
                            </a:lnTo>
                            <a:lnTo>
                              <a:pt x="824" y="10"/>
                            </a:lnTo>
                            <a:lnTo>
                              <a:pt x="910" y="21"/>
                            </a:lnTo>
                            <a:lnTo>
                              <a:pt x="994" y="35"/>
                            </a:lnTo>
                            <a:lnTo>
                              <a:pt x="1075" y="54"/>
                            </a:lnTo>
                            <a:lnTo>
                              <a:pt x="1152" y="76"/>
                            </a:lnTo>
                            <a:lnTo>
                              <a:pt x="1225" y="103"/>
                            </a:lnTo>
                            <a:lnTo>
                              <a:pt x="1294" y="133"/>
                            </a:lnTo>
                          </a:path>
                        </a:pathLst>
                      </a:custGeom>
                      <a:gradFill rotWithShape="0">
                        <a:gsLst>
                          <a:gs pos="0">
                            <a:srgbClr val="00CCFF"/>
                          </a:gs>
                          <a:gs pos="50000">
                            <a:srgbClr val="A9EEFF"/>
                          </a:gs>
                          <a:gs pos="100000">
                            <a:srgbClr val="00CCFF"/>
                          </a:gs>
                        </a:gsLst>
                        <a:lin ang="5400000" scaled="1"/>
                      </a:gradFill>
                      <a:ln w="9525" cap="flat" cmpd="sng">
                        <a:solidFill>
                          <a:srgbClr val="000000"/>
                        </a:solidFill>
                        <a:prstDash val="solid"/>
                        <a:round/>
                        <a:headEnd type="none" w="med" len="med"/>
                        <a:tailEnd type="none" w="med" len="med"/>
                      </a:ln>
                    </p:spPr>
                    <p:txBody>
                      <a:bodyPr/>
                      <a:lstStyle/>
                      <a:p>
                        <a:endParaRPr lang="de-DE"/>
                      </a:p>
                    </p:txBody>
                  </p:sp>
                </p:grpSp>
                <p:sp>
                  <p:nvSpPr>
                    <p:cNvPr id="48164" name="Line 81"/>
                    <p:cNvSpPr>
                      <a:spLocks noChangeShapeType="1"/>
                    </p:cNvSpPr>
                    <p:nvPr/>
                  </p:nvSpPr>
                  <p:spPr bwMode="auto">
                    <a:xfrm>
                      <a:off x="996" y="884"/>
                      <a:ext cx="0" cy="738"/>
                    </a:xfrm>
                    <a:prstGeom prst="line">
                      <a:avLst/>
                    </a:prstGeom>
                    <a:noFill/>
                    <a:ln w="9525">
                      <a:solidFill>
                        <a:srgbClr val="000000"/>
                      </a:solidFill>
                      <a:round/>
                      <a:headEnd/>
                      <a:tailEnd/>
                    </a:ln>
                  </p:spPr>
                  <p:txBody>
                    <a:bodyPr wrap="none" anchor="ctr"/>
                    <a:lstStyle/>
                    <a:p>
                      <a:endParaRPr lang="de-DE"/>
                    </a:p>
                  </p:txBody>
                </p:sp>
                <p:sp>
                  <p:nvSpPr>
                    <p:cNvPr id="48165" name="Line 82"/>
                    <p:cNvSpPr>
                      <a:spLocks noChangeShapeType="1"/>
                    </p:cNvSpPr>
                    <p:nvPr/>
                  </p:nvSpPr>
                  <p:spPr bwMode="auto">
                    <a:xfrm>
                      <a:off x="2270" y="884"/>
                      <a:ext cx="0" cy="738"/>
                    </a:xfrm>
                    <a:prstGeom prst="line">
                      <a:avLst/>
                    </a:prstGeom>
                    <a:noFill/>
                    <a:ln w="9525">
                      <a:solidFill>
                        <a:srgbClr val="000000"/>
                      </a:solidFill>
                      <a:round/>
                      <a:headEnd/>
                      <a:tailEnd/>
                    </a:ln>
                  </p:spPr>
                  <p:txBody>
                    <a:bodyPr wrap="none" anchor="ctr"/>
                    <a:lstStyle/>
                    <a:p>
                      <a:endParaRPr lang="de-DE"/>
                    </a:p>
                  </p:txBody>
                </p:sp>
              </p:grpSp>
              <p:sp>
                <p:nvSpPr>
                  <p:cNvPr id="48160" name="Rectangle 83"/>
                  <p:cNvSpPr>
                    <a:spLocks noChangeArrowheads="1"/>
                  </p:cNvSpPr>
                  <p:nvPr/>
                </p:nvSpPr>
                <p:spPr bwMode="auto">
                  <a:xfrm>
                    <a:off x="528" y="3600"/>
                    <a:ext cx="2784" cy="192"/>
                  </a:xfrm>
                  <a:prstGeom prst="rect">
                    <a:avLst/>
                  </a:prstGeom>
                  <a:gradFill rotWithShape="0">
                    <a:gsLst>
                      <a:gs pos="0">
                        <a:srgbClr val="00CCFF"/>
                      </a:gs>
                      <a:gs pos="50000">
                        <a:srgbClr val="A9EEFF"/>
                      </a:gs>
                      <a:gs pos="100000">
                        <a:srgbClr val="00CCFF"/>
                      </a:gs>
                    </a:gsLst>
                    <a:lin ang="5400000" scaled="1"/>
                  </a:gradFill>
                  <a:ln w="9525">
                    <a:solidFill>
                      <a:schemeClr val="tx1"/>
                    </a:solidFill>
                    <a:miter lim="800000"/>
                    <a:headEnd/>
                    <a:tailEnd/>
                  </a:ln>
                </p:spPr>
                <p:txBody>
                  <a:bodyPr wrap="none" anchor="ctr"/>
                  <a:lstStyle/>
                  <a:p>
                    <a:endParaRPr lang="en-GB"/>
                  </a:p>
                </p:txBody>
              </p:sp>
            </p:grpSp>
          </p:grpSp>
        </p:grpSp>
        <p:sp>
          <p:nvSpPr>
            <p:cNvPr id="48137" name="Freeform 84"/>
            <p:cNvSpPr>
              <a:spLocks/>
            </p:cNvSpPr>
            <p:nvPr/>
          </p:nvSpPr>
          <p:spPr bwMode="auto">
            <a:xfrm>
              <a:off x="4643" y="1389"/>
              <a:ext cx="1218" cy="1280"/>
            </a:xfrm>
            <a:custGeom>
              <a:avLst/>
              <a:gdLst>
                <a:gd name="T0" fmla="*/ 19 w 1208"/>
                <a:gd name="T1" fmla="*/ 1104 h 1280"/>
                <a:gd name="T2" fmla="*/ 91 w 1208"/>
                <a:gd name="T3" fmla="*/ 1069 h 1280"/>
                <a:gd name="T4" fmla="*/ 126 w 1208"/>
                <a:gd name="T5" fmla="*/ 1107 h 1280"/>
                <a:gd name="T6" fmla="*/ 210 w 1208"/>
                <a:gd name="T7" fmla="*/ 1097 h 1280"/>
                <a:gd name="T8" fmla="*/ 113 w 1208"/>
                <a:gd name="T9" fmla="*/ 973 h 1280"/>
                <a:gd name="T10" fmla="*/ 164 w 1208"/>
                <a:gd name="T11" fmla="*/ 928 h 1280"/>
                <a:gd name="T12" fmla="*/ 207 w 1208"/>
                <a:gd name="T13" fmla="*/ 854 h 1280"/>
                <a:gd name="T14" fmla="*/ 226 w 1208"/>
                <a:gd name="T15" fmla="*/ 797 h 1280"/>
                <a:gd name="T16" fmla="*/ 287 w 1208"/>
                <a:gd name="T17" fmla="*/ 755 h 1280"/>
                <a:gd name="T18" fmla="*/ 316 w 1208"/>
                <a:gd name="T19" fmla="*/ 710 h 1280"/>
                <a:gd name="T20" fmla="*/ 383 w 1208"/>
                <a:gd name="T21" fmla="*/ 659 h 1280"/>
                <a:gd name="T22" fmla="*/ 406 w 1208"/>
                <a:gd name="T23" fmla="*/ 608 h 1280"/>
                <a:gd name="T24" fmla="*/ 471 w 1208"/>
                <a:gd name="T25" fmla="*/ 585 h 1280"/>
                <a:gd name="T26" fmla="*/ 496 w 1208"/>
                <a:gd name="T27" fmla="*/ 544 h 1280"/>
                <a:gd name="T28" fmla="*/ 541 w 1208"/>
                <a:gd name="T29" fmla="*/ 509 h 1280"/>
                <a:gd name="T30" fmla="*/ 609 w 1208"/>
                <a:gd name="T31" fmla="*/ 502 h 1280"/>
                <a:gd name="T32" fmla="*/ 776 w 1208"/>
                <a:gd name="T33" fmla="*/ 541 h 1280"/>
                <a:gd name="T34" fmla="*/ 767 w 1208"/>
                <a:gd name="T35" fmla="*/ 368 h 1280"/>
                <a:gd name="T36" fmla="*/ 819 w 1208"/>
                <a:gd name="T37" fmla="*/ 326 h 1280"/>
                <a:gd name="T38" fmla="*/ 951 w 1208"/>
                <a:gd name="T39" fmla="*/ 371 h 1280"/>
                <a:gd name="T40" fmla="*/ 892 w 1208"/>
                <a:gd name="T41" fmla="*/ 262 h 1280"/>
                <a:gd name="T42" fmla="*/ 934 w 1208"/>
                <a:gd name="T43" fmla="*/ 265 h 1280"/>
                <a:gd name="T44" fmla="*/ 929 w 1208"/>
                <a:gd name="T45" fmla="*/ 217 h 1280"/>
                <a:gd name="T46" fmla="*/ 970 w 1208"/>
                <a:gd name="T47" fmla="*/ 166 h 1280"/>
                <a:gd name="T48" fmla="*/ 995 w 1208"/>
                <a:gd name="T49" fmla="*/ 141 h 1280"/>
                <a:gd name="T50" fmla="*/ 1021 w 1208"/>
                <a:gd name="T51" fmla="*/ 99 h 1280"/>
                <a:gd name="T52" fmla="*/ 1083 w 1208"/>
                <a:gd name="T53" fmla="*/ 0 h 1280"/>
                <a:gd name="T54" fmla="*/ 1224 w 1208"/>
                <a:gd name="T55" fmla="*/ 0 h 1280"/>
                <a:gd name="T56" fmla="*/ 1227 w 1208"/>
                <a:gd name="T57" fmla="*/ 166 h 1280"/>
                <a:gd name="T58" fmla="*/ 1221 w 1208"/>
                <a:gd name="T59" fmla="*/ 246 h 1280"/>
                <a:gd name="T60" fmla="*/ 1215 w 1208"/>
                <a:gd name="T61" fmla="*/ 272 h 1280"/>
                <a:gd name="T62" fmla="*/ 1218 w 1208"/>
                <a:gd name="T63" fmla="*/ 339 h 1280"/>
                <a:gd name="T64" fmla="*/ 1224 w 1208"/>
                <a:gd name="T65" fmla="*/ 358 h 1280"/>
                <a:gd name="T66" fmla="*/ 1227 w 1208"/>
                <a:gd name="T67" fmla="*/ 384 h 1280"/>
                <a:gd name="T68" fmla="*/ 1234 w 1208"/>
                <a:gd name="T69" fmla="*/ 406 h 1280"/>
                <a:gd name="T70" fmla="*/ 1215 w 1208"/>
                <a:gd name="T71" fmla="*/ 624 h 1280"/>
                <a:gd name="T72" fmla="*/ 1231 w 1208"/>
                <a:gd name="T73" fmla="*/ 733 h 1280"/>
                <a:gd name="T74" fmla="*/ 1227 w 1208"/>
                <a:gd name="T75" fmla="*/ 838 h 1280"/>
                <a:gd name="T76" fmla="*/ 1224 w 1208"/>
                <a:gd name="T77" fmla="*/ 992 h 1280"/>
                <a:gd name="T78" fmla="*/ 1185 w 1208"/>
                <a:gd name="T79" fmla="*/ 1107 h 1280"/>
                <a:gd name="T80" fmla="*/ 1189 w 1208"/>
                <a:gd name="T81" fmla="*/ 1209 h 1280"/>
                <a:gd name="T82" fmla="*/ 1199 w 1208"/>
                <a:gd name="T83" fmla="*/ 1280 h 1280"/>
                <a:gd name="T84" fmla="*/ 0 w 1208"/>
                <a:gd name="T85" fmla="*/ 1280 h 1280"/>
                <a:gd name="T86" fmla="*/ 0 w 1208"/>
                <a:gd name="T87" fmla="*/ 1104 h 1280"/>
                <a:gd name="T88" fmla="*/ 19 w 1208"/>
                <a:gd name="T89" fmla="*/ 1104 h 12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8"/>
                <a:gd name="T136" fmla="*/ 0 h 1280"/>
                <a:gd name="T137" fmla="*/ 1208 w 1208"/>
                <a:gd name="T138" fmla="*/ 1280 h 12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8" h="1280">
                  <a:moveTo>
                    <a:pt x="19" y="1104"/>
                  </a:moveTo>
                  <a:cubicBezTo>
                    <a:pt x="35" y="1104"/>
                    <a:pt x="69" y="1071"/>
                    <a:pt x="87" y="1069"/>
                  </a:cubicBezTo>
                  <a:cubicBezTo>
                    <a:pt x="104" y="1069"/>
                    <a:pt x="103" y="1102"/>
                    <a:pt x="122" y="1107"/>
                  </a:cubicBezTo>
                  <a:cubicBezTo>
                    <a:pt x="141" y="1112"/>
                    <a:pt x="204" y="1119"/>
                    <a:pt x="202" y="1097"/>
                  </a:cubicBezTo>
                  <a:cubicBezTo>
                    <a:pt x="214" y="1077"/>
                    <a:pt x="88" y="983"/>
                    <a:pt x="109" y="973"/>
                  </a:cubicBezTo>
                  <a:cubicBezTo>
                    <a:pt x="119" y="963"/>
                    <a:pt x="151" y="939"/>
                    <a:pt x="160" y="928"/>
                  </a:cubicBezTo>
                  <a:cubicBezTo>
                    <a:pt x="169" y="899"/>
                    <a:pt x="181" y="876"/>
                    <a:pt x="199" y="854"/>
                  </a:cubicBezTo>
                  <a:cubicBezTo>
                    <a:pt x="215" y="835"/>
                    <a:pt x="197" y="812"/>
                    <a:pt x="218" y="797"/>
                  </a:cubicBezTo>
                  <a:cubicBezTo>
                    <a:pt x="223" y="781"/>
                    <a:pt x="265" y="764"/>
                    <a:pt x="279" y="755"/>
                  </a:cubicBezTo>
                  <a:cubicBezTo>
                    <a:pt x="298" y="723"/>
                    <a:pt x="278" y="739"/>
                    <a:pt x="304" y="710"/>
                  </a:cubicBezTo>
                  <a:cubicBezTo>
                    <a:pt x="317" y="695"/>
                    <a:pt x="358" y="674"/>
                    <a:pt x="371" y="659"/>
                  </a:cubicBezTo>
                  <a:cubicBezTo>
                    <a:pt x="378" y="652"/>
                    <a:pt x="380" y="620"/>
                    <a:pt x="394" y="608"/>
                  </a:cubicBezTo>
                  <a:cubicBezTo>
                    <a:pt x="408" y="596"/>
                    <a:pt x="441" y="596"/>
                    <a:pt x="455" y="585"/>
                  </a:cubicBezTo>
                  <a:cubicBezTo>
                    <a:pt x="464" y="570"/>
                    <a:pt x="466" y="555"/>
                    <a:pt x="480" y="544"/>
                  </a:cubicBezTo>
                  <a:cubicBezTo>
                    <a:pt x="489" y="536"/>
                    <a:pt x="515" y="516"/>
                    <a:pt x="525" y="509"/>
                  </a:cubicBezTo>
                  <a:cubicBezTo>
                    <a:pt x="547" y="493"/>
                    <a:pt x="567" y="520"/>
                    <a:pt x="589" y="502"/>
                  </a:cubicBezTo>
                  <a:cubicBezTo>
                    <a:pt x="623" y="474"/>
                    <a:pt x="707" y="582"/>
                    <a:pt x="752" y="541"/>
                  </a:cubicBezTo>
                  <a:cubicBezTo>
                    <a:pt x="659" y="457"/>
                    <a:pt x="602" y="413"/>
                    <a:pt x="743" y="368"/>
                  </a:cubicBezTo>
                  <a:cubicBezTo>
                    <a:pt x="759" y="354"/>
                    <a:pt x="774" y="339"/>
                    <a:pt x="791" y="326"/>
                  </a:cubicBezTo>
                  <a:cubicBezTo>
                    <a:pt x="801" y="308"/>
                    <a:pt x="906" y="432"/>
                    <a:pt x="919" y="371"/>
                  </a:cubicBezTo>
                  <a:cubicBezTo>
                    <a:pt x="842" y="272"/>
                    <a:pt x="848" y="272"/>
                    <a:pt x="864" y="262"/>
                  </a:cubicBezTo>
                  <a:cubicBezTo>
                    <a:pt x="866" y="236"/>
                    <a:pt x="897" y="272"/>
                    <a:pt x="903" y="265"/>
                  </a:cubicBezTo>
                  <a:cubicBezTo>
                    <a:pt x="909" y="258"/>
                    <a:pt x="893" y="233"/>
                    <a:pt x="899" y="217"/>
                  </a:cubicBezTo>
                  <a:cubicBezTo>
                    <a:pt x="905" y="201"/>
                    <a:pt x="927" y="179"/>
                    <a:pt x="938" y="166"/>
                  </a:cubicBezTo>
                  <a:cubicBezTo>
                    <a:pt x="946" y="157"/>
                    <a:pt x="963" y="141"/>
                    <a:pt x="963" y="141"/>
                  </a:cubicBezTo>
                  <a:cubicBezTo>
                    <a:pt x="970" y="125"/>
                    <a:pt x="978" y="113"/>
                    <a:pt x="989" y="99"/>
                  </a:cubicBezTo>
                  <a:cubicBezTo>
                    <a:pt x="1003" y="55"/>
                    <a:pt x="1011" y="27"/>
                    <a:pt x="1047" y="0"/>
                  </a:cubicBezTo>
                  <a:lnTo>
                    <a:pt x="1184" y="0"/>
                  </a:lnTo>
                  <a:cubicBezTo>
                    <a:pt x="1190" y="50"/>
                    <a:pt x="1208" y="119"/>
                    <a:pt x="1187" y="166"/>
                  </a:cubicBezTo>
                  <a:cubicBezTo>
                    <a:pt x="1186" y="174"/>
                    <a:pt x="1183" y="234"/>
                    <a:pt x="1181" y="246"/>
                  </a:cubicBezTo>
                  <a:cubicBezTo>
                    <a:pt x="1180" y="255"/>
                    <a:pt x="1175" y="272"/>
                    <a:pt x="1175" y="272"/>
                  </a:cubicBezTo>
                  <a:cubicBezTo>
                    <a:pt x="1176" y="294"/>
                    <a:pt x="1176" y="317"/>
                    <a:pt x="1178" y="339"/>
                  </a:cubicBezTo>
                  <a:cubicBezTo>
                    <a:pt x="1179" y="346"/>
                    <a:pt x="1184" y="358"/>
                    <a:pt x="1184" y="358"/>
                  </a:cubicBezTo>
                  <a:cubicBezTo>
                    <a:pt x="1185" y="367"/>
                    <a:pt x="1185" y="375"/>
                    <a:pt x="1187" y="384"/>
                  </a:cubicBezTo>
                  <a:cubicBezTo>
                    <a:pt x="1189" y="392"/>
                    <a:pt x="1194" y="406"/>
                    <a:pt x="1194" y="406"/>
                  </a:cubicBezTo>
                  <a:cubicBezTo>
                    <a:pt x="1192" y="480"/>
                    <a:pt x="1182" y="550"/>
                    <a:pt x="1175" y="624"/>
                  </a:cubicBezTo>
                  <a:cubicBezTo>
                    <a:pt x="1190" y="657"/>
                    <a:pt x="1184" y="697"/>
                    <a:pt x="1191" y="733"/>
                  </a:cubicBezTo>
                  <a:cubicBezTo>
                    <a:pt x="1190" y="768"/>
                    <a:pt x="1188" y="803"/>
                    <a:pt x="1187" y="838"/>
                  </a:cubicBezTo>
                  <a:cubicBezTo>
                    <a:pt x="1186" y="889"/>
                    <a:pt x="1186" y="941"/>
                    <a:pt x="1184" y="992"/>
                  </a:cubicBezTo>
                  <a:cubicBezTo>
                    <a:pt x="1183" y="1029"/>
                    <a:pt x="1155" y="1070"/>
                    <a:pt x="1146" y="1107"/>
                  </a:cubicBezTo>
                  <a:cubicBezTo>
                    <a:pt x="1147" y="1141"/>
                    <a:pt x="1147" y="1175"/>
                    <a:pt x="1149" y="1209"/>
                  </a:cubicBezTo>
                  <a:cubicBezTo>
                    <a:pt x="1150" y="1233"/>
                    <a:pt x="1159" y="1256"/>
                    <a:pt x="1159" y="1280"/>
                  </a:cubicBezTo>
                  <a:lnTo>
                    <a:pt x="0" y="1280"/>
                  </a:lnTo>
                  <a:lnTo>
                    <a:pt x="0" y="1104"/>
                  </a:lnTo>
                  <a:lnTo>
                    <a:pt x="19" y="1104"/>
                  </a:lnTo>
                  <a:close/>
                </a:path>
              </a:pathLst>
            </a:custGeom>
            <a:noFill/>
            <a:ln w="19050" cap="flat" cmpd="sng">
              <a:solidFill>
                <a:schemeClr val="tx1"/>
              </a:solidFill>
              <a:prstDash val="solid"/>
              <a:round/>
              <a:headEnd type="none" w="med" len="med"/>
              <a:tailEnd type="none" w="med" len="med"/>
            </a:ln>
          </p:spPr>
          <p:txBody>
            <a:bodyPr wrap="none" anchor="ctr"/>
            <a:lstStyle/>
            <a:p>
              <a:endParaRPr lang="de-DE"/>
            </a:p>
          </p:txBody>
        </p:sp>
        <p:sp>
          <p:nvSpPr>
            <p:cNvPr id="48138" name="Freeform 85" descr="Formular"/>
            <p:cNvSpPr>
              <a:spLocks/>
            </p:cNvSpPr>
            <p:nvPr/>
          </p:nvSpPr>
          <p:spPr bwMode="auto">
            <a:xfrm>
              <a:off x="4647" y="1394"/>
              <a:ext cx="1230" cy="1272"/>
            </a:xfrm>
            <a:custGeom>
              <a:avLst/>
              <a:gdLst>
                <a:gd name="T0" fmla="*/ 19 w 1230"/>
                <a:gd name="T1" fmla="*/ 1097 h 1272"/>
                <a:gd name="T2" fmla="*/ 81 w 1230"/>
                <a:gd name="T3" fmla="*/ 1083 h 1272"/>
                <a:gd name="T4" fmla="*/ 129 w 1230"/>
                <a:gd name="T5" fmla="*/ 1107 h 1272"/>
                <a:gd name="T6" fmla="*/ 206 w 1230"/>
                <a:gd name="T7" fmla="*/ 1090 h 1272"/>
                <a:gd name="T8" fmla="*/ 111 w 1230"/>
                <a:gd name="T9" fmla="*/ 967 h 1272"/>
                <a:gd name="T10" fmla="*/ 163 w 1230"/>
                <a:gd name="T11" fmla="*/ 922 h 1272"/>
                <a:gd name="T12" fmla="*/ 203 w 1230"/>
                <a:gd name="T13" fmla="*/ 849 h 1272"/>
                <a:gd name="T14" fmla="*/ 222 w 1230"/>
                <a:gd name="T15" fmla="*/ 792 h 1272"/>
                <a:gd name="T16" fmla="*/ 284 w 1230"/>
                <a:gd name="T17" fmla="*/ 750 h 1272"/>
                <a:gd name="T18" fmla="*/ 310 w 1230"/>
                <a:gd name="T19" fmla="*/ 706 h 1272"/>
                <a:gd name="T20" fmla="*/ 378 w 1230"/>
                <a:gd name="T21" fmla="*/ 655 h 1272"/>
                <a:gd name="T22" fmla="*/ 401 w 1230"/>
                <a:gd name="T23" fmla="*/ 604 h 1272"/>
                <a:gd name="T24" fmla="*/ 463 w 1230"/>
                <a:gd name="T25" fmla="*/ 581 h 1272"/>
                <a:gd name="T26" fmla="*/ 489 w 1230"/>
                <a:gd name="T27" fmla="*/ 541 h 1272"/>
                <a:gd name="T28" fmla="*/ 535 w 1230"/>
                <a:gd name="T29" fmla="*/ 506 h 1272"/>
                <a:gd name="T30" fmla="*/ 600 w 1230"/>
                <a:gd name="T31" fmla="*/ 499 h 1272"/>
                <a:gd name="T32" fmla="*/ 766 w 1230"/>
                <a:gd name="T33" fmla="*/ 538 h 1272"/>
                <a:gd name="T34" fmla="*/ 757 w 1230"/>
                <a:gd name="T35" fmla="*/ 366 h 1272"/>
                <a:gd name="T36" fmla="*/ 805 w 1230"/>
                <a:gd name="T37" fmla="*/ 324 h 1272"/>
                <a:gd name="T38" fmla="*/ 936 w 1230"/>
                <a:gd name="T39" fmla="*/ 369 h 1272"/>
                <a:gd name="T40" fmla="*/ 880 w 1230"/>
                <a:gd name="T41" fmla="*/ 260 h 1272"/>
                <a:gd name="T42" fmla="*/ 919 w 1230"/>
                <a:gd name="T43" fmla="*/ 263 h 1272"/>
                <a:gd name="T44" fmla="*/ 915 w 1230"/>
                <a:gd name="T45" fmla="*/ 216 h 1272"/>
                <a:gd name="T46" fmla="*/ 955 w 1230"/>
                <a:gd name="T47" fmla="*/ 165 h 1272"/>
                <a:gd name="T48" fmla="*/ 981 w 1230"/>
                <a:gd name="T49" fmla="*/ 140 h 1272"/>
                <a:gd name="T50" fmla="*/ 1007 w 1230"/>
                <a:gd name="T51" fmla="*/ 98 h 1272"/>
                <a:gd name="T52" fmla="*/ 1060 w 1230"/>
                <a:gd name="T53" fmla="*/ 3 h 1272"/>
                <a:gd name="T54" fmla="*/ 1206 w 1230"/>
                <a:gd name="T55" fmla="*/ 0 h 1272"/>
                <a:gd name="T56" fmla="*/ 1209 w 1230"/>
                <a:gd name="T57" fmla="*/ 165 h 1272"/>
                <a:gd name="T58" fmla="*/ 1203 w 1230"/>
                <a:gd name="T59" fmla="*/ 244 h 1272"/>
                <a:gd name="T60" fmla="*/ 1196 w 1230"/>
                <a:gd name="T61" fmla="*/ 270 h 1272"/>
                <a:gd name="T62" fmla="*/ 1199 w 1230"/>
                <a:gd name="T63" fmla="*/ 337 h 1272"/>
                <a:gd name="T64" fmla="*/ 1206 w 1230"/>
                <a:gd name="T65" fmla="*/ 356 h 1272"/>
                <a:gd name="T66" fmla="*/ 1209 w 1230"/>
                <a:gd name="T67" fmla="*/ 382 h 1272"/>
                <a:gd name="T68" fmla="*/ 1216 w 1230"/>
                <a:gd name="T69" fmla="*/ 403 h 1272"/>
                <a:gd name="T70" fmla="*/ 1196 w 1230"/>
                <a:gd name="T71" fmla="*/ 620 h 1272"/>
                <a:gd name="T72" fmla="*/ 1213 w 1230"/>
                <a:gd name="T73" fmla="*/ 728 h 1272"/>
                <a:gd name="T74" fmla="*/ 1209 w 1230"/>
                <a:gd name="T75" fmla="*/ 833 h 1272"/>
                <a:gd name="T76" fmla="*/ 1206 w 1230"/>
                <a:gd name="T77" fmla="*/ 986 h 1272"/>
                <a:gd name="T78" fmla="*/ 1167 w 1230"/>
                <a:gd name="T79" fmla="*/ 1100 h 1272"/>
                <a:gd name="T80" fmla="*/ 1170 w 1230"/>
                <a:gd name="T81" fmla="*/ 1201 h 1272"/>
                <a:gd name="T82" fmla="*/ 1180 w 1230"/>
                <a:gd name="T83" fmla="*/ 1272 h 1272"/>
                <a:gd name="T84" fmla="*/ 0 w 1230"/>
                <a:gd name="T85" fmla="*/ 1272 h 1272"/>
                <a:gd name="T86" fmla="*/ 0 w 1230"/>
                <a:gd name="T87" fmla="*/ 1097 h 1272"/>
                <a:gd name="T88" fmla="*/ 19 w 1230"/>
                <a:gd name="T89" fmla="*/ 1097 h 12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30"/>
                <a:gd name="T136" fmla="*/ 0 h 1272"/>
                <a:gd name="T137" fmla="*/ 1230 w 1230"/>
                <a:gd name="T138" fmla="*/ 1272 h 12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30" h="1272">
                  <a:moveTo>
                    <a:pt x="19" y="1097"/>
                  </a:moveTo>
                  <a:cubicBezTo>
                    <a:pt x="36" y="1097"/>
                    <a:pt x="64" y="1083"/>
                    <a:pt x="81" y="1083"/>
                  </a:cubicBezTo>
                  <a:cubicBezTo>
                    <a:pt x="99" y="1085"/>
                    <a:pt x="108" y="1106"/>
                    <a:pt x="129" y="1107"/>
                  </a:cubicBezTo>
                  <a:cubicBezTo>
                    <a:pt x="150" y="1108"/>
                    <a:pt x="209" y="1113"/>
                    <a:pt x="206" y="1090"/>
                  </a:cubicBezTo>
                  <a:cubicBezTo>
                    <a:pt x="218" y="1070"/>
                    <a:pt x="90" y="977"/>
                    <a:pt x="111" y="967"/>
                  </a:cubicBezTo>
                  <a:cubicBezTo>
                    <a:pt x="121" y="957"/>
                    <a:pt x="154" y="933"/>
                    <a:pt x="163" y="922"/>
                  </a:cubicBezTo>
                  <a:cubicBezTo>
                    <a:pt x="172" y="893"/>
                    <a:pt x="184" y="871"/>
                    <a:pt x="203" y="849"/>
                  </a:cubicBezTo>
                  <a:cubicBezTo>
                    <a:pt x="219" y="830"/>
                    <a:pt x="201" y="807"/>
                    <a:pt x="222" y="792"/>
                  </a:cubicBezTo>
                  <a:cubicBezTo>
                    <a:pt x="227" y="776"/>
                    <a:pt x="270" y="759"/>
                    <a:pt x="284" y="750"/>
                  </a:cubicBezTo>
                  <a:cubicBezTo>
                    <a:pt x="303" y="718"/>
                    <a:pt x="283" y="734"/>
                    <a:pt x="310" y="706"/>
                  </a:cubicBezTo>
                  <a:cubicBezTo>
                    <a:pt x="323" y="691"/>
                    <a:pt x="365" y="670"/>
                    <a:pt x="378" y="655"/>
                  </a:cubicBezTo>
                  <a:cubicBezTo>
                    <a:pt x="385" y="648"/>
                    <a:pt x="387" y="616"/>
                    <a:pt x="401" y="604"/>
                  </a:cubicBezTo>
                  <a:cubicBezTo>
                    <a:pt x="415" y="592"/>
                    <a:pt x="449" y="592"/>
                    <a:pt x="463" y="581"/>
                  </a:cubicBezTo>
                  <a:cubicBezTo>
                    <a:pt x="472" y="566"/>
                    <a:pt x="474" y="552"/>
                    <a:pt x="489" y="541"/>
                  </a:cubicBezTo>
                  <a:cubicBezTo>
                    <a:pt x="498" y="533"/>
                    <a:pt x="524" y="513"/>
                    <a:pt x="535" y="506"/>
                  </a:cubicBezTo>
                  <a:cubicBezTo>
                    <a:pt x="557" y="490"/>
                    <a:pt x="577" y="517"/>
                    <a:pt x="600" y="499"/>
                  </a:cubicBezTo>
                  <a:cubicBezTo>
                    <a:pt x="634" y="471"/>
                    <a:pt x="720" y="578"/>
                    <a:pt x="766" y="538"/>
                  </a:cubicBezTo>
                  <a:cubicBezTo>
                    <a:pt x="671" y="454"/>
                    <a:pt x="613" y="410"/>
                    <a:pt x="757" y="366"/>
                  </a:cubicBezTo>
                  <a:cubicBezTo>
                    <a:pt x="773" y="352"/>
                    <a:pt x="788" y="337"/>
                    <a:pt x="805" y="324"/>
                  </a:cubicBezTo>
                  <a:cubicBezTo>
                    <a:pt x="816" y="306"/>
                    <a:pt x="923" y="429"/>
                    <a:pt x="936" y="369"/>
                  </a:cubicBezTo>
                  <a:cubicBezTo>
                    <a:pt x="857" y="270"/>
                    <a:pt x="863" y="270"/>
                    <a:pt x="880" y="260"/>
                  </a:cubicBezTo>
                  <a:cubicBezTo>
                    <a:pt x="882" y="235"/>
                    <a:pt x="913" y="270"/>
                    <a:pt x="919" y="263"/>
                  </a:cubicBezTo>
                  <a:cubicBezTo>
                    <a:pt x="926" y="256"/>
                    <a:pt x="909" y="232"/>
                    <a:pt x="915" y="216"/>
                  </a:cubicBezTo>
                  <a:cubicBezTo>
                    <a:pt x="921" y="200"/>
                    <a:pt x="944" y="178"/>
                    <a:pt x="955" y="165"/>
                  </a:cubicBezTo>
                  <a:cubicBezTo>
                    <a:pt x="963" y="156"/>
                    <a:pt x="981" y="140"/>
                    <a:pt x="981" y="140"/>
                  </a:cubicBezTo>
                  <a:cubicBezTo>
                    <a:pt x="988" y="124"/>
                    <a:pt x="996" y="112"/>
                    <a:pt x="1007" y="98"/>
                  </a:cubicBezTo>
                  <a:cubicBezTo>
                    <a:pt x="1021" y="55"/>
                    <a:pt x="1027" y="19"/>
                    <a:pt x="1060" y="3"/>
                  </a:cubicBezTo>
                  <a:lnTo>
                    <a:pt x="1206" y="0"/>
                  </a:lnTo>
                  <a:cubicBezTo>
                    <a:pt x="1212" y="50"/>
                    <a:pt x="1230" y="118"/>
                    <a:pt x="1209" y="165"/>
                  </a:cubicBezTo>
                  <a:cubicBezTo>
                    <a:pt x="1208" y="173"/>
                    <a:pt x="1205" y="233"/>
                    <a:pt x="1203" y="244"/>
                  </a:cubicBezTo>
                  <a:cubicBezTo>
                    <a:pt x="1201" y="253"/>
                    <a:pt x="1196" y="270"/>
                    <a:pt x="1196" y="270"/>
                  </a:cubicBezTo>
                  <a:cubicBezTo>
                    <a:pt x="1197" y="292"/>
                    <a:pt x="1197" y="315"/>
                    <a:pt x="1199" y="337"/>
                  </a:cubicBezTo>
                  <a:cubicBezTo>
                    <a:pt x="1200" y="344"/>
                    <a:pt x="1206" y="356"/>
                    <a:pt x="1206" y="356"/>
                  </a:cubicBezTo>
                  <a:cubicBezTo>
                    <a:pt x="1207" y="365"/>
                    <a:pt x="1207" y="373"/>
                    <a:pt x="1209" y="382"/>
                  </a:cubicBezTo>
                  <a:cubicBezTo>
                    <a:pt x="1211" y="390"/>
                    <a:pt x="1216" y="403"/>
                    <a:pt x="1216" y="403"/>
                  </a:cubicBezTo>
                  <a:cubicBezTo>
                    <a:pt x="1214" y="477"/>
                    <a:pt x="1204" y="547"/>
                    <a:pt x="1196" y="620"/>
                  </a:cubicBezTo>
                  <a:cubicBezTo>
                    <a:pt x="1212" y="653"/>
                    <a:pt x="1206" y="693"/>
                    <a:pt x="1213" y="728"/>
                  </a:cubicBezTo>
                  <a:cubicBezTo>
                    <a:pt x="1212" y="763"/>
                    <a:pt x="1210" y="798"/>
                    <a:pt x="1209" y="833"/>
                  </a:cubicBezTo>
                  <a:cubicBezTo>
                    <a:pt x="1208" y="883"/>
                    <a:pt x="1208" y="935"/>
                    <a:pt x="1206" y="986"/>
                  </a:cubicBezTo>
                  <a:cubicBezTo>
                    <a:pt x="1205" y="1023"/>
                    <a:pt x="1176" y="1063"/>
                    <a:pt x="1167" y="1100"/>
                  </a:cubicBezTo>
                  <a:cubicBezTo>
                    <a:pt x="1168" y="1134"/>
                    <a:pt x="1168" y="1168"/>
                    <a:pt x="1170" y="1201"/>
                  </a:cubicBezTo>
                  <a:cubicBezTo>
                    <a:pt x="1171" y="1225"/>
                    <a:pt x="1180" y="1248"/>
                    <a:pt x="1180" y="1272"/>
                  </a:cubicBezTo>
                  <a:lnTo>
                    <a:pt x="0" y="1272"/>
                  </a:lnTo>
                  <a:lnTo>
                    <a:pt x="0" y="1097"/>
                  </a:lnTo>
                  <a:lnTo>
                    <a:pt x="19" y="1097"/>
                  </a:lnTo>
                  <a:close/>
                </a:path>
              </a:pathLst>
            </a:custGeom>
            <a:blipFill dpi="0" rotWithShape="0">
              <a:blip r:embed="rId2">
                <a:alphaModFix amt="50000"/>
              </a:blip>
              <a:srcRect/>
              <a:tile tx="0" ty="0" sx="100000" sy="100000" flip="none" algn="tl"/>
            </a:blipFill>
            <a:ln w="9525">
              <a:noFill/>
              <a:round/>
              <a:headEnd/>
              <a:tailEnd/>
            </a:ln>
          </p:spPr>
          <p:txBody>
            <a:bodyPr wrap="none" anchor="ctr"/>
            <a:lstStyle/>
            <a:p>
              <a:endParaRPr lang="de-DE"/>
            </a:p>
          </p:txBody>
        </p:sp>
      </p:grpSp>
      <p:pic>
        <p:nvPicPr>
          <p:cNvPr id="91" name="Picture 89" descr="CIMG213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3044825"/>
            <a:ext cx="2498725" cy="3330575"/>
          </a:xfrm>
          <a:prstGeom prst="rect">
            <a:avLst/>
          </a:prstGeom>
          <a:noFill/>
          <a:ln w="19050">
            <a:noFill/>
            <a:miter lim="800000"/>
            <a:headEnd/>
            <a:tailEnd/>
          </a:ln>
        </p:spPr>
      </p:pic>
      <p:pic>
        <p:nvPicPr>
          <p:cNvPr id="48135" name="Picture 6" descr="circular blending bed1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88950" y="3821113"/>
            <a:ext cx="3600450" cy="2357437"/>
          </a:xfrm>
          <a:prstGeom prst="rect">
            <a:avLst/>
          </a:prstGeom>
          <a:noFill/>
          <a:ln w="1905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5"/>
          </p:nvPr>
        </p:nvSpPr>
        <p:spPr/>
        <p:txBody>
          <a:bodyPr/>
          <a:lstStyle/>
          <a:p>
            <a:pPr>
              <a:defRPr/>
            </a:pPr>
            <a:fld id="{8E6E6B54-7041-4CC5-8FD8-CD925F7CC51F}" type="slidenum">
              <a:rPr lang="en-US"/>
              <a:pPr>
                <a:defRPr/>
              </a:pPr>
              <a:t>32</a:t>
            </a:fld>
            <a:endParaRPr lang="en-US" dirty="0"/>
          </a:p>
        </p:txBody>
      </p:sp>
      <p:sp>
        <p:nvSpPr>
          <p:cNvPr id="49153"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AEBC06F9-15DE-4808-BF97-BF183F2DF1EF}" type="slidenum">
              <a:rPr lang="en-US" sz="800"/>
              <a:pPr algn="r"/>
              <a:t>32</a:t>
            </a:fld>
            <a:endParaRPr lang="en-US" sz="800"/>
          </a:p>
        </p:txBody>
      </p:sp>
      <p:sp>
        <p:nvSpPr>
          <p:cNvPr id="49154" name="Title 6"/>
          <p:cNvSpPr>
            <a:spLocks/>
          </p:cNvSpPr>
          <p:nvPr/>
        </p:nvSpPr>
        <p:spPr bwMode="auto">
          <a:xfrm>
            <a:off x="517525" y="433388"/>
            <a:ext cx="8785225" cy="1052512"/>
          </a:xfrm>
          <a:prstGeom prst="rect">
            <a:avLst/>
          </a:prstGeom>
          <a:noFill/>
          <a:ln w="9525">
            <a:noFill/>
            <a:miter lim="800000"/>
            <a:headEnd/>
            <a:tailEnd/>
          </a:ln>
        </p:spPr>
        <p:txBody>
          <a:bodyPr lIns="0" tIns="0" rIns="0" bIns="0"/>
          <a:lstStyle/>
          <a:p>
            <a:pPr eaLnBrk="0" hangingPunct="0">
              <a:lnSpc>
                <a:spcPct val="95000"/>
              </a:lnSpc>
            </a:pPr>
            <a:r>
              <a:rPr lang="en-US" sz="2000"/>
              <a:t>Operation of Preblending Systems</a:t>
            </a:r>
            <a:endParaRPr lang="en-GB" sz="2000"/>
          </a:p>
        </p:txBody>
      </p:sp>
      <p:sp>
        <p:nvSpPr>
          <p:cNvPr id="49155" name="Title 2"/>
          <p:cNvSpPr>
            <a:spLocks/>
          </p:cNvSpPr>
          <p:nvPr/>
        </p:nvSpPr>
        <p:spPr bwMode="auto">
          <a:xfrm>
            <a:off x="560388" y="1944688"/>
            <a:ext cx="8785225" cy="1052512"/>
          </a:xfrm>
          <a:prstGeom prst="rect">
            <a:avLst/>
          </a:prstGeom>
          <a:noFill/>
          <a:ln w="9525">
            <a:noFill/>
            <a:miter lim="800000"/>
            <a:headEnd/>
            <a:tailEnd/>
          </a:ln>
        </p:spPr>
        <p:txBody>
          <a:bodyPr lIns="0" tIns="0" rIns="0" bIns="0"/>
          <a:lstStyle/>
          <a:p>
            <a:pPr eaLnBrk="0" hangingPunct="0">
              <a:lnSpc>
                <a:spcPct val="95000"/>
              </a:lnSpc>
            </a:pPr>
            <a:r>
              <a:rPr lang="en-GB" sz="3400" b="1"/>
              <a:t>Chain Life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1"/>
          </p:nvPr>
        </p:nvSpPr>
        <p:spPr/>
        <p:txBody>
          <a:bodyPr/>
          <a:lstStyle/>
          <a:p>
            <a:pPr>
              <a:defRPr/>
            </a:pPr>
            <a:fld id="{02705396-7B51-4749-B24C-37D4328957A5}" type="slidenum">
              <a:rPr lang="en-US"/>
              <a:pPr>
                <a:defRPr/>
              </a:pPr>
              <a:t>33</a:t>
            </a:fld>
            <a:endParaRPr lang="en-US" dirty="0"/>
          </a:p>
        </p:txBody>
      </p:sp>
      <p:sp>
        <p:nvSpPr>
          <p:cNvPr id="50177"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2B3FF291-0952-497F-82E9-891D797FEF9D}" type="slidenum">
              <a:rPr lang="en-US" sz="800"/>
              <a:pPr algn="r"/>
              <a:t>33</a:t>
            </a:fld>
            <a:endParaRPr lang="en-US" sz="800"/>
          </a:p>
        </p:txBody>
      </p:sp>
      <p:sp>
        <p:nvSpPr>
          <p:cNvPr id="50178" name="Content Placeholder 6"/>
          <p:cNvSpPr>
            <a:spLocks/>
          </p:cNvSpPr>
          <p:nvPr/>
        </p:nvSpPr>
        <p:spPr bwMode="auto">
          <a:xfrm>
            <a:off x="560388" y="1484313"/>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Design of the transition to the delivery chute</a:t>
            </a:r>
          </a:p>
          <a:p>
            <a:pPr marL="534988" lvl="1" indent="-265113" eaLnBrk="0" hangingPunct="0">
              <a:spcBef>
                <a:spcPts val="1200"/>
              </a:spcBef>
              <a:buClr>
                <a:schemeClr val="accent1"/>
              </a:buClr>
              <a:buFont typeface="Arial" charset="0"/>
              <a:buChar char="•"/>
            </a:pPr>
            <a:r>
              <a:rPr lang="en-GB"/>
              <a:t>Prefer a guided rail design over a sprocket wheel to prevent polygon effect</a:t>
            </a:r>
          </a:p>
        </p:txBody>
      </p:sp>
      <p:sp>
        <p:nvSpPr>
          <p:cNvPr id="50179" name="Title 5"/>
          <p:cNvSpPr>
            <a:spLocks/>
          </p:cNvSpPr>
          <p:nvPr/>
        </p:nvSpPr>
        <p:spPr bwMode="auto">
          <a:xfrm>
            <a:off x="560388" y="344488"/>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Impacts on Chain Life</a:t>
            </a:r>
          </a:p>
        </p:txBody>
      </p:sp>
      <p:grpSp>
        <p:nvGrpSpPr>
          <p:cNvPr id="50180" name="Group 13"/>
          <p:cNvGrpSpPr>
            <a:grpSpLocks/>
          </p:cNvGrpSpPr>
          <p:nvPr/>
        </p:nvGrpSpPr>
        <p:grpSpPr bwMode="auto">
          <a:xfrm>
            <a:off x="633413" y="2913063"/>
            <a:ext cx="4784725" cy="2824162"/>
            <a:chOff x="1604963" y="3327400"/>
            <a:chExt cx="4411662" cy="2608263"/>
          </a:xfrm>
        </p:grpSpPr>
        <p:pic>
          <p:nvPicPr>
            <p:cNvPr id="50186" name="Picture 7" descr="SCL-reclaimer4   delivery end"/>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08138" y="3327400"/>
              <a:ext cx="4408487" cy="2608263"/>
            </a:xfrm>
            <a:prstGeom prst="rect">
              <a:avLst/>
            </a:prstGeom>
            <a:noFill/>
            <a:ln w="19050">
              <a:noFill/>
              <a:miter lim="800000"/>
              <a:headEnd/>
              <a:tailEnd/>
            </a:ln>
          </p:spPr>
        </p:pic>
        <p:sp>
          <p:nvSpPr>
            <p:cNvPr id="10" name="Line 8"/>
            <p:cNvSpPr>
              <a:spLocks noChangeShapeType="1"/>
            </p:cNvSpPr>
            <p:nvPr/>
          </p:nvSpPr>
          <p:spPr bwMode="auto">
            <a:xfrm>
              <a:off x="1684004" y="4013554"/>
              <a:ext cx="133198" cy="1020434"/>
            </a:xfrm>
            <a:prstGeom prst="line">
              <a:avLst/>
            </a:prstGeom>
            <a:noFill/>
            <a:ln w="19050">
              <a:solidFill>
                <a:srgbClr val="FF0000"/>
              </a:solidFill>
              <a:round/>
              <a:headEnd/>
              <a:tailEnd type="triangle" w="med" len="me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1" name="Freeform 9"/>
            <p:cNvSpPr>
              <a:spLocks/>
            </p:cNvSpPr>
            <p:nvPr/>
          </p:nvSpPr>
          <p:spPr bwMode="auto">
            <a:xfrm>
              <a:off x="1604963" y="4903500"/>
              <a:ext cx="1043634" cy="219921"/>
            </a:xfrm>
            <a:custGeom>
              <a:avLst/>
              <a:gdLst>
                <a:gd name="T0" fmla="*/ 0 w 695"/>
                <a:gd name="T1" fmla="*/ 150 h 150"/>
                <a:gd name="T2" fmla="*/ 213 w 695"/>
                <a:gd name="T3" fmla="*/ 118 h 150"/>
                <a:gd name="T4" fmla="*/ 426 w 695"/>
                <a:gd name="T5" fmla="*/ 71 h 150"/>
                <a:gd name="T6" fmla="*/ 695 w 695"/>
                <a:gd name="T7" fmla="*/ 0 h 150"/>
              </a:gdLst>
              <a:ahLst/>
              <a:cxnLst>
                <a:cxn ang="0">
                  <a:pos x="T0" y="T1"/>
                </a:cxn>
                <a:cxn ang="0">
                  <a:pos x="T2" y="T3"/>
                </a:cxn>
                <a:cxn ang="0">
                  <a:pos x="T4" y="T5"/>
                </a:cxn>
                <a:cxn ang="0">
                  <a:pos x="T6" y="T7"/>
                </a:cxn>
              </a:cxnLst>
              <a:rect l="0" t="0" r="r" b="b"/>
              <a:pathLst>
                <a:path w="695" h="150">
                  <a:moveTo>
                    <a:pt x="0" y="150"/>
                  </a:moveTo>
                  <a:cubicBezTo>
                    <a:pt x="71" y="140"/>
                    <a:pt x="142" y="131"/>
                    <a:pt x="213" y="118"/>
                  </a:cubicBezTo>
                  <a:cubicBezTo>
                    <a:pt x="284" y="105"/>
                    <a:pt x="346" y="91"/>
                    <a:pt x="426" y="71"/>
                  </a:cubicBezTo>
                  <a:cubicBezTo>
                    <a:pt x="506" y="51"/>
                    <a:pt x="653" y="12"/>
                    <a:pt x="695" y="0"/>
                  </a:cubicBezTo>
                </a:path>
              </a:pathLst>
            </a:custGeom>
            <a:noFill/>
            <a:ln w="19050" cap="flat" cmpd="sng">
              <a:solidFill>
                <a:srgbClr val="FF0000"/>
              </a:solidFill>
              <a:prstDash val="solid"/>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sp>
          <p:nvSpPr>
            <p:cNvPr id="12" name="Freeform 10"/>
            <p:cNvSpPr>
              <a:spLocks/>
            </p:cNvSpPr>
            <p:nvPr/>
          </p:nvSpPr>
          <p:spPr bwMode="auto">
            <a:xfrm>
              <a:off x="3086251" y="4580949"/>
              <a:ext cx="557678" cy="171539"/>
            </a:xfrm>
            <a:custGeom>
              <a:avLst/>
              <a:gdLst>
                <a:gd name="T0" fmla="*/ 0 w 371"/>
                <a:gd name="T1" fmla="*/ 118 h 118"/>
                <a:gd name="T2" fmla="*/ 166 w 371"/>
                <a:gd name="T3" fmla="*/ 71 h 118"/>
                <a:gd name="T4" fmla="*/ 371 w 371"/>
                <a:gd name="T5" fmla="*/ 0 h 118"/>
              </a:gdLst>
              <a:ahLst/>
              <a:cxnLst>
                <a:cxn ang="0">
                  <a:pos x="T0" y="T1"/>
                </a:cxn>
                <a:cxn ang="0">
                  <a:pos x="T2" y="T3"/>
                </a:cxn>
                <a:cxn ang="0">
                  <a:pos x="T4" y="T5"/>
                </a:cxn>
              </a:cxnLst>
              <a:rect l="0" t="0" r="r" b="b"/>
              <a:pathLst>
                <a:path w="371" h="118">
                  <a:moveTo>
                    <a:pt x="0" y="118"/>
                  </a:moveTo>
                  <a:cubicBezTo>
                    <a:pt x="52" y="104"/>
                    <a:pt x="104" y="91"/>
                    <a:pt x="166" y="71"/>
                  </a:cubicBezTo>
                  <a:cubicBezTo>
                    <a:pt x="228" y="51"/>
                    <a:pt x="338" y="12"/>
                    <a:pt x="371" y="0"/>
                  </a:cubicBezTo>
                </a:path>
              </a:pathLst>
            </a:custGeom>
            <a:noFill/>
            <a:ln w="19050" cap="flat" cmpd="sng">
              <a:solidFill>
                <a:srgbClr val="FF0000"/>
              </a:solidFill>
              <a:prstDash val="solid"/>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grpSp>
        <p:nvGrpSpPr>
          <p:cNvPr id="50181" name="Group 14"/>
          <p:cNvGrpSpPr>
            <a:grpSpLocks/>
          </p:cNvGrpSpPr>
          <p:nvPr/>
        </p:nvGrpSpPr>
        <p:grpSpPr bwMode="auto">
          <a:xfrm>
            <a:off x="5576888" y="2913063"/>
            <a:ext cx="3768725" cy="2832100"/>
            <a:chOff x="6175375" y="3327400"/>
            <a:chExt cx="3481388" cy="2616200"/>
          </a:xfrm>
        </p:grpSpPr>
        <p:pic>
          <p:nvPicPr>
            <p:cNvPr id="50184" name="Picture 2" descr="218-1850_IMG-vergrössert"/>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175375" y="3327400"/>
              <a:ext cx="3481388" cy="2616200"/>
            </a:xfrm>
            <a:prstGeom prst="rect">
              <a:avLst/>
            </a:prstGeom>
            <a:noFill/>
            <a:ln w="19050" algn="ctr">
              <a:noFill/>
              <a:miter lim="800000"/>
              <a:headEnd/>
              <a:tailEnd/>
            </a:ln>
          </p:spPr>
        </p:pic>
        <p:sp>
          <p:nvSpPr>
            <p:cNvPr id="13" name="Oval 11"/>
            <p:cNvSpPr>
              <a:spLocks noChangeArrowheads="1"/>
            </p:cNvSpPr>
            <p:nvPr/>
          </p:nvSpPr>
          <p:spPr bwMode="auto">
            <a:xfrm>
              <a:off x="7241495" y="4283545"/>
              <a:ext cx="1168773" cy="1167318"/>
            </a:xfrm>
            <a:prstGeom prst="ellipse">
              <a:avLst/>
            </a:prstGeom>
            <a:noFill/>
            <a:ln w="25400">
              <a:solidFill>
                <a:srgbClr val="FF0000"/>
              </a:solidFill>
              <a:round/>
              <a:headEnd/>
              <a:tailEnd/>
            </a:ln>
            <a:effectLst/>
            <a:extLst/>
          </p:spPr>
          <p:txBody>
            <a:bodyPr wrap="none" anchor="ctr"/>
            <a:lstStyle/>
            <a:p>
              <a:pPr fontAlgn="auto">
                <a:spcBef>
                  <a:spcPts val="0"/>
                </a:spcBef>
                <a:spcAft>
                  <a:spcPts val="0"/>
                </a:spcAft>
                <a:defRPr/>
              </a:pPr>
              <a:endParaRPr lang="en-GB" kern="0">
                <a:solidFill>
                  <a:sysClr val="windowText" lastClr="000000"/>
                </a:solidFill>
                <a:latin typeface="+mn-lt"/>
                <a:cs typeface="+mn-cs"/>
              </a:endParaRPr>
            </a:p>
          </p:txBody>
        </p:sp>
      </p:grpSp>
      <p:pic>
        <p:nvPicPr>
          <p:cNvPr id="50182" name="Picture 2" descr="D:\Users\alindau\AppData\Local\Microsoft\Windows\Temporary Internet Files\Content.IE5\2CNBSFVP\MC900441310[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694238" y="5059363"/>
            <a:ext cx="723900" cy="723900"/>
          </a:xfrm>
          <a:prstGeom prst="rect">
            <a:avLst/>
          </a:prstGeom>
          <a:noFill/>
          <a:ln w="9525">
            <a:noFill/>
            <a:miter lim="800000"/>
            <a:headEnd/>
            <a:tailEnd/>
          </a:ln>
        </p:spPr>
      </p:pic>
      <p:sp>
        <p:nvSpPr>
          <p:cNvPr id="50183" name="&quot;No&quot; Symbol 16"/>
          <p:cNvSpPr>
            <a:spLocks/>
          </p:cNvSpPr>
          <p:nvPr/>
        </p:nvSpPr>
        <p:spPr bwMode="auto">
          <a:xfrm>
            <a:off x="8769350" y="5157788"/>
            <a:ext cx="503238" cy="504825"/>
          </a:xfrm>
          <a:custGeom>
            <a:avLst/>
            <a:gdLst>
              <a:gd name="T0" fmla="*/ 250803 w 504056"/>
              <a:gd name="T1" fmla="*/ 0 h 504056"/>
              <a:gd name="T2" fmla="*/ 73458 w 504056"/>
              <a:gd name="T3" fmla="*/ 74156 h 504056"/>
              <a:gd name="T4" fmla="*/ 0 w 504056"/>
              <a:gd name="T5" fmla="*/ 253183 h 504056"/>
              <a:gd name="T6" fmla="*/ 73458 w 504056"/>
              <a:gd name="T7" fmla="*/ 432210 h 504056"/>
              <a:gd name="T8" fmla="*/ 250803 w 504056"/>
              <a:gd name="T9" fmla="*/ 506366 h 504056"/>
              <a:gd name="T10" fmla="*/ 428148 w 504056"/>
              <a:gd name="T11" fmla="*/ 432210 h 504056"/>
              <a:gd name="T12" fmla="*/ 501606 w 504056"/>
              <a:gd name="T13" fmla="*/ 253183 h 504056"/>
              <a:gd name="T14" fmla="*/ 428148 w 504056"/>
              <a:gd name="T15" fmla="*/ 74156 h 504056"/>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73817 w 504056"/>
              <a:gd name="T25" fmla="*/ 73817 h 504056"/>
              <a:gd name="T26" fmla="*/ 430239 w 504056"/>
              <a:gd name="T27" fmla="*/ 430239 h 5040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4056" h="504056">
                <a:moveTo>
                  <a:pt x="0" y="252028"/>
                </a:moveTo>
                <a:lnTo>
                  <a:pt x="0" y="252028"/>
                </a:lnTo>
                <a:cubicBezTo>
                  <a:pt x="0" y="112836"/>
                  <a:pt x="112836" y="0"/>
                  <a:pt x="252027" y="0"/>
                </a:cubicBezTo>
                <a:cubicBezTo>
                  <a:pt x="391219" y="0"/>
                  <a:pt x="504056" y="112836"/>
                  <a:pt x="504056" y="252028"/>
                </a:cubicBezTo>
                <a:cubicBezTo>
                  <a:pt x="504056" y="391219"/>
                  <a:pt x="391219" y="504055"/>
                  <a:pt x="252028" y="504056"/>
                </a:cubicBezTo>
                <a:cubicBezTo>
                  <a:pt x="112836" y="504056"/>
                  <a:pt x="0" y="391219"/>
                  <a:pt x="0" y="252028"/>
                </a:cubicBezTo>
                <a:close/>
                <a:moveTo>
                  <a:pt x="390718" y="326707"/>
                </a:moveTo>
                <a:lnTo>
                  <a:pt x="390718" y="326707"/>
                </a:lnTo>
                <a:cubicBezTo>
                  <a:pt x="403076" y="303755"/>
                  <a:pt x="409546" y="278095"/>
                  <a:pt x="409546" y="252028"/>
                </a:cubicBezTo>
                <a:cubicBezTo>
                  <a:pt x="409546" y="165033"/>
                  <a:pt x="339023" y="94511"/>
                  <a:pt x="252029" y="94511"/>
                </a:cubicBezTo>
                <a:cubicBezTo>
                  <a:pt x="225961" y="94510"/>
                  <a:pt x="200301" y="100980"/>
                  <a:pt x="177349" y="113338"/>
                </a:cubicBezTo>
                <a:close/>
                <a:moveTo>
                  <a:pt x="113338" y="177349"/>
                </a:moveTo>
                <a:lnTo>
                  <a:pt x="113337" y="177348"/>
                </a:lnTo>
                <a:cubicBezTo>
                  <a:pt x="100979" y="200300"/>
                  <a:pt x="94510" y="225960"/>
                  <a:pt x="94510" y="252027"/>
                </a:cubicBezTo>
                <a:cubicBezTo>
                  <a:pt x="94510" y="339022"/>
                  <a:pt x="165032" y="409545"/>
                  <a:pt x="252027" y="409545"/>
                </a:cubicBezTo>
                <a:cubicBezTo>
                  <a:pt x="278094" y="409545"/>
                  <a:pt x="303754" y="403075"/>
                  <a:pt x="326706" y="390717"/>
                </a:cubicBezTo>
                <a:close/>
              </a:path>
            </a:pathLst>
          </a:custGeom>
          <a:solidFill>
            <a:schemeClr val="accent2"/>
          </a:solidFill>
          <a:ln w="25400" cap="flat" cmpd="sng" algn="ctr">
            <a:noFill/>
            <a:prstDash val="solid"/>
            <a:round/>
            <a:headEnd/>
            <a:tailEnd/>
          </a:ln>
        </p:spPr>
        <p:txBody>
          <a:bodyPr anchor="ctr"/>
          <a:lstStyle/>
          <a:p>
            <a:endParaRPr lang="de-D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1"/>
          </p:nvPr>
        </p:nvSpPr>
        <p:spPr/>
        <p:txBody>
          <a:bodyPr/>
          <a:lstStyle/>
          <a:p>
            <a:pPr>
              <a:defRPr/>
            </a:pPr>
            <a:fld id="{AE1336E5-09A4-42B9-8E2A-A864C9D95030}" type="slidenum">
              <a:rPr lang="en-US"/>
              <a:pPr>
                <a:defRPr/>
              </a:pPr>
              <a:t>34</a:t>
            </a:fld>
            <a:endParaRPr lang="en-US" dirty="0"/>
          </a:p>
        </p:txBody>
      </p:sp>
      <p:sp>
        <p:nvSpPr>
          <p:cNvPr id="51201"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212E1966-5FF5-4404-AFB7-B51C5056C61B}" type="slidenum">
              <a:rPr lang="en-US" sz="800"/>
              <a:pPr algn="r"/>
              <a:t>34</a:t>
            </a:fld>
            <a:endParaRPr lang="en-US" sz="800"/>
          </a:p>
        </p:txBody>
      </p:sp>
      <p:sp>
        <p:nvSpPr>
          <p:cNvPr id="51202" name="Content Placeholder 3"/>
          <p:cNvSpPr>
            <a:spLocks/>
          </p:cNvSpPr>
          <p:nvPr/>
        </p:nvSpPr>
        <p:spPr bwMode="auto">
          <a:xfrm>
            <a:off x="560388" y="1412875"/>
            <a:ext cx="8785225" cy="5113338"/>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The traction function of the chain should be independent of guidance function in order to lower wear on rollers &amp; guides</a:t>
            </a:r>
          </a:p>
          <a:p>
            <a:pPr marL="534988" lvl="1" indent="-265113" eaLnBrk="0" hangingPunct="0">
              <a:spcBef>
                <a:spcPts val="1200"/>
              </a:spcBef>
              <a:buClr>
                <a:schemeClr val="accent1"/>
              </a:buClr>
              <a:buFont typeface="Arial" charset="0"/>
              <a:buChar char="•"/>
            </a:pPr>
            <a:r>
              <a:rPr lang="en-GB"/>
              <a:t>Install rollers directly on the scraper supports rather than on the chain</a:t>
            </a:r>
          </a:p>
        </p:txBody>
      </p:sp>
      <p:sp>
        <p:nvSpPr>
          <p:cNvPr id="51203" name="Title 4"/>
          <p:cNvSpPr>
            <a:spLocks/>
          </p:cNvSpPr>
          <p:nvPr/>
        </p:nvSpPr>
        <p:spPr bwMode="auto">
          <a:xfrm>
            <a:off x="560388" y="344488"/>
            <a:ext cx="8774112" cy="792162"/>
          </a:xfrm>
          <a:prstGeom prst="rect">
            <a:avLst/>
          </a:prstGeom>
          <a:noFill/>
          <a:ln w="9525">
            <a:noFill/>
            <a:miter lim="800000"/>
            <a:headEnd/>
            <a:tailEnd/>
          </a:ln>
        </p:spPr>
        <p:txBody>
          <a:bodyPr lIns="0" tIns="0" rIns="0" bIns="7200" anchor="b"/>
          <a:lstStyle/>
          <a:p>
            <a:pPr eaLnBrk="0" hangingPunct="0">
              <a:lnSpc>
                <a:spcPct val="95000"/>
              </a:lnSpc>
            </a:pPr>
            <a:r>
              <a:rPr lang="en-GB" sz="2400" b="1"/>
              <a:t>Impacts on Chain Life</a:t>
            </a:r>
          </a:p>
        </p:txBody>
      </p:sp>
      <p:pic>
        <p:nvPicPr>
          <p:cNvPr id="51204" name="Picture 6" descr="MVT-chain1"/>
          <p:cNvPicPr>
            <a:picLocks noChangeAspect="1" noChangeArrowheads="1"/>
          </p:cNvPicPr>
          <p:nvPr/>
        </p:nvPicPr>
        <p:blipFill>
          <a:blip r:embed="rId2" cstate="email">
            <a:extLst>
              <a:ext uri="{28A0092B-C50C-407E-A947-70E740481C1C}">
                <a14:useLocalDpi xmlns:a14="http://schemas.microsoft.com/office/drawing/2010/main"/>
              </a:ext>
            </a:extLst>
          </a:blip>
          <a:srcRect t="3282"/>
          <a:stretch>
            <a:fillRect/>
          </a:stretch>
        </p:blipFill>
        <p:spPr bwMode="auto">
          <a:xfrm>
            <a:off x="1144588" y="3152775"/>
            <a:ext cx="4298950" cy="2665413"/>
          </a:xfrm>
          <a:prstGeom prst="rect">
            <a:avLst/>
          </a:prstGeom>
          <a:noFill/>
          <a:ln w="19050">
            <a:noFill/>
            <a:miter lim="800000"/>
            <a:headEnd/>
            <a:tailEnd/>
          </a:ln>
        </p:spPr>
      </p:pic>
      <p:pic>
        <p:nvPicPr>
          <p:cNvPr id="51205" name="Picture 7" descr="218-1863_IMG-vergrössert"/>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73725" y="3141663"/>
            <a:ext cx="3322638" cy="2665412"/>
          </a:xfrm>
          <a:prstGeom prst="rect">
            <a:avLst/>
          </a:prstGeom>
          <a:noFill/>
          <a:ln w="19050" algn="ctr">
            <a:noFill/>
            <a:miter lim="800000"/>
            <a:headEnd/>
            <a:tailEnd/>
          </a:ln>
        </p:spPr>
      </p:pic>
      <p:pic>
        <p:nvPicPr>
          <p:cNvPr id="51206" name="Picture 2" descr="D:\Users\alindau\AppData\Local\Microsoft\Windows\Temporary Internet Files\Content.IE5\2CNBSFVP\MC900441310[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694238" y="5059363"/>
            <a:ext cx="723900" cy="723900"/>
          </a:xfrm>
          <a:prstGeom prst="rect">
            <a:avLst/>
          </a:prstGeom>
          <a:noFill/>
          <a:ln w="9525">
            <a:noFill/>
            <a:miter lim="800000"/>
            <a:headEnd/>
            <a:tailEnd/>
          </a:ln>
        </p:spPr>
      </p:pic>
      <p:sp>
        <p:nvSpPr>
          <p:cNvPr id="51207" name="&quot;No&quot; Symbol 8"/>
          <p:cNvSpPr>
            <a:spLocks/>
          </p:cNvSpPr>
          <p:nvPr/>
        </p:nvSpPr>
        <p:spPr bwMode="auto">
          <a:xfrm>
            <a:off x="8439150" y="5229225"/>
            <a:ext cx="503238" cy="503238"/>
          </a:xfrm>
          <a:custGeom>
            <a:avLst/>
            <a:gdLst>
              <a:gd name="T0" fmla="*/ 250803 w 504056"/>
              <a:gd name="T1" fmla="*/ 0 h 504056"/>
              <a:gd name="T2" fmla="*/ 73458 w 504056"/>
              <a:gd name="T3" fmla="*/ 73458 h 504056"/>
              <a:gd name="T4" fmla="*/ 0 w 504056"/>
              <a:gd name="T5" fmla="*/ 250803 h 504056"/>
              <a:gd name="T6" fmla="*/ 73458 w 504056"/>
              <a:gd name="T7" fmla="*/ 428148 h 504056"/>
              <a:gd name="T8" fmla="*/ 250803 w 504056"/>
              <a:gd name="T9" fmla="*/ 501606 h 504056"/>
              <a:gd name="T10" fmla="*/ 428148 w 504056"/>
              <a:gd name="T11" fmla="*/ 428148 h 504056"/>
              <a:gd name="T12" fmla="*/ 501606 w 504056"/>
              <a:gd name="T13" fmla="*/ 250803 h 504056"/>
              <a:gd name="T14" fmla="*/ 428148 w 504056"/>
              <a:gd name="T15" fmla="*/ 73458 h 504056"/>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73817 w 504056"/>
              <a:gd name="T25" fmla="*/ 73817 h 504056"/>
              <a:gd name="T26" fmla="*/ 430239 w 504056"/>
              <a:gd name="T27" fmla="*/ 430239 h 5040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4056" h="504056">
                <a:moveTo>
                  <a:pt x="0" y="252028"/>
                </a:moveTo>
                <a:lnTo>
                  <a:pt x="0" y="252028"/>
                </a:lnTo>
                <a:cubicBezTo>
                  <a:pt x="0" y="112836"/>
                  <a:pt x="112836" y="0"/>
                  <a:pt x="252027" y="0"/>
                </a:cubicBezTo>
                <a:cubicBezTo>
                  <a:pt x="391219" y="0"/>
                  <a:pt x="504056" y="112836"/>
                  <a:pt x="504056" y="252028"/>
                </a:cubicBezTo>
                <a:cubicBezTo>
                  <a:pt x="504056" y="391219"/>
                  <a:pt x="391219" y="504055"/>
                  <a:pt x="252028" y="504056"/>
                </a:cubicBezTo>
                <a:cubicBezTo>
                  <a:pt x="112836" y="504056"/>
                  <a:pt x="0" y="391219"/>
                  <a:pt x="0" y="252028"/>
                </a:cubicBezTo>
                <a:close/>
                <a:moveTo>
                  <a:pt x="390718" y="326707"/>
                </a:moveTo>
                <a:lnTo>
                  <a:pt x="390718" y="326707"/>
                </a:lnTo>
                <a:cubicBezTo>
                  <a:pt x="403076" y="303755"/>
                  <a:pt x="409546" y="278095"/>
                  <a:pt x="409546" y="252028"/>
                </a:cubicBezTo>
                <a:cubicBezTo>
                  <a:pt x="409546" y="165033"/>
                  <a:pt x="339023" y="94511"/>
                  <a:pt x="252029" y="94511"/>
                </a:cubicBezTo>
                <a:cubicBezTo>
                  <a:pt x="225961" y="94510"/>
                  <a:pt x="200301" y="100980"/>
                  <a:pt x="177349" y="113338"/>
                </a:cubicBezTo>
                <a:close/>
                <a:moveTo>
                  <a:pt x="113338" y="177349"/>
                </a:moveTo>
                <a:lnTo>
                  <a:pt x="113337" y="177348"/>
                </a:lnTo>
                <a:cubicBezTo>
                  <a:pt x="100979" y="200300"/>
                  <a:pt x="94510" y="225960"/>
                  <a:pt x="94510" y="252027"/>
                </a:cubicBezTo>
                <a:cubicBezTo>
                  <a:pt x="94510" y="339022"/>
                  <a:pt x="165032" y="409545"/>
                  <a:pt x="252027" y="409545"/>
                </a:cubicBezTo>
                <a:cubicBezTo>
                  <a:pt x="278094" y="409545"/>
                  <a:pt x="303754" y="403075"/>
                  <a:pt x="326706" y="390717"/>
                </a:cubicBezTo>
                <a:close/>
              </a:path>
            </a:pathLst>
          </a:custGeom>
          <a:solidFill>
            <a:schemeClr val="accent2"/>
          </a:solidFill>
          <a:ln w="25400" cap="flat" cmpd="sng" algn="ctr">
            <a:noFill/>
            <a:prstDash val="solid"/>
            <a:round/>
            <a:headEnd/>
            <a:tailEnd/>
          </a:ln>
        </p:spPr>
        <p:txBody>
          <a:bodyPr anchor="ctr"/>
          <a:lstStyle/>
          <a:p>
            <a:endParaRPr lang="de-D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1"/>
          </p:nvPr>
        </p:nvSpPr>
        <p:spPr/>
        <p:txBody>
          <a:bodyPr/>
          <a:lstStyle/>
          <a:p>
            <a:pPr>
              <a:defRPr/>
            </a:pPr>
            <a:fld id="{DA5782C8-747A-477A-9744-A92B3CA9588A}" type="slidenum">
              <a:rPr lang="en-US"/>
              <a:pPr>
                <a:defRPr/>
              </a:pPr>
              <a:t>35</a:t>
            </a:fld>
            <a:endParaRPr lang="en-US" dirty="0"/>
          </a:p>
        </p:txBody>
      </p:sp>
      <p:sp>
        <p:nvSpPr>
          <p:cNvPr id="52225"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F8FF4C0E-E71C-497B-A2C9-9BEF173A08DA}" type="slidenum">
              <a:rPr lang="en-US" sz="800"/>
              <a:pPr algn="r"/>
              <a:t>35</a:t>
            </a:fld>
            <a:endParaRPr lang="en-US" sz="800"/>
          </a:p>
        </p:txBody>
      </p:sp>
      <p:sp>
        <p:nvSpPr>
          <p:cNvPr id="4" name="Content Placeholder 3"/>
          <p:cNvSpPr>
            <a:spLocks/>
          </p:cNvSpPr>
          <p:nvPr/>
        </p:nvSpPr>
        <p:spPr bwMode="auto">
          <a:xfrm>
            <a:off x="560388" y="1341438"/>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Tension on both chain strands should be even</a:t>
            </a:r>
          </a:p>
          <a:p>
            <a:pPr marL="269875" indent="-269875" eaLnBrk="0" hangingPunct="0">
              <a:spcBef>
                <a:spcPts val="1200"/>
              </a:spcBef>
              <a:buClr>
                <a:schemeClr val="accent1"/>
              </a:buClr>
              <a:buFont typeface="Arial" charset="0"/>
              <a:buChar char="•"/>
            </a:pPr>
            <a:r>
              <a:rPr lang="en-GB" sz="2000"/>
              <a:t>Do not over lubricate chains (to prevent material build-ups)</a:t>
            </a:r>
          </a:p>
          <a:p>
            <a:pPr marL="269875" indent="-269875" eaLnBrk="0" hangingPunct="0">
              <a:spcBef>
                <a:spcPts val="1200"/>
              </a:spcBef>
              <a:buClr>
                <a:schemeClr val="accent1"/>
              </a:buClr>
              <a:buFont typeface="Arial" charset="0"/>
              <a:buChar char="•"/>
            </a:pPr>
            <a:r>
              <a:rPr lang="en-GB" sz="2000"/>
              <a:t>Reduce uneven wear on scrapers</a:t>
            </a:r>
          </a:p>
          <a:p>
            <a:pPr marL="269875" indent="-269875" eaLnBrk="0" hangingPunct="0">
              <a:spcBef>
                <a:spcPts val="1200"/>
              </a:spcBef>
              <a:buClr>
                <a:schemeClr val="accent1"/>
              </a:buClr>
              <a:buFont typeface="Arial" charset="0"/>
              <a:buChar char="•"/>
            </a:pPr>
            <a:r>
              <a:rPr lang="en-GB" sz="2000"/>
              <a:t>Prevent material from falling on wheels (install covers)</a:t>
            </a:r>
          </a:p>
        </p:txBody>
      </p:sp>
      <p:sp>
        <p:nvSpPr>
          <p:cNvPr id="52227" name="Title 4"/>
          <p:cNvSpPr>
            <a:spLocks/>
          </p:cNvSpPr>
          <p:nvPr/>
        </p:nvSpPr>
        <p:spPr bwMode="auto">
          <a:xfrm>
            <a:off x="560388" y="330200"/>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Impacts on Chain Life</a:t>
            </a:r>
          </a:p>
        </p:txBody>
      </p:sp>
      <p:pic>
        <p:nvPicPr>
          <p:cNvPr id="6" name="Picture 26"/>
          <p:cNvPicPr>
            <a:picLocks noChangeAspect="1" noChangeArrowheads="1"/>
          </p:cNvPicPr>
          <p:nvPr/>
        </p:nvPicPr>
        <p:blipFill>
          <a:blip r:embed="rId2"/>
          <a:srcRect/>
          <a:stretch>
            <a:fillRect/>
          </a:stretch>
        </p:blipFill>
        <p:spPr bwMode="auto">
          <a:xfrm>
            <a:off x="1568450" y="3571875"/>
            <a:ext cx="3268663" cy="2449513"/>
          </a:xfrm>
          <a:prstGeom prst="rect">
            <a:avLst/>
          </a:prstGeom>
          <a:noFill/>
          <a:ln w="9525">
            <a:noFill/>
            <a:miter lim="800000"/>
            <a:headEnd/>
            <a:tailEnd/>
          </a:ln>
        </p:spPr>
      </p:pic>
      <p:pic>
        <p:nvPicPr>
          <p:cNvPr id="7" name="Picture 18"/>
          <p:cNvPicPr>
            <a:picLocks noChangeAspect="1" noChangeArrowheads="1"/>
          </p:cNvPicPr>
          <p:nvPr/>
        </p:nvPicPr>
        <p:blipFill>
          <a:blip r:embed="rId3"/>
          <a:srcRect/>
          <a:stretch>
            <a:fillRect/>
          </a:stretch>
        </p:blipFill>
        <p:spPr bwMode="auto">
          <a:xfrm>
            <a:off x="5068888" y="3571875"/>
            <a:ext cx="3268662" cy="2449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5"/>
          </p:nvPr>
        </p:nvSpPr>
        <p:spPr/>
        <p:txBody>
          <a:bodyPr/>
          <a:lstStyle/>
          <a:p>
            <a:pPr>
              <a:defRPr/>
            </a:pPr>
            <a:fld id="{B50B26F0-4A80-4BA7-A778-D573D3C127CD}" type="slidenum">
              <a:rPr lang="en-US"/>
              <a:pPr>
                <a:defRPr/>
              </a:pPr>
              <a:t>36</a:t>
            </a:fld>
            <a:endParaRPr lang="en-US" dirty="0"/>
          </a:p>
        </p:txBody>
      </p:sp>
      <p:sp>
        <p:nvSpPr>
          <p:cNvPr id="53249"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A255605C-3511-4BBB-B9DE-55AC30B4F56B}" type="slidenum">
              <a:rPr lang="en-US" sz="800"/>
              <a:pPr algn="r"/>
              <a:t>36</a:t>
            </a:fld>
            <a:endParaRPr lang="en-US" sz="800"/>
          </a:p>
        </p:txBody>
      </p:sp>
      <p:sp>
        <p:nvSpPr>
          <p:cNvPr id="53250" name="Title 6"/>
          <p:cNvSpPr>
            <a:spLocks/>
          </p:cNvSpPr>
          <p:nvPr/>
        </p:nvSpPr>
        <p:spPr bwMode="auto">
          <a:xfrm>
            <a:off x="517525" y="433388"/>
            <a:ext cx="8785225" cy="1052512"/>
          </a:xfrm>
          <a:prstGeom prst="rect">
            <a:avLst/>
          </a:prstGeom>
          <a:noFill/>
          <a:ln w="9525">
            <a:noFill/>
            <a:miter lim="800000"/>
            <a:headEnd/>
            <a:tailEnd/>
          </a:ln>
        </p:spPr>
        <p:txBody>
          <a:bodyPr lIns="0" tIns="0" rIns="0" bIns="0"/>
          <a:lstStyle/>
          <a:p>
            <a:pPr eaLnBrk="0" hangingPunct="0">
              <a:lnSpc>
                <a:spcPct val="95000"/>
              </a:lnSpc>
            </a:pPr>
            <a:r>
              <a:rPr lang="en-US" sz="2000"/>
              <a:t>Operation of Preblending Systems</a:t>
            </a:r>
            <a:endParaRPr lang="en-GB" sz="2000"/>
          </a:p>
        </p:txBody>
      </p:sp>
      <p:sp>
        <p:nvSpPr>
          <p:cNvPr id="53251" name="Title 5"/>
          <p:cNvSpPr>
            <a:spLocks/>
          </p:cNvSpPr>
          <p:nvPr/>
        </p:nvSpPr>
        <p:spPr bwMode="auto">
          <a:xfrm>
            <a:off x="560388" y="1944688"/>
            <a:ext cx="8785225" cy="1052512"/>
          </a:xfrm>
          <a:prstGeom prst="rect">
            <a:avLst/>
          </a:prstGeom>
          <a:noFill/>
          <a:ln w="9525">
            <a:noFill/>
            <a:miter lim="800000"/>
            <a:headEnd/>
            <a:tailEnd/>
          </a:ln>
        </p:spPr>
        <p:txBody>
          <a:bodyPr lIns="0" tIns="0" rIns="0" bIns="0"/>
          <a:lstStyle/>
          <a:p>
            <a:pPr eaLnBrk="0" hangingPunct="0">
              <a:lnSpc>
                <a:spcPct val="95000"/>
              </a:lnSpc>
            </a:pPr>
            <a:r>
              <a:rPr lang="en-GB" sz="3400" b="1"/>
              <a:t>Floor Grading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1"/>
          </p:nvPr>
        </p:nvSpPr>
        <p:spPr/>
        <p:txBody>
          <a:bodyPr/>
          <a:lstStyle/>
          <a:p>
            <a:pPr>
              <a:defRPr/>
            </a:pPr>
            <a:fld id="{82B9050E-2FFB-4E8F-ACBF-DED915E3857C}" type="slidenum">
              <a:rPr lang="en-US"/>
              <a:pPr>
                <a:defRPr/>
              </a:pPr>
              <a:t>37</a:t>
            </a:fld>
            <a:endParaRPr lang="en-US" dirty="0"/>
          </a:p>
        </p:txBody>
      </p:sp>
      <p:sp>
        <p:nvSpPr>
          <p:cNvPr id="54273" name="Slide Number Placeholder 7"/>
          <p:cNvSpPr txBox="1">
            <a:spLocks noGrp="1"/>
          </p:cNvSpPr>
          <p:nvPr/>
        </p:nvSpPr>
        <p:spPr bwMode="auto">
          <a:xfrm>
            <a:off x="8948738" y="6416675"/>
            <a:ext cx="433387" cy="166688"/>
          </a:xfrm>
          <a:prstGeom prst="rect">
            <a:avLst/>
          </a:prstGeom>
          <a:noFill/>
          <a:ln w="9525">
            <a:noFill/>
            <a:miter lim="800000"/>
            <a:headEnd/>
            <a:tailEnd/>
          </a:ln>
        </p:spPr>
        <p:txBody>
          <a:bodyPr wrap="none" lIns="0" tIns="0" rIns="0" bIns="0" anchor="b"/>
          <a:lstStyle/>
          <a:p>
            <a:pPr algn="r"/>
            <a:fld id="{772322B2-DA5D-4FEB-8300-E6BEE4DEE07D}" type="slidenum">
              <a:rPr lang="en-US" sz="800"/>
              <a:pPr algn="r"/>
              <a:t>37</a:t>
            </a:fld>
            <a:endParaRPr lang="en-US" sz="800"/>
          </a:p>
        </p:txBody>
      </p:sp>
      <p:sp>
        <p:nvSpPr>
          <p:cNvPr id="7" name="Content Placeholder 6"/>
          <p:cNvSpPr>
            <a:spLocks/>
          </p:cNvSpPr>
          <p:nvPr/>
        </p:nvSpPr>
        <p:spPr bwMode="auto">
          <a:xfrm>
            <a:off x="560388" y="1195388"/>
            <a:ext cx="8785225" cy="5113337"/>
          </a:xfrm>
          <a:prstGeom prst="rect">
            <a:avLst/>
          </a:prstGeom>
          <a:noFill/>
          <a:ln w="9525">
            <a:noFill/>
            <a:miter lim="800000"/>
            <a:headEnd/>
            <a:tailEnd/>
          </a:ln>
        </p:spPr>
        <p:txBody>
          <a:bodyPr lIns="0" tIns="0" rIns="0" bIns="0"/>
          <a:lstStyle/>
          <a:p>
            <a:pPr marL="269875" indent="-269875" eaLnBrk="0" hangingPunct="0">
              <a:spcBef>
                <a:spcPts val="1200"/>
              </a:spcBef>
              <a:buClr>
                <a:schemeClr val="accent1"/>
              </a:buClr>
              <a:buFont typeface="Arial" charset="0"/>
              <a:buChar char="•"/>
            </a:pPr>
            <a:r>
              <a:rPr lang="en-GB" sz="2000"/>
              <a:t>Prevent floor compaction in order to</a:t>
            </a:r>
          </a:p>
          <a:p>
            <a:pPr marL="534988" lvl="1" indent="-265113" eaLnBrk="0" hangingPunct="0">
              <a:spcBef>
                <a:spcPts val="1200"/>
              </a:spcBef>
              <a:buClr>
                <a:schemeClr val="accent1"/>
              </a:buClr>
              <a:buFont typeface="Arial" charset="0"/>
              <a:buChar char="•"/>
            </a:pPr>
            <a:r>
              <a:rPr lang="en-GB"/>
              <a:t>Prevent reclaimer chain damage when switching pile</a:t>
            </a:r>
          </a:p>
          <a:p>
            <a:pPr marL="534988" lvl="1" indent="-265113" eaLnBrk="0" hangingPunct="0">
              <a:spcBef>
                <a:spcPts val="1200"/>
              </a:spcBef>
              <a:buClr>
                <a:schemeClr val="accent1"/>
              </a:buClr>
              <a:buFont typeface="Arial" charset="0"/>
              <a:buChar char="•"/>
            </a:pPr>
            <a:r>
              <a:rPr lang="en-GB"/>
              <a:t>Reduce power consumption and wear of scrapers</a:t>
            </a:r>
          </a:p>
          <a:p>
            <a:pPr marL="534988" lvl="1" indent="-265113" eaLnBrk="0" hangingPunct="0">
              <a:spcBef>
                <a:spcPts val="1200"/>
              </a:spcBef>
              <a:buClr>
                <a:schemeClr val="accent1"/>
              </a:buClr>
              <a:buFont typeface="Arial" charset="0"/>
              <a:buNone/>
            </a:pPr>
            <a:endParaRPr lang="en-GB"/>
          </a:p>
          <a:p>
            <a:pPr marL="269875" indent="-269875" eaLnBrk="0" hangingPunct="0">
              <a:spcBef>
                <a:spcPts val="1200"/>
              </a:spcBef>
              <a:buClr>
                <a:schemeClr val="accent1"/>
              </a:buClr>
              <a:buFont typeface="Arial" charset="0"/>
              <a:buChar char="•"/>
            </a:pPr>
            <a:r>
              <a:rPr lang="en-GB" sz="2000"/>
              <a:t>Install loosening teeth on scrapers</a:t>
            </a:r>
          </a:p>
          <a:p>
            <a:pPr marL="534988" lvl="1" indent="-265113" eaLnBrk="0" hangingPunct="0">
              <a:spcBef>
                <a:spcPts val="1200"/>
              </a:spcBef>
              <a:buClr>
                <a:schemeClr val="accent1"/>
              </a:buClr>
              <a:buFont typeface="Arial" charset="0"/>
              <a:buChar char="•"/>
            </a:pPr>
            <a:r>
              <a:rPr lang="en-GB"/>
              <a:t>Staggered pattern</a:t>
            </a:r>
          </a:p>
          <a:p>
            <a:pPr marL="269875" indent="-269875" eaLnBrk="0" hangingPunct="0">
              <a:spcBef>
                <a:spcPts val="1200"/>
              </a:spcBef>
              <a:buClr>
                <a:schemeClr val="accent1"/>
              </a:buClr>
              <a:buFont typeface="Arial" charset="0"/>
              <a:buChar char="•"/>
            </a:pPr>
            <a:r>
              <a:rPr lang="en-GB" sz="2000"/>
              <a:t>Grade the floor once a year</a:t>
            </a:r>
          </a:p>
          <a:p>
            <a:pPr marL="269875" indent="-269875" eaLnBrk="0" hangingPunct="0">
              <a:spcBef>
                <a:spcPts val="1200"/>
              </a:spcBef>
              <a:buClr>
                <a:schemeClr val="accent1"/>
              </a:buClr>
              <a:buFont typeface="Arial" charset="0"/>
              <a:buChar char="•"/>
            </a:pPr>
            <a:r>
              <a:rPr lang="en-GB" sz="2000"/>
              <a:t>Run the chain also when shunting</a:t>
            </a:r>
          </a:p>
          <a:p>
            <a:pPr marL="534988" lvl="1" indent="-265113" eaLnBrk="0" hangingPunct="0">
              <a:spcBef>
                <a:spcPts val="1200"/>
              </a:spcBef>
              <a:buClr>
                <a:schemeClr val="accent1"/>
              </a:buClr>
              <a:buFont typeface="Arial" charset="0"/>
              <a:buChar char="•"/>
            </a:pPr>
            <a:endParaRPr lang="en-GB"/>
          </a:p>
        </p:txBody>
      </p:sp>
      <p:sp>
        <p:nvSpPr>
          <p:cNvPr id="54275" name="Title 5"/>
          <p:cNvSpPr>
            <a:spLocks/>
          </p:cNvSpPr>
          <p:nvPr/>
        </p:nvSpPr>
        <p:spPr bwMode="auto">
          <a:xfrm>
            <a:off x="560388" y="330200"/>
            <a:ext cx="8774112" cy="792163"/>
          </a:xfrm>
          <a:prstGeom prst="rect">
            <a:avLst/>
          </a:prstGeom>
          <a:noFill/>
          <a:ln w="9525">
            <a:noFill/>
            <a:miter lim="800000"/>
            <a:headEnd/>
            <a:tailEnd/>
          </a:ln>
        </p:spPr>
        <p:txBody>
          <a:bodyPr lIns="0" tIns="0" rIns="0" bIns="7200" anchor="b"/>
          <a:lstStyle/>
          <a:p>
            <a:pPr eaLnBrk="0" hangingPunct="0">
              <a:lnSpc>
                <a:spcPct val="95000"/>
              </a:lnSpc>
            </a:pPr>
            <a:r>
              <a:rPr lang="en-GB" sz="2400" b="1"/>
              <a:t>Floor Grading</a:t>
            </a:r>
          </a:p>
        </p:txBody>
      </p:sp>
      <p:pic>
        <p:nvPicPr>
          <p:cNvPr id="8" name="Picture 5" descr="SCL-reclaimer3 shovel detail"/>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48400" y="2133600"/>
            <a:ext cx="3168650" cy="2378075"/>
          </a:xfrm>
          <a:prstGeom prst="rect">
            <a:avLst/>
          </a:prstGeom>
          <a:noFill/>
          <a:ln w="19050">
            <a:noFill/>
            <a:miter lim="800000"/>
            <a:headEnd/>
            <a:tailEnd/>
          </a:ln>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08088" y="4652963"/>
            <a:ext cx="4824412" cy="1722437"/>
          </a:xfrm>
          <a:prstGeom prst="rect">
            <a:avLst/>
          </a:prstGeom>
          <a:noFill/>
          <a:ln w="9525">
            <a:noFill/>
            <a:miter lim="800000"/>
            <a:headEnd/>
            <a:tailEnd/>
          </a:ln>
        </p:spPr>
      </p:pic>
      <p:pic>
        <p:nvPicPr>
          <p:cNvPr id="10" name="Picture 2" descr="D:\Users\alindau\AppData\Local\Microsoft\Windows\Temporary Internet Files\Content.IE5\2CNBSFVP\MC900441310[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553450" y="3716338"/>
            <a:ext cx="723900" cy="722312"/>
          </a:xfrm>
          <a:prstGeom prst="rect">
            <a:avLst/>
          </a:prstGeom>
          <a:noFill/>
          <a:ln w="9525">
            <a:noFill/>
            <a:miter lim="800000"/>
            <a:headEnd/>
            <a:tailEnd/>
          </a:ln>
        </p:spPr>
      </p:pic>
      <p:sp>
        <p:nvSpPr>
          <p:cNvPr id="11" name="&quot;No&quot; Symbol 10"/>
          <p:cNvSpPr>
            <a:spLocks/>
          </p:cNvSpPr>
          <p:nvPr/>
        </p:nvSpPr>
        <p:spPr bwMode="auto">
          <a:xfrm>
            <a:off x="5427663" y="5803900"/>
            <a:ext cx="504825" cy="504825"/>
          </a:xfrm>
          <a:custGeom>
            <a:avLst/>
            <a:gdLst>
              <a:gd name="T0" fmla="*/ 253183 w 504056"/>
              <a:gd name="T1" fmla="*/ 0 h 504056"/>
              <a:gd name="T2" fmla="*/ 74156 w 504056"/>
              <a:gd name="T3" fmla="*/ 74156 h 504056"/>
              <a:gd name="T4" fmla="*/ 0 w 504056"/>
              <a:gd name="T5" fmla="*/ 253183 h 504056"/>
              <a:gd name="T6" fmla="*/ 74156 w 504056"/>
              <a:gd name="T7" fmla="*/ 432210 h 504056"/>
              <a:gd name="T8" fmla="*/ 253183 w 504056"/>
              <a:gd name="T9" fmla="*/ 506366 h 504056"/>
              <a:gd name="T10" fmla="*/ 432210 w 504056"/>
              <a:gd name="T11" fmla="*/ 432210 h 504056"/>
              <a:gd name="T12" fmla="*/ 506366 w 504056"/>
              <a:gd name="T13" fmla="*/ 253183 h 504056"/>
              <a:gd name="T14" fmla="*/ 432210 w 504056"/>
              <a:gd name="T15" fmla="*/ 74156 h 504056"/>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73817 w 504056"/>
              <a:gd name="T25" fmla="*/ 73817 h 504056"/>
              <a:gd name="T26" fmla="*/ 430239 w 504056"/>
              <a:gd name="T27" fmla="*/ 430239 h 5040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4056" h="504056">
                <a:moveTo>
                  <a:pt x="0" y="252028"/>
                </a:moveTo>
                <a:lnTo>
                  <a:pt x="0" y="252028"/>
                </a:lnTo>
                <a:cubicBezTo>
                  <a:pt x="0" y="112836"/>
                  <a:pt x="112836" y="0"/>
                  <a:pt x="252027" y="0"/>
                </a:cubicBezTo>
                <a:cubicBezTo>
                  <a:pt x="391219" y="0"/>
                  <a:pt x="504056" y="112836"/>
                  <a:pt x="504056" y="252028"/>
                </a:cubicBezTo>
                <a:cubicBezTo>
                  <a:pt x="504056" y="391219"/>
                  <a:pt x="391219" y="504055"/>
                  <a:pt x="252028" y="504056"/>
                </a:cubicBezTo>
                <a:cubicBezTo>
                  <a:pt x="112836" y="504056"/>
                  <a:pt x="0" y="391219"/>
                  <a:pt x="0" y="252028"/>
                </a:cubicBezTo>
                <a:close/>
                <a:moveTo>
                  <a:pt x="390718" y="326707"/>
                </a:moveTo>
                <a:lnTo>
                  <a:pt x="390718" y="326707"/>
                </a:lnTo>
                <a:cubicBezTo>
                  <a:pt x="403076" y="303755"/>
                  <a:pt x="409546" y="278095"/>
                  <a:pt x="409546" y="252028"/>
                </a:cubicBezTo>
                <a:cubicBezTo>
                  <a:pt x="409546" y="165033"/>
                  <a:pt x="339023" y="94511"/>
                  <a:pt x="252029" y="94511"/>
                </a:cubicBezTo>
                <a:cubicBezTo>
                  <a:pt x="225961" y="94510"/>
                  <a:pt x="200301" y="100980"/>
                  <a:pt x="177349" y="113338"/>
                </a:cubicBezTo>
                <a:close/>
                <a:moveTo>
                  <a:pt x="113338" y="177349"/>
                </a:moveTo>
                <a:lnTo>
                  <a:pt x="113337" y="177348"/>
                </a:lnTo>
                <a:cubicBezTo>
                  <a:pt x="100979" y="200300"/>
                  <a:pt x="94510" y="225960"/>
                  <a:pt x="94510" y="252027"/>
                </a:cubicBezTo>
                <a:cubicBezTo>
                  <a:pt x="94510" y="339022"/>
                  <a:pt x="165032" y="409545"/>
                  <a:pt x="252027" y="409545"/>
                </a:cubicBezTo>
                <a:cubicBezTo>
                  <a:pt x="278094" y="409545"/>
                  <a:pt x="303754" y="403075"/>
                  <a:pt x="326706" y="390717"/>
                </a:cubicBezTo>
                <a:close/>
              </a:path>
            </a:pathLst>
          </a:custGeom>
          <a:solidFill>
            <a:schemeClr val="accent2"/>
          </a:solidFill>
          <a:ln w="25400" cap="flat" cmpd="sng" algn="ctr">
            <a:noFill/>
            <a:prstDash val="solid"/>
            <a:round/>
            <a:headEnd/>
            <a:tailEnd/>
          </a:ln>
        </p:spPr>
        <p:txBody>
          <a:bodyPr anchor="ct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500"/>
                                        <p:tgtEl>
                                          <p:spTgt spid="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fade">
                                      <p:cBhvr>
                                        <p:cTn id="26" dur="500"/>
                                        <p:tgtEl>
                                          <p:spTgt spid="7">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Size Reduction</a:t>
            </a:r>
            <a:endParaRPr lang="en-GB" dirty="0"/>
          </a:p>
        </p:txBody>
      </p:sp>
      <p:pic>
        <p:nvPicPr>
          <p:cNvPr id="14" name="Content Placeholder 18"/>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tretch>
            <a:fillRect/>
          </a:stretch>
        </p:blipFill>
        <p:spPr>
          <a:xfrm>
            <a:off x="1280865" y="1252800"/>
            <a:ext cx="8136631" cy="1967232"/>
          </a:xfrm>
          <a:prstGeom prst="rect">
            <a:avLst/>
          </a:prstGeom>
        </p:spPr>
      </p:pic>
      <p:sp>
        <p:nvSpPr>
          <p:cNvPr id="15" name="Rectangle 14"/>
          <p:cNvSpPr/>
          <p:nvPr/>
        </p:nvSpPr>
        <p:spPr>
          <a:xfrm>
            <a:off x="1208584" y="1271040"/>
            <a:ext cx="6120680" cy="187220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AutoShape 26"/>
          <p:cNvSpPr>
            <a:spLocks/>
          </p:cNvSpPr>
          <p:nvPr/>
        </p:nvSpPr>
        <p:spPr bwMode="auto">
          <a:xfrm>
            <a:off x="848544" y="4012374"/>
            <a:ext cx="1296144" cy="449263"/>
          </a:xfrm>
          <a:prstGeom prst="borderCallout1">
            <a:avLst>
              <a:gd name="adj1" fmla="val -3057"/>
              <a:gd name="adj2" fmla="val 50457"/>
              <a:gd name="adj3" fmla="val -299413"/>
              <a:gd name="adj4" fmla="val 66089"/>
            </a:avLst>
          </a:prstGeom>
          <a:solidFill>
            <a:schemeClr val="bg1"/>
          </a:solidFill>
          <a:ln w="19050">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dirty="0" smtClean="0">
                <a:solidFill>
                  <a:schemeClr val="tx1"/>
                </a:solidFill>
              </a:rPr>
              <a:t>Blasting</a:t>
            </a:r>
            <a:endParaRPr lang="en-US" sz="1800" baseline="0" dirty="0">
              <a:solidFill>
                <a:schemeClr val="tx1"/>
              </a:solidFill>
            </a:endParaRPr>
          </a:p>
        </p:txBody>
      </p:sp>
      <p:sp>
        <p:nvSpPr>
          <p:cNvPr id="21" name="AutoShape 26"/>
          <p:cNvSpPr>
            <a:spLocks/>
          </p:cNvSpPr>
          <p:nvPr/>
        </p:nvSpPr>
        <p:spPr bwMode="auto">
          <a:xfrm>
            <a:off x="3368824" y="4012374"/>
            <a:ext cx="1225277" cy="449263"/>
          </a:xfrm>
          <a:prstGeom prst="borderCallout1">
            <a:avLst>
              <a:gd name="adj1" fmla="val -225974"/>
              <a:gd name="adj2" fmla="val -37651"/>
              <a:gd name="adj3" fmla="val -1382"/>
              <a:gd name="adj4" fmla="val 50510"/>
            </a:avLst>
          </a:prstGeom>
          <a:solidFill>
            <a:schemeClr val="bg1"/>
          </a:solidFill>
          <a:ln w="19050">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dirty="0" smtClean="0">
                <a:solidFill>
                  <a:schemeClr val="tx1"/>
                </a:solidFill>
              </a:rPr>
              <a:t>Crushing</a:t>
            </a:r>
          </a:p>
        </p:txBody>
      </p:sp>
      <p:sp>
        <p:nvSpPr>
          <p:cNvPr id="24" name="AutoShape 26"/>
          <p:cNvSpPr>
            <a:spLocks/>
          </p:cNvSpPr>
          <p:nvPr/>
        </p:nvSpPr>
        <p:spPr bwMode="auto">
          <a:xfrm>
            <a:off x="5745088" y="4012374"/>
            <a:ext cx="1224136" cy="449263"/>
          </a:xfrm>
          <a:prstGeom prst="borderCallout1">
            <a:avLst>
              <a:gd name="adj1" fmla="val -225975"/>
              <a:gd name="adj2" fmla="val 51782"/>
              <a:gd name="adj3" fmla="val -1382"/>
              <a:gd name="adj4" fmla="val 50510"/>
            </a:avLst>
          </a:prstGeom>
          <a:solidFill>
            <a:schemeClr val="bg1"/>
          </a:solidFill>
          <a:ln w="19050">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dirty="0" smtClean="0">
                <a:solidFill>
                  <a:schemeClr val="tx1"/>
                </a:solidFill>
              </a:rPr>
              <a:t>Grinding</a:t>
            </a:r>
          </a:p>
        </p:txBody>
      </p:sp>
      <p:sp>
        <p:nvSpPr>
          <p:cNvPr id="17" name="AutoShape 26"/>
          <p:cNvSpPr>
            <a:spLocks/>
          </p:cNvSpPr>
          <p:nvPr/>
        </p:nvSpPr>
        <p:spPr bwMode="auto">
          <a:xfrm>
            <a:off x="2288704" y="4980001"/>
            <a:ext cx="4536504" cy="449263"/>
          </a:xfrm>
          <a:prstGeom prst="borderCallout1">
            <a:avLst>
              <a:gd name="adj1" fmla="val -634"/>
              <a:gd name="adj2" fmla="val 18521"/>
              <a:gd name="adj3" fmla="val -473870"/>
              <a:gd name="adj4" fmla="val 10406"/>
            </a:avLst>
          </a:prstGeom>
          <a:solidFill>
            <a:schemeClr val="bg1"/>
          </a:solidFill>
          <a:ln w="19050">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dirty="0" smtClean="0">
                <a:solidFill>
                  <a:schemeClr val="tx1"/>
                </a:solidFill>
              </a:rPr>
              <a:t>Dosing for optimal size reduction process</a:t>
            </a:r>
            <a:endParaRPr lang="en-US" sz="1800" baseline="0" dirty="0">
              <a:solidFill>
                <a:schemeClr val="tx1"/>
              </a:solidFill>
            </a:endParaRPr>
          </a:p>
        </p:txBody>
      </p:sp>
      <p:cxnSp>
        <p:nvCxnSpPr>
          <p:cNvPr id="6" name="Straight Connector 5"/>
          <p:cNvCxnSpPr/>
          <p:nvPr/>
        </p:nvCxnSpPr>
        <p:spPr>
          <a:xfrm rot="5400000">
            <a:off x="3555969" y="3387581"/>
            <a:ext cx="2795772" cy="430338"/>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GB" noProof="0" smtClean="0"/>
              <a:pPr/>
              <a:t>4</a:t>
            </a:fld>
            <a:endParaRPr lang="en-GB" noProof="0" dirty="0"/>
          </a:p>
        </p:txBody>
      </p:sp>
    </p:spTree>
    <p:extLst>
      <p:ext uri="{BB962C8B-B14F-4D97-AF65-F5344CB8AC3E}">
        <p14:creationId xmlns:p14="http://schemas.microsoft.com/office/powerpoint/2010/main" val="295264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Moisture Reduction</a:t>
            </a:r>
            <a:endParaRPr lang="en-GB" dirty="0"/>
          </a:p>
        </p:txBody>
      </p:sp>
      <p:pic>
        <p:nvPicPr>
          <p:cNvPr id="14" name="Content Placeholder 18"/>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tretch>
            <a:fillRect/>
          </a:stretch>
        </p:blipFill>
        <p:spPr>
          <a:xfrm>
            <a:off x="1280865" y="1187062"/>
            <a:ext cx="8136631" cy="1967232"/>
          </a:xfrm>
          <a:prstGeom prst="rect">
            <a:avLst/>
          </a:prstGeom>
        </p:spPr>
      </p:pic>
      <p:sp>
        <p:nvSpPr>
          <p:cNvPr id="15" name="Rectangle 14"/>
          <p:cNvSpPr/>
          <p:nvPr/>
        </p:nvSpPr>
        <p:spPr>
          <a:xfrm>
            <a:off x="1208584" y="1331078"/>
            <a:ext cx="6120680" cy="187220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AutoShape 26"/>
          <p:cNvSpPr>
            <a:spLocks/>
          </p:cNvSpPr>
          <p:nvPr/>
        </p:nvSpPr>
        <p:spPr bwMode="auto">
          <a:xfrm>
            <a:off x="848544" y="4070409"/>
            <a:ext cx="1872208" cy="449263"/>
          </a:xfrm>
          <a:prstGeom prst="borderCallout1">
            <a:avLst>
              <a:gd name="adj1" fmla="val -3057"/>
              <a:gd name="adj2" fmla="val 50457"/>
              <a:gd name="adj3" fmla="val -376949"/>
              <a:gd name="adj4" fmla="val 41669"/>
            </a:avLst>
          </a:prstGeom>
          <a:solidFill>
            <a:schemeClr val="bg1"/>
          </a:solidFill>
          <a:ln w="19050">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dirty="0" smtClean="0">
                <a:solidFill>
                  <a:schemeClr val="tx1"/>
                </a:solidFill>
              </a:rPr>
              <a:t>Selective mining</a:t>
            </a:r>
            <a:endParaRPr lang="en-US" sz="1800" baseline="0" dirty="0">
              <a:solidFill>
                <a:schemeClr val="tx1"/>
              </a:solidFill>
            </a:endParaRPr>
          </a:p>
        </p:txBody>
      </p:sp>
      <p:sp>
        <p:nvSpPr>
          <p:cNvPr id="21" name="AutoShape 26"/>
          <p:cNvSpPr>
            <a:spLocks/>
          </p:cNvSpPr>
          <p:nvPr/>
        </p:nvSpPr>
        <p:spPr bwMode="auto">
          <a:xfrm>
            <a:off x="3368824" y="3946636"/>
            <a:ext cx="2736304" cy="696810"/>
          </a:xfrm>
          <a:prstGeom prst="borderCallout1">
            <a:avLst>
              <a:gd name="adj1" fmla="val -186026"/>
              <a:gd name="adj2" fmla="val -58627"/>
              <a:gd name="adj3" fmla="val -1382"/>
              <a:gd name="adj4" fmla="val 50510"/>
            </a:avLst>
          </a:prstGeom>
          <a:solidFill>
            <a:schemeClr val="bg1"/>
          </a:solidFill>
          <a:ln w="19050">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dirty="0" smtClean="0">
                <a:solidFill>
                  <a:schemeClr val="tx1"/>
                </a:solidFill>
              </a:rPr>
              <a:t>Material dewatering / precipitation protection</a:t>
            </a:r>
          </a:p>
        </p:txBody>
      </p:sp>
      <p:sp>
        <p:nvSpPr>
          <p:cNvPr id="24" name="AutoShape 26"/>
          <p:cNvSpPr>
            <a:spLocks/>
          </p:cNvSpPr>
          <p:nvPr/>
        </p:nvSpPr>
        <p:spPr bwMode="auto">
          <a:xfrm>
            <a:off x="6465168" y="4070408"/>
            <a:ext cx="1224136" cy="449263"/>
          </a:xfrm>
          <a:prstGeom prst="borderCallout1">
            <a:avLst>
              <a:gd name="adj1" fmla="val -281704"/>
              <a:gd name="adj2" fmla="val -8687"/>
              <a:gd name="adj3" fmla="val -1382"/>
              <a:gd name="adj4" fmla="val 50510"/>
            </a:avLst>
          </a:prstGeom>
          <a:solidFill>
            <a:schemeClr val="bg1"/>
          </a:solidFill>
          <a:ln w="19050">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dirty="0" smtClean="0">
                <a:solidFill>
                  <a:schemeClr val="tx1"/>
                </a:solidFill>
              </a:rPr>
              <a:t>Drying</a:t>
            </a:r>
          </a:p>
        </p:txBody>
      </p:sp>
      <p:cxnSp>
        <p:nvCxnSpPr>
          <p:cNvPr id="12" name="Straight Connector 11"/>
          <p:cNvCxnSpPr>
            <a:endCxn id="21" idx="3"/>
          </p:cNvCxnSpPr>
          <p:nvPr/>
        </p:nvCxnSpPr>
        <p:spPr>
          <a:xfrm>
            <a:off x="3872880" y="2915254"/>
            <a:ext cx="864096" cy="1031382"/>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GB" noProof="0" smtClean="0"/>
              <a:pPr/>
              <a:t>5</a:t>
            </a:fld>
            <a:endParaRPr lang="en-GB" noProof="0" dirty="0"/>
          </a:p>
        </p:txBody>
      </p:sp>
    </p:spTree>
    <p:extLst>
      <p:ext uri="{BB962C8B-B14F-4D97-AF65-F5344CB8AC3E}">
        <p14:creationId xmlns:p14="http://schemas.microsoft.com/office/powerpoint/2010/main" val="33685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US" noProof="0" smtClean="0"/>
              <a:pPr/>
              <a:t>6</a:t>
            </a:fld>
            <a:endParaRPr lang="en-US" noProof="0"/>
          </a:p>
        </p:txBody>
      </p:sp>
      <p:sp>
        <p:nvSpPr>
          <p:cNvPr id="3" name="Content Placeholder 2"/>
          <p:cNvSpPr>
            <a:spLocks noGrp="1"/>
          </p:cNvSpPr>
          <p:nvPr>
            <p:ph sz="quarter" idx="4294967295"/>
          </p:nvPr>
        </p:nvSpPr>
        <p:spPr>
          <a:xfrm>
            <a:off x="560388" y="1124743"/>
            <a:ext cx="8785223" cy="5112544"/>
          </a:xfrm>
          <a:prstGeom prst="rect">
            <a:avLst/>
          </a:prstGeom>
        </p:spPr>
        <p:txBody>
          <a:bodyPr/>
          <a:lstStyle/>
          <a:p>
            <a:r>
              <a:rPr lang="en-US" dirty="0" smtClean="0"/>
              <a:t> The quarry is supposed to deliver raw materials according to the production needs of the plants</a:t>
            </a:r>
          </a:p>
          <a:p>
            <a:pPr marL="452438" lvl="1"/>
            <a:r>
              <a:rPr lang="en-US" dirty="0" smtClean="0"/>
              <a:t> These needs are typically defined in terms of LS, SR, AR, minor constituents like </a:t>
            </a:r>
            <a:r>
              <a:rPr lang="en-US" dirty="0" err="1" smtClean="0"/>
              <a:t>MgO</a:t>
            </a:r>
            <a:r>
              <a:rPr lang="en-US" dirty="0" smtClean="0"/>
              <a:t>, SO3, TOC etc.</a:t>
            </a:r>
          </a:p>
          <a:p>
            <a:r>
              <a:rPr lang="en-US" dirty="0" smtClean="0"/>
              <a:t> The QSO “Optimizer” tool calculates the maximum achievable raw mix tonnage from a deposit, based on these requirements</a:t>
            </a:r>
          </a:p>
          <a:p>
            <a:r>
              <a:rPr lang="en-US" dirty="0" smtClean="0"/>
              <a:t> The QSO “Batch Optimizer” does the same thing, but it allows to vary one (or two) of the parameters</a:t>
            </a:r>
          </a:p>
          <a:p>
            <a:pPr marL="452438" lvl="1"/>
            <a:r>
              <a:rPr lang="en-US" b="1" dirty="0" smtClean="0">
                <a:solidFill>
                  <a:schemeClr val="accent1"/>
                </a:solidFill>
              </a:rPr>
              <a:t> With this it can be seen which of the quality parameters are more or less critical in terms of possible changes due to production changes, product changes, corrective or AFR changes etc., and in which way they are critical</a:t>
            </a:r>
            <a:endParaRPr lang="en-US" b="1" dirty="0">
              <a:solidFill>
                <a:schemeClr val="accent1"/>
              </a:solidFill>
            </a:endParaRPr>
          </a:p>
        </p:txBody>
      </p:sp>
      <p:sp>
        <p:nvSpPr>
          <p:cNvPr id="4" name="Title 3"/>
          <p:cNvSpPr>
            <a:spLocks noGrp="1"/>
          </p:cNvSpPr>
          <p:nvPr>
            <p:ph type="title"/>
          </p:nvPr>
        </p:nvSpPr>
        <p:spPr/>
        <p:txBody>
          <a:bodyPr/>
          <a:lstStyle/>
          <a:p>
            <a:r>
              <a:rPr lang="en-US" smtClean="0"/>
              <a:t>Sensitivity Analysis</a:t>
            </a:r>
            <a:endParaRPr lang="en-US"/>
          </a:p>
        </p:txBody>
      </p:sp>
    </p:spTree>
    <p:extLst>
      <p:ext uri="{BB962C8B-B14F-4D97-AF65-F5344CB8AC3E}">
        <p14:creationId xmlns:p14="http://schemas.microsoft.com/office/powerpoint/2010/main" val="795682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60388" y="1124743"/>
            <a:ext cx="8785223" cy="5112544"/>
          </a:xfrm>
          <a:prstGeom prst="rect">
            <a:avLst/>
          </a:prstGeom>
        </p:spPr>
        <p:txBody>
          <a:bodyPr/>
          <a:lstStyle/>
          <a:p>
            <a:r>
              <a:rPr lang="en-US" dirty="0" smtClean="0"/>
              <a:t> This example shows a clear trend: the higher the target SR, the higher the tonnage and the lower the waste ratio</a:t>
            </a:r>
          </a:p>
          <a:p>
            <a:r>
              <a:rPr lang="en-US" dirty="0" smtClean="0"/>
              <a:t> Red line: currently defined target quality</a:t>
            </a:r>
          </a:p>
          <a:p>
            <a:endParaRPr lang="en-US" dirty="0"/>
          </a:p>
        </p:txBody>
      </p:sp>
      <p:sp>
        <p:nvSpPr>
          <p:cNvPr id="4" name="Title 3"/>
          <p:cNvSpPr>
            <a:spLocks noGrp="1"/>
          </p:cNvSpPr>
          <p:nvPr>
            <p:ph type="title"/>
          </p:nvPr>
        </p:nvSpPr>
        <p:spPr/>
        <p:txBody>
          <a:bodyPr/>
          <a:lstStyle/>
          <a:p>
            <a:r>
              <a:rPr lang="en-US" dirty="0" smtClean="0"/>
              <a:t>Clear trend: SR </a:t>
            </a:r>
            <a:r>
              <a:rPr lang="en-US" dirty="0" err="1" smtClean="0"/>
              <a:t>Ibity</a:t>
            </a:r>
            <a:endParaRPr lang="en-US" dirty="0"/>
          </a:p>
        </p:txBody>
      </p:sp>
      <p:sp>
        <p:nvSpPr>
          <p:cNvPr id="5" name="Slide Number Placeholder 4"/>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US" noProof="0" smtClean="0"/>
              <a:pPr/>
              <a:t>7</a:t>
            </a:fld>
            <a:endParaRPr lang="en-US" noProof="0" dirty="0"/>
          </a:p>
        </p:txBody>
      </p:sp>
      <p:pic>
        <p:nvPicPr>
          <p:cNvPr id="205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06330" y="2672234"/>
            <a:ext cx="5230846" cy="374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20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60388" y="1124743"/>
            <a:ext cx="8785223" cy="5112544"/>
          </a:xfrm>
          <a:prstGeom prst="rect">
            <a:avLst/>
          </a:prstGeom>
        </p:spPr>
        <p:txBody>
          <a:bodyPr/>
          <a:lstStyle/>
          <a:p>
            <a:r>
              <a:rPr lang="en-US" dirty="0" smtClean="0"/>
              <a:t> Total achievable tonnage and lowest waste ratio from the </a:t>
            </a:r>
            <a:r>
              <a:rPr lang="en-US" dirty="0" err="1" smtClean="0"/>
              <a:t>Ibity</a:t>
            </a:r>
            <a:r>
              <a:rPr lang="en-US" dirty="0" smtClean="0"/>
              <a:t> quarry is highest with an average </a:t>
            </a:r>
            <a:r>
              <a:rPr lang="en-US" dirty="0" err="1" smtClean="0"/>
              <a:t>MgO</a:t>
            </a:r>
            <a:r>
              <a:rPr lang="en-US" dirty="0" smtClean="0"/>
              <a:t> around 2.3-2.4%</a:t>
            </a:r>
          </a:p>
          <a:p>
            <a:r>
              <a:rPr lang="en-US" dirty="0" smtClean="0"/>
              <a:t> In order to realize such a </a:t>
            </a:r>
            <a:r>
              <a:rPr lang="en-US" dirty="0" err="1" smtClean="0"/>
              <a:t>MgO</a:t>
            </a:r>
            <a:r>
              <a:rPr lang="en-US" dirty="0" smtClean="0"/>
              <a:t> target, </a:t>
            </a:r>
            <a:r>
              <a:rPr lang="en-US" dirty="0" err="1" smtClean="0"/>
              <a:t>blasthole</a:t>
            </a:r>
            <a:r>
              <a:rPr lang="en-US" dirty="0" smtClean="0"/>
              <a:t> sampling and the use of </a:t>
            </a:r>
            <a:r>
              <a:rPr lang="en-US" dirty="0" err="1" smtClean="0"/>
              <a:t>QuarryMaster</a:t>
            </a:r>
            <a:r>
              <a:rPr lang="en-US" dirty="0" smtClean="0"/>
              <a:t> is required</a:t>
            </a:r>
            <a:endParaRPr lang="en-US" dirty="0"/>
          </a:p>
        </p:txBody>
      </p:sp>
      <p:sp>
        <p:nvSpPr>
          <p:cNvPr id="4" name="Title 3"/>
          <p:cNvSpPr>
            <a:spLocks noGrp="1"/>
          </p:cNvSpPr>
          <p:nvPr>
            <p:ph type="title"/>
          </p:nvPr>
        </p:nvSpPr>
        <p:spPr/>
        <p:txBody>
          <a:bodyPr/>
          <a:lstStyle/>
          <a:p>
            <a:r>
              <a:rPr lang="en-US" smtClean="0"/>
              <a:t>Tonnage maximum: MgO Ibity</a:t>
            </a:r>
            <a:endParaRPr lang="en-US" dirty="0"/>
          </a:p>
        </p:txBody>
      </p:sp>
      <p:sp>
        <p:nvSpPr>
          <p:cNvPr id="5" name="Slide Number Placeholder 4"/>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US" noProof="0" smtClean="0"/>
              <a:pPr/>
              <a:t>8</a:t>
            </a:fld>
            <a:endParaRPr lang="en-US" noProof="0"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00672" y="2636912"/>
            <a:ext cx="5256584" cy="375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357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LS sensitivity</a:t>
            </a:r>
            <a:endParaRPr lang="en-US" dirty="0"/>
          </a:p>
        </p:txBody>
      </p:sp>
      <p:sp>
        <p:nvSpPr>
          <p:cNvPr id="5" name="Slide Number Placeholder 4"/>
          <p:cNvSpPr>
            <a:spLocks noGrp="1"/>
          </p:cNvSpPr>
          <p:nvPr>
            <p:ph type="sldNum" sz="quarter" idx="4294967295"/>
          </p:nvPr>
        </p:nvSpPr>
        <p:spPr>
          <a:xfrm>
            <a:off x="8949443" y="6491816"/>
            <a:ext cx="432047" cy="165599"/>
          </a:xfrm>
          <a:prstGeom prst="rect">
            <a:avLst/>
          </a:prstGeom>
        </p:spPr>
        <p:txBody>
          <a:bodyPr/>
          <a:lstStyle/>
          <a:p>
            <a:fld id="{2485B633-6863-4B84-8019-F125347A66EC}" type="slidenum">
              <a:rPr lang="en-US" noProof="0" smtClean="0"/>
              <a:pPr/>
              <a:t>9</a:t>
            </a:fld>
            <a:endParaRPr lang="en-US" noProof="0"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16496" y="2204864"/>
            <a:ext cx="422494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69024" y="2180848"/>
            <a:ext cx="4423595" cy="303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36576" y="1772816"/>
            <a:ext cx="2643672" cy="307777"/>
          </a:xfrm>
          <a:prstGeom prst="rect">
            <a:avLst/>
          </a:prstGeom>
        </p:spPr>
        <p:txBody>
          <a:bodyPr wrap="none">
            <a:spAutoFit/>
          </a:bodyPr>
          <a:lstStyle/>
          <a:p>
            <a:r>
              <a:rPr lang="en-US" dirty="0"/>
              <a:t>Minor sensitivity effect: LS </a:t>
            </a:r>
            <a:r>
              <a:rPr lang="en-US" dirty="0" err="1"/>
              <a:t>Ibity</a:t>
            </a:r>
            <a:endParaRPr lang="en-US" dirty="0"/>
          </a:p>
        </p:txBody>
      </p:sp>
      <p:sp>
        <p:nvSpPr>
          <p:cNvPr id="8" name="Rectangle 7"/>
          <p:cNvSpPr/>
          <p:nvPr/>
        </p:nvSpPr>
        <p:spPr>
          <a:xfrm>
            <a:off x="5564839" y="1772815"/>
            <a:ext cx="3199915" cy="307777"/>
          </a:xfrm>
          <a:prstGeom prst="rect">
            <a:avLst/>
          </a:prstGeom>
        </p:spPr>
        <p:txBody>
          <a:bodyPr wrap="none">
            <a:spAutoFit/>
          </a:bodyPr>
          <a:lstStyle/>
          <a:p>
            <a:r>
              <a:rPr lang="en-US" dirty="0"/>
              <a:t>Very important sensitivity: LS Maratha</a:t>
            </a:r>
          </a:p>
        </p:txBody>
      </p:sp>
    </p:spTree>
    <p:extLst>
      <p:ext uri="{BB962C8B-B14F-4D97-AF65-F5344CB8AC3E}">
        <p14:creationId xmlns:p14="http://schemas.microsoft.com/office/powerpoint/2010/main" val="26668435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LH1004"/>
  <p:tag name="LANGUAGE" val="1033"/>
  <p:tag name="BRAND" val="100"/>
  <p:tag name="LOGO" val="100"/>
  <p:tag name="COPYRIGHT" val="2015"/>
  <p:tag name="DATE" val="2015-08-04"/>
  <p:tag name="LEGALTEXT" val="LafargeHolcim"/>
  <p:tag name="CLASSIFICATION" val="0"/>
  <p:tag name="TITLEBANDCOLOR" val="1"/>
</p:tagLst>
</file>

<file path=ppt/tags/tag10.xml><?xml version="1.0" encoding="utf-8"?>
<p:tagLst xmlns:a="http://schemas.openxmlformats.org/drawingml/2006/main" xmlns:r="http://schemas.openxmlformats.org/officeDocument/2006/relationships" xmlns:p="http://schemas.openxmlformats.org/presentationml/2006/main">
  <p:tag name="SHAPETYPE" val="Status"/>
</p:tagLst>
</file>

<file path=ppt/tags/tag11.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2.xml><?xml version="1.0" encoding="utf-8"?>
<p:tagLst xmlns:a="http://schemas.openxmlformats.org/drawingml/2006/main" xmlns:r="http://schemas.openxmlformats.org/officeDocument/2006/relationships" xmlns:p="http://schemas.openxmlformats.org/presentationml/2006/main">
  <p:tag name="SHAPETYPE" val="TitleImage"/>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4.xml><?xml version="1.0" encoding="utf-8"?>
<p:tagLst xmlns:a="http://schemas.openxmlformats.org/drawingml/2006/main" xmlns:r="http://schemas.openxmlformats.org/officeDocument/2006/relationships" xmlns:p="http://schemas.openxmlformats.org/presentationml/2006/main">
  <p:tag name="SHAPETYPE" val="Status"/>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TitleBand"/>
</p:tagLst>
</file>

<file path=ppt/tags/tag7.xml><?xml version="1.0" encoding="utf-8"?>
<p:tagLst xmlns:a="http://schemas.openxmlformats.org/drawingml/2006/main" xmlns:r="http://schemas.openxmlformats.org/officeDocument/2006/relationships" xmlns:p="http://schemas.openxmlformats.org/presentationml/2006/main">
  <p:tag name="SHAPETYPE" val="Status"/>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ineHider"/>
</p:tagLst>
</file>

<file path=ppt/theme/theme1.xml><?xml version="1.0" encoding="utf-8"?>
<a:theme xmlns:a="http://schemas.openxmlformats.org/drawingml/2006/main" name="blank">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spPr>
      <a:bodyPr rtlCol="0" anchor="ctr"/>
      <a:lstStyle>
        <a:defPPr marL="180975" indent="-180975">
          <a:buClr>
            <a:schemeClr val="accent1"/>
          </a:buClr>
          <a:buFont typeface="Arial" panose="020B0604020202020204" pitchFamily="34" charset="0"/>
          <a:buChar cha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1255</Words>
  <Application>Microsoft Office PowerPoint</Application>
  <PresentationFormat>A4 Paper (210x297 mm)</PresentationFormat>
  <Paragraphs>287</Paragraphs>
  <Slides>38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blank</vt:lpstr>
      <vt:lpstr>Equation</vt:lpstr>
      <vt:lpstr>Chemistry impact on Raw Material Extraction</vt:lpstr>
      <vt:lpstr>MMT – RMPH  Areas of Activities</vt:lpstr>
      <vt:lpstr>Process Overview</vt:lpstr>
      <vt:lpstr>Size Reduction</vt:lpstr>
      <vt:lpstr>Moisture Reduction</vt:lpstr>
      <vt:lpstr>Sensitivity Analysis</vt:lpstr>
      <vt:lpstr>Clear trend: SR Ibity</vt:lpstr>
      <vt:lpstr>Tonnage maximum: MgO Ibity</vt:lpstr>
      <vt:lpstr>LS sensitivity</vt:lpstr>
      <vt:lpstr> For every change in raw material quality requirements consider the consequences for the quarry</vt:lpstr>
      <vt:lpstr>Message – Consequences of Quality Changes for the Quarry</vt:lpstr>
      <vt:lpstr>Operation of Preblending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Holcim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 Piccinno</dc:creator>
  <cp:lastModifiedBy>Alejandro Guerrero Gutierrez</cp:lastModifiedBy>
  <cp:revision>15</cp:revision>
  <dcterms:created xsi:type="dcterms:W3CDTF">2015-10-02T13:37:29Z</dcterms:created>
  <dcterms:modified xsi:type="dcterms:W3CDTF">2015-10-30T08:46:56Z</dcterms:modified>
</cp:coreProperties>
</file>