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8" r:id="rId3"/>
    <p:sldId id="303" r:id="rId4"/>
    <p:sldId id="270" r:id="rId5"/>
    <p:sldId id="269" r:id="rId6"/>
    <p:sldId id="272" r:id="rId7"/>
    <p:sldId id="271" r:id="rId8"/>
    <p:sldId id="257" r:id="rId9"/>
    <p:sldId id="273" r:id="rId10"/>
    <p:sldId id="274" r:id="rId11"/>
    <p:sldId id="275" r:id="rId12"/>
    <p:sldId id="279" r:id="rId13"/>
    <p:sldId id="280" r:id="rId14"/>
    <p:sldId id="304" r:id="rId15"/>
    <p:sldId id="305" r:id="rId16"/>
    <p:sldId id="289" r:id="rId17"/>
    <p:sldId id="291" r:id="rId18"/>
    <p:sldId id="277" r:id="rId19"/>
    <p:sldId id="278" r:id="rId20"/>
    <p:sldId id="292" r:id="rId21"/>
    <p:sldId id="293" r:id="rId22"/>
    <p:sldId id="294" r:id="rId23"/>
    <p:sldId id="295" r:id="rId24"/>
    <p:sldId id="296" r:id="rId25"/>
    <p:sldId id="298" r:id="rId26"/>
    <p:sldId id="299" r:id="rId27"/>
    <p:sldId id="306" r:id="rId28"/>
    <p:sldId id="300" r:id="rId29"/>
    <p:sldId id="301" r:id="rId30"/>
    <p:sldId id="302" r:id="rId31"/>
    <p:sldId id="307" r:id="rId32"/>
    <p:sldId id="308" r:id="rId33"/>
    <p:sldId id="309" r:id="rId34"/>
    <p:sldId id="310" r:id="rId35"/>
    <p:sldId id="311" r:id="rId36"/>
    <p:sldId id="263" r:id="rId37"/>
  </p:sldIdLst>
  <p:sldSz cx="9906000" cy="6858000" type="A4"/>
  <p:notesSz cx="6858000" cy="9144000"/>
  <p:custDataLst>
    <p:tags r:id="rId4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00965F"/>
    <a:srgbClr val="AFAF00"/>
    <a:srgbClr val="FFC819"/>
    <a:srgbClr val="E62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2" autoAdjust="0"/>
  </p:normalViewPr>
  <p:slideViewPr>
    <p:cSldViewPr>
      <p:cViewPr>
        <p:scale>
          <a:sx n="80" d="100"/>
          <a:sy n="80" d="100"/>
        </p:scale>
        <p:origin x="-588" y="-222"/>
      </p:cViewPr>
      <p:guideLst>
        <p:guide orient="horz" pos="2160"/>
        <p:guide orient="horz" pos="799"/>
        <p:guide orient="horz" pos="3657"/>
        <p:guide orient="horz" pos="958"/>
        <p:guide pos="308"/>
        <p:guide pos="5932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4572"/>
    </p:cViewPr>
  </p:sorter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DC1DE-DCB8-46BD-88D6-2C595729588D}" type="datetimeFigureOut">
              <a:rPr lang="de-DE"/>
              <a:pPr>
                <a:defRPr/>
              </a:pPr>
              <a:t>24.11.2015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5944DF-98E0-4038-BCFA-5D63C3E11AA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447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7FEEE0-8183-4F06-ABE3-899C4423E460}" type="datetimeFigureOut">
              <a:rPr lang="de-DE"/>
              <a:pPr>
                <a:defRPr/>
              </a:pPr>
              <a:t>24.11.2015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BA03F2-9FD7-4965-9081-766F328FBCA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68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SG:</a:t>
            </a:r>
            <a:r>
              <a:rPr lang="en-US" baseline="0" dirty="0" smtClean="0"/>
              <a:t> reduction STDEV from 2.5 to 1 , resulted in a reduction of the LS </a:t>
            </a:r>
            <a:r>
              <a:rPr lang="en-US" baseline="0" dirty="0" err="1" smtClean="0"/>
              <a:t>fet</a:t>
            </a:r>
            <a:r>
              <a:rPr lang="en-US" baseline="0" dirty="0" smtClean="0"/>
              <a:t> point by 2 points = 0.12 EUR/</a:t>
            </a:r>
            <a:r>
              <a:rPr lang="en-US" baseline="0" dirty="0" err="1" smtClean="0"/>
              <a:t>tck</a:t>
            </a:r>
            <a:r>
              <a:rPr lang="en-US" baseline="0" dirty="0" smtClean="0"/>
              <a:t> less in thermal cost (1’000 </a:t>
            </a:r>
            <a:r>
              <a:rPr lang="en-US" baseline="0" dirty="0" err="1" smtClean="0"/>
              <a:t>ktck</a:t>
            </a:r>
            <a:r>
              <a:rPr lang="en-US" baseline="0" dirty="0" smtClean="0"/>
              <a:t>/a)</a:t>
            </a:r>
          </a:p>
          <a:p>
            <a:pPr marL="0" indent="0">
              <a:buNone/>
            </a:pPr>
            <a:r>
              <a:rPr lang="en-US" baseline="0" dirty="0" smtClean="0"/>
              <a:t>TN: reduction of STDEV ? Led to a reduction of the heat consumption by 170 kJ/</a:t>
            </a:r>
            <a:r>
              <a:rPr lang="en-US" baseline="0" dirty="0" err="1" smtClean="0"/>
              <a:t>kgck</a:t>
            </a:r>
            <a:r>
              <a:rPr lang="en-US" baseline="0" dirty="0" smtClean="0"/>
              <a:t> = 225 </a:t>
            </a:r>
            <a:r>
              <a:rPr lang="en-US" baseline="0" dirty="0" err="1" smtClean="0"/>
              <a:t>kEUR</a:t>
            </a:r>
            <a:r>
              <a:rPr lang="en-US" baseline="0" dirty="0" smtClean="0"/>
              <a:t>/a (500 </a:t>
            </a:r>
            <a:r>
              <a:rPr lang="en-US" baseline="0" dirty="0" err="1" smtClean="0"/>
              <a:t>ktck</a:t>
            </a:r>
            <a:r>
              <a:rPr lang="en-US" baseline="0" dirty="0" smtClean="0"/>
              <a:t>/a)</a:t>
            </a:r>
          </a:p>
          <a:p>
            <a:pPr marL="0" indent="0">
              <a:buNone/>
            </a:pPr>
            <a:r>
              <a:rPr lang="en-US" baseline="0" dirty="0" smtClean="0"/>
              <a:t>SH: reduction STDEV from 3.01 to 2.1 in kiln feed = reduction heat consumption from 3.57 GJ/</a:t>
            </a:r>
            <a:r>
              <a:rPr lang="en-US" baseline="0" dirty="0" err="1" smtClean="0"/>
              <a:t>tck</a:t>
            </a:r>
            <a:r>
              <a:rPr lang="en-US" baseline="0" dirty="0" smtClean="0"/>
              <a:t> to 3.42 GJ/</a:t>
            </a:r>
            <a:r>
              <a:rPr lang="en-US" baseline="0" dirty="0" err="1" smtClean="0"/>
              <a:t>tck</a:t>
            </a:r>
            <a:r>
              <a:rPr lang="en-US" baseline="0" dirty="0" smtClean="0"/>
              <a:t> and improved clinker reactivity from 33 MPa to 35 MPa.</a:t>
            </a:r>
          </a:p>
          <a:p>
            <a:pPr marL="0" indent="0">
              <a:buNone/>
            </a:pPr>
            <a:r>
              <a:rPr lang="en-US" baseline="0" dirty="0" smtClean="0"/>
              <a:t>General FLS formula: -1% in </a:t>
            </a:r>
            <a:r>
              <a:rPr lang="en-US" baseline="0" dirty="0" err="1" smtClean="0"/>
              <a:t>lSF</a:t>
            </a:r>
            <a:r>
              <a:rPr lang="en-US" baseline="0" dirty="0" smtClean="0"/>
              <a:t> STDEV = - 100 kJ/</a:t>
            </a:r>
            <a:r>
              <a:rPr lang="en-US" baseline="0" dirty="0" err="1" smtClean="0"/>
              <a:t>kgck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A03F2-9FD7-4965-9081-766F328FBCA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58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4800 </a:t>
            </a:r>
            <a:r>
              <a:rPr lang="en-US" baseline="0" dirty="0" err="1" smtClean="0"/>
              <a:t>tpd</a:t>
            </a:r>
            <a:r>
              <a:rPr lang="en-US" baseline="0" dirty="0" smtClean="0"/>
              <a:t> kiln = 200 </a:t>
            </a:r>
            <a:r>
              <a:rPr lang="en-US" baseline="0" dirty="0" err="1" smtClean="0"/>
              <a:t>tph</a:t>
            </a:r>
            <a:r>
              <a:rPr lang="en-US" baseline="0" dirty="0" smtClean="0"/>
              <a:t> clinker = 320 t/h meal feed &amp; 16 t/h – 32 t/h dust depending on top cyclone efficiency recovery</a:t>
            </a:r>
          </a:p>
          <a:p>
            <a:r>
              <a:rPr lang="en-US" baseline="0" dirty="0" smtClean="0"/>
              <a:t>For </a:t>
            </a:r>
          </a:p>
          <a:p>
            <a:r>
              <a:rPr lang="en-US" baseline="0" dirty="0" smtClean="0"/>
              <a:t>This allow a simple simulation based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A03F2-9FD7-4965-9081-766F328FBCAA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1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EFC03-0049-49A0-A80F-F66BE66E8A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4C356-8AC3-471D-863B-EC663C4E0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6D70-A019-4532-B8B4-031D0E009D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0EE9-2C8F-49BB-A2F0-7B95970A4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9379F-8BF8-4B07-B818-E47A9E78D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AF96A-49EC-4E8F-B156-C244322744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61E68-4995-47B0-9F42-B286C009E8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B2E3-EBA0-41F7-8EDA-C76D984DD9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024DF-C663-4157-B776-8014A94A8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58B9-A137-48FA-9510-9343BF7CD9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r>
              <a:rPr lang="en-US"/>
              <a:t>Raw Meal Homogenisation, CM-MMT/LIA, Technical Development Program for PPE, 2014-20152015-08-04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DEAB4F-7CE9-4F0C-AD01-10D10B26BE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pyright"/>
          <p:cNvSpPr/>
          <p:nvPr>
            <p:custDataLst>
              <p:tags r:id="rId14"/>
            </p:custDataLst>
          </p:nvPr>
        </p:nvSpPr>
        <p:spPr>
          <a:xfrm>
            <a:off x="7689850" y="6416675"/>
            <a:ext cx="1209675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latin typeface="+mn-lt"/>
                <a:cs typeface="+mn-cs"/>
              </a:rPr>
              <a:t>© 2015 LafargeHolcim</a:t>
            </a:r>
            <a:endParaRPr lang="en-US" sz="800" dirty="0">
              <a:latin typeface="+mn-lt"/>
              <a:cs typeface="+mn-cs"/>
            </a:endParaRPr>
          </a:p>
        </p:txBody>
      </p:sp>
      <p:sp>
        <p:nvSpPr>
          <p:cNvPr id="12" name="Classification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6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63" r:id="rId10"/>
    <p:sldLayoutId id="2147483664" r:id="rId11"/>
    <p:sldLayoutId id="2147483653" r:id="rId12"/>
  </p:sldLayoutIdLst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452438" y="3700463"/>
            <a:ext cx="8929687" cy="1133475"/>
          </a:xfrm>
        </p:spPr>
        <p:txBody>
          <a:bodyPr/>
          <a:lstStyle/>
          <a:p>
            <a:pPr eaLnBrk="1" hangingPunct="1"/>
            <a:r>
              <a:rPr lang="en-GB" dirty="0" smtClean="0"/>
              <a:t>Raw Meal Homogenisation</a:t>
            </a:r>
            <a:endParaRPr lang="en-US" dirty="0" smtClean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452438" y="4879975"/>
            <a:ext cx="6696075" cy="1536700"/>
          </a:xfrm>
        </p:spPr>
        <p:txBody>
          <a:bodyPr/>
          <a:lstStyle/>
          <a:p>
            <a:pPr eaLnBrk="1" hangingPunct="1"/>
            <a:r>
              <a:rPr lang="en-US" dirty="0" smtClean="0"/>
              <a:t>Technical Development Program for PPE, 2015-2016</a:t>
            </a:r>
          </a:p>
        </p:txBody>
      </p:sp>
      <p:sp>
        <p:nvSpPr>
          <p:cNvPr id="16387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6388" name="TitleImag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r="-140"/>
          <a:stretch>
            <a:fillRect/>
          </a:stretch>
        </p:blipFill>
        <p:spPr bwMode="auto">
          <a:xfrm>
            <a:off x="-1588" y="0"/>
            <a:ext cx="99361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7DC36A-DEB4-40EF-8062-42CD823C8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4A5A6AE3-B251-4680-9E65-7BE0695C42FD}" type="slidenum">
              <a:rPr lang="en-US" sz="800">
                <a:latin typeface="+mn-lt"/>
              </a:rPr>
              <a:pPr algn="r">
                <a:defRPr/>
              </a:pPr>
              <a:t>10</a:t>
            </a:fld>
            <a:endParaRPr lang="en-US" sz="800">
              <a:latin typeface="+mn-lt"/>
            </a:endParaRPr>
          </a:p>
        </p:txBody>
      </p:sp>
      <p:sp>
        <p:nvSpPr>
          <p:cNvPr id="7" name="Content Placeholder 6"/>
          <p:cNvSpPr>
            <a:spLocks/>
          </p:cNvSpPr>
          <p:nvPr/>
        </p:nvSpPr>
        <p:spPr bwMode="auto">
          <a:xfrm>
            <a:off x="560389" y="1368425"/>
            <a:ext cx="460863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 smtClean="0"/>
              <a:t>Drawings</a:t>
            </a:r>
            <a:endParaRPr lang="en-GB" sz="2000" dirty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/>
              <a:t>Silo dimensions and volumes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/>
              <a:t>Aeration system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Number of aeration sectors and their arrangement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Air pad dimensions and arrangement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Blower specifications (air flow rates &amp; pressures)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Air distribution and type of valves</a:t>
            </a:r>
          </a:p>
        </p:txBody>
      </p:sp>
      <p:sp>
        <p:nvSpPr>
          <p:cNvPr id="24579" name="Title 5"/>
          <p:cNvSpPr>
            <a:spLocks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/>
              <a:t>Checklist </a:t>
            </a:r>
            <a:r>
              <a:rPr lang="en-GB" sz="2400" b="1" dirty="0" smtClean="0"/>
              <a:t>– System design - built</a:t>
            </a:r>
            <a:endParaRPr lang="en-GB" sz="2400" b="1" dirty="0"/>
          </a:p>
        </p:txBody>
      </p:sp>
      <p:pic>
        <p:nvPicPr>
          <p:cNvPr id="1026" name="Picture 2" descr="http://www.ibauhamburg.de/images/ibau-blending-silos-saud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77" r="13127"/>
          <a:stretch/>
        </p:blipFill>
        <p:spPr bwMode="auto">
          <a:xfrm>
            <a:off x="5241032" y="1205151"/>
            <a:ext cx="4536504" cy="56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EE9524-9B56-4EF6-AA2E-B9616426F5A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873B974B-C77B-4864-B2CA-7DC92B73DCC7}" type="slidenum">
              <a:rPr lang="en-US" sz="800">
                <a:latin typeface="+mn-lt"/>
              </a:rPr>
              <a:pPr algn="r">
                <a:defRPr/>
              </a:pPr>
              <a:t>11</a:t>
            </a:fld>
            <a:endParaRPr lang="en-US" sz="800">
              <a:latin typeface="+mn-lt"/>
            </a:endParaRPr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9" y="1323975"/>
            <a:ext cx="4500562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Condition </a:t>
            </a:r>
            <a:r>
              <a:rPr lang="en-GB" dirty="0"/>
              <a:t>(tightness) of silo roof and walls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Raw meal coating on silo walls and bottom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Lump formation </a:t>
            </a:r>
            <a:r>
              <a:rPr lang="en-GB" dirty="0" smtClean="0"/>
              <a:t>issues </a:t>
            </a:r>
            <a:endParaRPr lang="en-GB" dirty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Silo emptying degree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Raw mill distribution at silo feed (material layering</a:t>
            </a:r>
            <a:r>
              <a:rPr lang="en-GB" dirty="0" smtClean="0"/>
              <a:t>)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Raw mill / kiln feed production rate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History of filling degree (operating range)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Sector aeration sequence and times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Kiln feed mode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Dust handling mode during direct kiln operation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</p:txBody>
      </p:sp>
      <p:sp>
        <p:nvSpPr>
          <p:cNvPr id="25603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/>
              <a:t>Checklist </a:t>
            </a:r>
            <a:r>
              <a:rPr lang="en-GB" sz="2400" b="1" dirty="0" smtClean="0"/>
              <a:t>– Equipment state – operation</a:t>
            </a:r>
            <a:endParaRPr lang="en-GB" sz="2400" b="1" dirty="0"/>
          </a:p>
        </p:txBody>
      </p:sp>
      <p:pic>
        <p:nvPicPr>
          <p:cNvPr id="11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7016" y="1196752"/>
            <a:ext cx="1512168" cy="2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31" t="28919" r="25891" b="11814"/>
          <a:stretch/>
        </p:blipFill>
        <p:spPr bwMode="auto">
          <a:xfrm>
            <a:off x="6641437" y="1196752"/>
            <a:ext cx="193603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7016" y="3236641"/>
            <a:ext cx="1512168" cy="20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5947" y="5514251"/>
            <a:ext cx="2002403" cy="131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ChartImg" descr="http://msnob00/km/Components/Cimselement.asp?ClassName=SeoBodyChart.CSeoBodyChart.LINE&amp;SendIMG=TRUE&amp;SortName=CRUDO2&amp;SortNameIsAlias=FALSE&amp;Location=NO.363.h&amp;LocationIsAlias=FALSE&amp;RepID=9182&amp;ElementID=BodyChartLINE_16&amp;PType=HRS&amp;Width=558&amp;Height=177&amp;StartDate=01.01.12&amp;EndDate=22.05.12%2007:33:0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8496" y="5464698"/>
            <a:ext cx="2771048" cy="136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-exposure of HN_CemSilo1 buildup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8962" y="3730832"/>
            <a:ext cx="1260581" cy="168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EE89D-9F22-42BA-86D1-AD7E68EA330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2BAF2CCD-CFAC-4B6B-AD62-DD2E61787AEA}" type="slidenum">
              <a:rPr lang="en-US" sz="800">
                <a:latin typeface="+mn-lt"/>
              </a:rPr>
              <a:pPr algn="r">
                <a:defRPr/>
              </a:pPr>
              <a:t>12</a:t>
            </a:fld>
            <a:endParaRPr lang="en-US" sz="800">
              <a:latin typeface="+mn-lt"/>
            </a:endParaRPr>
          </a:p>
        </p:txBody>
      </p:sp>
      <p:pic>
        <p:nvPicPr>
          <p:cNvPr id="4" name="Content Placeholder 3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950" y="1268413"/>
            <a:ext cx="8797925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4"/>
          <p:cNvSpPr>
            <a:spLocks/>
          </p:cNvSpPr>
          <p:nvPr/>
        </p:nvSpPr>
        <p:spPr bwMode="auto">
          <a:xfrm>
            <a:off x="488950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Checklist - Material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170D9D7-1D03-48E4-A282-AB8347AFE07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B0685343-45F7-4927-83EF-8EB9A474C2DB}" type="slidenum">
              <a:rPr lang="en-US" sz="800">
                <a:latin typeface="+mn-lt"/>
              </a:rPr>
              <a:pPr algn="r">
                <a:defRPr/>
              </a:pPr>
              <a:t>13</a:t>
            </a:fld>
            <a:endParaRPr lang="en-US" sz="800">
              <a:latin typeface="+mn-lt"/>
            </a:endParaRPr>
          </a:p>
        </p:txBody>
      </p:sp>
      <p:sp>
        <p:nvSpPr>
          <p:cNvPr id="28674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5000"/>
              </a:lnSpc>
            </a:pPr>
            <a:r>
              <a:rPr lang="en-GB" sz="3400" b="1"/>
              <a:t>Sampling Campaign</a:t>
            </a:r>
          </a:p>
        </p:txBody>
      </p:sp>
      <p:sp>
        <p:nvSpPr>
          <p:cNvPr id="28675" name="Subtitle 2"/>
          <p:cNvSpPr>
            <a:spLocks/>
          </p:cNvSpPr>
          <p:nvPr/>
        </p:nvSpPr>
        <p:spPr bwMode="auto">
          <a:xfrm>
            <a:off x="531813" y="490538"/>
            <a:ext cx="62658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Raw Meal Homogenisation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6605FB-C377-430D-8EB1-A7C175012D1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F4E0AC1A-EE92-461A-BD90-00AC761E3260}" type="slidenum">
              <a:rPr lang="en-US" sz="800">
                <a:latin typeface="+mn-lt"/>
              </a:rPr>
              <a:pPr algn="r">
                <a:defRPr/>
              </a:pPr>
              <a:t>14</a:t>
            </a:fld>
            <a:endParaRPr lang="en-US" sz="800">
              <a:latin typeface="+mn-lt"/>
            </a:endParaRPr>
          </a:p>
        </p:txBody>
      </p:sp>
      <p:sp>
        <p:nvSpPr>
          <p:cNvPr id="30724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 smtClean="0"/>
              <a:t>Sampling</a:t>
            </a:r>
            <a:endParaRPr lang="en-GB" sz="2400" b="1" dirty="0"/>
          </a:p>
        </p:txBody>
      </p:sp>
      <p:pic>
        <p:nvPicPr>
          <p:cNvPr id="30725" name="Picture 1560" descr="CC-9802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4648" y="1618688"/>
            <a:ext cx="2420193" cy="417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10"/>
          <p:cNvSpPr>
            <a:spLocks/>
          </p:cNvSpPr>
          <p:nvPr/>
        </p:nvSpPr>
        <p:spPr bwMode="auto">
          <a:xfrm>
            <a:off x="5097463" y="1268413"/>
            <a:ext cx="42481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Define locations / set sampling ports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Spot samples, 1kg, every 30 mint, during 24 h at silo inlet &amp; outlet (for batch silos: sample three batches).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Minimum 30 samples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ouble sampling (two consecutive spot samples) in case of guarantee discussions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Parameters to be measured:</a:t>
            </a:r>
          </a:p>
          <a:p>
            <a:pPr marL="727075" lvl="1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Moduli (LSF, AR, SR)</a:t>
            </a:r>
          </a:p>
          <a:p>
            <a:pPr marL="727075" lvl="1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Moisture</a:t>
            </a:r>
          </a:p>
          <a:p>
            <a:pPr marL="727075" lvl="1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Fineness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 smtClean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 smtClean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 smtClean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440832" y="1550642"/>
            <a:ext cx="144016" cy="179983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44888" y="5271391"/>
            <a:ext cx="144016" cy="179983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34C356-8AC3-471D-863B-EC663C4E0CB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1268412"/>
            <a:ext cx="8260538" cy="504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 smtClean="0"/>
              <a:t>Evaluation</a:t>
            </a:r>
            <a:endParaRPr lang="en-GB" sz="2400" b="1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27220" y="4797152"/>
            <a:ext cx="2165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Aver. Input = 98.2</a:t>
            </a:r>
          </a:p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STDEV in = 5.5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298753" y="4797152"/>
            <a:ext cx="2165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FF0000"/>
                </a:solidFill>
              </a:rPr>
              <a:t>Aver. Input = 99.2</a:t>
            </a:r>
          </a:p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FF0000"/>
                </a:solidFill>
              </a:rPr>
              <a:t>STDEV out = 1.3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92560" y="2204864"/>
            <a:ext cx="7472099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8091" y="1971940"/>
            <a:ext cx="30928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Remove </a:t>
            </a:r>
            <a:r>
              <a:rPr lang="en-GB" sz="1200" b="1" dirty="0" err="1" smtClean="0">
                <a:solidFill>
                  <a:srgbClr val="002060"/>
                </a:solidFill>
              </a:rPr>
              <a:t>outlayers</a:t>
            </a:r>
            <a:r>
              <a:rPr lang="en-GB" sz="1200" b="1" dirty="0" smtClean="0">
                <a:solidFill>
                  <a:srgbClr val="002060"/>
                </a:solidFill>
              </a:rPr>
              <a:t> = Aver I ± ~3 x STDEV</a:t>
            </a:r>
            <a:endParaRPr lang="en-GB" sz="12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92560" y="4437112"/>
            <a:ext cx="7472099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2560" y="2959811"/>
            <a:ext cx="747209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2560" y="3561141"/>
            <a:ext cx="747209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643022" y="5468591"/>
            <a:ext cx="21659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0714"/>
                </a:solidFill>
              </a:rPr>
              <a:t>Blending factor  = </a:t>
            </a:r>
            <a:endParaRPr lang="en-GB" sz="1200" dirty="0">
              <a:solidFill>
                <a:srgbClr val="000714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227847" y="5368191"/>
            <a:ext cx="21659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2060"/>
                </a:solidFill>
              </a:rPr>
              <a:t>STDEV in = 5.5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232920" y="5579948"/>
            <a:ext cx="21659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FF0000"/>
                </a:solidFill>
              </a:rPr>
              <a:t>STDEV </a:t>
            </a:r>
            <a:r>
              <a:rPr lang="en-GB" sz="1200" b="1" dirty="0" smtClean="0">
                <a:solidFill>
                  <a:srgbClr val="FF0000"/>
                </a:solidFill>
              </a:rPr>
              <a:t>out</a:t>
            </a:r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= 1.3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20952" y="5560924"/>
            <a:ext cx="1440160" cy="0"/>
          </a:xfrm>
          <a:prstGeom prst="line">
            <a:avLst/>
          </a:prstGeom>
          <a:ln w="1270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0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E41B6A6-138F-4701-8F01-E7BEF0163F94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F6A83557-B1C7-4002-9A29-BDD1C9949AEE}" type="slidenum">
              <a:rPr lang="en-US" sz="800">
                <a:latin typeface="+mn-lt"/>
              </a:rPr>
              <a:pPr algn="r">
                <a:defRPr/>
              </a:pPr>
              <a:t>16</a:t>
            </a:fld>
            <a:endParaRPr lang="en-US" sz="800">
              <a:latin typeface="+mn-lt"/>
            </a:endParaRPr>
          </a:p>
        </p:txBody>
      </p:sp>
      <p:sp>
        <p:nvSpPr>
          <p:cNvPr id="37890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5000"/>
              </a:lnSpc>
            </a:pPr>
            <a:r>
              <a:rPr lang="en-GB" sz="3400" b="1"/>
              <a:t>Common Problems &amp; Solutions</a:t>
            </a:r>
          </a:p>
        </p:txBody>
      </p:sp>
      <p:sp>
        <p:nvSpPr>
          <p:cNvPr id="37891" name="Subtitle 2"/>
          <p:cNvSpPr>
            <a:spLocks/>
          </p:cNvSpPr>
          <p:nvPr/>
        </p:nvSpPr>
        <p:spPr bwMode="auto">
          <a:xfrm>
            <a:off x="531813" y="490538"/>
            <a:ext cx="62658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Raw Meal Homogenisation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4AB417-639F-4F23-A872-8FB31560798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E21D65CD-B397-4161-B63B-41035262633A}" type="slidenum">
              <a:rPr lang="en-US" sz="800">
                <a:latin typeface="+mn-lt"/>
              </a:rPr>
              <a:pPr algn="r">
                <a:defRPr/>
              </a:pPr>
              <a:t>17</a:t>
            </a:fld>
            <a:endParaRPr lang="en-US" sz="800">
              <a:latin typeface="+mn-lt"/>
            </a:endParaRPr>
          </a:p>
        </p:txBody>
      </p:sp>
      <p:sp>
        <p:nvSpPr>
          <p:cNvPr id="41986" name="Content Placeholder 4"/>
          <p:cNvSpPr>
            <a:spLocks/>
          </p:cNvSpPr>
          <p:nvPr/>
        </p:nvSpPr>
        <p:spPr bwMode="auto">
          <a:xfrm>
            <a:off x="560388" y="1196975"/>
            <a:ext cx="532923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Water ingress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Seal roof and walls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7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Silo rains (condensation on silo roof)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Investigate on insulation for silo roof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Operate silo dedusting 24h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7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Wall condensation through wind chill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Investigate on installation for wind shields and/or insulation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7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High residual moisture in raw meal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Investigate on drying process before and in the raw mill</a:t>
            </a:r>
          </a:p>
        </p:txBody>
      </p:sp>
      <p:sp>
        <p:nvSpPr>
          <p:cNvPr id="41987" name="Title 5"/>
          <p:cNvSpPr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Lump Formation &amp; Build-ups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7325" y="1195388"/>
            <a:ext cx="238442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213100"/>
            <a:ext cx="2663825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A834F5-9850-463C-8327-5FDA9605B71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3BC12519-DF78-4489-9E81-9DE5298FD77D}" type="slidenum">
              <a:rPr lang="en-US" sz="800">
                <a:latin typeface="+mn-lt"/>
              </a:rPr>
              <a:pPr algn="r">
                <a:defRPr/>
              </a:pPr>
              <a:t>18</a:t>
            </a:fld>
            <a:endParaRPr lang="en-US" sz="800">
              <a:latin typeface="+mn-lt"/>
            </a:endParaRPr>
          </a:p>
        </p:txBody>
      </p:sp>
      <p:sp>
        <p:nvSpPr>
          <p:cNvPr id="39938" name="Content Placeholder 3"/>
          <p:cNvSpPr>
            <a:spLocks/>
          </p:cNvSpPr>
          <p:nvPr/>
        </p:nvSpPr>
        <p:spPr bwMode="auto">
          <a:xfrm>
            <a:off x="560388" y="12096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Segregation due to non uniform raw meal distribution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No distribution spider on unfavourable design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Inconsistent feed rate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Unlevelled distribution box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Eccentric feed point</a:t>
            </a:r>
          </a:p>
        </p:txBody>
      </p:sp>
      <p:sp>
        <p:nvSpPr>
          <p:cNvPr id="39939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Segregation in Silo</a:t>
            </a:r>
          </a:p>
        </p:txBody>
      </p:sp>
      <p:pic>
        <p:nvPicPr>
          <p:cNvPr id="39940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7688" y="1470025"/>
            <a:ext cx="2773362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8450" y="2001838"/>
            <a:ext cx="2232025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5125" y="3198813"/>
            <a:ext cx="25495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3013" y="4408488"/>
            <a:ext cx="2549525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6375" y="5416550"/>
            <a:ext cx="24860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2169A3-7B0A-453D-9A0D-2874A3F8ADA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DB75AA04-A431-4572-8D1D-BF1747DC6489}" type="slidenum">
              <a:rPr lang="en-US" sz="800">
                <a:latin typeface="+mn-lt"/>
              </a:rPr>
              <a:pPr algn="r">
                <a:defRPr/>
              </a:pPr>
              <a:t>19</a:t>
            </a:fld>
            <a:endParaRPr lang="en-US" sz="800">
              <a:latin typeface="+mn-lt"/>
            </a:endParaRPr>
          </a:p>
        </p:txBody>
      </p:sp>
      <p:sp>
        <p:nvSpPr>
          <p:cNvPr id="40962" name="Content Placeholder 3"/>
          <p:cNvSpPr>
            <a:spLocks/>
          </p:cNvSpPr>
          <p:nvPr/>
        </p:nvSpPr>
        <p:spPr bwMode="auto">
          <a:xfrm>
            <a:off x="560388" y="1268413"/>
            <a:ext cx="42481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Silo cleaning and air pad maintenance must be performed on a regular basis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When the silo is empty, only a small amount of material should remain between the air pads on the silo floor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Possible reasons for fabric blockages include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Moist or contaminated aeration air (e.g. with oil)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Broken fabric</a:t>
            </a:r>
          </a:p>
        </p:txBody>
      </p:sp>
      <p:sp>
        <p:nvSpPr>
          <p:cNvPr id="40963" name="Title 4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Aeration Blockages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350" y="1239838"/>
            <a:ext cx="2795588" cy="5003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E6BFD5-BE90-4122-AE8A-F584954DA9C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2CFDCDE4-21D9-4C17-AF5E-16BCF1A33376}" type="slidenum">
              <a:rPr lang="en-US" sz="800">
                <a:latin typeface="+mn-lt"/>
              </a:rPr>
              <a:pPr algn="r">
                <a:defRPr/>
              </a:pPr>
              <a:t>2</a:t>
            </a:fld>
            <a:endParaRPr lang="en-US" sz="800">
              <a:latin typeface="+mn-lt"/>
            </a:endParaRPr>
          </a:p>
        </p:txBody>
      </p:sp>
      <p:sp>
        <p:nvSpPr>
          <p:cNvPr id="18434" name="Content Placeholder 2"/>
          <p:cNvSpPr>
            <a:spLocks/>
          </p:cNvSpPr>
          <p:nvPr/>
        </p:nvSpPr>
        <p:spPr bwMode="auto">
          <a:xfrm>
            <a:off x="560388" y="14128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 sz="2000" b="1"/>
              <a:t>Auditing of Blending Silos</a:t>
            </a:r>
          </a:p>
          <a:p>
            <a:pPr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Targets</a:t>
            </a:r>
          </a:p>
          <a:p>
            <a:pPr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Inspection</a:t>
            </a:r>
          </a:p>
          <a:p>
            <a:pPr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Sampling campaign</a:t>
            </a:r>
          </a:p>
          <a:p>
            <a:pPr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Common problems &amp; solutions</a:t>
            </a:r>
          </a:p>
          <a:p>
            <a:pPr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Kiln dust handling</a:t>
            </a:r>
          </a:p>
        </p:txBody>
      </p:sp>
      <p:sp>
        <p:nvSpPr>
          <p:cNvPr id="18435" name="Title 3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D242C5-76C0-40BA-B8C5-D920849A18D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7A10E2BB-77A9-48D5-8464-C852D021D45D}" type="slidenum">
              <a:rPr lang="en-US" sz="800">
                <a:latin typeface="+mn-lt"/>
              </a:rPr>
              <a:pPr algn="r">
                <a:defRPr/>
              </a:pPr>
              <a:t>20</a:t>
            </a:fld>
            <a:endParaRPr lang="en-US" sz="800">
              <a:latin typeface="+mn-lt"/>
            </a:endParaRPr>
          </a:p>
        </p:txBody>
      </p:sp>
      <p:sp>
        <p:nvSpPr>
          <p:cNvPr id="43010" name="Content Placeholder 4"/>
          <p:cNvSpPr>
            <a:spLocks/>
          </p:cNvSpPr>
          <p:nvPr/>
        </p:nvSpPr>
        <p:spPr bwMode="auto">
          <a:xfrm>
            <a:off x="560388" y="1325563"/>
            <a:ext cx="489743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Consider coating concrete structure and cone with special paint</a:t>
            </a:r>
          </a:p>
          <a:p>
            <a:pPr marL="727075" lvl="1" indent="-457200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AutoNum type="arabicPeriod"/>
            </a:pPr>
            <a:r>
              <a:rPr lang="en-GB"/>
              <a:t>Abrade all surfaces using 40 grit sanding poles</a:t>
            </a:r>
          </a:p>
          <a:p>
            <a:pPr marL="727075" lvl="1" indent="-457200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AutoNum type="arabicPeriod"/>
            </a:pPr>
            <a:r>
              <a:rPr lang="en-GB"/>
              <a:t>Vacuum clean to remove all dirt / dust</a:t>
            </a:r>
          </a:p>
          <a:p>
            <a:pPr marL="727075" lvl="1" indent="-457200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AutoNum type="arabicPeriod"/>
            </a:pPr>
            <a:r>
              <a:rPr lang="en-GB"/>
              <a:t>Apply two coats of special paint at a normal 100</a:t>
            </a:r>
            <a:r>
              <a:rPr lang="el-GR"/>
              <a:t>μ</a:t>
            </a:r>
            <a:r>
              <a:rPr lang="en-GB"/>
              <a:t>m dry film thickness</a:t>
            </a:r>
          </a:p>
          <a:p>
            <a:pPr marL="1011238" lvl="2" indent="-457200" eaLnBrk="0" hangingPunct="0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1600"/>
              <a:t>E.g. “Dulux Durebild HSE” epoxy</a:t>
            </a:r>
          </a:p>
        </p:txBody>
      </p:sp>
      <p:sp>
        <p:nvSpPr>
          <p:cNvPr id="43011" name="Title 5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Material Coating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063" y="2405063"/>
            <a:ext cx="332105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FEA402-A970-4DE2-8CD6-5F0276F3B9B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B718F2B7-0CD3-49D5-BCE9-0381EFDE8003}" type="slidenum">
              <a:rPr lang="en-US" sz="800">
                <a:latin typeface="+mn-lt"/>
              </a:rPr>
              <a:pPr algn="r">
                <a:defRPr/>
              </a:pPr>
              <a:t>21</a:t>
            </a:fld>
            <a:endParaRPr lang="en-US" sz="800">
              <a:latin typeface="+mn-lt"/>
            </a:endParaRPr>
          </a:p>
        </p:txBody>
      </p:sp>
      <p:sp>
        <p:nvSpPr>
          <p:cNvPr id="5" name="Content Placeholder 4"/>
          <p:cNvSpPr>
            <a:spLocks/>
          </p:cNvSpPr>
          <p:nvPr/>
        </p:nvSpPr>
        <p:spPr bwMode="auto">
          <a:xfrm>
            <a:off x="560388" y="1366838"/>
            <a:ext cx="55340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Too short aeration times (e.g. &lt; 5min.)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No proper material funnel can form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Lower blending efficiency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Material starvation close to the wall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endParaRPr lang="en-GB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Too long aeration times (e.g &gt; 10min.)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Shortcuts for fresh material </a:t>
            </a:r>
            <a:r>
              <a:rPr lang="en-GB">
                <a:sym typeface="Wingdings" pitchFamily="2" charset="2"/>
              </a:rPr>
              <a:t> Low retention time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>
                <a:sym typeface="Wingdings" pitchFamily="2" charset="2"/>
              </a:rPr>
              <a:t>Lower blending efficiency</a:t>
            </a: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</p:txBody>
      </p:sp>
      <p:sp>
        <p:nvSpPr>
          <p:cNvPr id="44035" name="Title 5"/>
          <p:cNvSpPr>
            <a:spLocks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Excessive Aeration Times</a:t>
            </a:r>
          </a:p>
        </p:txBody>
      </p:sp>
      <p:grpSp>
        <p:nvGrpSpPr>
          <p:cNvPr id="44036" name="Group 9"/>
          <p:cNvGrpSpPr>
            <a:grpSpLocks/>
          </p:cNvGrpSpPr>
          <p:nvPr/>
        </p:nvGrpSpPr>
        <p:grpSpPr bwMode="auto">
          <a:xfrm>
            <a:off x="6392863" y="1612900"/>
            <a:ext cx="3048000" cy="4357688"/>
            <a:chOff x="6393160" y="1370178"/>
            <a:chExt cx="3047454" cy="4358315"/>
          </a:xfrm>
        </p:grpSpPr>
        <p:pic>
          <p:nvPicPr>
            <p:cNvPr id="4403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93161" y="1370178"/>
              <a:ext cx="1439863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88052" y="1428139"/>
              <a:ext cx="1452562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39" name="Text Box 6"/>
            <p:cNvSpPr txBox="1">
              <a:spLocks noChangeArrowheads="1"/>
            </p:cNvSpPr>
            <p:nvPr/>
          </p:nvSpPr>
          <p:spPr bwMode="auto">
            <a:xfrm>
              <a:off x="6393160" y="5331561"/>
              <a:ext cx="3047454" cy="396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sz="2000"/>
                <a:t>Short vs. long aeration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43E342-235D-4154-842C-0A5805A01A4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A27A3184-3AF3-4FC3-BA03-CACDDFF7F419}" type="slidenum">
              <a:rPr lang="en-US" sz="800">
                <a:latin typeface="+mn-lt"/>
              </a:rPr>
              <a:pPr algn="r">
                <a:defRPr/>
              </a:pPr>
              <a:t>22</a:t>
            </a:fld>
            <a:endParaRPr lang="en-US" sz="800">
              <a:latin typeface="+mn-lt"/>
            </a:endParaRPr>
          </a:p>
        </p:txBody>
      </p:sp>
      <p:sp>
        <p:nvSpPr>
          <p:cNvPr id="45058" name="Content Placeholder 3"/>
          <p:cNvSpPr>
            <a:spLocks/>
          </p:cNvSpPr>
          <p:nvPr/>
        </p:nvSpPr>
        <p:spPr bwMode="auto">
          <a:xfrm>
            <a:off x="560388" y="13096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Silo operation at low filling degrees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Low number of material layers combined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Operate continuous blending silos above 70% filling degree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Activate single sectors at a time rather than two opposite sectors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Do not aerate sectors sequentially, jump instead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Prevents intersection of material funnels at surface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Can have impact on structural forces</a:t>
            </a:r>
          </a:p>
        </p:txBody>
      </p:sp>
      <p:sp>
        <p:nvSpPr>
          <p:cNvPr id="45059" name="Title 4"/>
          <p:cNvSpPr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Inadequate Aeration Sequence</a:t>
            </a: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3225" y="4395788"/>
            <a:ext cx="198278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E151D2-B936-4023-A712-0A1F4A75E0F8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D5C52B2D-FDF6-4CA7-8CDF-FB7215F7761A}" type="slidenum">
              <a:rPr lang="en-US" sz="800">
                <a:latin typeface="+mn-lt"/>
              </a:rPr>
              <a:pPr algn="r">
                <a:defRPr/>
              </a:pPr>
              <a:t>23</a:t>
            </a:fld>
            <a:endParaRPr lang="en-US" sz="800">
              <a:latin typeface="+mn-lt"/>
            </a:endParaRPr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1953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Too little aeration air can lead to material starvation along the wall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Too much aeration can lead to non uniform extraction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Manual distribution valves on silo wall should be completely open to activate this material, valves close to extraction are more closed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Outer ring sectors need to be activated together with central chamber sectors</a:t>
            </a:r>
          </a:p>
        </p:txBody>
      </p:sp>
      <p:sp>
        <p:nvSpPr>
          <p:cNvPr id="46083" name="Title 4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Amount of Aeration Air &amp; Distribution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20738" y="2357438"/>
            <a:ext cx="3816350" cy="1760537"/>
            <a:chOff x="807" y="1253"/>
            <a:chExt cx="3765" cy="1587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-449748">
              <a:off x="3407" y="1994"/>
              <a:ext cx="611" cy="186"/>
            </a:xfrm>
            <a:custGeom>
              <a:avLst/>
              <a:gdLst>
                <a:gd name="T0" fmla="*/ 386 w 914"/>
                <a:gd name="T1" fmla="*/ 682 h 728"/>
                <a:gd name="T2" fmla="*/ 435 w 914"/>
                <a:gd name="T3" fmla="*/ 629 h 728"/>
                <a:gd name="T4" fmla="*/ 476 w 914"/>
                <a:gd name="T5" fmla="*/ 558 h 728"/>
                <a:gd name="T6" fmla="*/ 508 w 914"/>
                <a:gd name="T7" fmla="*/ 481 h 728"/>
                <a:gd name="T8" fmla="*/ 535 w 914"/>
                <a:gd name="T9" fmla="*/ 376 h 728"/>
                <a:gd name="T10" fmla="*/ 547 w 914"/>
                <a:gd name="T11" fmla="*/ 325 h 728"/>
                <a:gd name="T12" fmla="*/ 547 w 914"/>
                <a:gd name="T13" fmla="*/ 274 h 728"/>
                <a:gd name="T14" fmla="*/ 535 w 914"/>
                <a:gd name="T15" fmla="*/ 211 h 728"/>
                <a:gd name="T16" fmla="*/ 508 w 914"/>
                <a:gd name="T17" fmla="*/ 155 h 728"/>
                <a:gd name="T18" fmla="*/ 466 w 914"/>
                <a:gd name="T19" fmla="*/ 119 h 728"/>
                <a:gd name="T20" fmla="*/ 393 w 914"/>
                <a:gd name="T21" fmla="*/ 97 h 728"/>
                <a:gd name="T22" fmla="*/ 328 w 914"/>
                <a:gd name="T23" fmla="*/ 96 h 728"/>
                <a:gd name="T24" fmla="*/ 277 w 914"/>
                <a:gd name="T25" fmla="*/ 109 h 728"/>
                <a:gd name="T26" fmla="*/ 194 w 914"/>
                <a:gd name="T27" fmla="*/ 153 h 728"/>
                <a:gd name="T28" fmla="*/ 115 w 914"/>
                <a:gd name="T29" fmla="*/ 211 h 728"/>
                <a:gd name="T30" fmla="*/ 70 w 914"/>
                <a:gd name="T31" fmla="*/ 249 h 728"/>
                <a:gd name="T32" fmla="*/ 34 w 914"/>
                <a:gd name="T33" fmla="*/ 277 h 728"/>
                <a:gd name="T34" fmla="*/ 13 w 914"/>
                <a:gd name="T35" fmla="*/ 291 h 728"/>
                <a:gd name="T36" fmla="*/ 0 w 914"/>
                <a:gd name="T37" fmla="*/ 293 h 728"/>
                <a:gd name="T38" fmla="*/ 0 w 914"/>
                <a:gd name="T39" fmla="*/ 281 h 728"/>
                <a:gd name="T40" fmla="*/ 13 w 914"/>
                <a:gd name="T41" fmla="*/ 260 h 728"/>
                <a:gd name="T42" fmla="*/ 36 w 914"/>
                <a:gd name="T43" fmla="*/ 230 h 728"/>
                <a:gd name="T44" fmla="*/ 78 w 914"/>
                <a:gd name="T45" fmla="*/ 187 h 728"/>
                <a:gd name="T46" fmla="*/ 156 w 914"/>
                <a:gd name="T47" fmla="*/ 119 h 728"/>
                <a:gd name="T48" fmla="*/ 231 w 914"/>
                <a:gd name="T49" fmla="*/ 63 h 728"/>
                <a:gd name="T50" fmla="*/ 299 w 914"/>
                <a:gd name="T51" fmla="*/ 31 h 728"/>
                <a:gd name="T52" fmla="*/ 377 w 914"/>
                <a:gd name="T53" fmla="*/ 9 h 728"/>
                <a:gd name="T54" fmla="*/ 462 w 914"/>
                <a:gd name="T55" fmla="*/ 0 h 728"/>
                <a:gd name="T56" fmla="*/ 544 w 914"/>
                <a:gd name="T57" fmla="*/ 7 h 728"/>
                <a:gd name="T58" fmla="*/ 653 w 914"/>
                <a:gd name="T59" fmla="*/ 41 h 728"/>
                <a:gd name="T60" fmla="*/ 775 w 914"/>
                <a:gd name="T61" fmla="*/ 87 h 728"/>
                <a:gd name="T62" fmla="*/ 824 w 914"/>
                <a:gd name="T63" fmla="*/ 114 h 728"/>
                <a:gd name="T64" fmla="*/ 860 w 914"/>
                <a:gd name="T65" fmla="*/ 157 h 728"/>
                <a:gd name="T66" fmla="*/ 874 w 914"/>
                <a:gd name="T67" fmla="*/ 211 h 728"/>
                <a:gd name="T68" fmla="*/ 872 w 914"/>
                <a:gd name="T69" fmla="*/ 259 h 728"/>
                <a:gd name="T70" fmla="*/ 865 w 914"/>
                <a:gd name="T71" fmla="*/ 318 h 728"/>
                <a:gd name="T72" fmla="*/ 865 w 914"/>
                <a:gd name="T73" fmla="*/ 381 h 728"/>
                <a:gd name="T74" fmla="*/ 879 w 914"/>
                <a:gd name="T75" fmla="*/ 459 h 728"/>
                <a:gd name="T76" fmla="*/ 887 w 914"/>
                <a:gd name="T77" fmla="*/ 526 h 728"/>
                <a:gd name="T78" fmla="*/ 896 w 914"/>
                <a:gd name="T79" fmla="*/ 590 h 728"/>
                <a:gd name="T80" fmla="*/ 909 w 914"/>
                <a:gd name="T81" fmla="*/ 640 h 728"/>
                <a:gd name="T82" fmla="*/ 914 w 914"/>
                <a:gd name="T83" fmla="*/ 663 h 728"/>
                <a:gd name="T84" fmla="*/ 897 w 914"/>
                <a:gd name="T85" fmla="*/ 677 h 728"/>
                <a:gd name="T86" fmla="*/ 845 w 914"/>
                <a:gd name="T87" fmla="*/ 687 h 728"/>
                <a:gd name="T88" fmla="*/ 736 w 914"/>
                <a:gd name="T89" fmla="*/ 696 h 728"/>
                <a:gd name="T90" fmla="*/ 627 w 914"/>
                <a:gd name="T91" fmla="*/ 702 h 728"/>
                <a:gd name="T92" fmla="*/ 540 w 914"/>
                <a:gd name="T93" fmla="*/ 711 h 728"/>
                <a:gd name="T94" fmla="*/ 454 w 914"/>
                <a:gd name="T95" fmla="*/ 719 h 728"/>
                <a:gd name="T96" fmla="*/ 389 w 914"/>
                <a:gd name="T97" fmla="*/ 726 h 728"/>
                <a:gd name="T98" fmla="*/ 328 w 914"/>
                <a:gd name="T99" fmla="*/ 72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4" h="728">
                  <a:moveTo>
                    <a:pt x="328" y="726"/>
                  </a:moveTo>
                  <a:lnTo>
                    <a:pt x="359" y="704"/>
                  </a:lnTo>
                  <a:lnTo>
                    <a:pt x="386" y="682"/>
                  </a:lnTo>
                  <a:lnTo>
                    <a:pt x="413" y="658"/>
                  </a:lnTo>
                  <a:lnTo>
                    <a:pt x="425" y="645"/>
                  </a:lnTo>
                  <a:lnTo>
                    <a:pt x="435" y="629"/>
                  </a:lnTo>
                  <a:lnTo>
                    <a:pt x="447" y="614"/>
                  </a:lnTo>
                  <a:lnTo>
                    <a:pt x="457" y="597"/>
                  </a:lnTo>
                  <a:lnTo>
                    <a:pt x="476" y="558"/>
                  </a:lnTo>
                  <a:lnTo>
                    <a:pt x="493" y="521"/>
                  </a:lnTo>
                  <a:lnTo>
                    <a:pt x="501" y="500"/>
                  </a:lnTo>
                  <a:lnTo>
                    <a:pt x="508" y="481"/>
                  </a:lnTo>
                  <a:lnTo>
                    <a:pt x="518" y="447"/>
                  </a:lnTo>
                  <a:lnTo>
                    <a:pt x="527" y="412"/>
                  </a:lnTo>
                  <a:lnTo>
                    <a:pt x="535" y="376"/>
                  </a:lnTo>
                  <a:lnTo>
                    <a:pt x="540" y="359"/>
                  </a:lnTo>
                  <a:lnTo>
                    <a:pt x="544" y="342"/>
                  </a:lnTo>
                  <a:lnTo>
                    <a:pt x="547" y="325"/>
                  </a:lnTo>
                  <a:lnTo>
                    <a:pt x="549" y="310"/>
                  </a:lnTo>
                  <a:lnTo>
                    <a:pt x="549" y="293"/>
                  </a:lnTo>
                  <a:lnTo>
                    <a:pt x="547" y="274"/>
                  </a:lnTo>
                  <a:lnTo>
                    <a:pt x="546" y="254"/>
                  </a:lnTo>
                  <a:lnTo>
                    <a:pt x="542" y="233"/>
                  </a:lnTo>
                  <a:lnTo>
                    <a:pt x="535" y="211"/>
                  </a:lnTo>
                  <a:lnTo>
                    <a:pt x="529" y="191"/>
                  </a:lnTo>
                  <a:lnTo>
                    <a:pt x="518" y="172"/>
                  </a:lnTo>
                  <a:lnTo>
                    <a:pt x="508" y="155"/>
                  </a:lnTo>
                  <a:lnTo>
                    <a:pt x="496" y="140"/>
                  </a:lnTo>
                  <a:lnTo>
                    <a:pt x="481" y="128"/>
                  </a:lnTo>
                  <a:lnTo>
                    <a:pt x="466" y="119"/>
                  </a:lnTo>
                  <a:lnTo>
                    <a:pt x="449" y="113"/>
                  </a:lnTo>
                  <a:lnTo>
                    <a:pt x="411" y="102"/>
                  </a:lnTo>
                  <a:lnTo>
                    <a:pt x="393" y="97"/>
                  </a:lnTo>
                  <a:lnTo>
                    <a:pt x="372" y="96"/>
                  </a:lnTo>
                  <a:lnTo>
                    <a:pt x="350" y="94"/>
                  </a:lnTo>
                  <a:lnTo>
                    <a:pt x="328" y="96"/>
                  </a:lnTo>
                  <a:lnTo>
                    <a:pt x="314" y="97"/>
                  </a:lnTo>
                  <a:lnTo>
                    <a:pt x="302" y="101"/>
                  </a:lnTo>
                  <a:lnTo>
                    <a:pt x="277" y="109"/>
                  </a:lnTo>
                  <a:lnTo>
                    <a:pt x="250" y="121"/>
                  </a:lnTo>
                  <a:lnTo>
                    <a:pt x="223" y="136"/>
                  </a:lnTo>
                  <a:lnTo>
                    <a:pt x="194" y="153"/>
                  </a:lnTo>
                  <a:lnTo>
                    <a:pt x="166" y="172"/>
                  </a:lnTo>
                  <a:lnTo>
                    <a:pt x="141" y="191"/>
                  </a:lnTo>
                  <a:lnTo>
                    <a:pt x="115" y="211"/>
                  </a:lnTo>
                  <a:lnTo>
                    <a:pt x="104" y="221"/>
                  </a:lnTo>
                  <a:lnTo>
                    <a:pt x="92" y="230"/>
                  </a:lnTo>
                  <a:lnTo>
                    <a:pt x="70" y="249"/>
                  </a:lnTo>
                  <a:lnTo>
                    <a:pt x="49" y="266"/>
                  </a:lnTo>
                  <a:lnTo>
                    <a:pt x="42" y="272"/>
                  </a:lnTo>
                  <a:lnTo>
                    <a:pt x="34" y="277"/>
                  </a:lnTo>
                  <a:lnTo>
                    <a:pt x="29" y="281"/>
                  </a:lnTo>
                  <a:lnTo>
                    <a:pt x="22" y="286"/>
                  </a:lnTo>
                  <a:lnTo>
                    <a:pt x="13" y="291"/>
                  </a:lnTo>
                  <a:lnTo>
                    <a:pt x="7" y="293"/>
                  </a:lnTo>
                  <a:lnTo>
                    <a:pt x="3" y="293"/>
                  </a:lnTo>
                  <a:lnTo>
                    <a:pt x="0" y="293"/>
                  </a:lnTo>
                  <a:lnTo>
                    <a:pt x="0" y="289"/>
                  </a:lnTo>
                  <a:lnTo>
                    <a:pt x="0" y="286"/>
                  </a:lnTo>
                  <a:lnTo>
                    <a:pt x="0" y="281"/>
                  </a:lnTo>
                  <a:lnTo>
                    <a:pt x="3" y="276"/>
                  </a:lnTo>
                  <a:lnTo>
                    <a:pt x="8" y="269"/>
                  </a:lnTo>
                  <a:lnTo>
                    <a:pt x="13" y="260"/>
                  </a:lnTo>
                  <a:lnTo>
                    <a:pt x="20" y="252"/>
                  </a:lnTo>
                  <a:lnTo>
                    <a:pt x="27" y="242"/>
                  </a:lnTo>
                  <a:lnTo>
                    <a:pt x="36" y="230"/>
                  </a:lnTo>
                  <a:lnTo>
                    <a:pt x="47" y="216"/>
                  </a:lnTo>
                  <a:lnTo>
                    <a:pt x="61" y="203"/>
                  </a:lnTo>
                  <a:lnTo>
                    <a:pt x="78" y="187"/>
                  </a:lnTo>
                  <a:lnTo>
                    <a:pt x="97" y="170"/>
                  </a:lnTo>
                  <a:lnTo>
                    <a:pt x="138" y="136"/>
                  </a:lnTo>
                  <a:lnTo>
                    <a:pt x="156" y="119"/>
                  </a:lnTo>
                  <a:lnTo>
                    <a:pt x="173" y="104"/>
                  </a:lnTo>
                  <a:lnTo>
                    <a:pt x="209" y="77"/>
                  </a:lnTo>
                  <a:lnTo>
                    <a:pt x="231" y="63"/>
                  </a:lnTo>
                  <a:lnTo>
                    <a:pt x="251" y="53"/>
                  </a:lnTo>
                  <a:lnTo>
                    <a:pt x="275" y="41"/>
                  </a:lnTo>
                  <a:lnTo>
                    <a:pt x="299" y="31"/>
                  </a:lnTo>
                  <a:lnTo>
                    <a:pt x="325" y="22"/>
                  </a:lnTo>
                  <a:lnTo>
                    <a:pt x="350" y="16"/>
                  </a:lnTo>
                  <a:lnTo>
                    <a:pt x="377" y="9"/>
                  </a:lnTo>
                  <a:lnTo>
                    <a:pt x="404" y="4"/>
                  </a:lnTo>
                  <a:lnTo>
                    <a:pt x="433" y="2"/>
                  </a:lnTo>
                  <a:lnTo>
                    <a:pt x="462" y="0"/>
                  </a:lnTo>
                  <a:lnTo>
                    <a:pt x="493" y="0"/>
                  </a:lnTo>
                  <a:lnTo>
                    <a:pt x="518" y="4"/>
                  </a:lnTo>
                  <a:lnTo>
                    <a:pt x="544" y="7"/>
                  </a:lnTo>
                  <a:lnTo>
                    <a:pt x="568" y="12"/>
                  </a:lnTo>
                  <a:lnTo>
                    <a:pt x="610" y="26"/>
                  </a:lnTo>
                  <a:lnTo>
                    <a:pt x="653" y="41"/>
                  </a:lnTo>
                  <a:lnTo>
                    <a:pt x="695" y="56"/>
                  </a:lnTo>
                  <a:lnTo>
                    <a:pt x="736" y="72"/>
                  </a:lnTo>
                  <a:lnTo>
                    <a:pt x="775" y="87"/>
                  </a:lnTo>
                  <a:lnTo>
                    <a:pt x="792" y="96"/>
                  </a:lnTo>
                  <a:lnTo>
                    <a:pt x="809" y="104"/>
                  </a:lnTo>
                  <a:lnTo>
                    <a:pt x="824" y="114"/>
                  </a:lnTo>
                  <a:lnTo>
                    <a:pt x="838" y="126"/>
                  </a:lnTo>
                  <a:lnTo>
                    <a:pt x="850" y="140"/>
                  </a:lnTo>
                  <a:lnTo>
                    <a:pt x="860" y="157"/>
                  </a:lnTo>
                  <a:lnTo>
                    <a:pt x="867" y="175"/>
                  </a:lnTo>
                  <a:lnTo>
                    <a:pt x="872" y="192"/>
                  </a:lnTo>
                  <a:lnTo>
                    <a:pt x="874" y="211"/>
                  </a:lnTo>
                  <a:lnTo>
                    <a:pt x="875" y="228"/>
                  </a:lnTo>
                  <a:lnTo>
                    <a:pt x="874" y="243"/>
                  </a:lnTo>
                  <a:lnTo>
                    <a:pt x="872" y="259"/>
                  </a:lnTo>
                  <a:lnTo>
                    <a:pt x="869" y="288"/>
                  </a:lnTo>
                  <a:lnTo>
                    <a:pt x="865" y="303"/>
                  </a:lnTo>
                  <a:lnTo>
                    <a:pt x="865" y="318"/>
                  </a:lnTo>
                  <a:lnTo>
                    <a:pt x="865" y="339"/>
                  </a:lnTo>
                  <a:lnTo>
                    <a:pt x="865" y="361"/>
                  </a:lnTo>
                  <a:lnTo>
                    <a:pt x="865" y="381"/>
                  </a:lnTo>
                  <a:lnTo>
                    <a:pt x="869" y="403"/>
                  </a:lnTo>
                  <a:lnTo>
                    <a:pt x="872" y="422"/>
                  </a:lnTo>
                  <a:lnTo>
                    <a:pt x="879" y="459"/>
                  </a:lnTo>
                  <a:lnTo>
                    <a:pt x="882" y="480"/>
                  </a:lnTo>
                  <a:lnTo>
                    <a:pt x="886" y="502"/>
                  </a:lnTo>
                  <a:lnTo>
                    <a:pt x="887" y="526"/>
                  </a:lnTo>
                  <a:lnTo>
                    <a:pt x="891" y="548"/>
                  </a:lnTo>
                  <a:lnTo>
                    <a:pt x="892" y="570"/>
                  </a:lnTo>
                  <a:lnTo>
                    <a:pt x="896" y="590"/>
                  </a:lnTo>
                  <a:lnTo>
                    <a:pt x="899" y="609"/>
                  </a:lnTo>
                  <a:lnTo>
                    <a:pt x="904" y="624"/>
                  </a:lnTo>
                  <a:lnTo>
                    <a:pt x="909" y="640"/>
                  </a:lnTo>
                  <a:lnTo>
                    <a:pt x="913" y="653"/>
                  </a:lnTo>
                  <a:lnTo>
                    <a:pt x="914" y="658"/>
                  </a:lnTo>
                  <a:lnTo>
                    <a:pt x="914" y="663"/>
                  </a:lnTo>
                  <a:lnTo>
                    <a:pt x="911" y="668"/>
                  </a:lnTo>
                  <a:lnTo>
                    <a:pt x="906" y="674"/>
                  </a:lnTo>
                  <a:lnTo>
                    <a:pt x="897" y="677"/>
                  </a:lnTo>
                  <a:lnTo>
                    <a:pt x="884" y="680"/>
                  </a:lnTo>
                  <a:lnTo>
                    <a:pt x="865" y="684"/>
                  </a:lnTo>
                  <a:lnTo>
                    <a:pt x="845" y="687"/>
                  </a:lnTo>
                  <a:lnTo>
                    <a:pt x="821" y="689"/>
                  </a:lnTo>
                  <a:lnTo>
                    <a:pt x="794" y="692"/>
                  </a:lnTo>
                  <a:lnTo>
                    <a:pt x="736" y="696"/>
                  </a:lnTo>
                  <a:lnTo>
                    <a:pt x="680" y="699"/>
                  </a:lnTo>
                  <a:lnTo>
                    <a:pt x="653" y="702"/>
                  </a:lnTo>
                  <a:lnTo>
                    <a:pt x="627" y="702"/>
                  </a:lnTo>
                  <a:lnTo>
                    <a:pt x="603" y="706"/>
                  </a:lnTo>
                  <a:lnTo>
                    <a:pt x="583" y="708"/>
                  </a:lnTo>
                  <a:lnTo>
                    <a:pt x="540" y="711"/>
                  </a:lnTo>
                  <a:lnTo>
                    <a:pt x="503" y="714"/>
                  </a:lnTo>
                  <a:lnTo>
                    <a:pt x="471" y="719"/>
                  </a:lnTo>
                  <a:lnTo>
                    <a:pt x="454" y="719"/>
                  </a:lnTo>
                  <a:lnTo>
                    <a:pt x="440" y="721"/>
                  </a:lnTo>
                  <a:lnTo>
                    <a:pt x="411" y="725"/>
                  </a:lnTo>
                  <a:lnTo>
                    <a:pt x="389" y="726"/>
                  </a:lnTo>
                  <a:lnTo>
                    <a:pt x="369" y="728"/>
                  </a:lnTo>
                  <a:lnTo>
                    <a:pt x="340" y="728"/>
                  </a:lnTo>
                  <a:lnTo>
                    <a:pt x="328" y="726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91" y="2092"/>
              <a:ext cx="11" cy="23"/>
            </a:xfrm>
            <a:custGeom>
              <a:avLst/>
              <a:gdLst>
                <a:gd name="T0" fmla="*/ 0 w 16"/>
                <a:gd name="T1" fmla="*/ 2 h 32"/>
                <a:gd name="T2" fmla="*/ 4 w 16"/>
                <a:gd name="T3" fmla="*/ 32 h 32"/>
                <a:gd name="T4" fmla="*/ 16 w 16"/>
                <a:gd name="T5" fmla="*/ 30 h 32"/>
                <a:gd name="T6" fmla="*/ 12 w 16"/>
                <a:gd name="T7" fmla="*/ 0 h 32"/>
                <a:gd name="T8" fmla="*/ 0 w 16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4" y="32"/>
                  </a:lnTo>
                  <a:lnTo>
                    <a:pt x="16" y="30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63" y="2183"/>
              <a:ext cx="11" cy="27"/>
            </a:xfrm>
            <a:custGeom>
              <a:avLst/>
              <a:gdLst>
                <a:gd name="T0" fmla="*/ 0 w 14"/>
                <a:gd name="T1" fmla="*/ 2 h 38"/>
                <a:gd name="T2" fmla="*/ 4 w 14"/>
                <a:gd name="T3" fmla="*/ 38 h 38"/>
                <a:gd name="T4" fmla="*/ 14 w 14"/>
                <a:gd name="T5" fmla="*/ 36 h 38"/>
                <a:gd name="T6" fmla="*/ 11 w 14"/>
                <a:gd name="T7" fmla="*/ 0 h 38"/>
                <a:gd name="T8" fmla="*/ 0 w 14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8">
                  <a:moveTo>
                    <a:pt x="0" y="2"/>
                  </a:moveTo>
                  <a:lnTo>
                    <a:pt x="4" y="38"/>
                  </a:lnTo>
                  <a:lnTo>
                    <a:pt x="14" y="36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56" y="2220"/>
              <a:ext cx="9" cy="27"/>
            </a:xfrm>
            <a:custGeom>
              <a:avLst/>
              <a:gdLst>
                <a:gd name="T0" fmla="*/ 0 w 14"/>
                <a:gd name="T1" fmla="*/ 1 h 35"/>
                <a:gd name="T2" fmla="*/ 4 w 14"/>
                <a:gd name="T3" fmla="*/ 35 h 35"/>
                <a:gd name="T4" fmla="*/ 14 w 14"/>
                <a:gd name="T5" fmla="*/ 34 h 35"/>
                <a:gd name="T6" fmla="*/ 11 w 14"/>
                <a:gd name="T7" fmla="*/ 0 h 35"/>
                <a:gd name="T8" fmla="*/ 0 w 14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5">
                  <a:moveTo>
                    <a:pt x="0" y="1"/>
                  </a:moveTo>
                  <a:lnTo>
                    <a:pt x="4" y="35"/>
                  </a:lnTo>
                  <a:lnTo>
                    <a:pt x="14" y="34"/>
                  </a:lnTo>
                  <a:lnTo>
                    <a:pt x="1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004" y="2228"/>
              <a:ext cx="11" cy="24"/>
            </a:xfrm>
            <a:custGeom>
              <a:avLst/>
              <a:gdLst>
                <a:gd name="T0" fmla="*/ 0 w 14"/>
                <a:gd name="T1" fmla="*/ 2 h 34"/>
                <a:gd name="T2" fmla="*/ 4 w 14"/>
                <a:gd name="T3" fmla="*/ 34 h 34"/>
                <a:gd name="T4" fmla="*/ 14 w 14"/>
                <a:gd name="T5" fmla="*/ 32 h 34"/>
                <a:gd name="T6" fmla="*/ 11 w 14"/>
                <a:gd name="T7" fmla="*/ 0 h 34"/>
                <a:gd name="T8" fmla="*/ 0 w 14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4">
                  <a:moveTo>
                    <a:pt x="0" y="2"/>
                  </a:moveTo>
                  <a:lnTo>
                    <a:pt x="4" y="34"/>
                  </a:lnTo>
                  <a:lnTo>
                    <a:pt x="14" y="32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78" y="2445"/>
              <a:ext cx="136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04" y="2441"/>
              <a:ext cx="177" cy="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41" y="2645"/>
              <a:ext cx="299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290513" indent="-290513" fontAlgn="auto">
                <a:spcBef>
                  <a:spcPct val="20000"/>
                </a:spcBef>
                <a:spcAft>
                  <a:spcPct val="3000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+mn-lt"/>
                  <a:cs typeface="+mn-cs"/>
                </a:rPr>
                <a:t>10%</a:t>
              </a:r>
              <a:endParaRPr lang="en-US" sz="1200" kern="0" dirty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31" y="2451"/>
              <a:ext cx="216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74" y="2645"/>
              <a:ext cx="38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290513" indent="-290513" fontAlgn="auto">
                <a:spcBef>
                  <a:spcPct val="20000"/>
                </a:spcBef>
                <a:spcAft>
                  <a:spcPct val="3000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+mn-lt"/>
                  <a:cs typeface="+mn-cs"/>
                </a:rPr>
                <a:t>100%</a:t>
              </a:r>
              <a:endParaRPr lang="en-US" sz="1200" kern="0" dirty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6" y="2607"/>
              <a:ext cx="194" cy="9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621" y="2180"/>
              <a:ext cx="42" cy="213"/>
            </a:xfrm>
            <a:custGeom>
              <a:avLst/>
              <a:gdLst>
                <a:gd name="T0" fmla="*/ 0 w 54"/>
                <a:gd name="T1" fmla="*/ 7 h 286"/>
                <a:gd name="T2" fmla="*/ 54 w 54"/>
                <a:gd name="T3" fmla="*/ 0 h 286"/>
                <a:gd name="T4" fmla="*/ 54 w 54"/>
                <a:gd name="T5" fmla="*/ 286 h 286"/>
                <a:gd name="T6" fmla="*/ 0 w 54"/>
                <a:gd name="T7" fmla="*/ 286 h 286"/>
                <a:gd name="T8" fmla="*/ 0 w 54"/>
                <a:gd name="T9" fmla="*/ 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6">
                  <a:moveTo>
                    <a:pt x="0" y="7"/>
                  </a:moveTo>
                  <a:lnTo>
                    <a:pt x="54" y="0"/>
                  </a:lnTo>
                  <a:lnTo>
                    <a:pt x="54" y="286"/>
                  </a:lnTo>
                  <a:lnTo>
                    <a:pt x="0" y="28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617" y="2175"/>
              <a:ext cx="49" cy="226"/>
            </a:xfrm>
            <a:custGeom>
              <a:avLst/>
              <a:gdLst>
                <a:gd name="T0" fmla="*/ 10 w 66"/>
                <a:gd name="T1" fmla="*/ 17 h 296"/>
                <a:gd name="T2" fmla="*/ 56 w 66"/>
                <a:gd name="T3" fmla="*/ 12 h 296"/>
                <a:gd name="T4" fmla="*/ 56 w 66"/>
                <a:gd name="T5" fmla="*/ 286 h 296"/>
                <a:gd name="T6" fmla="*/ 10 w 66"/>
                <a:gd name="T7" fmla="*/ 286 h 296"/>
                <a:gd name="T8" fmla="*/ 10 w 66"/>
                <a:gd name="T9" fmla="*/ 17 h 296"/>
                <a:gd name="T10" fmla="*/ 0 w 66"/>
                <a:gd name="T11" fmla="*/ 9 h 296"/>
                <a:gd name="T12" fmla="*/ 0 w 66"/>
                <a:gd name="T13" fmla="*/ 296 h 296"/>
                <a:gd name="T14" fmla="*/ 66 w 66"/>
                <a:gd name="T15" fmla="*/ 296 h 296"/>
                <a:gd name="T16" fmla="*/ 66 w 66"/>
                <a:gd name="T17" fmla="*/ 0 h 296"/>
                <a:gd name="T18" fmla="*/ 0 w 66"/>
                <a:gd name="T19" fmla="*/ 9 h 296"/>
                <a:gd name="T20" fmla="*/ 10 w 66"/>
                <a:gd name="T21" fmla="*/ 1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296">
                  <a:moveTo>
                    <a:pt x="10" y="17"/>
                  </a:moveTo>
                  <a:lnTo>
                    <a:pt x="56" y="12"/>
                  </a:lnTo>
                  <a:lnTo>
                    <a:pt x="56" y="286"/>
                  </a:lnTo>
                  <a:lnTo>
                    <a:pt x="10" y="286"/>
                  </a:lnTo>
                  <a:lnTo>
                    <a:pt x="10" y="17"/>
                  </a:lnTo>
                  <a:lnTo>
                    <a:pt x="0" y="9"/>
                  </a:lnTo>
                  <a:lnTo>
                    <a:pt x="0" y="296"/>
                  </a:lnTo>
                  <a:lnTo>
                    <a:pt x="66" y="296"/>
                  </a:lnTo>
                  <a:lnTo>
                    <a:pt x="66" y="0"/>
                  </a:lnTo>
                  <a:lnTo>
                    <a:pt x="0" y="9"/>
                  </a:lnTo>
                  <a:lnTo>
                    <a:pt x="1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188" y="2230"/>
              <a:ext cx="41" cy="163"/>
            </a:xfrm>
            <a:custGeom>
              <a:avLst/>
              <a:gdLst>
                <a:gd name="T0" fmla="*/ 0 w 54"/>
                <a:gd name="T1" fmla="*/ 6 h 219"/>
                <a:gd name="T2" fmla="*/ 54 w 54"/>
                <a:gd name="T3" fmla="*/ 0 h 219"/>
                <a:gd name="T4" fmla="*/ 54 w 54"/>
                <a:gd name="T5" fmla="*/ 219 h 219"/>
                <a:gd name="T6" fmla="*/ 0 w 54"/>
                <a:gd name="T7" fmla="*/ 219 h 219"/>
                <a:gd name="T8" fmla="*/ 0 w 54"/>
                <a:gd name="T9" fmla="*/ 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19">
                  <a:moveTo>
                    <a:pt x="0" y="6"/>
                  </a:moveTo>
                  <a:lnTo>
                    <a:pt x="54" y="0"/>
                  </a:lnTo>
                  <a:lnTo>
                    <a:pt x="54" y="219"/>
                  </a:lnTo>
                  <a:lnTo>
                    <a:pt x="0" y="219"/>
                  </a:lnTo>
                  <a:lnTo>
                    <a:pt x="0" y="6"/>
                  </a:lnTo>
                  <a:close/>
                </a:path>
              </a:pathLst>
            </a:cu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84" y="2225"/>
              <a:ext cx="50" cy="176"/>
            </a:xfrm>
            <a:custGeom>
              <a:avLst/>
              <a:gdLst>
                <a:gd name="T0" fmla="*/ 11 w 67"/>
                <a:gd name="T1" fmla="*/ 17 h 230"/>
                <a:gd name="T2" fmla="*/ 57 w 67"/>
                <a:gd name="T3" fmla="*/ 12 h 230"/>
                <a:gd name="T4" fmla="*/ 57 w 67"/>
                <a:gd name="T5" fmla="*/ 220 h 230"/>
                <a:gd name="T6" fmla="*/ 11 w 67"/>
                <a:gd name="T7" fmla="*/ 220 h 230"/>
                <a:gd name="T8" fmla="*/ 11 w 67"/>
                <a:gd name="T9" fmla="*/ 17 h 230"/>
                <a:gd name="T10" fmla="*/ 0 w 67"/>
                <a:gd name="T11" fmla="*/ 9 h 230"/>
                <a:gd name="T12" fmla="*/ 0 w 67"/>
                <a:gd name="T13" fmla="*/ 230 h 230"/>
                <a:gd name="T14" fmla="*/ 67 w 67"/>
                <a:gd name="T15" fmla="*/ 230 h 230"/>
                <a:gd name="T16" fmla="*/ 67 w 67"/>
                <a:gd name="T17" fmla="*/ 0 h 230"/>
                <a:gd name="T18" fmla="*/ 0 w 67"/>
                <a:gd name="T19" fmla="*/ 9 h 230"/>
                <a:gd name="T20" fmla="*/ 11 w 67"/>
                <a:gd name="T21" fmla="*/ 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30">
                  <a:moveTo>
                    <a:pt x="11" y="17"/>
                  </a:moveTo>
                  <a:lnTo>
                    <a:pt x="57" y="12"/>
                  </a:lnTo>
                  <a:lnTo>
                    <a:pt x="57" y="220"/>
                  </a:lnTo>
                  <a:lnTo>
                    <a:pt x="11" y="220"/>
                  </a:lnTo>
                  <a:lnTo>
                    <a:pt x="11" y="17"/>
                  </a:lnTo>
                  <a:lnTo>
                    <a:pt x="0" y="9"/>
                  </a:lnTo>
                  <a:lnTo>
                    <a:pt x="0" y="230"/>
                  </a:lnTo>
                  <a:lnTo>
                    <a:pt x="67" y="230"/>
                  </a:lnTo>
                  <a:lnTo>
                    <a:pt x="67" y="0"/>
                  </a:lnTo>
                  <a:lnTo>
                    <a:pt x="0" y="9"/>
                  </a:lnTo>
                  <a:lnTo>
                    <a:pt x="1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07" y="2562"/>
              <a:ext cx="63" cy="43"/>
            </a:xfrm>
            <a:custGeom>
              <a:avLst/>
              <a:gdLst>
                <a:gd name="T0" fmla="*/ 0 w 83"/>
                <a:gd name="T1" fmla="*/ 0 h 58"/>
                <a:gd name="T2" fmla="*/ 83 w 83"/>
                <a:gd name="T3" fmla="*/ 2 h 58"/>
                <a:gd name="T4" fmla="*/ 83 w 83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58">
                  <a:moveTo>
                    <a:pt x="0" y="0"/>
                  </a:moveTo>
                  <a:lnTo>
                    <a:pt x="83" y="2"/>
                  </a:lnTo>
                  <a:lnTo>
                    <a:pt x="83" y="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58" y="2187"/>
              <a:ext cx="310" cy="59"/>
            </a:xfrm>
            <a:custGeom>
              <a:avLst/>
              <a:gdLst>
                <a:gd name="T0" fmla="*/ 410 w 413"/>
                <a:gd name="T1" fmla="*/ 0 h 79"/>
                <a:gd name="T2" fmla="*/ 9 w 413"/>
                <a:gd name="T3" fmla="*/ 48 h 79"/>
                <a:gd name="T4" fmla="*/ 0 w 413"/>
                <a:gd name="T5" fmla="*/ 48 h 79"/>
                <a:gd name="T6" fmla="*/ 9 w 413"/>
                <a:gd name="T7" fmla="*/ 79 h 79"/>
                <a:gd name="T8" fmla="*/ 413 w 413"/>
                <a:gd name="T9" fmla="*/ 31 h 79"/>
                <a:gd name="T10" fmla="*/ 410 w 413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79">
                  <a:moveTo>
                    <a:pt x="410" y="0"/>
                  </a:moveTo>
                  <a:lnTo>
                    <a:pt x="9" y="48"/>
                  </a:lnTo>
                  <a:lnTo>
                    <a:pt x="0" y="48"/>
                  </a:lnTo>
                  <a:lnTo>
                    <a:pt x="9" y="79"/>
                  </a:lnTo>
                  <a:lnTo>
                    <a:pt x="413" y="31"/>
                  </a:lnTo>
                  <a:lnTo>
                    <a:pt x="4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62" y="2189"/>
              <a:ext cx="304" cy="57"/>
            </a:xfrm>
            <a:custGeom>
              <a:avLst/>
              <a:gdLst>
                <a:gd name="T0" fmla="*/ 0 w 405"/>
                <a:gd name="T1" fmla="*/ 47 h 75"/>
                <a:gd name="T2" fmla="*/ 3 w 405"/>
                <a:gd name="T3" fmla="*/ 75 h 75"/>
                <a:gd name="T4" fmla="*/ 405 w 405"/>
                <a:gd name="T5" fmla="*/ 27 h 75"/>
                <a:gd name="T6" fmla="*/ 403 w 405"/>
                <a:gd name="T7" fmla="*/ 0 h 75"/>
                <a:gd name="T8" fmla="*/ 0 w 405"/>
                <a:gd name="T9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75">
                  <a:moveTo>
                    <a:pt x="0" y="47"/>
                  </a:moveTo>
                  <a:lnTo>
                    <a:pt x="3" y="75"/>
                  </a:lnTo>
                  <a:lnTo>
                    <a:pt x="405" y="27"/>
                  </a:lnTo>
                  <a:lnTo>
                    <a:pt x="403" y="0"/>
                  </a:lnTo>
                  <a:lnTo>
                    <a:pt x="0" y="47"/>
                  </a:lnTo>
                  <a:close/>
                </a:path>
              </a:pathLst>
            </a:custGeom>
            <a:noFill/>
            <a:ln w="1651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426" y="2139"/>
              <a:ext cx="388" cy="63"/>
            </a:xfrm>
            <a:custGeom>
              <a:avLst/>
              <a:gdLst>
                <a:gd name="T0" fmla="*/ 0 w 514"/>
                <a:gd name="T1" fmla="*/ 57 h 84"/>
                <a:gd name="T2" fmla="*/ 4 w 514"/>
                <a:gd name="T3" fmla="*/ 84 h 84"/>
                <a:gd name="T4" fmla="*/ 514 w 514"/>
                <a:gd name="T5" fmla="*/ 26 h 84"/>
                <a:gd name="T6" fmla="*/ 510 w 514"/>
                <a:gd name="T7" fmla="*/ 0 h 84"/>
                <a:gd name="T8" fmla="*/ 0 w 514"/>
                <a:gd name="T9" fmla="*/ 5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4">
                  <a:moveTo>
                    <a:pt x="0" y="57"/>
                  </a:moveTo>
                  <a:lnTo>
                    <a:pt x="4" y="84"/>
                  </a:lnTo>
                  <a:lnTo>
                    <a:pt x="514" y="26"/>
                  </a:lnTo>
                  <a:lnTo>
                    <a:pt x="5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CC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891" y="2094"/>
              <a:ext cx="307" cy="53"/>
            </a:xfrm>
            <a:custGeom>
              <a:avLst/>
              <a:gdLst>
                <a:gd name="T0" fmla="*/ 0 w 406"/>
                <a:gd name="T1" fmla="*/ 44 h 69"/>
                <a:gd name="T2" fmla="*/ 3 w 406"/>
                <a:gd name="T3" fmla="*/ 69 h 69"/>
                <a:gd name="T4" fmla="*/ 406 w 406"/>
                <a:gd name="T5" fmla="*/ 23 h 69"/>
                <a:gd name="T6" fmla="*/ 403 w 406"/>
                <a:gd name="T7" fmla="*/ 0 h 69"/>
                <a:gd name="T8" fmla="*/ 0 w 406"/>
                <a:gd name="T9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69">
                  <a:moveTo>
                    <a:pt x="0" y="44"/>
                  </a:moveTo>
                  <a:lnTo>
                    <a:pt x="3" y="69"/>
                  </a:lnTo>
                  <a:lnTo>
                    <a:pt x="406" y="23"/>
                  </a:lnTo>
                  <a:lnTo>
                    <a:pt x="403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618" y="1906"/>
              <a:ext cx="205" cy="153"/>
            </a:xfrm>
            <a:custGeom>
              <a:avLst/>
              <a:gdLst>
                <a:gd name="T0" fmla="*/ 0 w 272"/>
                <a:gd name="T1" fmla="*/ 177 h 204"/>
                <a:gd name="T2" fmla="*/ 7 w 272"/>
                <a:gd name="T3" fmla="*/ 167 h 204"/>
                <a:gd name="T4" fmla="*/ 12 w 272"/>
                <a:gd name="T5" fmla="*/ 164 h 204"/>
                <a:gd name="T6" fmla="*/ 17 w 272"/>
                <a:gd name="T7" fmla="*/ 157 h 204"/>
                <a:gd name="T8" fmla="*/ 24 w 272"/>
                <a:gd name="T9" fmla="*/ 152 h 204"/>
                <a:gd name="T10" fmla="*/ 33 w 272"/>
                <a:gd name="T11" fmla="*/ 147 h 204"/>
                <a:gd name="T12" fmla="*/ 41 w 272"/>
                <a:gd name="T13" fmla="*/ 138 h 204"/>
                <a:gd name="T14" fmla="*/ 50 w 272"/>
                <a:gd name="T15" fmla="*/ 131 h 204"/>
                <a:gd name="T16" fmla="*/ 68 w 272"/>
                <a:gd name="T17" fmla="*/ 113 h 204"/>
                <a:gd name="T18" fmla="*/ 85 w 272"/>
                <a:gd name="T19" fmla="*/ 92 h 204"/>
                <a:gd name="T20" fmla="*/ 104 w 272"/>
                <a:gd name="T21" fmla="*/ 72 h 204"/>
                <a:gd name="T22" fmla="*/ 125 w 272"/>
                <a:gd name="T23" fmla="*/ 51 h 204"/>
                <a:gd name="T24" fmla="*/ 145 w 272"/>
                <a:gd name="T25" fmla="*/ 38 h 204"/>
                <a:gd name="T26" fmla="*/ 155 w 272"/>
                <a:gd name="T27" fmla="*/ 31 h 204"/>
                <a:gd name="T28" fmla="*/ 167 w 272"/>
                <a:gd name="T29" fmla="*/ 24 h 204"/>
                <a:gd name="T30" fmla="*/ 181 w 272"/>
                <a:gd name="T31" fmla="*/ 17 h 204"/>
                <a:gd name="T32" fmla="*/ 194 w 272"/>
                <a:gd name="T33" fmla="*/ 11 h 204"/>
                <a:gd name="T34" fmla="*/ 206 w 272"/>
                <a:gd name="T35" fmla="*/ 4 h 204"/>
                <a:gd name="T36" fmla="*/ 221 w 272"/>
                <a:gd name="T37" fmla="*/ 0 h 204"/>
                <a:gd name="T38" fmla="*/ 233 w 272"/>
                <a:gd name="T39" fmla="*/ 0 h 204"/>
                <a:gd name="T40" fmla="*/ 245 w 272"/>
                <a:gd name="T41" fmla="*/ 2 h 204"/>
                <a:gd name="T42" fmla="*/ 255 w 272"/>
                <a:gd name="T43" fmla="*/ 9 h 204"/>
                <a:gd name="T44" fmla="*/ 262 w 272"/>
                <a:gd name="T45" fmla="*/ 16 h 204"/>
                <a:gd name="T46" fmla="*/ 269 w 272"/>
                <a:gd name="T47" fmla="*/ 26 h 204"/>
                <a:gd name="T48" fmla="*/ 271 w 272"/>
                <a:gd name="T49" fmla="*/ 36 h 204"/>
                <a:gd name="T50" fmla="*/ 272 w 272"/>
                <a:gd name="T51" fmla="*/ 50 h 204"/>
                <a:gd name="T52" fmla="*/ 271 w 272"/>
                <a:gd name="T53" fmla="*/ 62 h 204"/>
                <a:gd name="T54" fmla="*/ 267 w 272"/>
                <a:gd name="T55" fmla="*/ 73 h 204"/>
                <a:gd name="T56" fmla="*/ 261 w 272"/>
                <a:gd name="T57" fmla="*/ 87 h 204"/>
                <a:gd name="T58" fmla="*/ 254 w 272"/>
                <a:gd name="T59" fmla="*/ 99 h 204"/>
                <a:gd name="T60" fmla="*/ 245 w 272"/>
                <a:gd name="T61" fmla="*/ 107 h 204"/>
                <a:gd name="T62" fmla="*/ 235 w 272"/>
                <a:gd name="T63" fmla="*/ 114 h 204"/>
                <a:gd name="T64" fmla="*/ 225 w 272"/>
                <a:gd name="T65" fmla="*/ 123 h 204"/>
                <a:gd name="T66" fmla="*/ 211 w 272"/>
                <a:gd name="T67" fmla="*/ 131 h 204"/>
                <a:gd name="T68" fmla="*/ 198 w 272"/>
                <a:gd name="T69" fmla="*/ 140 h 204"/>
                <a:gd name="T70" fmla="*/ 181 w 272"/>
                <a:gd name="T71" fmla="*/ 152 h 204"/>
                <a:gd name="T72" fmla="*/ 162 w 272"/>
                <a:gd name="T73" fmla="*/ 165 h 204"/>
                <a:gd name="T74" fmla="*/ 143 w 272"/>
                <a:gd name="T75" fmla="*/ 179 h 204"/>
                <a:gd name="T76" fmla="*/ 125 w 272"/>
                <a:gd name="T77" fmla="*/ 191 h 204"/>
                <a:gd name="T78" fmla="*/ 106 w 272"/>
                <a:gd name="T79" fmla="*/ 198 h 204"/>
                <a:gd name="T80" fmla="*/ 91 w 272"/>
                <a:gd name="T81" fmla="*/ 203 h 204"/>
                <a:gd name="T82" fmla="*/ 75 w 272"/>
                <a:gd name="T83" fmla="*/ 204 h 204"/>
                <a:gd name="T84" fmla="*/ 62 w 272"/>
                <a:gd name="T85" fmla="*/ 204 h 204"/>
                <a:gd name="T86" fmla="*/ 48 w 272"/>
                <a:gd name="T87" fmla="*/ 203 h 204"/>
                <a:gd name="T88" fmla="*/ 34 w 272"/>
                <a:gd name="T89" fmla="*/ 203 h 204"/>
                <a:gd name="T90" fmla="*/ 24 w 272"/>
                <a:gd name="T91" fmla="*/ 201 h 204"/>
                <a:gd name="T92" fmla="*/ 16 w 272"/>
                <a:gd name="T93" fmla="*/ 196 h 204"/>
                <a:gd name="T94" fmla="*/ 9 w 272"/>
                <a:gd name="T95" fmla="*/ 192 h 204"/>
                <a:gd name="T96" fmla="*/ 6 w 272"/>
                <a:gd name="T97" fmla="*/ 187 h 204"/>
                <a:gd name="T98" fmla="*/ 0 w 272"/>
                <a:gd name="T99" fmla="*/ 1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204">
                  <a:moveTo>
                    <a:pt x="0" y="177"/>
                  </a:moveTo>
                  <a:lnTo>
                    <a:pt x="7" y="167"/>
                  </a:lnTo>
                  <a:lnTo>
                    <a:pt x="12" y="164"/>
                  </a:lnTo>
                  <a:lnTo>
                    <a:pt x="17" y="157"/>
                  </a:lnTo>
                  <a:lnTo>
                    <a:pt x="24" y="152"/>
                  </a:lnTo>
                  <a:lnTo>
                    <a:pt x="33" y="147"/>
                  </a:lnTo>
                  <a:lnTo>
                    <a:pt x="41" y="138"/>
                  </a:lnTo>
                  <a:lnTo>
                    <a:pt x="50" y="131"/>
                  </a:lnTo>
                  <a:lnTo>
                    <a:pt x="68" y="113"/>
                  </a:lnTo>
                  <a:lnTo>
                    <a:pt x="85" y="92"/>
                  </a:lnTo>
                  <a:lnTo>
                    <a:pt x="104" y="72"/>
                  </a:lnTo>
                  <a:lnTo>
                    <a:pt x="125" y="51"/>
                  </a:lnTo>
                  <a:lnTo>
                    <a:pt x="145" y="38"/>
                  </a:lnTo>
                  <a:lnTo>
                    <a:pt x="155" y="31"/>
                  </a:lnTo>
                  <a:lnTo>
                    <a:pt x="167" y="24"/>
                  </a:lnTo>
                  <a:lnTo>
                    <a:pt x="181" y="17"/>
                  </a:lnTo>
                  <a:lnTo>
                    <a:pt x="194" y="11"/>
                  </a:lnTo>
                  <a:lnTo>
                    <a:pt x="206" y="4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45" y="2"/>
                  </a:lnTo>
                  <a:lnTo>
                    <a:pt x="255" y="9"/>
                  </a:lnTo>
                  <a:lnTo>
                    <a:pt x="262" y="16"/>
                  </a:lnTo>
                  <a:lnTo>
                    <a:pt x="269" y="26"/>
                  </a:lnTo>
                  <a:lnTo>
                    <a:pt x="271" y="36"/>
                  </a:lnTo>
                  <a:lnTo>
                    <a:pt x="272" y="50"/>
                  </a:lnTo>
                  <a:lnTo>
                    <a:pt x="271" y="62"/>
                  </a:lnTo>
                  <a:lnTo>
                    <a:pt x="267" y="73"/>
                  </a:lnTo>
                  <a:lnTo>
                    <a:pt x="261" y="87"/>
                  </a:lnTo>
                  <a:lnTo>
                    <a:pt x="254" y="99"/>
                  </a:lnTo>
                  <a:lnTo>
                    <a:pt x="245" y="107"/>
                  </a:lnTo>
                  <a:lnTo>
                    <a:pt x="235" y="114"/>
                  </a:lnTo>
                  <a:lnTo>
                    <a:pt x="225" y="123"/>
                  </a:lnTo>
                  <a:lnTo>
                    <a:pt x="211" y="131"/>
                  </a:lnTo>
                  <a:lnTo>
                    <a:pt x="198" y="140"/>
                  </a:lnTo>
                  <a:lnTo>
                    <a:pt x="181" y="152"/>
                  </a:lnTo>
                  <a:lnTo>
                    <a:pt x="162" y="165"/>
                  </a:lnTo>
                  <a:lnTo>
                    <a:pt x="143" y="179"/>
                  </a:lnTo>
                  <a:lnTo>
                    <a:pt x="125" y="191"/>
                  </a:lnTo>
                  <a:lnTo>
                    <a:pt x="106" y="198"/>
                  </a:lnTo>
                  <a:lnTo>
                    <a:pt x="91" y="203"/>
                  </a:lnTo>
                  <a:lnTo>
                    <a:pt x="75" y="204"/>
                  </a:lnTo>
                  <a:lnTo>
                    <a:pt x="62" y="204"/>
                  </a:lnTo>
                  <a:lnTo>
                    <a:pt x="48" y="203"/>
                  </a:lnTo>
                  <a:lnTo>
                    <a:pt x="34" y="203"/>
                  </a:lnTo>
                  <a:lnTo>
                    <a:pt x="24" y="201"/>
                  </a:lnTo>
                  <a:lnTo>
                    <a:pt x="16" y="196"/>
                  </a:lnTo>
                  <a:lnTo>
                    <a:pt x="9" y="192"/>
                  </a:lnTo>
                  <a:lnTo>
                    <a:pt x="6" y="18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 rot="1194119">
              <a:off x="1374" y="2009"/>
              <a:ext cx="445" cy="159"/>
            </a:xfrm>
            <a:custGeom>
              <a:avLst/>
              <a:gdLst>
                <a:gd name="T0" fmla="*/ 199 w 223"/>
                <a:gd name="T1" fmla="*/ 9 h 143"/>
                <a:gd name="T2" fmla="*/ 189 w 223"/>
                <a:gd name="T3" fmla="*/ 17 h 143"/>
                <a:gd name="T4" fmla="*/ 177 w 223"/>
                <a:gd name="T5" fmla="*/ 28 h 143"/>
                <a:gd name="T6" fmla="*/ 167 w 223"/>
                <a:gd name="T7" fmla="*/ 36 h 143"/>
                <a:gd name="T8" fmla="*/ 153 w 223"/>
                <a:gd name="T9" fmla="*/ 45 h 143"/>
                <a:gd name="T10" fmla="*/ 139 w 223"/>
                <a:gd name="T11" fmla="*/ 55 h 143"/>
                <a:gd name="T12" fmla="*/ 126 w 223"/>
                <a:gd name="T13" fmla="*/ 65 h 143"/>
                <a:gd name="T14" fmla="*/ 110 w 223"/>
                <a:gd name="T15" fmla="*/ 74 h 143"/>
                <a:gd name="T16" fmla="*/ 102 w 223"/>
                <a:gd name="T17" fmla="*/ 75 h 143"/>
                <a:gd name="T18" fmla="*/ 102 w 223"/>
                <a:gd name="T19" fmla="*/ 74 h 143"/>
                <a:gd name="T20" fmla="*/ 102 w 223"/>
                <a:gd name="T21" fmla="*/ 70 h 143"/>
                <a:gd name="T22" fmla="*/ 102 w 223"/>
                <a:gd name="T23" fmla="*/ 67 h 143"/>
                <a:gd name="T24" fmla="*/ 102 w 223"/>
                <a:gd name="T25" fmla="*/ 65 h 143"/>
                <a:gd name="T26" fmla="*/ 104 w 223"/>
                <a:gd name="T27" fmla="*/ 62 h 143"/>
                <a:gd name="T28" fmla="*/ 95 w 223"/>
                <a:gd name="T29" fmla="*/ 68 h 143"/>
                <a:gd name="T30" fmla="*/ 83 w 223"/>
                <a:gd name="T31" fmla="*/ 79 h 143"/>
                <a:gd name="T32" fmla="*/ 71 w 223"/>
                <a:gd name="T33" fmla="*/ 89 h 143"/>
                <a:gd name="T34" fmla="*/ 59 w 223"/>
                <a:gd name="T35" fmla="*/ 99 h 143"/>
                <a:gd name="T36" fmla="*/ 46 w 223"/>
                <a:gd name="T37" fmla="*/ 109 h 143"/>
                <a:gd name="T38" fmla="*/ 34 w 223"/>
                <a:gd name="T39" fmla="*/ 118 h 143"/>
                <a:gd name="T40" fmla="*/ 20 w 223"/>
                <a:gd name="T41" fmla="*/ 128 h 143"/>
                <a:gd name="T42" fmla="*/ 7 w 223"/>
                <a:gd name="T43" fmla="*/ 138 h 143"/>
                <a:gd name="T44" fmla="*/ 7 w 223"/>
                <a:gd name="T45" fmla="*/ 142 h 143"/>
                <a:gd name="T46" fmla="*/ 22 w 223"/>
                <a:gd name="T47" fmla="*/ 142 h 143"/>
                <a:gd name="T48" fmla="*/ 37 w 223"/>
                <a:gd name="T49" fmla="*/ 140 h 143"/>
                <a:gd name="T50" fmla="*/ 53 w 223"/>
                <a:gd name="T51" fmla="*/ 138 h 143"/>
                <a:gd name="T52" fmla="*/ 68 w 223"/>
                <a:gd name="T53" fmla="*/ 136 h 143"/>
                <a:gd name="T54" fmla="*/ 82 w 223"/>
                <a:gd name="T55" fmla="*/ 135 h 143"/>
                <a:gd name="T56" fmla="*/ 97 w 223"/>
                <a:gd name="T57" fmla="*/ 133 h 143"/>
                <a:gd name="T58" fmla="*/ 112 w 223"/>
                <a:gd name="T59" fmla="*/ 133 h 143"/>
                <a:gd name="T60" fmla="*/ 124 w 223"/>
                <a:gd name="T61" fmla="*/ 131 h 143"/>
                <a:gd name="T62" fmla="*/ 122 w 223"/>
                <a:gd name="T63" fmla="*/ 128 h 143"/>
                <a:gd name="T64" fmla="*/ 119 w 223"/>
                <a:gd name="T65" fmla="*/ 126 h 143"/>
                <a:gd name="T66" fmla="*/ 119 w 223"/>
                <a:gd name="T67" fmla="*/ 123 h 143"/>
                <a:gd name="T68" fmla="*/ 117 w 223"/>
                <a:gd name="T69" fmla="*/ 119 h 143"/>
                <a:gd name="T70" fmla="*/ 116 w 223"/>
                <a:gd name="T71" fmla="*/ 118 h 143"/>
                <a:gd name="T72" fmla="*/ 114 w 223"/>
                <a:gd name="T73" fmla="*/ 116 h 143"/>
                <a:gd name="T74" fmla="*/ 112 w 223"/>
                <a:gd name="T75" fmla="*/ 113 h 143"/>
                <a:gd name="T76" fmla="*/ 116 w 223"/>
                <a:gd name="T77" fmla="*/ 108 h 143"/>
                <a:gd name="T78" fmla="*/ 133 w 223"/>
                <a:gd name="T79" fmla="*/ 99 h 143"/>
                <a:gd name="T80" fmla="*/ 148 w 223"/>
                <a:gd name="T81" fmla="*/ 91 h 143"/>
                <a:gd name="T82" fmla="*/ 163 w 223"/>
                <a:gd name="T83" fmla="*/ 80 h 143"/>
                <a:gd name="T84" fmla="*/ 177 w 223"/>
                <a:gd name="T85" fmla="*/ 72 h 143"/>
                <a:gd name="T86" fmla="*/ 190 w 223"/>
                <a:gd name="T87" fmla="*/ 62 h 143"/>
                <a:gd name="T88" fmla="*/ 201 w 223"/>
                <a:gd name="T89" fmla="*/ 53 h 143"/>
                <a:gd name="T90" fmla="*/ 212 w 223"/>
                <a:gd name="T91" fmla="*/ 43 h 143"/>
                <a:gd name="T92" fmla="*/ 223 w 223"/>
                <a:gd name="T93" fmla="*/ 34 h 143"/>
                <a:gd name="T94" fmla="*/ 221 w 223"/>
                <a:gd name="T95" fmla="*/ 31 h 143"/>
                <a:gd name="T96" fmla="*/ 219 w 223"/>
                <a:gd name="T97" fmla="*/ 28 h 143"/>
                <a:gd name="T98" fmla="*/ 216 w 223"/>
                <a:gd name="T99" fmla="*/ 24 h 143"/>
                <a:gd name="T100" fmla="*/ 214 w 223"/>
                <a:gd name="T101" fmla="*/ 19 h 143"/>
                <a:gd name="T102" fmla="*/ 212 w 223"/>
                <a:gd name="T103" fmla="*/ 16 h 143"/>
                <a:gd name="T104" fmla="*/ 209 w 223"/>
                <a:gd name="T105" fmla="*/ 12 h 143"/>
                <a:gd name="T106" fmla="*/ 207 w 223"/>
                <a:gd name="T107" fmla="*/ 9 h 143"/>
                <a:gd name="T108" fmla="*/ 207 w 223"/>
                <a:gd name="T109" fmla="*/ 4 h 143"/>
                <a:gd name="T110" fmla="*/ 206 w 223"/>
                <a:gd name="T1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3" h="143">
                  <a:moveTo>
                    <a:pt x="206" y="0"/>
                  </a:moveTo>
                  <a:lnTo>
                    <a:pt x="202" y="2"/>
                  </a:lnTo>
                  <a:lnTo>
                    <a:pt x="201" y="6"/>
                  </a:lnTo>
                  <a:lnTo>
                    <a:pt x="199" y="9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0" y="16"/>
                  </a:lnTo>
                  <a:lnTo>
                    <a:pt x="189" y="17"/>
                  </a:lnTo>
                  <a:lnTo>
                    <a:pt x="185" y="19"/>
                  </a:lnTo>
                  <a:lnTo>
                    <a:pt x="184" y="23"/>
                  </a:lnTo>
                  <a:lnTo>
                    <a:pt x="180" y="24"/>
                  </a:lnTo>
                  <a:lnTo>
                    <a:pt x="177" y="28"/>
                  </a:lnTo>
                  <a:lnTo>
                    <a:pt x="175" y="29"/>
                  </a:lnTo>
                  <a:lnTo>
                    <a:pt x="172" y="33"/>
                  </a:lnTo>
                  <a:lnTo>
                    <a:pt x="168" y="34"/>
                  </a:lnTo>
                  <a:lnTo>
                    <a:pt x="167" y="36"/>
                  </a:lnTo>
                  <a:lnTo>
                    <a:pt x="163" y="38"/>
                  </a:lnTo>
                  <a:lnTo>
                    <a:pt x="160" y="41"/>
                  </a:lnTo>
                  <a:lnTo>
                    <a:pt x="156" y="43"/>
                  </a:lnTo>
                  <a:lnTo>
                    <a:pt x="153" y="45"/>
                  </a:lnTo>
                  <a:lnTo>
                    <a:pt x="151" y="48"/>
                  </a:lnTo>
                  <a:lnTo>
                    <a:pt x="146" y="50"/>
                  </a:lnTo>
                  <a:lnTo>
                    <a:pt x="143" y="53"/>
                  </a:lnTo>
                  <a:lnTo>
                    <a:pt x="139" y="55"/>
                  </a:lnTo>
                  <a:lnTo>
                    <a:pt x="136" y="58"/>
                  </a:lnTo>
                  <a:lnTo>
                    <a:pt x="133" y="60"/>
                  </a:lnTo>
                  <a:lnTo>
                    <a:pt x="129" y="62"/>
                  </a:lnTo>
                  <a:lnTo>
                    <a:pt x="126" y="65"/>
                  </a:lnTo>
                  <a:lnTo>
                    <a:pt x="122" y="67"/>
                  </a:lnTo>
                  <a:lnTo>
                    <a:pt x="119" y="68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07" y="75"/>
                  </a:lnTo>
                  <a:lnTo>
                    <a:pt x="102" y="77"/>
                  </a:lnTo>
                  <a:lnTo>
                    <a:pt x="102" y="77"/>
                  </a:lnTo>
                  <a:lnTo>
                    <a:pt x="102" y="75"/>
                  </a:lnTo>
                  <a:lnTo>
                    <a:pt x="102" y="75"/>
                  </a:lnTo>
                  <a:lnTo>
                    <a:pt x="102" y="75"/>
                  </a:lnTo>
                  <a:lnTo>
                    <a:pt x="102" y="75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0"/>
                  </a:lnTo>
                  <a:lnTo>
                    <a:pt x="102" y="70"/>
                  </a:lnTo>
                  <a:lnTo>
                    <a:pt x="102" y="68"/>
                  </a:lnTo>
                  <a:lnTo>
                    <a:pt x="102" y="68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65"/>
                  </a:lnTo>
                  <a:lnTo>
                    <a:pt x="102" y="65"/>
                  </a:lnTo>
                  <a:lnTo>
                    <a:pt x="102" y="63"/>
                  </a:lnTo>
                  <a:lnTo>
                    <a:pt x="102" y="63"/>
                  </a:lnTo>
                  <a:lnTo>
                    <a:pt x="102" y="62"/>
                  </a:lnTo>
                  <a:lnTo>
                    <a:pt x="104" y="62"/>
                  </a:lnTo>
                  <a:lnTo>
                    <a:pt x="104" y="60"/>
                  </a:lnTo>
                  <a:lnTo>
                    <a:pt x="100" y="63"/>
                  </a:lnTo>
                  <a:lnTo>
                    <a:pt x="97" y="67"/>
                  </a:lnTo>
                  <a:lnTo>
                    <a:pt x="95" y="68"/>
                  </a:lnTo>
                  <a:lnTo>
                    <a:pt x="92" y="70"/>
                  </a:lnTo>
                  <a:lnTo>
                    <a:pt x="88" y="74"/>
                  </a:lnTo>
                  <a:lnTo>
                    <a:pt x="87" y="75"/>
                  </a:lnTo>
                  <a:lnTo>
                    <a:pt x="83" y="79"/>
                  </a:lnTo>
                  <a:lnTo>
                    <a:pt x="80" y="82"/>
                  </a:lnTo>
                  <a:lnTo>
                    <a:pt x="78" y="84"/>
                  </a:lnTo>
                  <a:lnTo>
                    <a:pt x="75" y="85"/>
                  </a:lnTo>
                  <a:lnTo>
                    <a:pt x="71" y="89"/>
                  </a:lnTo>
                  <a:lnTo>
                    <a:pt x="70" y="91"/>
                  </a:lnTo>
                  <a:lnTo>
                    <a:pt x="66" y="94"/>
                  </a:lnTo>
                  <a:lnTo>
                    <a:pt x="63" y="96"/>
                  </a:lnTo>
                  <a:lnTo>
                    <a:pt x="59" y="99"/>
                  </a:lnTo>
                  <a:lnTo>
                    <a:pt x="56" y="101"/>
                  </a:lnTo>
                  <a:lnTo>
                    <a:pt x="53" y="104"/>
                  </a:lnTo>
                  <a:lnTo>
                    <a:pt x="49" y="106"/>
                  </a:lnTo>
                  <a:lnTo>
                    <a:pt x="46" y="109"/>
                  </a:lnTo>
                  <a:lnTo>
                    <a:pt x="44" y="111"/>
                  </a:lnTo>
                  <a:lnTo>
                    <a:pt x="41" y="113"/>
                  </a:lnTo>
                  <a:lnTo>
                    <a:pt x="37" y="116"/>
                  </a:lnTo>
                  <a:lnTo>
                    <a:pt x="34" y="118"/>
                  </a:lnTo>
                  <a:lnTo>
                    <a:pt x="31" y="121"/>
                  </a:lnTo>
                  <a:lnTo>
                    <a:pt x="27" y="123"/>
                  </a:lnTo>
                  <a:lnTo>
                    <a:pt x="24" y="126"/>
                  </a:lnTo>
                  <a:lnTo>
                    <a:pt x="20" y="128"/>
                  </a:lnTo>
                  <a:lnTo>
                    <a:pt x="17" y="131"/>
                  </a:lnTo>
                  <a:lnTo>
                    <a:pt x="14" y="133"/>
                  </a:lnTo>
                  <a:lnTo>
                    <a:pt x="10" y="135"/>
                  </a:lnTo>
                  <a:lnTo>
                    <a:pt x="7" y="138"/>
                  </a:lnTo>
                  <a:lnTo>
                    <a:pt x="3" y="140"/>
                  </a:lnTo>
                  <a:lnTo>
                    <a:pt x="0" y="143"/>
                  </a:lnTo>
                  <a:lnTo>
                    <a:pt x="3" y="142"/>
                  </a:lnTo>
                  <a:lnTo>
                    <a:pt x="7" y="142"/>
                  </a:lnTo>
                  <a:lnTo>
                    <a:pt x="12" y="142"/>
                  </a:lnTo>
                  <a:lnTo>
                    <a:pt x="15" y="142"/>
                  </a:lnTo>
                  <a:lnTo>
                    <a:pt x="19" y="142"/>
                  </a:lnTo>
                  <a:lnTo>
                    <a:pt x="22" y="142"/>
                  </a:lnTo>
                  <a:lnTo>
                    <a:pt x="25" y="140"/>
                  </a:lnTo>
                  <a:lnTo>
                    <a:pt x="31" y="140"/>
                  </a:lnTo>
                  <a:lnTo>
                    <a:pt x="34" y="140"/>
                  </a:lnTo>
                  <a:lnTo>
                    <a:pt x="37" y="140"/>
                  </a:lnTo>
                  <a:lnTo>
                    <a:pt x="41" y="140"/>
                  </a:lnTo>
                  <a:lnTo>
                    <a:pt x="46" y="138"/>
                  </a:lnTo>
                  <a:lnTo>
                    <a:pt x="49" y="138"/>
                  </a:lnTo>
                  <a:lnTo>
                    <a:pt x="53" y="138"/>
                  </a:lnTo>
                  <a:lnTo>
                    <a:pt x="56" y="138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5" y="136"/>
                  </a:lnTo>
                  <a:lnTo>
                    <a:pt x="78" y="135"/>
                  </a:lnTo>
                  <a:lnTo>
                    <a:pt x="82" y="135"/>
                  </a:lnTo>
                  <a:lnTo>
                    <a:pt x="87" y="135"/>
                  </a:lnTo>
                  <a:lnTo>
                    <a:pt x="90" y="135"/>
                  </a:lnTo>
                  <a:lnTo>
                    <a:pt x="93" y="133"/>
                  </a:lnTo>
                  <a:lnTo>
                    <a:pt x="97" y="133"/>
                  </a:lnTo>
                  <a:lnTo>
                    <a:pt x="102" y="133"/>
                  </a:lnTo>
                  <a:lnTo>
                    <a:pt x="105" y="133"/>
                  </a:lnTo>
                  <a:lnTo>
                    <a:pt x="109" y="133"/>
                  </a:lnTo>
                  <a:lnTo>
                    <a:pt x="112" y="133"/>
                  </a:lnTo>
                  <a:lnTo>
                    <a:pt x="117" y="131"/>
                  </a:lnTo>
                  <a:lnTo>
                    <a:pt x="121" y="131"/>
                  </a:lnTo>
                  <a:lnTo>
                    <a:pt x="124" y="131"/>
                  </a:lnTo>
                  <a:lnTo>
                    <a:pt x="124" y="131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1" y="128"/>
                  </a:lnTo>
                  <a:lnTo>
                    <a:pt x="121" y="126"/>
                  </a:lnTo>
                  <a:lnTo>
                    <a:pt x="121" y="126"/>
                  </a:lnTo>
                  <a:lnTo>
                    <a:pt x="119" y="126"/>
                  </a:lnTo>
                  <a:lnTo>
                    <a:pt x="119" y="125"/>
                  </a:lnTo>
                  <a:lnTo>
                    <a:pt x="119" y="125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7" y="121"/>
                  </a:lnTo>
                  <a:lnTo>
                    <a:pt x="117" y="121"/>
                  </a:lnTo>
                  <a:lnTo>
                    <a:pt x="117" y="119"/>
                  </a:lnTo>
                  <a:lnTo>
                    <a:pt x="117" y="119"/>
                  </a:lnTo>
                  <a:lnTo>
                    <a:pt x="116" y="119"/>
                  </a:lnTo>
                  <a:lnTo>
                    <a:pt x="116" y="118"/>
                  </a:lnTo>
                  <a:lnTo>
                    <a:pt x="116" y="118"/>
                  </a:lnTo>
                  <a:lnTo>
                    <a:pt x="116" y="118"/>
                  </a:lnTo>
                  <a:lnTo>
                    <a:pt x="114" y="116"/>
                  </a:lnTo>
                  <a:lnTo>
                    <a:pt x="114" y="116"/>
                  </a:lnTo>
                  <a:lnTo>
                    <a:pt x="114" y="116"/>
                  </a:lnTo>
                  <a:lnTo>
                    <a:pt x="114" y="114"/>
                  </a:lnTo>
                  <a:lnTo>
                    <a:pt x="112" y="114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12" y="111"/>
                  </a:lnTo>
                  <a:lnTo>
                    <a:pt x="110" y="111"/>
                  </a:lnTo>
                  <a:lnTo>
                    <a:pt x="110" y="109"/>
                  </a:lnTo>
                  <a:lnTo>
                    <a:pt x="116" y="108"/>
                  </a:lnTo>
                  <a:lnTo>
                    <a:pt x="119" y="106"/>
                  </a:lnTo>
                  <a:lnTo>
                    <a:pt x="124" y="104"/>
                  </a:lnTo>
                  <a:lnTo>
                    <a:pt x="127" y="101"/>
                  </a:lnTo>
                  <a:lnTo>
                    <a:pt x="133" y="99"/>
                  </a:lnTo>
                  <a:lnTo>
                    <a:pt x="136" y="97"/>
                  </a:lnTo>
                  <a:lnTo>
                    <a:pt x="139" y="94"/>
                  </a:lnTo>
                  <a:lnTo>
                    <a:pt x="143" y="92"/>
                  </a:lnTo>
                  <a:lnTo>
                    <a:pt x="148" y="91"/>
                  </a:lnTo>
                  <a:lnTo>
                    <a:pt x="151" y="87"/>
                  </a:lnTo>
                  <a:lnTo>
                    <a:pt x="155" y="85"/>
                  </a:lnTo>
                  <a:lnTo>
                    <a:pt x="158" y="84"/>
                  </a:lnTo>
                  <a:lnTo>
                    <a:pt x="163" y="80"/>
                  </a:lnTo>
                  <a:lnTo>
                    <a:pt x="167" y="79"/>
                  </a:lnTo>
                  <a:lnTo>
                    <a:pt x="170" y="75"/>
                  </a:lnTo>
                  <a:lnTo>
                    <a:pt x="173" y="74"/>
                  </a:lnTo>
                  <a:lnTo>
                    <a:pt x="177" y="72"/>
                  </a:lnTo>
                  <a:lnTo>
                    <a:pt x="180" y="68"/>
                  </a:lnTo>
                  <a:lnTo>
                    <a:pt x="184" y="67"/>
                  </a:lnTo>
                  <a:lnTo>
                    <a:pt x="185" y="65"/>
                  </a:lnTo>
                  <a:lnTo>
                    <a:pt x="190" y="62"/>
                  </a:lnTo>
                  <a:lnTo>
                    <a:pt x="192" y="60"/>
                  </a:lnTo>
                  <a:lnTo>
                    <a:pt x="195" y="58"/>
                  </a:lnTo>
                  <a:lnTo>
                    <a:pt x="199" y="55"/>
                  </a:lnTo>
                  <a:lnTo>
                    <a:pt x="201" y="53"/>
                  </a:lnTo>
                  <a:lnTo>
                    <a:pt x="204" y="51"/>
                  </a:lnTo>
                  <a:lnTo>
                    <a:pt x="207" y="48"/>
                  </a:lnTo>
                  <a:lnTo>
                    <a:pt x="209" y="45"/>
                  </a:lnTo>
                  <a:lnTo>
                    <a:pt x="212" y="43"/>
                  </a:lnTo>
                  <a:lnTo>
                    <a:pt x="216" y="41"/>
                  </a:lnTo>
                  <a:lnTo>
                    <a:pt x="218" y="38"/>
                  </a:lnTo>
                  <a:lnTo>
                    <a:pt x="221" y="36"/>
                  </a:lnTo>
                  <a:lnTo>
                    <a:pt x="223" y="34"/>
                  </a:lnTo>
                  <a:lnTo>
                    <a:pt x="223" y="33"/>
                  </a:lnTo>
                  <a:lnTo>
                    <a:pt x="223" y="33"/>
                  </a:lnTo>
                  <a:lnTo>
                    <a:pt x="223" y="33"/>
                  </a:lnTo>
                  <a:lnTo>
                    <a:pt x="221" y="31"/>
                  </a:lnTo>
                  <a:lnTo>
                    <a:pt x="221" y="31"/>
                  </a:lnTo>
                  <a:lnTo>
                    <a:pt x="219" y="29"/>
                  </a:lnTo>
                  <a:lnTo>
                    <a:pt x="219" y="28"/>
                  </a:lnTo>
                  <a:lnTo>
                    <a:pt x="219" y="28"/>
                  </a:lnTo>
                  <a:lnTo>
                    <a:pt x="218" y="26"/>
                  </a:lnTo>
                  <a:lnTo>
                    <a:pt x="218" y="26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6" y="23"/>
                  </a:lnTo>
                  <a:lnTo>
                    <a:pt x="216" y="23"/>
                  </a:lnTo>
                  <a:lnTo>
                    <a:pt x="214" y="21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2" y="17"/>
                  </a:lnTo>
                  <a:lnTo>
                    <a:pt x="212" y="16"/>
                  </a:lnTo>
                  <a:lnTo>
                    <a:pt x="212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1" y="12"/>
                  </a:lnTo>
                  <a:lnTo>
                    <a:pt x="209" y="12"/>
                  </a:lnTo>
                  <a:lnTo>
                    <a:pt x="209" y="11"/>
                  </a:lnTo>
                  <a:lnTo>
                    <a:pt x="209" y="9"/>
                  </a:lnTo>
                  <a:lnTo>
                    <a:pt x="207" y="9"/>
                  </a:lnTo>
                  <a:lnTo>
                    <a:pt x="207" y="9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207" y="6"/>
                  </a:lnTo>
                  <a:lnTo>
                    <a:pt x="207" y="4"/>
                  </a:lnTo>
                  <a:lnTo>
                    <a:pt x="206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635" y="2080"/>
              <a:ext cx="14" cy="57"/>
            </a:xfrm>
            <a:custGeom>
              <a:avLst/>
              <a:gdLst>
                <a:gd name="T0" fmla="*/ 6 w 18"/>
                <a:gd name="T1" fmla="*/ 77 h 77"/>
                <a:gd name="T2" fmla="*/ 18 w 18"/>
                <a:gd name="T3" fmla="*/ 2 h 77"/>
                <a:gd name="T4" fmla="*/ 11 w 18"/>
                <a:gd name="T5" fmla="*/ 0 h 77"/>
                <a:gd name="T6" fmla="*/ 0 w 18"/>
                <a:gd name="T7" fmla="*/ 75 h 77"/>
                <a:gd name="T8" fmla="*/ 6 w 18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7">
                  <a:moveTo>
                    <a:pt x="6" y="77"/>
                  </a:moveTo>
                  <a:lnTo>
                    <a:pt x="18" y="2"/>
                  </a:lnTo>
                  <a:lnTo>
                    <a:pt x="11" y="0"/>
                  </a:lnTo>
                  <a:lnTo>
                    <a:pt x="0" y="75"/>
                  </a:lnTo>
                  <a:lnTo>
                    <a:pt x="6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25" y="2080"/>
              <a:ext cx="36" cy="39"/>
            </a:xfrm>
            <a:custGeom>
              <a:avLst/>
              <a:gdLst>
                <a:gd name="T0" fmla="*/ 0 w 48"/>
                <a:gd name="T1" fmla="*/ 44 h 51"/>
                <a:gd name="T2" fmla="*/ 33 w 48"/>
                <a:gd name="T3" fmla="*/ 0 h 51"/>
                <a:gd name="T4" fmla="*/ 48 w 48"/>
                <a:gd name="T5" fmla="*/ 51 h 51"/>
                <a:gd name="T6" fmla="*/ 0 w 48"/>
                <a:gd name="T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44"/>
                  </a:moveTo>
                  <a:lnTo>
                    <a:pt x="33" y="0"/>
                  </a:lnTo>
                  <a:lnTo>
                    <a:pt x="48" y="5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621" y="2076"/>
              <a:ext cx="42" cy="46"/>
            </a:xfrm>
            <a:custGeom>
              <a:avLst/>
              <a:gdLst>
                <a:gd name="T0" fmla="*/ 10 w 58"/>
                <a:gd name="T1" fmla="*/ 48 h 62"/>
                <a:gd name="T2" fmla="*/ 36 w 58"/>
                <a:gd name="T3" fmla="*/ 14 h 62"/>
                <a:gd name="T4" fmla="*/ 48 w 58"/>
                <a:gd name="T5" fmla="*/ 53 h 62"/>
                <a:gd name="T6" fmla="*/ 10 w 58"/>
                <a:gd name="T7" fmla="*/ 48 h 62"/>
                <a:gd name="T8" fmla="*/ 0 w 58"/>
                <a:gd name="T9" fmla="*/ 53 h 62"/>
                <a:gd name="T10" fmla="*/ 58 w 58"/>
                <a:gd name="T11" fmla="*/ 62 h 62"/>
                <a:gd name="T12" fmla="*/ 38 w 58"/>
                <a:gd name="T13" fmla="*/ 0 h 62"/>
                <a:gd name="T14" fmla="*/ 0 w 58"/>
                <a:gd name="T15" fmla="*/ 53 h 62"/>
                <a:gd name="T16" fmla="*/ 10 w 58"/>
                <a:gd name="T17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62">
                  <a:moveTo>
                    <a:pt x="10" y="48"/>
                  </a:moveTo>
                  <a:lnTo>
                    <a:pt x="36" y="14"/>
                  </a:lnTo>
                  <a:lnTo>
                    <a:pt x="48" y="53"/>
                  </a:lnTo>
                  <a:lnTo>
                    <a:pt x="10" y="48"/>
                  </a:lnTo>
                  <a:lnTo>
                    <a:pt x="0" y="53"/>
                  </a:lnTo>
                  <a:lnTo>
                    <a:pt x="58" y="62"/>
                  </a:lnTo>
                  <a:lnTo>
                    <a:pt x="38" y="0"/>
                  </a:lnTo>
                  <a:lnTo>
                    <a:pt x="0" y="53"/>
                  </a:lnTo>
                  <a:lnTo>
                    <a:pt x="1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222" y="2524"/>
              <a:ext cx="1088" cy="79"/>
            </a:xfrm>
            <a:custGeom>
              <a:avLst/>
              <a:gdLst>
                <a:gd name="T0" fmla="*/ 0 w 1447"/>
                <a:gd name="T1" fmla="*/ 47 h 103"/>
                <a:gd name="T2" fmla="*/ 243 w 1447"/>
                <a:gd name="T3" fmla="*/ 47 h 103"/>
                <a:gd name="T4" fmla="*/ 243 w 1447"/>
                <a:gd name="T5" fmla="*/ 1 h 103"/>
                <a:gd name="T6" fmla="*/ 301 w 1447"/>
                <a:gd name="T7" fmla="*/ 1 h 103"/>
                <a:gd name="T8" fmla="*/ 301 w 1447"/>
                <a:gd name="T9" fmla="*/ 47 h 103"/>
                <a:gd name="T10" fmla="*/ 826 w 1447"/>
                <a:gd name="T11" fmla="*/ 47 h 103"/>
                <a:gd name="T12" fmla="*/ 826 w 1447"/>
                <a:gd name="T13" fmla="*/ 1 h 103"/>
                <a:gd name="T14" fmla="*/ 886 w 1447"/>
                <a:gd name="T15" fmla="*/ 1 h 103"/>
                <a:gd name="T16" fmla="*/ 886 w 1447"/>
                <a:gd name="T17" fmla="*/ 49 h 103"/>
                <a:gd name="T18" fmla="*/ 1391 w 1447"/>
                <a:gd name="T19" fmla="*/ 49 h 103"/>
                <a:gd name="T20" fmla="*/ 1391 w 1447"/>
                <a:gd name="T21" fmla="*/ 0 h 103"/>
                <a:gd name="T22" fmla="*/ 1447 w 1447"/>
                <a:gd name="T23" fmla="*/ 0 h 103"/>
                <a:gd name="T24" fmla="*/ 1447 w 1447"/>
                <a:gd name="T25" fmla="*/ 103 h 103"/>
                <a:gd name="T26" fmla="*/ 0 w 1447"/>
                <a:gd name="T27" fmla="*/ 103 h 103"/>
                <a:gd name="T28" fmla="*/ 0 w 1447"/>
                <a:gd name="T29" fmla="*/ 4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7" h="103">
                  <a:moveTo>
                    <a:pt x="0" y="47"/>
                  </a:moveTo>
                  <a:lnTo>
                    <a:pt x="243" y="47"/>
                  </a:lnTo>
                  <a:lnTo>
                    <a:pt x="243" y="1"/>
                  </a:lnTo>
                  <a:lnTo>
                    <a:pt x="301" y="1"/>
                  </a:lnTo>
                  <a:lnTo>
                    <a:pt x="301" y="47"/>
                  </a:lnTo>
                  <a:lnTo>
                    <a:pt x="826" y="47"/>
                  </a:lnTo>
                  <a:lnTo>
                    <a:pt x="826" y="1"/>
                  </a:lnTo>
                  <a:lnTo>
                    <a:pt x="886" y="1"/>
                  </a:lnTo>
                  <a:lnTo>
                    <a:pt x="886" y="49"/>
                  </a:lnTo>
                  <a:lnTo>
                    <a:pt x="1391" y="49"/>
                  </a:lnTo>
                  <a:lnTo>
                    <a:pt x="1391" y="0"/>
                  </a:lnTo>
                  <a:lnTo>
                    <a:pt x="1447" y="0"/>
                  </a:lnTo>
                  <a:lnTo>
                    <a:pt x="1447" y="103"/>
                  </a:lnTo>
                  <a:lnTo>
                    <a:pt x="0" y="10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032" y="2560"/>
              <a:ext cx="60" cy="50"/>
            </a:xfrm>
            <a:custGeom>
              <a:avLst/>
              <a:gdLst>
                <a:gd name="T0" fmla="*/ 0 w 78"/>
                <a:gd name="T1" fmla="*/ 0 h 65"/>
                <a:gd name="T2" fmla="*/ 78 w 78"/>
                <a:gd name="T3" fmla="*/ 0 h 65"/>
                <a:gd name="T4" fmla="*/ 78 w 78"/>
                <a:gd name="T5" fmla="*/ 65 h 65"/>
                <a:gd name="T6" fmla="*/ 7 w 78"/>
                <a:gd name="T7" fmla="*/ 65 h 65"/>
                <a:gd name="T8" fmla="*/ 7 w 78"/>
                <a:gd name="T9" fmla="*/ 0 h 65"/>
                <a:gd name="T10" fmla="*/ 0 w 78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5">
                  <a:moveTo>
                    <a:pt x="0" y="0"/>
                  </a:moveTo>
                  <a:lnTo>
                    <a:pt x="78" y="0"/>
                  </a:lnTo>
                  <a:lnTo>
                    <a:pt x="78" y="65"/>
                  </a:lnTo>
                  <a:lnTo>
                    <a:pt x="7" y="65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228" y="2213"/>
              <a:ext cx="60" cy="42"/>
            </a:xfrm>
            <a:custGeom>
              <a:avLst/>
              <a:gdLst>
                <a:gd name="T0" fmla="*/ 0 w 80"/>
                <a:gd name="T1" fmla="*/ 12 h 55"/>
                <a:gd name="T2" fmla="*/ 71 w 80"/>
                <a:gd name="T3" fmla="*/ 0 h 55"/>
                <a:gd name="T4" fmla="*/ 80 w 80"/>
                <a:gd name="T5" fmla="*/ 43 h 55"/>
                <a:gd name="T6" fmla="*/ 6 w 80"/>
                <a:gd name="T7" fmla="*/ 55 h 55"/>
                <a:gd name="T8" fmla="*/ 0 w 80"/>
                <a:gd name="T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5">
                  <a:moveTo>
                    <a:pt x="0" y="12"/>
                  </a:moveTo>
                  <a:lnTo>
                    <a:pt x="71" y="0"/>
                  </a:lnTo>
                  <a:lnTo>
                    <a:pt x="80" y="43"/>
                  </a:lnTo>
                  <a:lnTo>
                    <a:pt x="6" y="5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036" y="2127"/>
              <a:ext cx="80" cy="33"/>
            </a:xfrm>
            <a:custGeom>
              <a:avLst/>
              <a:gdLst>
                <a:gd name="T0" fmla="*/ 0 w 104"/>
                <a:gd name="T1" fmla="*/ 8 h 41"/>
                <a:gd name="T2" fmla="*/ 94 w 104"/>
                <a:gd name="T3" fmla="*/ 0 h 41"/>
                <a:gd name="T4" fmla="*/ 104 w 104"/>
                <a:gd name="T5" fmla="*/ 32 h 41"/>
                <a:gd name="T6" fmla="*/ 9 w 104"/>
                <a:gd name="T7" fmla="*/ 41 h 41"/>
                <a:gd name="T8" fmla="*/ 0 w 104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1">
                  <a:moveTo>
                    <a:pt x="0" y="8"/>
                  </a:moveTo>
                  <a:lnTo>
                    <a:pt x="94" y="0"/>
                  </a:lnTo>
                  <a:lnTo>
                    <a:pt x="104" y="32"/>
                  </a:lnTo>
                  <a:lnTo>
                    <a:pt x="9" y="4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588" y="2177"/>
              <a:ext cx="63" cy="33"/>
            </a:xfrm>
            <a:custGeom>
              <a:avLst/>
              <a:gdLst>
                <a:gd name="T0" fmla="*/ 0 w 82"/>
                <a:gd name="T1" fmla="*/ 11 h 43"/>
                <a:gd name="T2" fmla="*/ 73 w 82"/>
                <a:gd name="T3" fmla="*/ 0 h 43"/>
                <a:gd name="T4" fmla="*/ 82 w 82"/>
                <a:gd name="T5" fmla="*/ 35 h 43"/>
                <a:gd name="T6" fmla="*/ 9 w 82"/>
                <a:gd name="T7" fmla="*/ 43 h 43"/>
                <a:gd name="T8" fmla="*/ 0 w 82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3">
                  <a:moveTo>
                    <a:pt x="0" y="11"/>
                  </a:moveTo>
                  <a:lnTo>
                    <a:pt x="73" y="0"/>
                  </a:lnTo>
                  <a:lnTo>
                    <a:pt x="82" y="35"/>
                  </a:lnTo>
                  <a:lnTo>
                    <a:pt x="9" y="4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314" y="1262"/>
              <a:ext cx="202" cy="1401"/>
            </a:xfrm>
            <a:custGeom>
              <a:avLst/>
              <a:gdLst>
                <a:gd name="T0" fmla="*/ 187 w 269"/>
                <a:gd name="T1" fmla="*/ 0 h 1856"/>
                <a:gd name="T2" fmla="*/ 187 w 269"/>
                <a:gd name="T3" fmla="*/ 1134 h 1856"/>
                <a:gd name="T4" fmla="*/ 182 w 269"/>
                <a:gd name="T5" fmla="*/ 1134 h 1856"/>
                <a:gd name="T6" fmla="*/ 182 w 269"/>
                <a:gd name="T7" fmla="*/ 1134 h 1856"/>
                <a:gd name="T8" fmla="*/ 177 w 269"/>
                <a:gd name="T9" fmla="*/ 1134 h 1856"/>
                <a:gd name="T10" fmla="*/ 177 w 269"/>
                <a:gd name="T11" fmla="*/ 1136 h 1856"/>
                <a:gd name="T12" fmla="*/ 170 w 269"/>
                <a:gd name="T13" fmla="*/ 1136 h 1856"/>
                <a:gd name="T14" fmla="*/ 170 w 269"/>
                <a:gd name="T15" fmla="*/ 1136 h 1856"/>
                <a:gd name="T16" fmla="*/ 163 w 269"/>
                <a:gd name="T17" fmla="*/ 1136 h 1856"/>
                <a:gd name="T18" fmla="*/ 163 w 269"/>
                <a:gd name="T19" fmla="*/ 1137 h 1856"/>
                <a:gd name="T20" fmla="*/ 157 w 269"/>
                <a:gd name="T21" fmla="*/ 1137 h 1856"/>
                <a:gd name="T22" fmla="*/ 157 w 269"/>
                <a:gd name="T23" fmla="*/ 1137 h 1856"/>
                <a:gd name="T24" fmla="*/ 150 w 269"/>
                <a:gd name="T25" fmla="*/ 1137 h 1856"/>
                <a:gd name="T26" fmla="*/ 150 w 269"/>
                <a:gd name="T27" fmla="*/ 1137 h 1856"/>
                <a:gd name="T28" fmla="*/ 143 w 269"/>
                <a:gd name="T29" fmla="*/ 1137 h 1856"/>
                <a:gd name="T30" fmla="*/ 143 w 269"/>
                <a:gd name="T31" fmla="*/ 1139 h 1856"/>
                <a:gd name="T32" fmla="*/ 138 w 269"/>
                <a:gd name="T33" fmla="*/ 1139 h 1856"/>
                <a:gd name="T34" fmla="*/ 138 w 269"/>
                <a:gd name="T35" fmla="*/ 1139 h 1856"/>
                <a:gd name="T36" fmla="*/ 129 w 269"/>
                <a:gd name="T37" fmla="*/ 1139 h 1856"/>
                <a:gd name="T38" fmla="*/ 129 w 269"/>
                <a:gd name="T39" fmla="*/ 1141 h 1856"/>
                <a:gd name="T40" fmla="*/ 118 w 269"/>
                <a:gd name="T41" fmla="*/ 1141 h 1856"/>
                <a:gd name="T42" fmla="*/ 118 w 269"/>
                <a:gd name="T43" fmla="*/ 1142 h 1856"/>
                <a:gd name="T44" fmla="*/ 111 w 269"/>
                <a:gd name="T45" fmla="*/ 1142 h 1856"/>
                <a:gd name="T46" fmla="*/ 111 w 269"/>
                <a:gd name="T47" fmla="*/ 1142 h 1856"/>
                <a:gd name="T48" fmla="*/ 106 w 269"/>
                <a:gd name="T49" fmla="*/ 1142 h 1856"/>
                <a:gd name="T50" fmla="*/ 106 w 269"/>
                <a:gd name="T51" fmla="*/ 1144 h 1856"/>
                <a:gd name="T52" fmla="*/ 97 w 269"/>
                <a:gd name="T53" fmla="*/ 1144 h 1856"/>
                <a:gd name="T54" fmla="*/ 97 w 269"/>
                <a:gd name="T55" fmla="*/ 1144 h 1856"/>
                <a:gd name="T56" fmla="*/ 92 w 269"/>
                <a:gd name="T57" fmla="*/ 1144 h 1856"/>
                <a:gd name="T58" fmla="*/ 92 w 269"/>
                <a:gd name="T59" fmla="*/ 1144 h 1856"/>
                <a:gd name="T60" fmla="*/ 85 w 269"/>
                <a:gd name="T61" fmla="*/ 1144 h 1856"/>
                <a:gd name="T62" fmla="*/ 85 w 269"/>
                <a:gd name="T63" fmla="*/ 1146 h 1856"/>
                <a:gd name="T64" fmla="*/ 78 w 269"/>
                <a:gd name="T65" fmla="*/ 1146 h 1856"/>
                <a:gd name="T66" fmla="*/ 78 w 269"/>
                <a:gd name="T67" fmla="*/ 1146 h 1856"/>
                <a:gd name="T68" fmla="*/ 72 w 269"/>
                <a:gd name="T69" fmla="*/ 1146 h 1856"/>
                <a:gd name="T70" fmla="*/ 72 w 269"/>
                <a:gd name="T71" fmla="*/ 1147 h 1856"/>
                <a:gd name="T72" fmla="*/ 60 w 269"/>
                <a:gd name="T73" fmla="*/ 1147 h 1856"/>
                <a:gd name="T74" fmla="*/ 60 w 269"/>
                <a:gd name="T75" fmla="*/ 1149 h 1856"/>
                <a:gd name="T76" fmla="*/ 53 w 269"/>
                <a:gd name="T77" fmla="*/ 1149 h 1856"/>
                <a:gd name="T78" fmla="*/ 53 w 269"/>
                <a:gd name="T79" fmla="*/ 1149 h 1856"/>
                <a:gd name="T80" fmla="*/ 46 w 269"/>
                <a:gd name="T81" fmla="*/ 1149 h 1856"/>
                <a:gd name="T82" fmla="*/ 46 w 269"/>
                <a:gd name="T83" fmla="*/ 1151 h 1856"/>
                <a:gd name="T84" fmla="*/ 39 w 269"/>
                <a:gd name="T85" fmla="*/ 1151 h 1856"/>
                <a:gd name="T86" fmla="*/ 39 w 269"/>
                <a:gd name="T87" fmla="*/ 1151 h 1856"/>
                <a:gd name="T88" fmla="*/ 33 w 269"/>
                <a:gd name="T89" fmla="*/ 1151 h 1856"/>
                <a:gd name="T90" fmla="*/ 33 w 269"/>
                <a:gd name="T91" fmla="*/ 1153 h 1856"/>
                <a:gd name="T92" fmla="*/ 26 w 269"/>
                <a:gd name="T93" fmla="*/ 1153 h 1856"/>
                <a:gd name="T94" fmla="*/ 26 w 269"/>
                <a:gd name="T95" fmla="*/ 1153 h 1856"/>
                <a:gd name="T96" fmla="*/ 21 w 269"/>
                <a:gd name="T97" fmla="*/ 1153 h 1856"/>
                <a:gd name="T98" fmla="*/ 21 w 269"/>
                <a:gd name="T99" fmla="*/ 1153 h 1856"/>
                <a:gd name="T100" fmla="*/ 14 w 269"/>
                <a:gd name="T101" fmla="*/ 1153 h 1856"/>
                <a:gd name="T102" fmla="*/ 14 w 269"/>
                <a:gd name="T103" fmla="*/ 1154 h 1856"/>
                <a:gd name="T104" fmla="*/ 7 w 269"/>
                <a:gd name="T105" fmla="*/ 1154 h 1856"/>
                <a:gd name="T106" fmla="*/ 7 w 269"/>
                <a:gd name="T107" fmla="*/ 1154 h 1856"/>
                <a:gd name="T108" fmla="*/ 0 w 269"/>
                <a:gd name="T109" fmla="*/ 1154 h 1856"/>
                <a:gd name="T110" fmla="*/ 0 w 269"/>
                <a:gd name="T111" fmla="*/ 1438 h 1856"/>
                <a:gd name="T112" fmla="*/ 179 w 269"/>
                <a:gd name="T113" fmla="*/ 1438 h 1856"/>
                <a:gd name="T114" fmla="*/ 179 w 269"/>
                <a:gd name="T115" fmla="*/ 1856 h 1856"/>
                <a:gd name="T116" fmla="*/ 269 w 269"/>
                <a:gd name="T117" fmla="*/ 1856 h 1856"/>
                <a:gd name="T118" fmla="*/ 269 w 269"/>
                <a:gd name="T119" fmla="*/ 0 h 1856"/>
                <a:gd name="T120" fmla="*/ 187 w 269"/>
                <a:gd name="T121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" h="1856">
                  <a:moveTo>
                    <a:pt x="187" y="0"/>
                  </a:moveTo>
                  <a:lnTo>
                    <a:pt x="187" y="1134"/>
                  </a:lnTo>
                  <a:lnTo>
                    <a:pt x="182" y="1134"/>
                  </a:lnTo>
                  <a:lnTo>
                    <a:pt x="182" y="1134"/>
                  </a:lnTo>
                  <a:lnTo>
                    <a:pt x="177" y="1134"/>
                  </a:lnTo>
                  <a:lnTo>
                    <a:pt x="177" y="1136"/>
                  </a:lnTo>
                  <a:lnTo>
                    <a:pt x="170" y="1136"/>
                  </a:lnTo>
                  <a:lnTo>
                    <a:pt x="170" y="1136"/>
                  </a:lnTo>
                  <a:lnTo>
                    <a:pt x="163" y="1136"/>
                  </a:lnTo>
                  <a:lnTo>
                    <a:pt x="163" y="1137"/>
                  </a:lnTo>
                  <a:lnTo>
                    <a:pt x="157" y="1137"/>
                  </a:lnTo>
                  <a:lnTo>
                    <a:pt x="157" y="1137"/>
                  </a:lnTo>
                  <a:lnTo>
                    <a:pt x="150" y="1137"/>
                  </a:lnTo>
                  <a:lnTo>
                    <a:pt x="150" y="1137"/>
                  </a:lnTo>
                  <a:lnTo>
                    <a:pt x="143" y="1137"/>
                  </a:lnTo>
                  <a:lnTo>
                    <a:pt x="143" y="1139"/>
                  </a:lnTo>
                  <a:lnTo>
                    <a:pt x="138" y="1139"/>
                  </a:lnTo>
                  <a:lnTo>
                    <a:pt x="138" y="1139"/>
                  </a:lnTo>
                  <a:lnTo>
                    <a:pt x="129" y="1139"/>
                  </a:lnTo>
                  <a:lnTo>
                    <a:pt x="129" y="1141"/>
                  </a:lnTo>
                  <a:lnTo>
                    <a:pt x="118" y="1141"/>
                  </a:lnTo>
                  <a:lnTo>
                    <a:pt x="118" y="1142"/>
                  </a:lnTo>
                  <a:lnTo>
                    <a:pt x="111" y="1142"/>
                  </a:lnTo>
                  <a:lnTo>
                    <a:pt x="111" y="1142"/>
                  </a:lnTo>
                  <a:lnTo>
                    <a:pt x="106" y="1142"/>
                  </a:lnTo>
                  <a:lnTo>
                    <a:pt x="106" y="1144"/>
                  </a:lnTo>
                  <a:lnTo>
                    <a:pt x="97" y="1144"/>
                  </a:lnTo>
                  <a:lnTo>
                    <a:pt x="97" y="1144"/>
                  </a:lnTo>
                  <a:lnTo>
                    <a:pt x="92" y="1144"/>
                  </a:lnTo>
                  <a:lnTo>
                    <a:pt x="92" y="1144"/>
                  </a:lnTo>
                  <a:lnTo>
                    <a:pt x="85" y="1144"/>
                  </a:lnTo>
                  <a:lnTo>
                    <a:pt x="85" y="1146"/>
                  </a:lnTo>
                  <a:lnTo>
                    <a:pt x="78" y="1146"/>
                  </a:lnTo>
                  <a:lnTo>
                    <a:pt x="78" y="1146"/>
                  </a:lnTo>
                  <a:lnTo>
                    <a:pt x="72" y="1146"/>
                  </a:lnTo>
                  <a:lnTo>
                    <a:pt x="72" y="1147"/>
                  </a:lnTo>
                  <a:lnTo>
                    <a:pt x="60" y="1147"/>
                  </a:lnTo>
                  <a:lnTo>
                    <a:pt x="60" y="1149"/>
                  </a:lnTo>
                  <a:lnTo>
                    <a:pt x="53" y="1149"/>
                  </a:lnTo>
                  <a:lnTo>
                    <a:pt x="53" y="1149"/>
                  </a:lnTo>
                  <a:lnTo>
                    <a:pt x="46" y="1149"/>
                  </a:lnTo>
                  <a:lnTo>
                    <a:pt x="46" y="1151"/>
                  </a:lnTo>
                  <a:lnTo>
                    <a:pt x="39" y="1151"/>
                  </a:lnTo>
                  <a:lnTo>
                    <a:pt x="39" y="1151"/>
                  </a:lnTo>
                  <a:lnTo>
                    <a:pt x="33" y="1151"/>
                  </a:lnTo>
                  <a:lnTo>
                    <a:pt x="33" y="1153"/>
                  </a:lnTo>
                  <a:lnTo>
                    <a:pt x="26" y="1153"/>
                  </a:lnTo>
                  <a:lnTo>
                    <a:pt x="26" y="1153"/>
                  </a:lnTo>
                  <a:lnTo>
                    <a:pt x="21" y="1153"/>
                  </a:lnTo>
                  <a:lnTo>
                    <a:pt x="21" y="1153"/>
                  </a:lnTo>
                  <a:lnTo>
                    <a:pt x="14" y="1153"/>
                  </a:lnTo>
                  <a:lnTo>
                    <a:pt x="14" y="1154"/>
                  </a:lnTo>
                  <a:lnTo>
                    <a:pt x="7" y="1154"/>
                  </a:lnTo>
                  <a:lnTo>
                    <a:pt x="7" y="1154"/>
                  </a:lnTo>
                  <a:lnTo>
                    <a:pt x="0" y="1154"/>
                  </a:lnTo>
                  <a:lnTo>
                    <a:pt x="0" y="1438"/>
                  </a:lnTo>
                  <a:lnTo>
                    <a:pt x="179" y="1438"/>
                  </a:lnTo>
                  <a:lnTo>
                    <a:pt x="179" y="1856"/>
                  </a:lnTo>
                  <a:lnTo>
                    <a:pt x="269" y="1856"/>
                  </a:lnTo>
                  <a:lnTo>
                    <a:pt x="269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84" y="1262"/>
              <a:ext cx="31" cy="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456" y="126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456" y="1292"/>
              <a:ext cx="60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456" y="132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456" y="135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456" y="138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456" y="1416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456" y="1446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456" y="147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456" y="150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456" y="1538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4456" y="1571"/>
              <a:ext cx="60" cy="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4456" y="1599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456" y="163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456" y="166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456" y="169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456" y="172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4456" y="175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4456" y="178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456" y="1814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456" y="1845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456" y="1875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4456" y="190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4456" y="193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4456" y="1970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456" y="2000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4456" y="2031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456" y="206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4456" y="209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450" y="2116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4423" y="2119"/>
              <a:ext cx="92" cy="9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4397" y="2122"/>
              <a:ext cx="119" cy="12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367" y="2127"/>
              <a:ext cx="149" cy="14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340" y="2127"/>
              <a:ext cx="175" cy="18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314" y="2136"/>
              <a:ext cx="202" cy="2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4314" y="2166"/>
              <a:ext cx="202" cy="2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4" y="2196"/>
              <a:ext cx="202" cy="20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4314" y="2228"/>
              <a:ext cx="122" cy="1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4448" y="2361"/>
              <a:ext cx="67" cy="6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4314" y="2258"/>
              <a:ext cx="88" cy="8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4448" y="2394"/>
              <a:ext cx="67" cy="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314" y="2288"/>
              <a:ext cx="58" cy="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4448" y="2424"/>
              <a:ext cx="67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4314" y="2321"/>
              <a:ext cx="28" cy="2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4448" y="2454"/>
              <a:ext cx="67" cy="6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4448" y="2485"/>
              <a:ext cx="67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4448" y="2517"/>
              <a:ext cx="67" cy="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4448" y="2547"/>
              <a:ext cx="67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4448" y="2578"/>
              <a:ext cx="67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4448" y="2608"/>
              <a:ext cx="53" cy="5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4448" y="2640"/>
              <a:ext cx="23" cy="2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884" y="2135"/>
              <a:ext cx="390" cy="212"/>
            </a:xfrm>
            <a:custGeom>
              <a:avLst/>
              <a:gdLst>
                <a:gd name="T0" fmla="*/ 510 w 519"/>
                <a:gd name="T1" fmla="*/ 0 h 280"/>
                <a:gd name="T2" fmla="*/ 496 w 519"/>
                <a:gd name="T3" fmla="*/ 1 h 280"/>
                <a:gd name="T4" fmla="*/ 490 w 519"/>
                <a:gd name="T5" fmla="*/ 3 h 280"/>
                <a:gd name="T6" fmla="*/ 476 w 519"/>
                <a:gd name="T7" fmla="*/ 5 h 280"/>
                <a:gd name="T8" fmla="*/ 469 w 519"/>
                <a:gd name="T9" fmla="*/ 5 h 280"/>
                <a:gd name="T10" fmla="*/ 456 w 519"/>
                <a:gd name="T11" fmla="*/ 6 h 280"/>
                <a:gd name="T12" fmla="*/ 449 w 519"/>
                <a:gd name="T13" fmla="*/ 6 h 280"/>
                <a:gd name="T14" fmla="*/ 442 w 519"/>
                <a:gd name="T15" fmla="*/ 8 h 280"/>
                <a:gd name="T16" fmla="*/ 428 w 519"/>
                <a:gd name="T17" fmla="*/ 10 h 280"/>
                <a:gd name="T18" fmla="*/ 423 w 519"/>
                <a:gd name="T19" fmla="*/ 10 h 280"/>
                <a:gd name="T20" fmla="*/ 408 w 519"/>
                <a:gd name="T21" fmla="*/ 12 h 280"/>
                <a:gd name="T22" fmla="*/ 403 w 519"/>
                <a:gd name="T23" fmla="*/ 13 h 280"/>
                <a:gd name="T24" fmla="*/ 389 w 519"/>
                <a:gd name="T25" fmla="*/ 13 h 280"/>
                <a:gd name="T26" fmla="*/ 383 w 519"/>
                <a:gd name="T27" fmla="*/ 15 h 280"/>
                <a:gd name="T28" fmla="*/ 376 w 519"/>
                <a:gd name="T29" fmla="*/ 15 h 280"/>
                <a:gd name="T30" fmla="*/ 362 w 519"/>
                <a:gd name="T31" fmla="*/ 17 h 280"/>
                <a:gd name="T32" fmla="*/ 355 w 519"/>
                <a:gd name="T33" fmla="*/ 18 h 280"/>
                <a:gd name="T34" fmla="*/ 342 w 519"/>
                <a:gd name="T35" fmla="*/ 20 h 280"/>
                <a:gd name="T36" fmla="*/ 337 w 519"/>
                <a:gd name="T37" fmla="*/ 20 h 280"/>
                <a:gd name="T38" fmla="*/ 321 w 519"/>
                <a:gd name="T39" fmla="*/ 22 h 280"/>
                <a:gd name="T40" fmla="*/ 315 w 519"/>
                <a:gd name="T41" fmla="*/ 22 h 280"/>
                <a:gd name="T42" fmla="*/ 309 w 519"/>
                <a:gd name="T43" fmla="*/ 23 h 280"/>
                <a:gd name="T44" fmla="*/ 296 w 519"/>
                <a:gd name="T45" fmla="*/ 25 h 280"/>
                <a:gd name="T46" fmla="*/ 289 w 519"/>
                <a:gd name="T47" fmla="*/ 25 h 280"/>
                <a:gd name="T48" fmla="*/ 275 w 519"/>
                <a:gd name="T49" fmla="*/ 27 h 280"/>
                <a:gd name="T50" fmla="*/ 269 w 519"/>
                <a:gd name="T51" fmla="*/ 29 h 280"/>
                <a:gd name="T52" fmla="*/ 255 w 519"/>
                <a:gd name="T53" fmla="*/ 29 h 280"/>
                <a:gd name="T54" fmla="*/ 248 w 519"/>
                <a:gd name="T55" fmla="*/ 30 h 280"/>
                <a:gd name="T56" fmla="*/ 241 w 519"/>
                <a:gd name="T57" fmla="*/ 30 h 280"/>
                <a:gd name="T58" fmla="*/ 228 w 519"/>
                <a:gd name="T59" fmla="*/ 32 h 280"/>
                <a:gd name="T60" fmla="*/ 221 w 519"/>
                <a:gd name="T61" fmla="*/ 34 h 280"/>
                <a:gd name="T62" fmla="*/ 207 w 519"/>
                <a:gd name="T63" fmla="*/ 35 h 280"/>
                <a:gd name="T64" fmla="*/ 201 w 519"/>
                <a:gd name="T65" fmla="*/ 35 h 280"/>
                <a:gd name="T66" fmla="*/ 187 w 519"/>
                <a:gd name="T67" fmla="*/ 37 h 280"/>
                <a:gd name="T68" fmla="*/ 180 w 519"/>
                <a:gd name="T69" fmla="*/ 37 h 280"/>
                <a:gd name="T70" fmla="*/ 175 w 519"/>
                <a:gd name="T71" fmla="*/ 39 h 280"/>
                <a:gd name="T72" fmla="*/ 162 w 519"/>
                <a:gd name="T73" fmla="*/ 40 h 280"/>
                <a:gd name="T74" fmla="*/ 155 w 519"/>
                <a:gd name="T75" fmla="*/ 40 h 280"/>
                <a:gd name="T76" fmla="*/ 141 w 519"/>
                <a:gd name="T77" fmla="*/ 42 h 280"/>
                <a:gd name="T78" fmla="*/ 134 w 519"/>
                <a:gd name="T79" fmla="*/ 44 h 280"/>
                <a:gd name="T80" fmla="*/ 121 w 519"/>
                <a:gd name="T81" fmla="*/ 46 h 280"/>
                <a:gd name="T82" fmla="*/ 114 w 519"/>
                <a:gd name="T83" fmla="*/ 46 h 280"/>
                <a:gd name="T84" fmla="*/ 107 w 519"/>
                <a:gd name="T85" fmla="*/ 46 h 280"/>
                <a:gd name="T86" fmla="*/ 94 w 519"/>
                <a:gd name="T87" fmla="*/ 47 h 280"/>
                <a:gd name="T88" fmla="*/ 88 w 519"/>
                <a:gd name="T89" fmla="*/ 49 h 280"/>
                <a:gd name="T90" fmla="*/ 73 w 519"/>
                <a:gd name="T91" fmla="*/ 51 h 280"/>
                <a:gd name="T92" fmla="*/ 68 w 519"/>
                <a:gd name="T93" fmla="*/ 51 h 280"/>
                <a:gd name="T94" fmla="*/ 54 w 519"/>
                <a:gd name="T95" fmla="*/ 52 h 280"/>
                <a:gd name="T96" fmla="*/ 48 w 519"/>
                <a:gd name="T97" fmla="*/ 54 h 280"/>
                <a:gd name="T98" fmla="*/ 41 w 519"/>
                <a:gd name="T99" fmla="*/ 54 h 280"/>
                <a:gd name="T100" fmla="*/ 27 w 519"/>
                <a:gd name="T101" fmla="*/ 56 h 280"/>
                <a:gd name="T102" fmla="*/ 20 w 519"/>
                <a:gd name="T103" fmla="*/ 56 h 280"/>
                <a:gd name="T104" fmla="*/ 7 w 519"/>
                <a:gd name="T105" fmla="*/ 57 h 280"/>
                <a:gd name="T106" fmla="*/ 0 w 519"/>
                <a:gd name="T107" fmla="*/ 280 h 280"/>
                <a:gd name="T108" fmla="*/ 519 w 519"/>
                <a:gd name="T109" fmla="*/ 168 h 280"/>
                <a:gd name="T110" fmla="*/ 517 w 519"/>
                <a:gd name="T111" fmla="*/ 56 h 280"/>
                <a:gd name="T112" fmla="*/ 515 w 519"/>
                <a:gd name="T1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9" h="280">
                  <a:moveTo>
                    <a:pt x="510" y="0"/>
                  </a:moveTo>
                  <a:lnTo>
                    <a:pt x="510" y="0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490" y="1"/>
                  </a:lnTo>
                  <a:lnTo>
                    <a:pt x="490" y="3"/>
                  </a:lnTo>
                  <a:lnTo>
                    <a:pt x="476" y="3"/>
                  </a:lnTo>
                  <a:lnTo>
                    <a:pt x="476" y="5"/>
                  </a:lnTo>
                  <a:lnTo>
                    <a:pt x="469" y="5"/>
                  </a:lnTo>
                  <a:lnTo>
                    <a:pt x="469" y="5"/>
                  </a:lnTo>
                  <a:lnTo>
                    <a:pt x="456" y="5"/>
                  </a:lnTo>
                  <a:lnTo>
                    <a:pt x="456" y="6"/>
                  </a:lnTo>
                  <a:lnTo>
                    <a:pt x="449" y="6"/>
                  </a:lnTo>
                  <a:lnTo>
                    <a:pt x="449" y="6"/>
                  </a:lnTo>
                  <a:lnTo>
                    <a:pt x="442" y="6"/>
                  </a:lnTo>
                  <a:lnTo>
                    <a:pt x="442" y="8"/>
                  </a:lnTo>
                  <a:lnTo>
                    <a:pt x="428" y="8"/>
                  </a:lnTo>
                  <a:lnTo>
                    <a:pt x="428" y="10"/>
                  </a:lnTo>
                  <a:lnTo>
                    <a:pt x="423" y="10"/>
                  </a:lnTo>
                  <a:lnTo>
                    <a:pt x="423" y="10"/>
                  </a:lnTo>
                  <a:lnTo>
                    <a:pt x="408" y="12"/>
                  </a:lnTo>
                  <a:lnTo>
                    <a:pt x="408" y="12"/>
                  </a:lnTo>
                  <a:lnTo>
                    <a:pt x="403" y="12"/>
                  </a:lnTo>
                  <a:lnTo>
                    <a:pt x="403" y="13"/>
                  </a:lnTo>
                  <a:lnTo>
                    <a:pt x="389" y="13"/>
                  </a:lnTo>
                  <a:lnTo>
                    <a:pt x="389" y="13"/>
                  </a:lnTo>
                  <a:lnTo>
                    <a:pt x="383" y="13"/>
                  </a:lnTo>
                  <a:lnTo>
                    <a:pt x="383" y="15"/>
                  </a:lnTo>
                  <a:lnTo>
                    <a:pt x="376" y="15"/>
                  </a:lnTo>
                  <a:lnTo>
                    <a:pt x="376" y="15"/>
                  </a:lnTo>
                  <a:lnTo>
                    <a:pt x="362" y="17"/>
                  </a:lnTo>
                  <a:lnTo>
                    <a:pt x="362" y="17"/>
                  </a:lnTo>
                  <a:lnTo>
                    <a:pt x="355" y="17"/>
                  </a:lnTo>
                  <a:lnTo>
                    <a:pt x="355" y="18"/>
                  </a:lnTo>
                  <a:lnTo>
                    <a:pt x="342" y="18"/>
                  </a:lnTo>
                  <a:lnTo>
                    <a:pt x="342" y="20"/>
                  </a:lnTo>
                  <a:lnTo>
                    <a:pt x="337" y="20"/>
                  </a:lnTo>
                  <a:lnTo>
                    <a:pt x="337" y="20"/>
                  </a:lnTo>
                  <a:lnTo>
                    <a:pt x="321" y="22"/>
                  </a:lnTo>
                  <a:lnTo>
                    <a:pt x="321" y="22"/>
                  </a:lnTo>
                  <a:lnTo>
                    <a:pt x="315" y="22"/>
                  </a:lnTo>
                  <a:lnTo>
                    <a:pt x="315" y="22"/>
                  </a:lnTo>
                  <a:lnTo>
                    <a:pt x="309" y="22"/>
                  </a:lnTo>
                  <a:lnTo>
                    <a:pt x="309" y="23"/>
                  </a:lnTo>
                  <a:lnTo>
                    <a:pt x="296" y="23"/>
                  </a:lnTo>
                  <a:lnTo>
                    <a:pt x="296" y="25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75" y="27"/>
                  </a:lnTo>
                  <a:lnTo>
                    <a:pt x="275" y="27"/>
                  </a:lnTo>
                  <a:lnTo>
                    <a:pt x="269" y="27"/>
                  </a:lnTo>
                  <a:lnTo>
                    <a:pt x="269" y="29"/>
                  </a:lnTo>
                  <a:lnTo>
                    <a:pt x="255" y="29"/>
                  </a:lnTo>
                  <a:lnTo>
                    <a:pt x="255" y="29"/>
                  </a:lnTo>
                  <a:lnTo>
                    <a:pt x="248" y="29"/>
                  </a:lnTo>
                  <a:lnTo>
                    <a:pt x="248" y="30"/>
                  </a:lnTo>
                  <a:lnTo>
                    <a:pt x="241" y="30"/>
                  </a:lnTo>
                  <a:lnTo>
                    <a:pt x="241" y="30"/>
                  </a:lnTo>
                  <a:lnTo>
                    <a:pt x="228" y="32"/>
                  </a:lnTo>
                  <a:lnTo>
                    <a:pt x="228" y="32"/>
                  </a:lnTo>
                  <a:lnTo>
                    <a:pt x="221" y="32"/>
                  </a:lnTo>
                  <a:lnTo>
                    <a:pt x="221" y="34"/>
                  </a:lnTo>
                  <a:lnTo>
                    <a:pt x="207" y="34"/>
                  </a:lnTo>
                  <a:lnTo>
                    <a:pt x="207" y="35"/>
                  </a:lnTo>
                  <a:lnTo>
                    <a:pt x="201" y="35"/>
                  </a:lnTo>
                  <a:lnTo>
                    <a:pt x="201" y="35"/>
                  </a:lnTo>
                  <a:lnTo>
                    <a:pt x="187" y="37"/>
                  </a:lnTo>
                  <a:lnTo>
                    <a:pt x="187" y="37"/>
                  </a:lnTo>
                  <a:lnTo>
                    <a:pt x="180" y="37"/>
                  </a:lnTo>
                  <a:lnTo>
                    <a:pt x="180" y="37"/>
                  </a:lnTo>
                  <a:lnTo>
                    <a:pt x="175" y="37"/>
                  </a:lnTo>
                  <a:lnTo>
                    <a:pt x="175" y="39"/>
                  </a:lnTo>
                  <a:lnTo>
                    <a:pt x="162" y="39"/>
                  </a:lnTo>
                  <a:lnTo>
                    <a:pt x="162" y="40"/>
                  </a:lnTo>
                  <a:lnTo>
                    <a:pt x="155" y="40"/>
                  </a:lnTo>
                  <a:lnTo>
                    <a:pt x="155" y="40"/>
                  </a:lnTo>
                  <a:lnTo>
                    <a:pt x="141" y="42"/>
                  </a:lnTo>
                  <a:lnTo>
                    <a:pt x="141" y="42"/>
                  </a:lnTo>
                  <a:lnTo>
                    <a:pt x="134" y="42"/>
                  </a:lnTo>
                  <a:lnTo>
                    <a:pt x="134" y="44"/>
                  </a:lnTo>
                  <a:lnTo>
                    <a:pt x="121" y="44"/>
                  </a:lnTo>
                  <a:lnTo>
                    <a:pt x="121" y="46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94" y="47"/>
                  </a:lnTo>
                  <a:lnTo>
                    <a:pt x="94" y="47"/>
                  </a:lnTo>
                  <a:lnTo>
                    <a:pt x="88" y="47"/>
                  </a:lnTo>
                  <a:lnTo>
                    <a:pt x="88" y="49"/>
                  </a:lnTo>
                  <a:lnTo>
                    <a:pt x="73" y="49"/>
                  </a:lnTo>
                  <a:lnTo>
                    <a:pt x="73" y="51"/>
                  </a:lnTo>
                  <a:lnTo>
                    <a:pt x="68" y="51"/>
                  </a:lnTo>
                  <a:lnTo>
                    <a:pt x="68" y="51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8" y="52"/>
                  </a:lnTo>
                  <a:lnTo>
                    <a:pt x="48" y="54"/>
                  </a:lnTo>
                  <a:lnTo>
                    <a:pt x="41" y="54"/>
                  </a:lnTo>
                  <a:lnTo>
                    <a:pt x="41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0" y="280"/>
                  </a:lnTo>
                  <a:lnTo>
                    <a:pt x="519" y="280"/>
                  </a:lnTo>
                  <a:lnTo>
                    <a:pt x="519" y="168"/>
                  </a:lnTo>
                  <a:lnTo>
                    <a:pt x="517" y="168"/>
                  </a:lnTo>
                  <a:lnTo>
                    <a:pt x="517" y="56"/>
                  </a:lnTo>
                  <a:lnTo>
                    <a:pt x="515" y="56"/>
                  </a:lnTo>
                  <a:lnTo>
                    <a:pt x="515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4246" y="2137"/>
              <a:ext cx="25" cy="2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4220" y="2142"/>
              <a:ext cx="52" cy="5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4191" y="2145"/>
              <a:ext cx="83" cy="8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165" y="2147"/>
              <a:ext cx="110" cy="1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4137" y="2150"/>
              <a:ext cx="138" cy="13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4108" y="2155"/>
              <a:ext cx="166" cy="1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4080" y="2156"/>
              <a:ext cx="191" cy="19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4055" y="2160"/>
              <a:ext cx="186" cy="18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4027" y="2163"/>
              <a:ext cx="182" cy="1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3999" y="2166"/>
              <a:ext cx="180" cy="18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3971" y="2169"/>
              <a:ext cx="180" cy="17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3944" y="2172"/>
              <a:ext cx="172" cy="17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3917" y="2175"/>
              <a:ext cx="169" cy="17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3889" y="2180"/>
              <a:ext cx="166" cy="1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3884" y="2205"/>
              <a:ext cx="141" cy="14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3884" y="2236"/>
              <a:ext cx="111" cy="1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3884" y="2266"/>
              <a:ext cx="78" cy="8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3884" y="2298"/>
              <a:ext cx="49" cy="4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>
              <a:off x="3884" y="2328"/>
              <a:ext cx="17" cy="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452" y="2185"/>
              <a:ext cx="392" cy="162"/>
            </a:xfrm>
            <a:custGeom>
              <a:avLst/>
              <a:gdLst>
                <a:gd name="T0" fmla="*/ 505 w 519"/>
                <a:gd name="T1" fmla="*/ 0 h 216"/>
                <a:gd name="T2" fmla="*/ 500 w 519"/>
                <a:gd name="T3" fmla="*/ 2 h 216"/>
                <a:gd name="T4" fmla="*/ 486 w 519"/>
                <a:gd name="T5" fmla="*/ 3 h 216"/>
                <a:gd name="T6" fmla="*/ 480 w 519"/>
                <a:gd name="T7" fmla="*/ 5 h 216"/>
                <a:gd name="T8" fmla="*/ 466 w 519"/>
                <a:gd name="T9" fmla="*/ 5 h 216"/>
                <a:gd name="T10" fmla="*/ 461 w 519"/>
                <a:gd name="T11" fmla="*/ 7 h 216"/>
                <a:gd name="T12" fmla="*/ 447 w 519"/>
                <a:gd name="T13" fmla="*/ 7 h 216"/>
                <a:gd name="T14" fmla="*/ 440 w 519"/>
                <a:gd name="T15" fmla="*/ 8 h 216"/>
                <a:gd name="T16" fmla="*/ 427 w 519"/>
                <a:gd name="T17" fmla="*/ 10 h 216"/>
                <a:gd name="T18" fmla="*/ 422 w 519"/>
                <a:gd name="T19" fmla="*/ 12 h 216"/>
                <a:gd name="T20" fmla="*/ 408 w 519"/>
                <a:gd name="T21" fmla="*/ 12 h 216"/>
                <a:gd name="T22" fmla="*/ 401 w 519"/>
                <a:gd name="T23" fmla="*/ 14 h 216"/>
                <a:gd name="T24" fmla="*/ 388 w 519"/>
                <a:gd name="T25" fmla="*/ 15 h 216"/>
                <a:gd name="T26" fmla="*/ 383 w 519"/>
                <a:gd name="T27" fmla="*/ 15 h 216"/>
                <a:gd name="T28" fmla="*/ 369 w 519"/>
                <a:gd name="T29" fmla="*/ 17 h 216"/>
                <a:gd name="T30" fmla="*/ 362 w 519"/>
                <a:gd name="T31" fmla="*/ 19 h 216"/>
                <a:gd name="T32" fmla="*/ 342 w 519"/>
                <a:gd name="T33" fmla="*/ 20 h 216"/>
                <a:gd name="T34" fmla="*/ 335 w 519"/>
                <a:gd name="T35" fmla="*/ 22 h 216"/>
                <a:gd name="T36" fmla="*/ 323 w 519"/>
                <a:gd name="T37" fmla="*/ 22 h 216"/>
                <a:gd name="T38" fmla="*/ 316 w 519"/>
                <a:gd name="T39" fmla="*/ 24 h 216"/>
                <a:gd name="T40" fmla="*/ 303 w 519"/>
                <a:gd name="T41" fmla="*/ 24 h 216"/>
                <a:gd name="T42" fmla="*/ 296 w 519"/>
                <a:gd name="T43" fmla="*/ 26 h 216"/>
                <a:gd name="T44" fmla="*/ 284 w 519"/>
                <a:gd name="T45" fmla="*/ 27 h 216"/>
                <a:gd name="T46" fmla="*/ 277 w 519"/>
                <a:gd name="T47" fmla="*/ 29 h 216"/>
                <a:gd name="T48" fmla="*/ 264 w 519"/>
                <a:gd name="T49" fmla="*/ 29 h 216"/>
                <a:gd name="T50" fmla="*/ 257 w 519"/>
                <a:gd name="T51" fmla="*/ 31 h 216"/>
                <a:gd name="T52" fmla="*/ 243 w 519"/>
                <a:gd name="T53" fmla="*/ 32 h 216"/>
                <a:gd name="T54" fmla="*/ 236 w 519"/>
                <a:gd name="T55" fmla="*/ 32 h 216"/>
                <a:gd name="T56" fmla="*/ 225 w 519"/>
                <a:gd name="T57" fmla="*/ 34 h 216"/>
                <a:gd name="T58" fmla="*/ 218 w 519"/>
                <a:gd name="T59" fmla="*/ 36 h 216"/>
                <a:gd name="T60" fmla="*/ 204 w 519"/>
                <a:gd name="T61" fmla="*/ 36 h 216"/>
                <a:gd name="T62" fmla="*/ 197 w 519"/>
                <a:gd name="T63" fmla="*/ 37 h 216"/>
                <a:gd name="T64" fmla="*/ 185 w 519"/>
                <a:gd name="T65" fmla="*/ 39 h 216"/>
                <a:gd name="T66" fmla="*/ 179 w 519"/>
                <a:gd name="T67" fmla="*/ 39 h 216"/>
                <a:gd name="T68" fmla="*/ 158 w 519"/>
                <a:gd name="T69" fmla="*/ 41 h 216"/>
                <a:gd name="T70" fmla="*/ 151 w 519"/>
                <a:gd name="T71" fmla="*/ 43 h 216"/>
                <a:gd name="T72" fmla="*/ 138 w 519"/>
                <a:gd name="T73" fmla="*/ 44 h 216"/>
                <a:gd name="T74" fmla="*/ 133 w 519"/>
                <a:gd name="T75" fmla="*/ 46 h 216"/>
                <a:gd name="T76" fmla="*/ 119 w 519"/>
                <a:gd name="T77" fmla="*/ 46 h 216"/>
                <a:gd name="T78" fmla="*/ 112 w 519"/>
                <a:gd name="T79" fmla="*/ 48 h 216"/>
                <a:gd name="T80" fmla="*/ 99 w 519"/>
                <a:gd name="T81" fmla="*/ 48 h 216"/>
                <a:gd name="T82" fmla="*/ 94 w 519"/>
                <a:gd name="T83" fmla="*/ 49 h 216"/>
                <a:gd name="T84" fmla="*/ 80 w 519"/>
                <a:gd name="T85" fmla="*/ 51 h 216"/>
                <a:gd name="T86" fmla="*/ 73 w 519"/>
                <a:gd name="T87" fmla="*/ 53 h 216"/>
                <a:gd name="T88" fmla="*/ 60 w 519"/>
                <a:gd name="T89" fmla="*/ 53 h 216"/>
                <a:gd name="T90" fmla="*/ 55 w 519"/>
                <a:gd name="T91" fmla="*/ 54 h 216"/>
                <a:gd name="T92" fmla="*/ 41 w 519"/>
                <a:gd name="T93" fmla="*/ 54 h 216"/>
                <a:gd name="T94" fmla="*/ 34 w 519"/>
                <a:gd name="T95" fmla="*/ 56 h 216"/>
                <a:gd name="T96" fmla="*/ 21 w 519"/>
                <a:gd name="T97" fmla="*/ 58 h 216"/>
                <a:gd name="T98" fmla="*/ 15 w 519"/>
                <a:gd name="T99" fmla="*/ 58 h 216"/>
                <a:gd name="T100" fmla="*/ 0 w 519"/>
                <a:gd name="T101" fmla="*/ 60 h 216"/>
                <a:gd name="T102" fmla="*/ 519 w 519"/>
                <a:gd name="T10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9" h="216">
                  <a:moveTo>
                    <a:pt x="512" y="0"/>
                  </a:moveTo>
                  <a:lnTo>
                    <a:pt x="512" y="0"/>
                  </a:lnTo>
                  <a:lnTo>
                    <a:pt x="505" y="0"/>
                  </a:lnTo>
                  <a:lnTo>
                    <a:pt x="505" y="2"/>
                  </a:lnTo>
                  <a:lnTo>
                    <a:pt x="500" y="2"/>
                  </a:lnTo>
                  <a:lnTo>
                    <a:pt x="500" y="2"/>
                  </a:lnTo>
                  <a:lnTo>
                    <a:pt x="493" y="2"/>
                  </a:lnTo>
                  <a:lnTo>
                    <a:pt x="493" y="3"/>
                  </a:lnTo>
                  <a:lnTo>
                    <a:pt x="486" y="3"/>
                  </a:lnTo>
                  <a:lnTo>
                    <a:pt x="486" y="3"/>
                  </a:lnTo>
                  <a:lnTo>
                    <a:pt x="480" y="3"/>
                  </a:lnTo>
                  <a:lnTo>
                    <a:pt x="480" y="5"/>
                  </a:lnTo>
                  <a:lnTo>
                    <a:pt x="473" y="5"/>
                  </a:lnTo>
                  <a:lnTo>
                    <a:pt x="473" y="5"/>
                  </a:lnTo>
                  <a:lnTo>
                    <a:pt x="466" y="5"/>
                  </a:lnTo>
                  <a:lnTo>
                    <a:pt x="466" y="7"/>
                  </a:lnTo>
                  <a:lnTo>
                    <a:pt x="461" y="7"/>
                  </a:lnTo>
                  <a:lnTo>
                    <a:pt x="461" y="7"/>
                  </a:lnTo>
                  <a:lnTo>
                    <a:pt x="454" y="7"/>
                  </a:lnTo>
                  <a:lnTo>
                    <a:pt x="454" y="7"/>
                  </a:lnTo>
                  <a:lnTo>
                    <a:pt x="447" y="7"/>
                  </a:lnTo>
                  <a:lnTo>
                    <a:pt x="447" y="8"/>
                  </a:lnTo>
                  <a:lnTo>
                    <a:pt x="440" y="8"/>
                  </a:lnTo>
                  <a:lnTo>
                    <a:pt x="440" y="8"/>
                  </a:lnTo>
                  <a:lnTo>
                    <a:pt x="434" y="8"/>
                  </a:lnTo>
                  <a:lnTo>
                    <a:pt x="434" y="10"/>
                  </a:lnTo>
                  <a:lnTo>
                    <a:pt x="427" y="10"/>
                  </a:lnTo>
                  <a:lnTo>
                    <a:pt x="427" y="10"/>
                  </a:lnTo>
                  <a:lnTo>
                    <a:pt x="422" y="10"/>
                  </a:lnTo>
                  <a:lnTo>
                    <a:pt x="422" y="12"/>
                  </a:lnTo>
                  <a:lnTo>
                    <a:pt x="415" y="12"/>
                  </a:lnTo>
                  <a:lnTo>
                    <a:pt x="415" y="12"/>
                  </a:lnTo>
                  <a:lnTo>
                    <a:pt x="408" y="12"/>
                  </a:lnTo>
                  <a:lnTo>
                    <a:pt x="408" y="14"/>
                  </a:lnTo>
                  <a:lnTo>
                    <a:pt x="401" y="14"/>
                  </a:lnTo>
                  <a:lnTo>
                    <a:pt x="401" y="14"/>
                  </a:lnTo>
                  <a:lnTo>
                    <a:pt x="395" y="14"/>
                  </a:lnTo>
                  <a:lnTo>
                    <a:pt x="395" y="15"/>
                  </a:lnTo>
                  <a:lnTo>
                    <a:pt x="388" y="15"/>
                  </a:lnTo>
                  <a:lnTo>
                    <a:pt x="388" y="15"/>
                  </a:lnTo>
                  <a:lnTo>
                    <a:pt x="383" y="15"/>
                  </a:lnTo>
                  <a:lnTo>
                    <a:pt x="383" y="15"/>
                  </a:lnTo>
                  <a:lnTo>
                    <a:pt x="376" y="15"/>
                  </a:lnTo>
                  <a:lnTo>
                    <a:pt x="376" y="17"/>
                  </a:lnTo>
                  <a:lnTo>
                    <a:pt x="369" y="17"/>
                  </a:lnTo>
                  <a:lnTo>
                    <a:pt x="369" y="17"/>
                  </a:lnTo>
                  <a:lnTo>
                    <a:pt x="362" y="17"/>
                  </a:lnTo>
                  <a:lnTo>
                    <a:pt x="362" y="19"/>
                  </a:lnTo>
                  <a:lnTo>
                    <a:pt x="355" y="19"/>
                  </a:lnTo>
                  <a:lnTo>
                    <a:pt x="355" y="19"/>
                  </a:lnTo>
                  <a:lnTo>
                    <a:pt x="342" y="20"/>
                  </a:lnTo>
                  <a:lnTo>
                    <a:pt x="342" y="20"/>
                  </a:lnTo>
                  <a:lnTo>
                    <a:pt x="335" y="20"/>
                  </a:lnTo>
                  <a:lnTo>
                    <a:pt x="335" y="22"/>
                  </a:lnTo>
                  <a:lnTo>
                    <a:pt x="328" y="22"/>
                  </a:lnTo>
                  <a:lnTo>
                    <a:pt x="328" y="22"/>
                  </a:lnTo>
                  <a:lnTo>
                    <a:pt x="323" y="22"/>
                  </a:lnTo>
                  <a:lnTo>
                    <a:pt x="323" y="24"/>
                  </a:lnTo>
                  <a:lnTo>
                    <a:pt x="316" y="24"/>
                  </a:lnTo>
                  <a:lnTo>
                    <a:pt x="316" y="24"/>
                  </a:lnTo>
                  <a:lnTo>
                    <a:pt x="310" y="24"/>
                  </a:lnTo>
                  <a:lnTo>
                    <a:pt x="310" y="24"/>
                  </a:lnTo>
                  <a:lnTo>
                    <a:pt x="303" y="24"/>
                  </a:lnTo>
                  <a:lnTo>
                    <a:pt x="303" y="26"/>
                  </a:lnTo>
                  <a:lnTo>
                    <a:pt x="296" y="26"/>
                  </a:lnTo>
                  <a:lnTo>
                    <a:pt x="296" y="26"/>
                  </a:lnTo>
                  <a:lnTo>
                    <a:pt x="289" y="26"/>
                  </a:lnTo>
                  <a:lnTo>
                    <a:pt x="289" y="27"/>
                  </a:lnTo>
                  <a:lnTo>
                    <a:pt x="284" y="27"/>
                  </a:lnTo>
                  <a:lnTo>
                    <a:pt x="284" y="27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64" y="31"/>
                  </a:lnTo>
                  <a:lnTo>
                    <a:pt x="257" y="31"/>
                  </a:lnTo>
                  <a:lnTo>
                    <a:pt x="257" y="31"/>
                  </a:lnTo>
                  <a:lnTo>
                    <a:pt x="250" y="31"/>
                  </a:lnTo>
                  <a:lnTo>
                    <a:pt x="250" y="32"/>
                  </a:lnTo>
                  <a:lnTo>
                    <a:pt x="243" y="32"/>
                  </a:lnTo>
                  <a:lnTo>
                    <a:pt x="243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1" y="32"/>
                  </a:lnTo>
                  <a:lnTo>
                    <a:pt x="231" y="34"/>
                  </a:lnTo>
                  <a:lnTo>
                    <a:pt x="225" y="34"/>
                  </a:lnTo>
                  <a:lnTo>
                    <a:pt x="225" y="34"/>
                  </a:lnTo>
                  <a:lnTo>
                    <a:pt x="218" y="34"/>
                  </a:lnTo>
                  <a:lnTo>
                    <a:pt x="218" y="36"/>
                  </a:lnTo>
                  <a:lnTo>
                    <a:pt x="211" y="36"/>
                  </a:lnTo>
                  <a:lnTo>
                    <a:pt x="211" y="36"/>
                  </a:lnTo>
                  <a:lnTo>
                    <a:pt x="204" y="36"/>
                  </a:lnTo>
                  <a:lnTo>
                    <a:pt x="204" y="37"/>
                  </a:lnTo>
                  <a:lnTo>
                    <a:pt x="197" y="37"/>
                  </a:lnTo>
                  <a:lnTo>
                    <a:pt x="197" y="37"/>
                  </a:lnTo>
                  <a:lnTo>
                    <a:pt x="192" y="37"/>
                  </a:lnTo>
                  <a:lnTo>
                    <a:pt x="192" y="39"/>
                  </a:lnTo>
                  <a:lnTo>
                    <a:pt x="185" y="39"/>
                  </a:lnTo>
                  <a:lnTo>
                    <a:pt x="185" y="39"/>
                  </a:lnTo>
                  <a:lnTo>
                    <a:pt x="179" y="39"/>
                  </a:lnTo>
                  <a:lnTo>
                    <a:pt x="179" y="39"/>
                  </a:lnTo>
                  <a:lnTo>
                    <a:pt x="165" y="41"/>
                  </a:lnTo>
                  <a:lnTo>
                    <a:pt x="165" y="41"/>
                  </a:lnTo>
                  <a:lnTo>
                    <a:pt x="158" y="41"/>
                  </a:lnTo>
                  <a:lnTo>
                    <a:pt x="158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45" y="43"/>
                  </a:lnTo>
                  <a:lnTo>
                    <a:pt x="145" y="44"/>
                  </a:lnTo>
                  <a:lnTo>
                    <a:pt x="138" y="44"/>
                  </a:lnTo>
                  <a:lnTo>
                    <a:pt x="138" y="44"/>
                  </a:lnTo>
                  <a:lnTo>
                    <a:pt x="133" y="44"/>
                  </a:lnTo>
                  <a:lnTo>
                    <a:pt x="13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99" y="48"/>
                  </a:lnTo>
                  <a:lnTo>
                    <a:pt x="99" y="49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80" y="51"/>
                  </a:lnTo>
                  <a:lnTo>
                    <a:pt x="73" y="51"/>
                  </a:lnTo>
                  <a:lnTo>
                    <a:pt x="73" y="53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60" y="53"/>
                  </a:lnTo>
                  <a:lnTo>
                    <a:pt x="60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1" y="54"/>
                  </a:lnTo>
                  <a:lnTo>
                    <a:pt x="41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1" y="58"/>
                  </a:lnTo>
                  <a:lnTo>
                    <a:pt x="21" y="58"/>
                  </a:lnTo>
                  <a:lnTo>
                    <a:pt x="15" y="58"/>
                  </a:lnTo>
                  <a:lnTo>
                    <a:pt x="15" y="58"/>
                  </a:lnTo>
                  <a:lnTo>
                    <a:pt x="9" y="58"/>
                  </a:lnTo>
                  <a:lnTo>
                    <a:pt x="9" y="60"/>
                  </a:lnTo>
                  <a:lnTo>
                    <a:pt x="0" y="60"/>
                  </a:lnTo>
                  <a:lnTo>
                    <a:pt x="0" y="216"/>
                  </a:lnTo>
                  <a:lnTo>
                    <a:pt x="519" y="216"/>
                  </a:lnTo>
                  <a:lnTo>
                    <a:pt x="519" y="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3816" y="2187"/>
              <a:ext cx="25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3787" y="2190"/>
              <a:ext cx="53" cy="5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3761" y="2193"/>
              <a:ext cx="80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>
              <a:off x="3733" y="2196"/>
              <a:ext cx="108" cy="11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>
              <a:off x="3706" y="2199"/>
              <a:ext cx="135" cy="1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>
              <a:off x="3678" y="2205"/>
              <a:ext cx="144" cy="14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>
              <a:off x="3650" y="2205"/>
              <a:ext cx="141" cy="14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>
              <a:off x="3623" y="2210"/>
              <a:ext cx="138" cy="13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3595" y="2213"/>
              <a:ext cx="135" cy="13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3568" y="2216"/>
              <a:ext cx="130" cy="1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3540" y="2219"/>
              <a:ext cx="128" cy="1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3513" y="2222"/>
              <a:ext cx="122" cy="12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3484" y="2225"/>
              <a:ext cx="122" cy="12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3458" y="2230"/>
              <a:ext cx="116" cy="11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>
              <a:off x="3452" y="2255"/>
              <a:ext cx="92" cy="9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>
              <a:off x="3452" y="2283"/>
              <a:ext cx="61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3452" y="2318"/>
              <a:ext cx="30" cy="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>
              <a:off x="3452" y="2346"/>
              <a:ext cx="2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112" y="2236"/>
              <a:ext cx="298" cy="110"/>
            </a:xfrm>
            <a:custGeom>
              <a:avLst/>
              <a:gdLst>
                <a:gd name="T0" fmla="*/ 387 w 394"/>
                <a:gd name="T1" fmla="*/ 0 h 148"/>
                <a:gd name="T2" fmla="*/ 374 w 394"/>
                <a:gd name="T3" fmla="*/ 2 h 148"/>
                <a:gd name="T4" fmla="*/ 360 w 394"/>
                <a:gd name="T5" fmla="*/ 3 h 148"/>
                <a:gd name="T6" fmla="*/ 346 w 394"/>
                <a:gd name="T7" fmla="*/ 5 h 148"/>
                <a:gd name="T8" fmla="*/ 340 w 394"/>
                <a:gd name="T9" fmla="*/ 7 h 148"/>
                <a:gd name="T10" fmla="*/ 326 w 394"/>
                <a:gd name="T11" fmla="*/ 7 h 148"/>
                <a:gd name="T12" fmla="*/ 312 w 394"/>
                <a:gd name="T13" fmla="*/ 9 h 148"/>
                <a:gd name="T14" fmla="*/ 299 w 394"/>
                <a:gd name="T15" fmla="*/ 10 h 148"/>
                <a:gd name="T16" fmla="*/ 292 w 394"/>
                <a:gd name="T17" fmla="*/ 12 h 148"/>
                <a:gd name="T18" fmla="*/ 278 w 394"/>
                <a:gd name="T19" fmla="*/ 14 h 148"/>
                <a:gd name="T20" fmla="*/ 265 w 394"/>
                <a:gd name="T21" fmla="*/ 14 h 148"/>
                <a:gd name="T22" fmla="*/ 251 w 394"/>
                <a:gd name="T23" fmla="*/ 15 h 148"/>
                <a:gd name="T24" fmla="*/ 244 w 394"/>
                <a:gd name="T25" fmla="*/ 17 h 148"/>
                <a:gd name="T26" fmla="*/ 231 w 394"/>
                <a:gd name="T27" fmla="*/ 19 h 148"/>
                <a:gd name="T28" fmla="*/ 217 w 394"/>
                <a:gd name="T29" fmla="*/ 20 h 148"/>
                <a:gd name="T30" fmla="*/ 204 w 394"/>
                <a:gd name="T31" fmla="*/ 22 h 148"/>
                <a:gd name="T32" fmla="*/ 197 w 394"/>
                <a:gd name="T33" fmla="*/ 22 h 148"/>
                <a:gd name="T34" fmla="*/ 192 w 394"/>
                <a:gd name="T35" fmla="*/ 22 h 148"/>
                <a:gd name="T36" fmla="*/ 176 w 394"/>
                <a:gd name="T37" fmla="*/ 24 h 148"/>
                <a:gd name="T38" fmla="*/ 163 w 394"/>
                <a:gd name="T39" fmla="*/ 26 h 148"/>
                <a:gd name="T40" fmla="*/ 149 w 394"/>
                <a:gd name="T41" fmla="*/ 27 h 148"/>
                <a:gd name="T42" fmla="*/ 144 w 394"/>
                <a:gd name="T43" fmla="*/ 29 h 148"/>
                <a:gd name="T44" fmla="*/ 129 w 394"/>
                <a:gd name="T45" fmla="*/ 31 h 148"/>
                <a:gd name="T46" fmla="*/ 115 w 394"/>
                <a:gd name="T47" fmla="*/ 31 h 148"/>
                <a:gd name="T48" fmla="*/ 102 w 394"/>
                <a:gd name="T49" fmla="*/ 32 h 148"/>
                <a:gd name="T50" fmla="*/ 97 w 394"/>
                <a:gd name="T51" fmla="*/ 34 h 148"/>
                <a:gd name="T52" fmla="*/ 81 w 394"/>
                <a:gd name="T53" fmla="*/ 36 h 148"/>
                <a:gd name="T54" fmla="*/ 68 w 394"/>
                <a:gd name="T55" fmla="*/ 37 h 148"/>
                <a:gd name="T56" fmla="*/ 54 w 394"/>
                <a:gd name="T57" fmla="*/ 39 h 148"/>
                <a:gd name="T58" fmla="*/ 47 w 394"/>
                <a:gd name="T59" fmla="*/ 39 h 148"/>
                <a:gd name="T60" fmla="*/ 34 w 394"/>
                <a:gd name="T61" fmla="*/ 41 h 148"/>
                <a:gd name="T62" fmla="*/ 20 w 394"/>
                <a:gd name="T63" fmla="*/ 43 h 148"/>
                <a:gd name="T64" fmla="*/ 6 w 394"/>
                <a:gd name="T65" fmla="*/ 44 h 148"/>
                <a:gd name="T66" fmla="*/ 1 w 394"/>
                <a:gd name="T67" fmla="*/ 148 h 148"/>
                <a:gd name="T68" fmla="*/ 394 w 394"/>
                <a:gd name="T6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148">
                  <a:moveTo>
                    <a:pt x="387" y="0"/>
                  </a:moveTo>
                  <a:lnTo>
                    <a:pt x="387" y="0"/>
                  </a:lnTo>
                  <a:lnTo>
                    <a:pt x="374" y="2"/>
                  </a:lnTo>
                  <a:lnTo>
                    <a:pt x="374" y="2"/>
                  </a:lnTo>
                  <a:lnTo>
                    <a:pt x="360" y="3"/>
                  </a:lnTo>
                  <a:lnTo>
                    <a:pt x="360" y="3"/>
                  </a:lnTo>
                  <a:lnTo>
                    <a:pt x="346" y="5"/>
                  </a:lnTo>
                  <a:lnTo>
                    <a:pt x="346" y="5"/>
                  </a:lnTo>
                  <a:lnTo>
                    <a:pt x="340" y="5"/>
                  </a:lnTo>
                  <a:lnTo>
                    <a:pt x="340" y="7"/>
                  </a:lnTo>
                  <a:lnTo>
                    <a:pt x="326" y="7"/>
                  </a:lnTo>
                  <a:lnTo>
                    <a:pt x="326" y="7"/>
                  </a:lnTo>
                  <a:lnTo>
                    <a:pt x="312" y="9"/>
                  </a:lnTo>
                  <a:lnTo>
                    <a:pt x="312" y="9"/>
                  </a:lnTo>
                  <a:lnTo>
                    <a:pt x="299" y="10"/>
                  </a:lnTo>
                  <a:lnTo>
                    <a:pt x="299" y="10"/>
                  </a:lnTo>
                  <a:lnTo>
                    <a:pt x="292" y="10"/>
                  </a:lnTo>
                  <a:lnTo>
                    <a:pt x="292" y="12"/>
                  </a:lnTo>
                  <a:lnTo>
                    <a:pt x="278" y="12"/>
                  </a:lnTo>
                  <a:lnTo>
                    <a:pt x="278" y="14"/>
                  </a:lnTo>
                  <a:lnTo>
                    <a:pt x="265" y="14"/>
                  </a:lnTo>
                  <a:lnTo>
                    <a:pt x="265" y="14"/>
                  </a:lnTo>
                  <a:lnTo>
                    <a:pt x="251" y="15"/>
                  </a:lnTo>
                  <a:lnTo>
                    <a:pt x="251" y="15"/>
                  </a:lnTo>
                  <a:lnTo>
                    <a:pt x="244" y="15"/>
                  </a:lnTo>
                  <a:lnTo>
                    <a:pt x="244" y="17"/>
                  </a:lnTo>
                  <a:lnTo>
                    <a:pt x="231" y="17"/>
                  </a:lnTo>
                  <a:lnTo>
                    <a:pt x="231" y="19"/>
                  </a:lnTo>
                  <a:lnTo>
                    <a:pt x="217" y="19"/>
                  </a:lnTo>
                  <a:lnTo>
                    <a:pt x="217" y="20"/>
                  </a:lnTo>
                  <a:lnTo>
                    <a:pt x="204" y="20"/>
                  </a:lnTo>
                  <a:lnTo>
                    <a:pt x="204" y="22"/>
                  </a:lnTo>
                  <a:lnTo>
                    <a:pt x="197" y="22"/>
                  </a:lnTo>
                  <a:lnTo>
                    <a:pt x="197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76" y="24"/>
                  </a:lnTo>
                  <a:lnTo>
                    <a:pt x="176" y="24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49" y="27"/>
                  </a:lnTo>
                  <a:lnTo>
                    <a:pt x="149" y="27"/>
                  </a:lnTo>
                  <a:lnTo>
                    <a:pt x="144" y="27"/>
                  </a:lnTo>
                  <a:lnTo>
                    <a:pt x="144" y="29"/>
                  </a:lnTo>
                  <a:lnTo>
                    <a:pt x="129" y="29"/>
                  </a:lnTo>
                  <a:lnTo>
                    <a:pt x="129" y="31"/>
                  </a:lnTo>
                  <a:lnTo>
                    <a:pt x="115" y="31"/>
                  </a:lnTo>
                  <a:lnTo>
                    <a:pt x="115" y="31"/>
                  </a:lnTo>
                  <a:lnTo>
                    <a:pt x="102" y="32"/>
                  </a:lnTo>
                  <a:lnTo>
                    <a:pt x="102" y="32"/>
                  </a:lnTo>
                  <a:lnTo>
                    <a:pt x="97" y="32"/>
                  </a:lnTo>
                  <a:lnTo>
                    <a:pt x="97" y="34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68" y="36"/>
                  </a:lnTo>
                  <a:lnTo>
                    <a:pt x="68" y="37"/>
                  </a:lnTo>
                  <a:lnTo>
                    <a:pt x="54" y="37"/>
                  </a:lnTo>
                  <a:lnTo>
                    <a:pt x="54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34" y="39"/>
                  </a:lnTo>
                  <a:lnTo>
                    <a:pt x="34" y="41"/>
                  </a:lnTo>
                  <a:lnTo>
                    <a:pt x="20" y="41"/>
                  </a:lnTo>
                  <a:lnTo>
                    <a:pt x="20" y="43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0" y="44"/>
                  </a:lnTo>
                  <a:lnTo>
                    <a:pt x="1" y="148"/>
                  </a:lnTo>
                  <a:lnTo>
                    <a:pt x="394" y="148"/>
                  </a:lnTo>
                  <a:lnTo>
                    <a:pt x="394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>
              <a:off x="3382" y="2239"/>
              <a:ext cx="28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>
              <a:off x="3354" y="2240"/>
              <a:ext cx="56" cy="5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3327" y="2245"/>
              <a:ext cx="83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3300" y="2248"/>
              <a:ext cx="97" cy="9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3" name="Line 132"/>
            <p:cNvSpPr>
              <a:spLocks noChangeShapeType="1"/>
            </p:cNvSpPr>
            <p:nvPr/>
          </p:nvSpPr>
          <p:spPr bwMode="auto">
            <a:xfrm>
              <a:off x="3271" y="2250"/>
              <a:ext cx="97" cy="9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4" name="Line 133"/>
            <p:cNvSpPr>
              <a:spLocks noChangeShapeType="1"/>
            </p:cNvSpPr>
            <p:nvPr/>
          </p:nvSpPr>
          <p:spPr bwMode="auto">
            <a:xfrm>
              <a:off x="3244" y="2255"/>
              <a:ext cx="94" cy="9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>
              <a:off x="3217" y="2258"/>
              <a:ext cx="89" cy="8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>
              <a:off x="3191" y="2260"/>
              <a:ext cx="86" cy="8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>
              <a:off x="3161" y="2263"/>
              <a:ext cx="83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>
              <a:off x="3134" y="2266"/>
              <a:ext cx="81" cy="8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>
              <a:off x="3112" y="2276"/>
              <a:ext cx="72" cy="7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3112" y="2308"/>
              <a:ext cx="42" cy="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>
              <a:off x="3115" y="2341"/>
              <a:ext cx="6" cy="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754" y="1523"/>
              <a:ext cx="326" cy="584"/>
            </a:xfrm>
            <a:custGeom>
              <a:avLst/>
              <a:gdLst>
                <a:gd name="T0" fmla="*/ 51 w 431"/>
                <a:gd name="T1" fmla="*/ 12 h 776"/>
                <a:gd name="T2" fmla="*/ 34 w 431"/>
                <a:gd name="T3" fmla="*/ 22 h 776"/>
                <a:gd name="T4" fmla="*/ 0 w 431"/>
                <a:gd name="T5" fmla="*/ 41 h 776"/>
                <a:gd name="T6" fmla="*/ 15 w 431"/>
                <a:gd name="T7" fmla="*/ 68 h 776"/>
                <a:gd name="T8" fmla="*/ 28 w 431"/>
                <a:gd name="T9" fmla="*/ 90 h 776"/>
                <a:gd name="T10" fmla="*/ 44 w 431"/>
                <a:gd name="T11" fmla="*/ 118 h 776"/>
                <a:gd name="T12" fmla="*/ 57 w 431"/>
                <a:gd name="T13" fmla="*/ 138 h 776"/>
                <a:gd name="T14" fmla="*/ 71 w 431"/>
                <a:gd name="T15" fmla="*/ 165 h 776"/>
                <a:gd name="T16" fmla="*/ 86 w 431"/>
                <a:gd name="T17" fmla="*/ 189 h 776"/>
                <a:gd name="T18" fmla="*/ 98 w 431"/>
                <a:gd name="T19" fmla="*/ 211 h 776"/>
                <a:gd name="T20" fmla="*/ 115 w 431"/>
                <a:gd name="T21" fmla="*/ 237 h 776"/>
                <a:gd name="T22" fmla="*/ 127 w 431"/>
                <a:gd name="T23" fmla="*/ 260 h 776"/>
                <a:gd name="T24" fmla="*/ 144 w 431"/>
                <a:gd name="T25" fmla="*/ 286 h 776"/>
                <a:gd name="T26" fmla="*/ 154 w 431"/>
                <a:gd name="T27" fmla="*/ 308 h 776"/>
                <a:gd name="T28" fmla="*/ 171 w 431"/>
                <a:gd name="T29" fmla="*/ 334 h 776"/>
                <a:gd name="T30" fmla="*/ 185 w 431"/>
                <a:gd name="T31" fmla="*/ 359 h 776"/>
                <a:gd name="T32" fmla="*/ 197 w 431"/>
                <a:gd name="T33" fmla="*/ 378 h 776"/>
                <a:gd name="T34" fmla="*/ 212 w 431"/>
                <a:gd name="T35" fmla="*/ 407 h 776"/>
                <a:gd name="T36" fmla="*/ 224 w 431"/>
                <a:gd name="T37" fmla="*/ 425 h 776"/>
                <a:gd name="T38" fmla="*/ 243 w 431"/>
                <a:gd name="T39" fmla="*/ 456 h 776"/>
                <a:gd name="T40" fmla="*/ 253 w 431"/>
                <a:gd name="T41" fmla="*/ 475 h 776"/>
                <a:gd name="T42" fmla="*/ 270 w 431"/>
                <a:gd name="T43" fmla="*/ 504 h 776"/>
                <a:gd name="T44" fmla="*/ 282 w 431"/>
                <a:gd name="T45" fmla="*/ 522 h 776"/>
                <a:gd name="T46" fmla="*/ 297 w 431"/>
                <a:gd name="T47" fmla="*/ 549 h 776"/>
                <a:gd name="T48" fmla="*/ 311 w 431"/>
                <a:gd name="T49" fmla="*/ 572 h 776"/>
                <a:gd name="T50" fmla="*/ 326 w 431"/>
                <a:gd name="T51" fmla="*/ 599 h 776"/>
                <a:gd name="T52" fmla="*/ 340 w 431"/>
                <a:gd name="T53" fmla="*/ 619 h 776"/>
                <a:gd name="T54" fmla="*/ 353 w 431"/>
                <a:gd name="T55" fmla="*/ 646 h 776"/>
                <a:gd name="T56" fmla="*/ 358 w 431"/>
                <a:gd name="T57" fmla="*/ 774 h 776"/>
                <a:gd name="T58" fmla="*/ 377 w 431"/>
                <a:gd name="T59" fmla="*/ 767 h 776"/>
                <a:gd name="T60" fmla="*/ 391 w 431"/>
                <a:gd name="T61" fmla="*/ 757 h 776"/>
                <a:gd name="T62" fmla="*/ 409 w 431"/>
                <a:gd name="T63" fmla="*/ 745 h 776"/>
                <a:gd name="T64" fmla="*/ 421 w 431"/>
                <a:gd name="T65" fmla="*/ 726 h 776"/>
                <a:gd name="T66" fmla="*/ 426 w 431"/>
                <a:gd name="T67" fmla="*/ 718 h 776"/>
                <a:gd name="T68" fmla="*/ 430 w 431"/>
                <a:gd name="T69" fmla="*/ 612 h 776"/>
                <a:gd name="T70" fmla="*/ 413 w 431"/>
                <a:gd name="T71" fmla="*/ 585 h 776"/>
                <a:gd name="T72" fmla="*/ 394 w 431"/>
                <a:gd name="T73" fmla="*/ 551 h 776"/>
                <a:gd name="T74" fmla="*/ 377 w 431"/>
                <a:gd name="T75" fmla="*/ 524 h 776"/>
                <a:gd name="T76" fmla="*/ 360 w 431"/>
                <a:gd name="T77" fmla="*/ 493 h 776"/>
                <a:gd name="T78" fmla="*/ 348 w 431"/>
                <a:gd name="T79" fmla="*/ 475 h 776"/>
                <a:gd name="T80" fmla="*/ 338 w 431"/>
                <a:gd name="T81" fmla="*/ 454 h 776"/>
                <a:gd name="T82" fmla="*/ 326 w 431"/>
                <a:gd name="T83" fmla="*/ 436 h 776"/>
                <a:gd name="T84" fmla="*/ 312 w 431"/>
                <a:gd name="T85" fmla="*/ 413 h 776"/>
                <a:gd name="T86" fmla="*/ 300 w 431"/>
                <a:gd name="T87" fmla="*/ 395 h 776"/>
                <a:gd name="T88" fmla="*/ 290 w 431"/>
                <a:gd name="T89" fmla="*/ 373 h 776"/>
                <a:gd name="T90" fmla="*/ 273 w 431"/>
                <a:gd name="T91" fmla="*/ 347 h 776"/>
                <a:gd name="T92" fmla="*/ 256 w 431"/>
                <a:gd name="T93" fmla="*/ 317 h 776"/>
                <a:gd name="T94" fmla="*/ 239 w 431"/>
                <a:gd name="T95" fmla="*/ 289 h 776"/>
                <a:gd name="T96" fmla="*/ 221 w 431"/>
                <a:gd name="T97" fmla="*/ 255 h 776"/>
                <a:gd name="T98" fmla="*/ 207 w 431"/>
                <a:gd name="T99" fmla="*/ 233 h 776"/>
                <a:gd name="T100" fmla="*/ 197 w 431"/>
                <a:gd name="T101" fmla="*/ 213 h 776"/>
                <a:gd name="T102" fmla="*/ 185 w 431"/>
                <a:gd name="T103" fmla="*/ 194 h 776"/>
                <a:gd name="T104" fmla="*/ 171 w 431"/>
                <a:gd name="T105" fmla="*/ 172 h 776"/>
                <a:gd name="T106" fmla="*/ 161 w 431"/>
                <a:gd name="T107" fmla="*/ 153 h 776"/>
                <a:gd name="T108" fmla="*/ 149 w 431"/>
                <a:gd name="T109" fmla="*/ 131 h 776"/>
                <a:gd name="T110" fmla="*/ 137 w 431"/>
                <a:gd name="T111" fmla="*/ 111 h 776"/>
                <a:gd name="T112" fmla="*/ 117 w 431"/>
                <a:gd name="T113" fmla="*/ 79 h 776"/>
                <a:gd name="T114" fmla="*/ 100 w 431"/>
                <a:gd name="T115" fmla="*/ 50 h 776"/>
                <a:gd name="T116" fmla="*/ 83 w 431"/>
                <a:gd name="T117" fmla="*/ 19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1" h="776">
                  <a:moveTo>
                    <a:pt x="71" y="0"/>
                  </a:moveTo>
                  <a:lnTo>
                    <a:pt x="71" y="0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51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35" y="21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27" y="26"/>
                  </a:lnTo>
                  <a:lnTo>
                    <a:pt x="27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0" y="41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0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1" y="63"/>
                  </a:lnTo>
                  <a:lnTo>
                    <a:pt x="13" y="63"/>
                  </a:lnTo>
                  <a:lnTo>
                    <a:pt x="13" y="67"/>
                  </a:lnTo>
                  <a:lnTo>
                    <a:pt x="15" y="67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3" y="82"/>
                  </a:lnTo>
                  <a:lnTo>
                    <a:pt x="23" y="82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90"/>
                  </a:lnTo>
                  <a:lnTo>
                    <a:pt x="28" y="90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34" y="101"/>
                  </a:lnTo>
                  <a:lnTo>
                    <a:pt x="34" y="101"/>
                  </a:lnTo>
                  <a:lnTo>
                    <a:pt x="35" y="104"/>
                  </a:lnTo>
                  <a:lnTo>
                    <a:pt x="35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0" y="111"/>
                  </a:lnTo>
                  <a:lnTo>
                    <a:pt x="40" y="113"/>
                  </a:lnTo>
                  <a:lnTo>
                    <a:pt x="42" y="113"/>
                  </a:lnTo>
                  <a:lnTo>
                    <a:pt x="44" y="118"/>
                  </a:lnTo>
                  <a:lnTo>
                    <a:pt x="44" y="118"/>
                  </a:lnTo>
                  <a:lnTo>
                    <a:pt x="45" y="119"/>
                  </a:lnTo>
                  <a:lnTo>
                    <a:pt x="45" y="119"/>
                  </a:lnTo>
                  <a:lnTo>
                    <a:pt x="45" y="121"/>
                  </a:lnTo>
                  <a:lnTo>
                    <a:pt x="47" y="121"/>
                  </a:lnTo>
                  <a:lnTo>
                    <a:pt x="49" y="126"/>
                  </a:lnTo>
                  <a:lnTo>
                    <a:pt x="51" y="126"/>
                  </a:lnTo>
                  <a:lnTo>
                    <a:pt x="51" y="130"/>
                  </a:lnTo>
                  <a:lnTo>
                    <a:pt x="51" y="130"/>
                  </a:lnTo>
                  <a:lnTo>
                    <a:pt x="54" y="136"/>
                  </a:lnTo>
                  <a:lnTo>
                    <a:pt x="56" y="136"/>
                  </a:lnTo>
                  <a:lnTo>
                    <a:pt x="56" y="138"/>
                  </a:lnTo>
                  <a:lnTo>
                    <a:pt x="57" y="138"/>
                  </a:lnTo>
                  <a:lnTo>
                    <a:pt x="59" y="145"/>
                  </a:lnTo>
                  <a:lnTo>
                    <a:pt x="61" y="145"/>
                  </a:lnTo>
                  <a:lnTo>
                    <a:pt x="61" y="148"/>
                  </a:lnTo>
                  <a:lnTo>
                    <a:pt x="62" y="148"/>
                  </a:lnTo>
                  <a:lnTo>
                    <a:pt x="64" y="152"/>
                  </a:lnTo>
                  <a:lnTo>
                    <a:pt x="66" y="15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6" y="157"/>
                  </a:lnTo>
                  <a:lnTo>
                    <a:pt x="68" y="157"/>
                  </a:lnTo>
                  <a:lnTo>
                    <a:pt x="69" y="162"/>
                  </a:lnTo>
                  <a:lnTo>
                    <a:pt x="71" y="162"/>
                  </a:lnTo>
                  <a:lnTo>
                    <a:pt x="71" y="165"/>
                  </a:lnTo>
                  <a:lnTo>
                    <a:pt x="73" y="165"/>
                  </a:lnTo>
                  <a:lnTo>
                    <a:pt x="73" y="167"/>
                  </a:lnTo>
                  <a:lnTo>
                    <a:pt x="73" y="167"/>
                  </a:lnTo>
                  <a:lnTo>
                    <a:pt x="74" y="170"/>
                  </a:lnTo>
                  <a:lnTo>
                    <a:pt x="76" y="170"/>
                  </a:lnTo>
                  <a:lnTo>
                    <a:pt x="76" y="174"/>
                  </a:lnTo>
                  <a:lnTo>
                    <a:pt x="78" y="174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83" y="184"/>
                  </a:lnTo>
                  <a:lnTo>
                    <a:pt x="83" y="184"/>
                  </a:lnTo>
                  <a:lnTo>
                    <a:pt x="86" y="189"/>
                  </a:lnTo>
                  <a:lnTo>
                    <a:pt x="86" y="189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91" y="198"/>
                  </a:lnTo>
                  <a:lnTo>
                    <a:pt x="91" y="198"/>
                  </a:lnTo>
                  <a:lnTo>
                    <a:pt x="91" y="201"/>
                  </a:lnTo>
                  <a:lnTo>
                    <a:pt x="93" y="201"/>
                  </a:lnTo>
                  <a:lnTo>
                    <a:pt x="93" y="201"/>
                  </a:lnTo>
                  <a:lnTo>
                    <a:pt x="93" y="201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98" y="209"/>
                  </a:lnTo>
                  <a:lnTo>
                    <a:pt x="98" y="209"/>
                  </a:lnTo>
                  <a:lnTo>
                    <a:pt x="98" y="211"/>
                  </a:lnTo>
                  <a:lnTo>
                    <a:pt x="98" y="211"/>
                  </a:lnTo>
                  <a:lnTo>
                    <a:pt x="102" y="216"/>
                  </a:lnTo>
                  <a:lnTo>
                    <a:pt x="102" y="216"/>
                  </a:lnTo>
                  <a:lnTo>
                    <a:pt x="103" y="218"/>
                  </a:lnTo>
                  <a:lnTo>
                    <a:pt x="103" y="218"/>
                  </a:lnTo>
                  <a:lnTo>
                    <a:pt x="107" y="225"/>
                  </a:lnTo>
                  <a:lnTo>
                    <a:pt x="107" y="225"/>
                  </a:lnTo>
                  <a:lnTo>
                    <a:pt x="108" y="228"/>
                  </a:lnTo>
                  <a:lnTo>
                    <a:pt x="108" y="228"/>
                  </a:lnTo>
                  <a:lnTo>
                    <a:pt x="112" y="233"/>
                  </a:lnTo>
                  <a:lnTo>
                    <a:pt x="113" y="233"/>
                  </a:lnTo>
                  <a:lnTo>
                    <a:pt x="113" y="237"/>
                  </a:lnTo>
                  <a:lnTo>
                    <a:pt x="115" y="237"/>
                  </a:lnTo>
                  <a:lnTo>
                    <a:pt x="117" y="242"/>
                  </a:lnTo>
                  <a:lnTo>
                    <a:pt x="117" y="242"/>
                  </a:lnTo>
                  <a:lnTo>
                    <a:pt x="119" y="245"/>
                  </a:lnTo>
                  <a:lnTo>
                    <a:pt x="119" y="245"/>
                  </a:lnTo>
                  <a:lnTo>
                    <a:pt x="119" y="247"/>
                  </a:lnTo>
                  <a:lnTo>
                    <a:pt x="120" y="247"/>
                  </a:lnTo>
                  <a:lnTo>
                    <a:pt x="122" y="250"/>
                  </a:lnTo>
                  <a:lnTo>
                    <a:pt x="122" y="250"/>
                  </a:lnTo>
                  <a:lnTo>
                    <a:pt x="124" y="254"/>
                  </a:lnTo>
                  <a:lnTo>
                    <a:pt x="124" y="254"/>
                  </a:lnTo>
                  <a:lnTo>
                    <a:pt x="124" y="255"/>
                  </a:lnTo>
                  <a:lnTo>
                    <a:pt x="125" y="255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64"/>
                  </a:lnTo>
                  <a:lnTo>
                    <a:pt x="130" y="264"/>
                  </a:lnTo>
                  <a:lnTo>
                    <a:pt x="132" y="269"/>
                  </a:lnTo>
                  <a:lnTo>
                    <a:pt x="134" y="269"/>
                  </a:lnTo>
                  <a:lnTo>
                    <a:pt x="134" y="272"/>
                  </a:lnTo>
                  <a:lnTo>
                    <a:pt x="136" y="272"/>
                  </a:lnTo>
                  <a:lnTo>
                    <a:pt x="139" y="279"/>
                  </a:lnTo>
                  <a:lnTo>
                    <a:pt x="139" y="279"/>
                  </a:lnTo>
                  <a:lnTo>
                    <a:pt x="139" y="281"/>
                  </a:lnTo>
                  <a:lnTo>
                    <a:pt x="141" y="281"/>
                  </a:lnTo>
                  <a:lnTo>
                    <a:pt x="142" y="286"/>
                  </a:lnTo>
                  <a:lnTo>
                    <a:pt x="144" y="286"/>
                  </a:lnTo>
                  <a:lnTo>
                    <a:pt x="144" y="289"/>
                  </a:lnTo>
                  <a:lnTo>
                    <a:pt x="146" y="289"/>
                  </a:lnTo>
                  <a:lnTo>
                    <a:pt x="146" y="291"/>
                  </a:lnTo>
                  <a:lnTo>
                    <a:pt x="146" y="291"/>
                  </a:lnTo>
                  <a:lnTo>
                    <a:pt x="147" y="296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51" y="298"/>
                  </a:lnTo>
                  <a:lnTo>
                    <a:pt x="151" y="300"/>
                  </a:lnTo>
                  <a:lnTo>
                    <a:pt x="151" y="300"/>
                  </a:lnTo>
                  <a:lnTo>
                    <a:pt x="154" y="305"/>
                  </a:lnTo>
                  <a:lnTo>
                    <a:pt x="154" y="305"/>
                  </a:lnTo>
                  <a:lnTo>
                    <a:pt x="154" y="308"/>
                  </a:lnTo>
                  <a:lnTo>
                    <a:pt x="156" y="308"/>
                  </a:lnTo>
                  <a:lnTo>
                    <a:pt x="159" y="313"/>
                  </a:lnTo>
                  <a:lnTo>
                    <a:pt x="159" y="313"/>
                  </a:lnTo>
                  <a:lnTo>
                    <a:pt x="161" y="317"/>
                  </a:lnTo>
                  <a:lnTo>
                    <a:pt x="161" y="317"/>
                  </a:lnTo>
                  <a:lnTo>
                    <a:pt x="164" y="323"/>
                  </a:lnTo>
                  <a:lnTo>
                    <a:pt x="164" y="323"/>
                  </a:lnTo>
                  <a:lnTo>
                    <a:pt x="166" y="327"/>
                  </a:lnTo>
                  <a:lnTo>
                    <a:pt x="166" y="327"/>
                  </a:lnTo>
                  <a:lnTo>
                    <a:pt x="170" y="330"/>
                  </a:lnTo>
                  <a:lnTo>
                    <a:pt x="170" y="330"/>
                  </a:lnTo>
                  <a:lnTo>
                    <a:pt x="171" y="334"/>
                  </a:lnTo>
                  <a:lnTo>
                    <a:pt x="171" y="334"/>
                  </a:lnTo>
                  <a:lnTo>
                    <a:pt x="171" y="335"/>
                  </a:lnTo>
                  <a:lnTo>
                    <a:pt x="171" y="335"/>
                  </a:lnTo>
                  <a:lnTo>
                    <a:pt x="175" y="340"/>
                  </a:lnTo>
                  <a:lnTo>
                    <a:pt x="175" y="340"/>
                  </a:lnTo>
                  <a:lnTo>
                    <a:pt x="176" y="344"/>
                  </a:lnTo>
                  <a:lnTo>
                    <a:pt x="176" y="344"/>
                  </a:lnTo>
                  <a:lnTo>
                    <a:pt x="176" y="345"/>
                  </a:lnTo>
                  <a:lnTo>
                    <a:pt x="178" y="345"/>
                  </a:lnTo>
                  <a:lnTo>
                    <a:pt x="180" y="349"/>
                  </a:lnTo>
                  <a:lnTo>
                    <a:pt x="180" y="349"/>
                  </a:lnTo>
                  <a:lnTo>
                    <a:pt x="181" y="352"/>
                  </a:lnTo>
                  <a:lnTo>
                    <a:pt x="181" y="352"/>
                  </a:lnTo>
                  <a:lnTo>
                    <a:pt x="185" y="359"/>
                  </a:lnTo>
                  <a:lnTo>
                    <a:pt x="187" y="359"/>
                  </a:lnTo>
                  <a:lnTo>
                    <a:pt x="187" y="361"/>
                  </a:lnTo>
                  <a:lnTo>
                    <a:pt x="187" y="361"/>
                  </a:lnTo>
                  <a:lnTo>
                    <a:pt x="190" y="366"/>
                  </a:lnTo>
                  <a:lnTo>
                    <a:pt x="190" y="366"/>
                  </a:lnTo>
                  <a:lnTo>
                    <a:pt x="192" y="369"/>
                  </a:lnTo>
                  <a:lnTo>
                    <a:pt x="192" y="369"/>
                  </a:lnTo>
                  <a:lnTo>
                    <a:pt x="192" y="371"/>
                  </a:lnTo>
                  <a:lnTo>
                    <a:pt x="193" y="371"/>
                  </a:lnTo>
                  <a:lnTo>
                    <a:pt x="195" y="376"/>
                  </a:lnTo>
                  <a:lnTo>
                    <a:pt x="195" y="376"/>
                  </a:lnTo>
                  <a:lnTo>
                    <a:pt x="197" y="378"/>
                  </a:lnTo>
                  <a:lnTo>
                    <a:pt x="197" y="378"/>
                  </a:lnTo>
                  <a:lnTo>
                    <a:pt x="197" y="379"/>
                  </a:lnTo>
                  <a:lnTo>
                    <a:pt x="198" y="379"/>
                  </a:lnTo>
                  <a:lnTo>
                    <a:pt x="200" y="385"/>
                  </a:lnTo>
                  <a:lnTo>
                    <a:pt x="202" y="385"/>
                  </a:lnTo>
                  <a:lnTo>
                    <a:pt x="202" y="388"/>
                  </a:lnTo>
                  <a:lnTo>
                    <a:pt x="204" y="388"/>
                  </a:lnTo>
                  <a:lnTo>
                    <a:pt x="205" y="393"/>
                  </a:lnTo>
                  <a:lnTo>
                    <a:pt x="207" y="393"/>
                  </a:lnTo>
                  <a:lnTo>
                    <a:pt x="207" y="396"/>
                  </a:lnTo>
                  <a:lnTo>
                    <a:pt x="209" y="396"/>
                  </a:lnTo>
                  <a:lnTo>
                    <a:pt x="210" y="403"/>
                  </a:lnTo>
                  <a:lnTo>
                    <a:pt x="212" y="403"/>
                  </a:lnTo>
                  <a:lnTo>
                    <a:pt x="212" y="407"/>
                  </a:lnTo>
                  <a:lnTo>
                    <a:pt x="214" y="407"/>
                  </a:lnTo>
                  <a:lnTo>
                    <a:pt x="215" y="410"/>
                  </a:lnTo>
                  <a:lnTo>
                    <a:pt x="217" y="410"/>
                  </a:lnTo>
                  <a:lnTo>
                    <a:pt x="217" y="413"/>
                  </a:lnTo>
                  <a:lnTo>
                    <a:pt x="219" y="413"/>
                  </a:lnTo>
                  <a:lnTo>
                    <a:pt x="219" y="415"/>
                  </a:lnTo>
                  <a:lnTo>
                    <a:pt x="219" y="415"/>
                  </a:lnTo>
                  <a:lnTo>
                    <a:pt x="221" y="420"/>
                  </a:lnTo>
                  <a:lnTo>
                    <a:pt x="222" y="420"/>
                  </a:lnTo>
                  <a:lnTo>
                    <a:pt x="222" y="424"/>
                  </a:lnTo>
                  <a:lnTo>
                    <a:pt x="224" y="424"/>
                  </a:lnTo>
                  <a:lnTo>
                    <a:pt x="224" y="425"/>
                  </a:lnTo>
                  <a:lnTo>
                    <a:pt x="224" y="425"/>
                  </a:lnTo>
                  <a:lnTo>
                    <a:pt x="227" y="429"/>
                  </a:lnTo>
                  <a:lnTo>
                    <a:pt x="227" y="429"/>
                  </a:lnTo>
                  <a:lnTo>
                    <a:pt x="227" y="432"/>
                  </a:lnTo>
                  <a:lnTo>
                    <a:pt x="229" y="432"/>
                  </a:lnTo>
                  <a:lnTo>
                    <a:pt x="232" y="439"/>
                  </a:lnTo>
                  <a:lnTo>
                    <a:pt x="232" y="439"/>
                  </a:lnTo>
                  <a:lnTo>
                    <a:pt x="234" y="442"/>
                  </a:lnTo>
                  <a:lnTo>
                    <a:pt x="234" y="442"/>
                  </a:lnTo>
                  <a:lnTo>
                    <a:pt x="238" y="447"/>
                  </a:lnTo>
                  <a:lnTo>
                    <a:pt x="238" y="447"/>
                  </a:lnTo>
                  <a:lnTo>
                    <a:pt x="239" y="451"/>
                  </a:lnTo>
                  <a:lnTo>
                    <a:pt x="239" y="451"/>
                  </a:lnTo>
                  <a:lnTo>
                    <a:pt x="243" y="456"/>
                  </a:lnTo>
                  <a:lnTo>
                    <a:pt x="243" y="456"/>
                  </a:lnTo>
                  <a:lnTo>
                    <a:pt x="243" y="458"/>
                  </a:lnTo>
                  <a:lnTo>
                    <a:pt x="244" y="458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48" y="464"/>
                  </a:lnTo>
                  <a:lnTo>
                    <a:pt x="248" y="464"/>
                  </a:lnTo>
                  <a:lnTo>
                    <a:pt x="249" y="468"/>
                  </a:lnTo>
                  <a:lnTo>
                    <a:pt x="249" y="468"/>
                  </a:lnTo>
                  <a:lnTo>
                    <a:pt x="249" y="470"/>
                  </a:lnTo>
                  <a:lnTo>
                    <a:pt x="251" y="470"/>
                  </a:lnTo>
                  <a:lnTo>
                    <a:pt x="253" y="475"/>
                  </a:lnTo>
                  <a:lnTo>
                    <a:pt x="253" y="475"/>
                  </a:lnTo>
                  <a:lnTo>
                    <a:pt x="255" y="476"/>
                  </a:lnTo>
                  <a:lnTo>
                    <a:pt x="255" y="476"/>
                  </a:lnTo>
                  <a:lnTo>
                    <a:pt x="258" y="483"/>
                  </a:lnTo>
                  <a:lnTo>
                    <a:pt x="260" y="483"/>
                  </a:lnTo>
                  <a:lnTo>
                    <a:pt x="260" y="487"/>
                  </a:lnTo>
                  <a:lnTo>
                    <a:pt x="260" y="487"/>
                  </a:lnTo>
                  <a:lnTo>
                    <a:pt x="263" y="492"/>
                  </a:lnTo>
                  <a:lnTo>
                    <a:pt x="265" y="492"/>
                  </a:lnTo>
                  <a:lnTo>
                    <a:pt x="265" y="495"/>
                  </a:lnTo>
                  <a:lnTo>
                    <a:pt x="266" y="495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70" y="504"/>
                  </a:lnTo>
                  <a:lnTo>
                    <a:pt x="270" y="504"/>
                  </a:lnTo>
                  <a:lnTo>
                    <a:pt x="270" y="505"/>
                  </a:lnTo>
                  <a:lnTo>
                    <a:pt x="272" y="505"/>
                  </a:lnTo>
                  <a:lnTo>
                    <a:pt x="273" y="509"/>
                  </a:lnTo>
                  <a:lnTo>
                    <a:pt x="275" y="509"/>
                  </a:lnTo>
                  <a:lnTo>
                    <a:pt x="275" y="512"/>
                  </a:lnTo>
                  <a:lnTo>
                    <a:pt x="275" y="512"/>
                  </a:lnTo>
                  <a:lnTo>
                    <a:pt x="275" y="514"/>
                  </a:lnTo>
                  <a:lnTo>
                    <a:pt x="277" y="514"/>
                  </a:lnTo>
                  <a:lnTo>
                    <a:pt x="278" y="519"/>
                  </a:lnTo>
                  <a:lnTo>
                    <a:pt x="280" y="519"/>
                  </a:lnTo>
                  <a:lnTo>
                    <a:pt x="280" y="522"/>
                  </a:lnTo>
                  <a:lnTo>
                    <a:pt x="282" y="522"/>
                  </a:lnTo>
                  <a:lnTo>
                    <a:pt x="283" y="527"/>
                  </a:lnTo>
                  <a:lnTo>
                    <a:pt x="285" y="527"/>
                  </a:lnTo>
                  <a:lnTo>
                    <a:pt x="285" y="531"/>
                  </a:lnTo>
                  <a:lnTo>
                    <a:pt x="287" y="531"/>
                  </a:lnTo>
                  <a:lnTo>
                    <a:pt x="290" y="538"/>
                  </a:lnTo>
                  <a:lnTo>
                    <a:pt x="290" y="538"/>
                  </a:lnTo>
                  <a:lnTo>
                    <a:pt x="292" y="539"/>
                  </a:lnTo>
                  <a:lnTo>
                    <a:pt x="292" y="539"/>
                  </a:lnTo>
                  <a:lnTo>
                    <a:pt x="294" y="544"/>
                  </a:lnTo>
                  <a:lnTo>
                    <a:pt x="295" y="544"/>
                  </a:lnTo>
                  <a:lnTo>
                    <a:pt x="295" y="548"/>
                  </a:lnTo>
                  <a:lnTo>
                    <a:pt x="297" y="548"/>
                  </a:lnTo>
                  <a:lnTo>
                    <a:pt x="297" y="549"/>
                  </a:lnTo>
                  <a:lnTo>
                    <a:pt x="297" y="549"/>
                  </a:lnTo>
                  <a:lnTo>
                    <a:pt x="300" y="555"/>
                  </a:lnTo>
                  <a:lnTo>
                    <a:pt x="300" y="555"/>
                  </a:lnTo>
                  <a:lnTo>
                    <a:pt x="300" y="556"/>
                  </a:lnTo>
                  <a:lnTo>
                    <a:pt x="302" y="556"/>
                  </a:lnTo>
                  <a:lnTo>
                    <a:pt x="302" y="558"/>
                  </a:lnTo>
                  <a:lnTo>
                    <a:pt x="302" y="558"/>
                  </a:lnTo>
                  <a:lnTo>
                    <a:pt x="306" y="563"/>
                  </a:lnTo>
                  <a:lnTo>
                    <a:pt x="306" y="563"/>
                  </a:lnTo>
                  <a:lnTo>
                    <a:pt x="307" y="566"/>
                  </a:lnTo>
                  <a:lnTo>
                    <a:pt x="307" y="566"/>
                  </a:lnTo>
                  <a:lnTo>
                    <a:pt x="311" y="572"/>
                  </a:lnTo>
                  <a:lnTo>
                    <a:pt x="311" y="572"/>
                  </a:lnTo>
                  <a:lnTo>
                    <a:pt x="312" y="575"/>
                  </a:lnTo>
                  <a:lnTo>
                    <a:pt x="312" y="575"/>
                  </a:lnTo>
                  <a:lnTo>
                    <a:pt x="316" y="582"/>
                  </a:lnTo>
                  <a:lnTo>
                    <a:pt x="316" y="582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321" y="589"/>
                  </a:lnTo>
                  <a:lnTo>
                    <a:pt x="321" y="589"/>
                  </a:lnTo>
                  <a:lnTo>
                    <a:pt x="323" y="592"/>
                  </a:lnTo>
                  <a:lnTo>
                    <a:pt x="323" y="592"/>
                  </a:lnTo>
                  <a:lnTo>
                    <a:pt x="323" y="594"/>
                  </a:lnTo>
                  <a:lnTo>
                    <a:pt x="324" y="594"/>
                  </a:lnTo>
                  <a:lnTo>
                    <a:pt x="326" y="599"/>
                  </a:lnTo>
                  <a:lnTo>
                    <a:pt x="326" y="599"/>
                  </a:lnTo>
                  <a:lnTo>
                    <a:pt x="328" y="602"/>
                  </a:lnTo>
                  <a:lnTo>
                    <a:pt x="328" y="602"/>
                  </a:lnTo>
                  <a:lnTo>
                    <a:pt x="328" y="604"/>
                  </a:lnTo>
                  <a:lnTo>
                    <a:pt x="329" y="604"/>
                  </a:lnTo>
                  <a:lnTo>
                    <a:pt x="331" y="607"/>
                  </a:lnTo>
                  <a:lnTo>
                    <a:pt x="331" y="607"/>
                  </a:lnTo>
                  <a:lnTo>
                    <a:pt x="333" y="611"/>
                  </a:lnTo>
                  <a:lnTo>
                    <a:pt x="333" y="611"/>
                  </a:lnTo>
                  <a:lnTo>
                    <a:pt x="336" y="617"/>
                  </a:lnTo>
                  <a:lnTo>
                    <a:pt x="338" y="617"/>
                  </a:lnTo>
                  <a:lnTo>
                    <a:pt x="338" y="619"/>
                  </a:lnTo>
                  <a:lnTo>
                    <a:pt x="340" y="619"/>
                  </a:lnTo>
                  <a:lnTo>
                    <a:pt x="341" y="626"/>
                  </a:lnTo>
                  <a:lnTo>
                    <a:pt x="343" y="626"/>
                  </a:lnTo>
                  <a:lnTo>
                    <a:pt x="343" y="629"/>
                  </a:lnTo>
                  <a:lnTo>
                    <a:pt x="345" y="629"/>
                  </a:lnTo>
                  <a:lnTo>
                    <a:pt x="346" y="634"/>
                  </a:lnTo>
                  <a:lnTo>
                    <a:pt x="348" y="634"/>
                  </a:lnTo>
                  <a:lnTo>
                    <a:pt x="348" y="636"/>
                  </a:lnTo>
                  <a:lnTo>
                    <a:pt x="348" y="636"/>
                  </a:lnTo>
                  <a:lnTo>
                    <a:pt x="348" y="638"/>
                  </a:lnTo>
                  <a:lnTo>
                    <a:pt x="350" y="638"/>
                  </a:lnTo>
                  <a:lnTo>
                    <a:pt x="351" y="643"/>
                  </a:lnTo>
                  <a:lnTo>
                    <a:pt x="353" y="643"/>
                  </a:lnTo>
                  <a:lnTo>
                    <a:pt x="353" y="646"/>
                  </a:lnTo>
                  <a:lnTo>
                    <a:pt x="355" y="646"/>
                  </a:lnTo>
                  <a:lnTo>
                    <a:pt x="355" y="679"/>
                  </a:lnTo>
                  <a:lnTo>
                    <a:pt x="353" y="679"/>
                  </a:lnTo>
                  <a:lnTo>
                    <a:pt x="353" y="711"/>
                  </a:lnTo>
                  <a:lnTo>
                    <a:pt x="353" y="711"/>
                  </a:lnTo>
                  <a:lnTo>
                    <a:pt x="353" y="743"/>
                  </a:lnTo>
                  <a:lnTo>
                    <a:pt x="351" y="743"/>
                  </a:lnTo>
                  <a:lnTo>
                    <a:pt x="351" y="776"/>
                  </a:lnTo>
                  <a:lnTo>
                    <a:pt x="355" y="776"/>
                  </a:lnTo>
                  <a:lnTo>
                    <a:pt x="355" y="774"/>
                  </a:lnTo>
                  <a:lnTo>
                    <a:pt x="357" y="774"/>
                  </a:lnTo>
                  <a:lnTo>
                    <a:pt x="357" y="774"/>
                  </a:lnTo>
                  <a:lnTo>
                    <a:pt x="358" y="774"/>
                  </a:lnTo>
                  <a:lnTo>
                    <a:pt x="358" y="772"/>
                  </a:lnTo>
                  <a:lnTo>
                    <a:pt x="360" y="772"/>
                  </a:lnTo>
                  <a:lnTo>
                    <a:pt x="360" y="772"/>
                  </a:lnTo>
                  <a:lnTo>
                    <a:pt x="363" y="772"/>
                  </a:lnTo>
                  <a:lnTo>
                    <a:pt x="363" y="772"/>
                  </a:lnTo>
                  <a:lnTo>
                    <a:pt x="367" y="770"/>
                  </a:lnTo>
                  <a:lnTo>
                    <a:pt x="367" y="770"/>
                  </a:lnTo>
                  <a:lnTo>
                    <a:pt x="372" y="769"/>
                  </a:lnTo>
                  <a:lnTo>
                    <a:pt x="372" y="769"/>
                  </a:lnTo>
                  <a:lnTo>
                    <a:pt x="374" y="769"/>
                  </a:lnTo>
                  <a:lnTo>
                    <a:pt x="374" y="767"/>
                  </a:lnTo>
                  <a:lnTo>
                    <a:pt x="377" y="767"/>
                  </a:lnTo>
                  <a:lnTo>
                    <a:pt x="377" y="767"/>
                  </a:lnTo>
                  <a:lnTo>
                    <a:pt x="379" y="765"/>
                  </a:lnTo>
                  <a:lnTo>
                    <a:pt x="380" y="765"/>
                  </a:lnTo>
                  <a:lnTo>
                    <a:pt x="380" y="765"/>
                  </a:lnTo>
                  <a:lnTo>
                    <a:pt x="382" y="764"/>
                  </a:lnTo>
                  <a:lnTo>
                    <a:pt x="384" y="764"/>
                  </a:lnTo>
                  <a:lnTo>
                    <a:pt x="384" y="762"/>
                  </a:lnTo>
                  <a:lnTo>
                    <a:pt x="385" y="760"/>
                  </a:lnTo>
                  <a:lnTo>
                    <a:pt x="387" y="760"/>
                  </a:lnTo>
                  <a:lnTo>
                    <a:pt x="387" y="760"/>
                  </a:lnTo>
                  <a:lnTo>
                    <a:pt x="389" y="759"/>
                  </a:lnTo>
                  <a:lnTo>
                    <a:pt x="389" y="757"/>
                  </a:lnTo>
                  <a:lnTo>
                    <a:pt x="391" y="757"/>
                  </a:lnTo>
                  <a:lnTo>
                    <a:pt x="391" y="757"/>
                  </a:lnTo>
                  <a:lnTo>
                    <a:pt x="394" y="755"/>
                  </a:lnTo>
                  <a:lnTo>
                    <a:pt x="394" y="755"/>
                  </a:lnTo>
                  <a:lnTo>
                    <a:pt x="396" y="755"/>
                  </a:lnTo>
                  <a:lnTo>
                    <a:pt x="396" y="753"/>
                  </a:lnTo>
                  <a:lnTo>
                    <a:pt x="399" y="752"/>
                  </a:lnTo>
                  <a:lnTo>
                    <a:pt x="399" y="752"/>
                  </a:lnTo>
                  <a:lnTo>
                    <a:pt x="401" y="752"/>
                  </a:lnTo>
                  <a:lnTo>
                    <a:pt x="401" y="750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409" y="745"/>
                  </a:lnTo>
                  <a:lnTo>
                    <a:pt x="409" y="743"/>
                  </a:lnTo>
                  <a:lnTo>
                    <a:pt x="413" y="742"/>
                  </a:lnTo>
                  <a:lnTo>
                    <a:pt x="413" y="740"/>
                  </a:lnTo>
                  <a:lnTo>
                    <a:pt x="413" y="740"/>
                  </a:lnTo>
                  <a:lnTo>
                    <a:pt x="413" y="738"/>
                  </a:lnTo>
                  <a:lnTo>
                    <a:pt x="416" y="736"/>
                  </a:lnTo>
                  <a:lnTo>
                    <a:pt x="416" y="735"/>
                  </a:lnTo>
                  <a:lnTo>
                    <a:pt x="418" y="733"/>
                  </a:lnTo>
                  <a:lnTo>
                    <a:pt x="418" y="733"/>
                  </a:lnTo>
                  <a:lnTo>
                    <a:pt x="419" y="731"/>
                  </a:lnTo>
                  <a:lnTo>
                    <a:pt x="419" y="730"/>
                  </a:lnTo>
                  <a:lnTo>
                    <a:pt x="421" y="728"/>
                  </a:lnTo>
                  <a:lnTo>
                    <a:pt x="421" y="726"/>
                  </a:lnTo>
                  <a:lnTo>
                    <a:pt x="421" y="726"/>
                  </a:lnTo>
                  <a:lnTo>
                    <a:pt x="421" y="725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3"/>
                  </a:lnTo>
                  <a:lnTo>
                    <a:pt x="425" y="723"/>
                  </a:lnTo>
                  <a:lnTo>
                    <a:pt x="425" y="721"/>
                  </a:lnTo>
                  <a:lnTo>
                    <a:pt x="425" y="721"/>
                  </a:lnTo>
                  <a:lnTo>
                    <a:pt x="425" y="719"/>
                  </a:lnTo>
                  <a:lnTo>
                    <a:pt x="426" y="719"/>
                  </a:lnTo>
                  <a:lnTo>
                    <a:pt x="426" y="718"/>
                  </a:lnTo>
                  <a:lnTo>
                    <a:pt x="426" y="718"/>
                  </a:lnTo>
                  <a:lnTo>
                    <a:pt x="426" y="716"/>
                  </a:lnTo>
                  <a:lnTo>
                    <a:pt x="428" y="716"/>
                  </a:lnTo>
                  <a:lnTo>
                    <a:pt x="428" y="714"/>
                  </a:lnTo>
                  <a:lnTo>
                    <a:pt x="428" y="714"/>
                  </a:lnTo>
                  <a:lnTo>
                    <a:pt x="428" y="713"/>
                  </a:lnTo>
                  <a:lnTo>
                    <a:pt x="428" y="713"/>
                  </a:lnTo>
                  <a:lnTo>
                    <a:pt x="428" y="711"/>
                  </a:lnTo>
                  <a:lnTo>
                    <a:pt x="430" y="711"/>
                  </a:lnTo>
                  <a:lnTo>
                    <a:pt x="430" y="680"/>
                  </a:lnTo>
                  <a:lnTo>
                    <a:pt x="430" y="680"/>
                  </a:lnTo>
                  <a:lnTo>
                    <a:pt x="431" y="616"/>
                  </a:lnTo>
                  <a:lnTo>
                    <a:pt x="430" y="616"/>
                  </a:lnTo>
                  <a:lnTo>
                    <a:pt x="430" y="612"/>
                  </a:lnTo>
                  <a:lnTo>
                    <a:pt x="428" y="612"/>
                  </a:lnTo>
                  <a:lnTo>
                    <a:pt x="426" y="607"/>
                  </a:lnTo>
                  <a:lnTo>
                    <a:pt x="425" y="607"/>
                  </a:lnTo>
                  <a:lnTo>
                    <a:pt x="425" y="604"/>
                  </a:lnTo>
                  <a:lnTo>
                    <a:pt x="423" y="604"/>
                  </a:lnTo>
                  <a:lnTo>
                    <a:pt x="421" y="597"/>
                  </a:lnTo>
                  <a:lnTo>
                    <a:pt x="419" y="597"/>
                  </a:lnTo>
                  <a:lnTo>
                    <a:pt x="419" y="595"/>
                  </a:lnTo>
                  <a:lnTo>
                    <a:pt x="418" y="595"/>
                  </a:lnTo>
                  <a:lnTo>
                    <a:pt x="414" y="589"/>
                  </a:lnTo>
                  <a:lnTo>
                    <a:pt x="414" y="589"/>
                  </a:lnTo>
                  <a:lnTo>
                    <a:pt x="413" y="585"/>
                  </a:lnTo>
                  <a:lnTo>
                    <a:pt x="413" y="585"/>
                  </a:lnTo>
                  <a:lnTo>
                    <a:pt x="409" y="580"/>
                  </a:lnTo>
                  <a:lnTo>
                    <a:pt x="409" y="580"/>
                  </a:lnTo>
                  <a:lnTo>
                    <a:pt x="408" y="577"/>
                  </a:lnTo>
                  <a:lnTo>
                    <a:pt x="408" y="577"/>
                  </a:lnTo>
                  <a:lnTo>
                    <a:pt x="404" y="570"/>
                  </a:lnTo>
                  <a:lnTo>
                    <a:pt x="404" y="570"/>
                  </a:lnTo>
                  <a:lnTo>
                    <a:pt x="402" y="566"/>
                  </a:lnTo>
                  <a:lnTo>
                    <a:pt x="402" y="566"/>
                  </a:lnTo>
                  <a:lnTo>
                    <a:pt x="399" y="561"/>
                  </a:lnTo>
                  <a:lnTo>
                    <a:pt x="397" y="561"/>
                  </a:lnTo>
                  <a:lnTo>
                    <a:pt x="397" y="558"/>
                  </a:lnTo>
                  <a:lnTo>
                    <a:pt x="396" y="558"/>
                  </a:lnTo>
                  <a:lnTo>
                    <a:pt x="394" y="551"/>
                  </a:lnTo>
                  <a:lnTo>
                    <a:pt x="392" y="551"/>
                  </a:lnTo>
                  <a:lnTo>
                    <a:pt x="392" y="548"/>
                  </a:lnTo>
                  <a:lnTo>
                    <a:pt x="391" y="548"/>
                  </a:lnTo>
                  <a:lnTo>
                    <a:pt x="389" y="543"/>
                  </a:lnTo>
                  <a:lnTo>
                    <a:pt x="387" y="543"/>
                  </a:lnTo>
                  <a:lnTo>
                    <a:pt x="387" y="539"/>
                  </a:lnTo>
                  <a:lnTo>
                    <a:pt x="385" y="539"/>
                  </a:lnTo>
                  <a:lnTo>
                    <a:pt x="382" y="532"/>
                  </a:lnTo>
                  <a:lnTo>
                    <a:pt x="382" y="532"/>
                  </a:lnTo>
                  <a:lnTo>
                    <a:pt x="380" y="531"/>
                  </a:lnTo>
                  <a:lnTo>
                    <a:pt x="380" y="531"/>
                  </a:lnTo>
                  <a:lnTo>
                    <a:pt x="377" y="524"/>
                  </a:lnTo>
                  <a:lnTo>
                    <a:pt x="377" y="524"/>
                  </a:lnTo>
                  <a:lnTo>
                    <a:pt x="375" y="521"/>
                  </a:lnTo>
                  <a:lnTo>
                    <a:pt x="375" y="521"/>
                  </a:lnTo>
                  <a:lnTo>
                    <a:pt x="372" y="515"/>
                  </a:lnTo>
                  <a:lnTo>
                    <a:pt x="372" y="515"/>
                  </a:lnTo>
                  <a:lnTo>
                    <a:pt x="370" y="512"/>
                  </a:lnTo>
                  <a:lnTo>
                    <a:pt x="370" y="512"/>
                  </a:lnTo>
                  <a:lnTo>
                    <a:pt x="367" y="505"/>
                  </a:lnTo>
                  <a:lnTo>
                    <a:pt x="365" y="505"/>
                  </a:lnTo>
                  <a:lnTo>
                    <a:pt x="365" y="502"/>
                  </a:lnTo>
                  <a:lnTo>
                    <a:pt x="363" y="502"/>
                  </a:lnTo>
                  <a:lnTo>
                    <a:pt x="362" y="497"/>
                  </a:lnTo>
                  <a:lnTo>
                    <a:pt x="360" y="497"/>
                  </a:lnTo>
                  <a:lnTo>
                    <a:pt x="360" y="493"/>
                  </a:lnTo>
                  <a:lnTo>
                    <a:pt x="358" y="493"/>
                  </a:lnTo>
                  <a:lnTo>
                    <a:pt x="358" y="492"/>
                  </a:lnTo>
                  <a:lnTo>
                    <a:pt x="358" y="492"/>
                  </a:lnTo>
                  <a:lnTo>
                    <a:pt x="357" y="487"/>
                  </a:lnTo>
                  <a:lnTo>
                    <a:pt x="355" y="487"/>
                  </a:lnTo>
                  <a:lnTo>
                    <a:pt x="355" y="483"/>
                  </a:lnTo>
                  <a:lnTo>
                    <a:pt x="353" y="483"/>
                  </a:lnTo>
                  <a:lnTo>
                    <a:pt x="353" y="483"/>
                  </a:lnTo>
                  <a:lnTo>
                    <a:pt x="353" y="483"/>
                  </a:lnTo>
                  <a:lnTo>
                    <a:pt x="350" y="478"/>
                  </a:lnTo>
                  <a:lnTo>
                    <a:pt x="350" y="478"/>
                  </a:lnTo>
                  <a:lnTo>
                    <a:pt x="348" y="475"/>
                  </a:lnTo>
                  <a:lnTo>
                    <a:pt x="348" y="475"/>
                  </a:lnTo>
                  <a:lnTo>
                    <a:pt x="348" y="473"/>
                  </a:lnTo>
                  <a:lnTo>
                    <a:pt x="348" y="473"/>
                  </a:lnTo>
                  <a:lnTo>
                    <a:pt x="345" y="468"/>
                  </a:lnTo>
                  <a:lnTo>
                    <a:pt x="345" y="468"/>
                  </a:lnTo>
                  <a:lnTo>
                    <a:pt x="343" y="466"/>
                  </a:lnTo>
                  <a:lnTo>
                    <a:pt x="343" y="466"/>
                  </a:lnTo>
                  <a:lnTo>
                    <a:pt x="343" y="464"/>
                  </a:lnTo>
                  <a:lnTo>
                    <a:pt x="341" y="464"/>
                  </a:lnTo>
                  <a:lnTo>
                    <a:pt x="340" y="459"/>
                  </a:lnTo>
                  <a:lnTo>
                    <a:pt x="340" y="459"/>
                  </a:lnTo>
                  <a:lnTo>
                    <a:pt x="338" y="456"/>
                  </a:lnTo>
                  <a:lnTo>
                    <a:pt x="338" y="456"/>
                  </a:lnTo>
                  <a:lnTo>
                    <a:pt x="338" y="454"/>
                  </a:lnTo>
                  <a:lnTo>
                    <a:pt x="336" y="454"/>
                  </a:lnTo>
                  <a:lnTo>
                    <a:pt x="334" y="451"/>
                  </a:lnTo>
                  <a:lnTo>
                    <a:pt x="333" y="451"/>
                  </a:lnTo>
                  <a:lnTo>
                    <a:pt x="333" y="447"/>
                  </a:lnTo>
                  <a:lnTo>
                    <a:pt x="331" y="447"/>
                  </a:lnTo>
                  <a:lnTo>
                    <a:pt x="331" y="446"/>
                  </a:lnTo>
                  <a:lnTo>
                    <a:pt x="331" y="446"/>
                  </a:lnTo>
                  <a:lnTo>
                    <a:pt x="329" y="441"/>
                  </a:lnTo>
                  <a:lnTo>
                    <a:pt x="328" y="441"/>
                  </a:lnTo>
                  <a:lnTo>
                    <a:pt x="328" y="437"/>
                  </a:lnTo>
                  <a:lnTo>
                    <a:pt x="326" y="437"/>
                  </a:lnTo>
                  <a:lnTo>
                    <a:pt x="326" y="436"/>
                  </a:lnTo>
                  <a:lnTo>
                    <a:pt x="326" y="436"/>
                  </a:lnTo>
                  <a:lnTo>
                    <a:pt x="324" y="432"/>
                  </a:lnTo>
                  <a:lnTo>
                    <a:pt x="323" y="432"/>
                  </a:lnTo>
                  <a:lnTo>
                    <a:pt x="323" y="429"/>
                  </a:lnTo>
                  <a:lnTo>
                    <a:pt x="321" y="429"/>
                  </a:lnTo>
                  <a:lnTo>
                    <a:pt x="321" y="427"/>
                  </a:lnTo>
                  <a:lnTo>
                    <a:pt x="321" y="427"/>
                  </a:lnTo>
                  <a:lnTo>
                    <a:pt x="317" y="422"/>
                  </a:lnTo>
                  <a:lnTo>
                    <a:pt x="317" y="422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12" y="413"/>
                  </a:lnTo>
                  <a:lnTo>
                    <a:pt x="312" y="413"/>
                  </a:lnTo>
                  <a:lnTo>
                    <a:pt x="311" y="410"/>
                  </a:lnTo>
                  <a:lnTo>
                    <a:pt x="311" y="410"/>
                  </a:lnTo>
                  <a:lnTo>
                    <a:pt x="311" y="408"/>
                  </a:lnTo>
                  <a:lnTo>
                    <a:pt x="309" y="408"/>
                  </a:lnTo>
                  <a:lnTo>
                    <a:pt x="307" y="403"/>
                  </a:lnTo>
                  <a:lnTo>
                    <a:pt x="307" y="403"/>
                  </a:lnTo>
                  <a:lnTo>
                    <a:pt x="306" y="402"/>
                  </a:lnTo>
                  <a:lnTo>
                    <a:pt x="306" y="402"/>
                  </a:lnTo>
                  <a:lnTo>
                    <a:pt x="306" y="400"/>
                  </a:lnTo>
                  <a:lnTo>
                    <a:pt x="304" y="400"/>
                  </a:lnTo>
                  <a:lnTo>
                    <a:pt x="302" y="395"/>
                  </a:lnTo>
                  <a:lnTo>
                    <a:pt x="300" y="395"/>
                  </a:lnTo>
                  <a:lnTo>
                    <a:pt x="300" y="391"/>
                  </a:lnTo>
                  <a:lnTo>
                    <a:pt x="300" y="391"/>
                  </a:lnTo>
                  <a:lnTo>
                    <a:pt x="300" y="390"/>
                  </a:lnTo>
                  <a:lnTo>
                    <a:pt x="299" y="390"/>
                  </a:lnTo>
                  <a:lnTo>
                    <a:pt x="297" y="386"/>
                  </a:lnTo>
                  <a:lnTo>
                    <a:pt x="295" y="386"/>
                  </a:lnTo>
                  <a:lnTo>
                    <a:pt x="295" y="383"/>
                  </a:lnTo>
                  <a:lnTo>
                    <a:pt x="294" y="383"/>
                  </a:lnTo>
                  <a:lnTo>
                    <a:pt x="294" y="381"/>
                  </a:lnTo>
                  <a:lnTo>
                    <a:pt x="294" y="381"/>
                  </a:lnTo>
                  <a:lnTo>
                    <a:pt x="292" y="376"/>
                  </a:lnTo>
                  <a:lnTo>
                    <a:pt x="290" y="376"/>
                  </a:lnTo>
                  <a:lnTo>
                    <a:pt x="290" y="373"/>
                  </a:lnTo>
                  <a:lnTo>
                    <a:pt x="289" y="373"/>
                  </a:lnTo>
                  <a:lnTo>
                    <a:pt x="289" y="371"/>
                  </a:lnTo>
                  <a:lnTo>
                    <a:pt x="289" y="371"/>
                  </a:lnTo>
                  <a:lnTo>
                    <a:pt x="285" y="366"/>
                  </a:lnTo>
                  <a:lnTo>
                    <a:pt x="283" y="366"/>
                  </a:lnTo>
                  <a:lnTo>
                    <a:pt x="283" y="362"/>
                  </a:lnTo>
                  <a:lnTo>
                    <a:pt x="283" y="362"/>
                  </a:lnTo>
                  <a:lnTo>
                    <a:pt x="280" y="356"/>
                  </a:lnTo>
                  <a:lnTo>
                    <a:pt x="278" y="356"/>
                  </a:lnTo>
                  <a:lnTo>
                    <a:pt x="278" y="354"/>
                  </a:lnTo>
                  <a:lnTo>
                    <a:pt x="277" y="354"/>
                  </a:lnTo>
                  <a:lnTo>
                    <a:pt x="275" y="347"/>
                  </a:lnTo>
                  <a:lnTo>
                    <a:pt x="273" y="347"/>
                  </a:lnTo>
                  <a:lnTo>
                    <a:pt x="273" y="344"/>
                  </a:lnTo>
                  <a:lnTo>
                    <a:pt x="272" y="344"/>
                  </a:lnTo>
                  <a:lnTo>
                    <a:pt x="268" y="337"/>
                  </a:lnTo>
                  <a:lnTo>
                    <a:pt x="268" y="337"/>
                  </a:lnTo>
                  <a:lnTo>
                    <a:pt x="268" y="335"/>
                  </a:lnTo>
                  <a:lnTo>
                    <a:pt x="266" y="335"/>
                  </a:lnTo>
                  <a:lnTo>
                    <a:pt x="263" y="328"/>
                  </a:lnTo>
                  <a:lnTo>
                    <a:pt x="263" y="328"/>
                  </a:lnTo>
                  <a:lnTo>
                    <a:pt x="261" y="325"/>
                  </a:lnTo>
                  <a:lnTo>
                    <a:pt x="261" y="325"/>
                  </a:lnTo>
                  <a:lnTo>
                    <a:pt x="258" y="320"/>
                  </a:lnTo>
                  <a:lnTo>
                    <a:pt x="258" y="320"/>
                  </a:lnTo>
                  <a:lnTo>
                    <a:pt x="256" y="317"/>
                  </a:lnTo>
                  <a:lnTo>
                    <a:pt x="256" y="317"/>
                  </a:lnTo>
                  <a:lnTo>
                    <a:pt x="253" y="310"/>
                  </a:lnTo>
                  <a:lnTo>
                    <a:pt x="251" y="310"/>
                  </a:lnTo>
                  <a:lnTo>
                    <a:pt x="251" y="306"/>
                  </a:lnTo>
                  <a:lnTo>
                    <a:pt x="251" y="306"/>
                  </a:lnTo>
                  <a:lnTo>
                    <a:pt x="248" y="301"/>
                  </a:lnTo>
                  <a:lnTo>
                    <a:pt x="246" y="301"/>
                  </a:lnTo>
                  <a:lnTo>
                    <a:pt x="246" y="298"/>
                  </a:lnTo>
                  <a:lnTo>
                    <a:pt x="244" y="298"/>
                  </a:lnTo>
                  <a:lnTo>
                    <a:pt x="243" y="291"/>
                  </a:lnTo>
                  <a:lnTo>
                    <a:pt x="241" y="291"/>
                  </a:lnTo>
                  <a:lnTo>
                    <a:pt x="241" y="289"/>
                  </a:lnTo>
                  <a:lnTo>
                    <a:pt x="239" y="289"/>
                  </a:lnTo>
                  <a:lnTo>
                    <a:pt x="236" y="283"/>
                  </a:lnTo>
                  <a:lnTo>
                    <a:pt x="236" y="283"/>
                  </a:lnTo>
                  <a:lnTo>
                    <a:pt x="236" y="279"/>
                  </a:lnTo>
                  <a:lnTo>
                    <a:pt x="234" y="279"/>
                  </a:lnTo>
                  <a:lnTo>
                    <a:pt x="231" y="272"/>
                  </a:lnTo>
                  <a:lnTo>
                    <a:pt x="231" y="272"/>
                  </a:lnTo>
                  <a:lnTo>
                    <a:pt x="229" y="271"/>
                  </a:lnTo>
                  <a:lnTo>
                    <a:pt x="229" y="271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4" y="260"/>
                  </a:lnTo>
                  <a:lnTo>
                    <a:pt x="224" y="260"/>
                  </a:lnTo>
                  <a:lnTo>
                    <a:pt x="221" y="255"/>
                  </a:lnTo>
                  <a:lnTo>
                    <a:pt x="219" y="255"/>
                  </a:lnTo>
                  <a:lnTo>
                    <a:pt x="219" y="252"/>
                  </a:lnTo>
                  <a:lnTo>
                    <a:pt x="219" y="252"/>
                  </a:lnTo>
                  <a:lnTo>
                    <a:pt x="215" y="245"/>
                  </a:lnTo>
                  <a:lnTo>
                    <a:pt x="214" y="245"/>
                  </a:lnTo>
                  <a:lnTo>
                    <a:pt x="214" y="242"/>
                  </a:lnTo>
                  <a:lnTo>
                    <a:pt x="212" y="242"/>
                  </a:lnTo>
                  <a:lnTo>
                    <a:pt x="212" y="240"/>
                  </a:lnTo>
                  <a:lnTo>
                    <a:pt x="212" y="240"/>
                  </a:lnTo>
                  <a:lnTo>
                    <a:pt x="210" y="237"/>
                  </a:lnTo>
                  <a:lnTo>
                    <a:pt x="209" y="237"/>
                  </a:lnTo>
                  <a:lnTo>
                    <a:pt x="209" y="233"/>
                  </a:lnTo>
                  <a:lnTo>
                    <a:pt x="207" y="233"/>
                  </a:lnTo>
                  <a:lnTo>
                    <a:pt x="207" y="232"/>
                  </a:lnTo>
                  <a:lnTo>
                    <a:pt x="207" y="232"/>
                  </a:lnTo>
                  <a:lnTo>
                    <a:pt x="204" y="226"/>
                  </a:lnTo>
                  <a:lnTo>
                    <a:pt x="204" y="226"/>
                  </a:lnTo>
                  <a:lnTo>
                    <a:pt x="204" y="225"/>
                  </a:lnTo>
                  <a:lnTo>
                    <a:pt x="202" y="225"/>
                  </a:lnTo>
                  <a:lnTo>
                    <a:pt x="202" y="223"/>
                  </a:lnTo>
                  <a:lnTo>
                    <a:pt x="202" y="223"/>
                  </a:lnTo>
                  <a:lnTo>
                    <a:pt x="198" y="218"/>
                  </a:lnTo>
                  <a:lnTo>
                    <a:pt x="198" y="218"/>
                  </a:lnTo>
                  <a:lnTo>
                    <a:pt x="197" y="215"/>
                  </a:lnTo>
                  <a:lnTo>
                    <a:pt x="197" y="215"/>
                  </a:lnTo>
                  <a:lnTo>
                    <a:pt x="197" y="213"/>
                  </a:lnTo>
                  <a:lnTo>
                    <a:pt x="195" y="213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192" y="204"/>
                  </a:lnTo>
                  <a:lnTo>
                    <a:pt x="190" y="204"/>
                  </a:lnTo>
                  <a:lnTo>
                    <a:pt x="188" y="199"/>
                  </a:lnTo>
                  <a:lnTo>
                    <a:pt x="187" y="199"/>
                  </a:lnTo>
                  <a:lnTo>
                    <a:pt x="187" y="196"/>
                  </a:lnTo>
                  <a:lnTo>
                    <a:pt x="187" y="196"/>
                  </a:lnTo>
                  <a:lnTo>
                    <a:pt x="187" y="194"/>
                  </a:lnTo>
                  <a:lnTo>
                    <a:pt x="185" y="194"/>
                  </a:lnTo>
                  <a:lnTo>
                    <a:pt x="183" y="191"/>
                  </a:lnTo>
                  <a:lnTo>
                    <a:pt x="181" y="191"/>
                  </a:lnTo>
                  <a:lnTo>
                    <a:pt x="181" y="187"/>
                  </a:lnTo>
                  <a:lnTo>
                    <a:pt x="180" y="187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78" y="181"/>
                  </a:lnTo>
                  <a:lnTo>
                    <a:pt x="176" y="181"/>
                  </a:lnTo>
                  <a:lnTo>
                    <a:pt x="176" y="177"/>
                  </a:lnTo>
                  <a:lnTo>
                    <a:pt x="175" y="177"/>
                  </a:lnTo>
                  <a:lnTo>
                    <a:pt x="175" y="175"/>
                  </a:lnTo>
                  <a:lnTo>
                    <a:pt x="175" y="175"/>
                  </a:lnTo>
                  <a:lnTo>
                    <a:pt x="171" y="172"/>
                  </a:lnTo>
                  <a:lnTo>
                    <a:pt x="171" y="172"/>
                  </a:lnTo>
                  <a:lnTo>
                    <a:pt x="171" y="169"/>
                  </a:lnTo>
                  <a:lnTo>
                    <a:pt x="170" y="169"/>
                  </a:lnTo>
                  <a:lnTo>
                    <a:pt x="170" y="167"/>
                  </a:lnTo>
                  <a:lnTo>
                    <a:pt x="170" y="167"/>
                  </a:lnTo>
                  <a:lnTo>
                    <a:pt x="166" y="162"/>
                  </a:lnTo>
                  <a:lnTo>
                    <a:pt x="166" y="162"/>
                  </a:lnTo>
                  <a:lnTo>
                    <a:pt x="164" y="160"/>
                  </a:lnTo>
                  <a:lnTo>
                    <a:pt x="164" y="160"/>
                  </a:lnTo>
                  <a:lnTo>
                    <a:pt x="164" y="158"/>
                  </a:lnTo>
                  <a:lnTo>
                    <a:pt x="163" y="158"/>
                  </a:lnTo>
                  <a:lnTo>
                    <a:pt x="161" y="153"/>
                  </a:lnTo>
                  <a:lnTo>
                    <a:pt x="161" y="153"/>
                  </a:lnTo>
                  <a:lnTo>
                    <a:pt x="159" y="150"/>
                  </a:lnTo>
                  <a:lnTo>
                    <a:pt x="159" y="150"/>
                  </a:lnTo>
                  <a:lnTo>
                    <a:pt x="159" y="148"/>
                  </a:lnTo>
                  <a:lnTo>
                    <a:pt x="158" y="148"/>
                  </a:lnTo>
                  <a:lnTo>
                    <a:pt x="156" y="143"/>
                  </a:lnTo>
                  <a:lnTo>
                    <a:pt x="154" y="143"/>
                  </a:lnTo>
                  <a:lnTo>
                    <a:pt x="154" y="141"/>
                  </a:lnTo>
                  <a:lnTo>
                    <a:pt x="154" y="141"/>
                  </a:lnTo>
                  <a:lnTo>
                    <a:pt x="154" y="140"/>
                  </a:lnTo>
                  <a:lnTo>
                    <a:pt x="153" y="140"/>
                  </a:lnTo>
                  <a:lnTo>
                    <a:pt x="151" y="135"/>
                  </a:lnTo>
                  <a:lnTo>
                    <a:pt x="149" y="135"/>
                  </a:lnTo>
                  <a:lnTo>
                    <a:pt x="149" y="131"/>
                  </a:lnTo>
                  <a:lnTo>
                    <a:pt x="147" y="131"/>
                  </a:lnTo>
                  <a:lnTo>
                    <a:pt x="147" y="130"/>
                  </a:lnTo>
                  <a:lnTo>
                    <a:pt x="147" y="130"/>
                  </a:lnTo>
                  <a:lnTo>
                    <a:pt x="146" y="126"/>
                  </a:lnTo>
                  <a:lnTo>
                    <a:pt x="144" y="126"/>
                  </a:lnTo>
                  <a:lnTo>
                    <a:pt x="144" y="123"/>
                  </a:lnTo>
                  <a:lnTo>
                    <a:pt x="142" y="123"/>
                  </a:lnTo>
                  <a:lnTo>
                    <a:pt x="142" y="121"/>
                  </a:lnTo>
                  <a:lnTo>
                    <a:pt x="142" y="121"/>
                  </a:lnTo>
                  <a:lnTo>
                    <a:pt x="139" y="114"/>
                  </a:lnTo>
                  <a:lnTo>
                    <a:pt x="139" y="114"/>
                  </a:lnTo>
                  <a:lnTo>
                    <a:pt x="137" y="111"/>
                  </a:lnTo>
                  <a:lnTo>
                    <a:pt x="137" y="111"/>
                  </a:lnTo>
                  <a:lnTo>
                    <a:pt x="134" y="106"/>
                  </a:lnTo>
                  <a:lnTo>
                    <a:pt x="132" y="106"/>
                  </a:lnTo>
                  <a:lnTo>
                    <a:pt x="132" y="102"/>
                  </a:lnTo>
                  <a:lnTo>
                    <a:pt x="130" y="102"/>
                  </a:lnTo>
                  <a:lnTo>
                    <a:pt x="129" y="96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5" y="94"/>
                  </a:lnTo>
                  <a:lnTo>
                    <a:pt x="122" y="87"/>
                  </a:lnTo>
                  <a:lnTo>
                    <a:pt x="122" y="87"/>
                  </a:lnTo>
                  <a:lnTo>
                    <a:pt x="122" y="84"/>
                  </a:lnTo>
                  <a:lnTo>
                    <a:pt x="120" y="84"/>
                  </a:lnTo>
                  <a:lnTo>
                    <a:pt x="117" y="79"/>
                  </a:lnTo>
                  <a:lnTo>
                    <a:pt x="117" y="79"/>
                  </a:lnTo>
                  <a:lnTo>
                    <a:pt x="115" y="75"/>
                  </a:lnTo>
                  <a:lnTo>
                    <a:pt x="115" y="75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7" y="60"/>
                  </a:lnTo>
                  <a:lnTo>
                    <a:pt x="107" y="60"/>
                  </a:lnTo>
                  <a:lnTo>
                    <a:pt x="105" y="56"/>
                  </a:lnTo>
                  <a:lnTo>
                    <a:pt x="105" y="56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00" y="46"/>
                  </a:lnTo>
                  <a:lnTo>
                    <a:pt x="98" y="46"/>
                  </a:lnTo>
                  <a:lnTo>
                    <a:pt x="96" y="41"/>
                  </a:lnTo>
                  <a:lnTo>
                    <a:pt x="95" y="41"/>
                  </a:lnTo>
                  <a:lnTo>
                    <a:pt x="95" y="38"/>
                  </a:lnTo>
                  <a:lnTo>
                    <a:pt x="93" y="38"/>
                  </a:lnTo>
                  <a:lnTo>
                    <a:pt x="91" y="31"/>
                  </a:lnTo>
                  <a:lnTo>
                    <a:pt x="90" y="31"/>
                  </a:lnTo>
                  <a:lnTo>
                    <a:pt x="90" y="29"/>
                  </a:lnTo>
                  <a:lnTo>
                    <a:pt x="88" y="29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V="1">
              <a:off x="3767" y="1528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V="1">
              <a:off x="3780" y="1546"/>
              <a:ext cx="44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 flipV="1">
              <a:off x="3790" y="1565"/>
              <a:ext cx="44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 flipV="1">
              <a:off x="3801" y="1586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 flipV="1">
              <a:off x="3812" y="1606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 flipV="1">
              <a:off x="3823" y="1624"/>
              <a:ext cx="47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 flipV="1">
              <a:off x="3834" y="1644"/>
              <a:ext cx="45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 flipV="1">
              <a:off x="3847" y="1664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 flipV="1">
              <a:off x="3858" y="1682"/>
              <a:ext cx="45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3870" y="1702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 flipV="1">
              <a:off x="3881" y="1722"/>
              <a:ext cx="45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 flipV="1">
              <a:off x="3892" y="1742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 flipV="1">
              <a:off x="3903" y="1760"/>
              <a:ext cx="47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6" name="Line 155"/>
            <p:cNvSpPr>
              <a:spLocks noChangeShapeType="1"/>
            </p:cNvSpPr>
            <p:nvPr/>
          </p:nvSpPr>
          <p:spPr bwMode="auto">
            <a:xfrm flipV="1">
              <a:off x="3914" y="1780"/>
              <a:ext cx="45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V="1">
              <a:off x="3927" y="1800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V="1">
              <a:off x="3938" y="1821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 flipV="1">
              <a:off x="3950" y="1838"/>
              <a:ext cx="42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 flipV="1">
              <a:off x="3960" y="1858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 flipV="1">
              <a:off x="3972" y="1878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 flipV="1">
              <a:off x="3985" y="1897"/>
              <a:ext cx="42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flipV="1">
              <a:off x="3993" y="1916"/>
              <a:ext cx="47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 flipV="1">
              <a:off x="4005" y="1937"/>
              <a:ext cx="45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5" name="Line 164"/>
            <p:cNvSpPr>
              <a:spLocks noChangeShapeType="1"/>
            </p:cNvSpPr>
            <p:nvPr/>
          </p:nvSpPr>
          <p:spPr bwMode="auto">
            <a:xfrm flipV="1">
              <a:off x="4018" y="1956"/>
              <a:ext cx="44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flipV="1">
              <a:off x="4024" y="1974"/>
              <a:ext cx="49" cy="5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7" name="Line 166"/>
            <p:cNvSpPr>
              <a:spLocks noChangeShapeType="1"/>
            </p:cNvSpPr>
            <p:nvPr/>
          </p:nvSpPr>
          <p:spPr bwMode="auto">
            <a:xfrm flipV="1">
              <a:off x="4022" y="1999"/>
              <a:ext cx="58" cy="5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8" name="Line 167"/>
            <p:cNvSpPr>
              <a:spLocks noChangeShapeType="1"/>
            </p:cNvSpPr>
            <p:nvPr/>
          </p:nvSpPr>
          <p:spPr bwMode="auto">
            <a:xfrm flipV="1">
              <a:off x="4022" y="2029"/>
              <a:ext cx="56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" name="Line 168"/>
            <p:cNvSpPr>
              <a:spLocks noChangeShapeType="1"/>
            </p:cNvSpPr>
            <p:nvPr/>
          </p:nvSpPr>
          <p:spPr bwMode="auto">
            <a:xfrm flipV="1">
              <a:off x="4036" y="2062"/>
              <a:ext cx="42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3805" y="1521"/>
              <a:ext cx="282" cy="541"/>
            </a:xfrm>
            <a:custGeom>
              <a:avLst/>
              <a:gdLst>
                <a:gd name="T0" fmla="*/ 0 w 372"/>
                <a:gd name="T1" fmla="*/ 6 h 717"/>
                <a:gd name="T2" fmla="*/ 362 w 372"/>
                <a:gd name="T3" fmla="*/ 627 h 717"/>
                <a:gd name="T4" fmla="*/ 362 w 372"/>
                <a:gd name="T5" fmla="*/ 717 h 717"/>
                <a:gd name="T6" fmla="*/ 372 w 372"/>
                <a:gd name="T7" fmla="*/ 717 h 717"/>
                <a:gd name="T8" fmla="*/ 372 w 372"/>
                <a:gd name="T9" fmla="*/ 625 h 717"/>
                <a:gd name="T10" fmla="*/ 8 w 372"/>
                <a:gd name="T11" fmla="*/ 0 h 717"/>
                <a:gd name="T12" fmla="*/ 0 w 372"/>
                <a:gd name="T13" fmla="*/ 6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717">
                  <a:moveTo>
                    <a:pt x="0" y="6"/>
                  </a:moveTo>
                  <a:lnTo>
                    <a:pt x="362" y="627"/>
                  </a:lnTo>
                  <a:lnTo>
                    <a:pt x="362" y="717"/>
                  </a:lnTo>
                  <a:lnTo>
                    <a:pt x="372" y="717"/>
                  </a:lnTo>
                  <a:lnTo>
                    <a:pt x="372" y="625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3751" y="1552"/>
              <a:ext cx="276" cy="558"/>
            </a:xfrm>
            <a:custGeom>
              <a:avLst/>
              <a:gdLst>
                <a:gd name="T0" fmla="*/ 0 w 366"/>
                <a:gd name="T1" fmla="*/ 7 h 740"/>
                <a:gd name="T2" fmla="*/ 356 w 366"/>
                <a:gd name="T3" fmla="*/ 612 h 740"/>
                <a:gd name="T4" fmla="*/ 356 w 366"/>
                <a:gd name="T5" fmla="*/ 740 h 740"/>
                <a:gd name="T6" fmla="*/ 366 w 366"/>
                <a:gd name="T7" fmla="*/ 740 h 740"/>
                <a:gd name="T8" fmla="*/ 366 w 366"/>
                <a:gd name="T9" fmla="*/ 609 h 740"/>
                <a:gd name="T10" fmla="*/ 9 w 366"/>
                <a:gd name="T11" fmla="*/ 0 h 740"/>
                <a:gd name="T12" fmla="*/ 0 w 366"/>
                <a:gd name="T13" fmla="*/ 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740">
                  <a:moveTo>
                    <a:pt x="0" y="7"/>
                  </a:moveTo>
                  <a:lnTo>
                    <a:pt x="356" y="612"/>
                  </a:lnTo>
                  <a:lnTo>
                    <a:pt x="356" y="740"/>
                  </a:lnTo>
                  <a:lnTo>
                    <a:pt x="366" y="740"/>
                  </a:lnTo>
                  <a:lnTo>
                    <a:pt x="366" y="609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4274" y="2132"/>
              <a:ext cx="39" cy="265"/>
            </a:xfrm>
            <a:custGeom>
              <a:avLst/>
              <a:gdLst>
                <a:gd name="T0" fmla="*/ 0 w 54"/>
                <a:gd name="T1" fmla="*/ 6 h 350"/>
                <a:gd name="T2" fmla="*/ 54 w 54"/>
                <a:gd name="T3" fmla="*/ 0 h 350"/>
                <a:gd name="T4" fmla="*/ 54 w 54"/>
                <a:gd name="T5" fmla="*/ 350 h 350"/>
                <a:gd name="T6" fmla="*/ 0 w 54"/>
                <a:gd name="T7" fmla="*/ 350 h 350"/>
                <a:gd name="T8" fmla="*/ 0 w 54"/>
                <a:gd name="T9" fmla="*/ 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50">
                  <a:moveTo>
                    <a:pt x="0" y="6"/>
                  </a:moveTo>
                  <a:lnTo>
                    <a:pt x="54" y="0"/>
                  </a:lnTo>
                  <a:lnTo>
                    <a:pt x="54" y="350"/>
                  </a:lnTo>
                  <a:lnTo>
                    <a:pt x="0" y="35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4270" y="2127"/>
              <a:ext cx="52" cy="273"/>
            </a:xfrm>
            <a:custGeom>
              <a:avLst/>
              <a:gdLst>
                <a:gd name="T0" fmla="*/ 10 w 66"/>
                <a:gd name="T1" fmla="*/ 18 h 362"/>
                <a:gd name="T2" fmla="*/ 56 w 66"/>
                <a:gd name="T3" fmla="*/ 12 h 362"/>
                <a:gd name="T4" fmla="*/ 56 w 66"/>
                <a:gd name="T5" fmla="*/ 352 h 362"/>
                <a:gd name="T6" fmla="*/ 10 w 66"/>
                <a:gd name="T7" fmla="*/ 352 h 362"/>
                <a:gd name="T8" fmla="*/ 10 w 66"/>
                <a:gd name="T9" fmla="*/ 18 h 362"/>
                <a:gd name="T10" fmla="*/ 0 w 66"/>
                <a:gd name="T11" fmla="*/ 8 h 362"/>
                <a:gd name="T12" fmla="*/ 0 w 66"/>
                <a:gd name="T13" fmla="*/ 362 h 362"/>
                <a:gd name="T14" fmla="*/ 66 w 66"/>
                <a:gd name="T15" fmla="*/ 362 h 362"/>
                <a:gd name="T16" fmla="*/ 66 w 66"/>
                <a:gd name="T17" fmla="*/ 0 h 362"/>
                <a:gd name="T18" fmla="*/ 0 w 66"/>
                <a:gd name="T19" fmla="*/ 8 h 362"/>
                <a:gd name="T20" fmla="*/ 10 w 66"/>
                <a:gd name="T21" fmla="*/ 1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62">
                  <a:moveTo>
                    <a:pt x="10" y="18"/>
                  </a:moveTo>
                  <a:lnTo>
                    <a:pt x="56" y="12"/>
                  </a:lnTo>
                  <a:lnTo>
                    <a:pt x="56" y="352"/>
                  </a:lnTo>
                  <a:lnTo>
                    <a:pt x="10" y="352"/>
                  </a:lnTo>
                  <a:lnTo>
                    <a:pt x="10" y="18"/>
                  </a:lnTo>
                  <a:lnTo>
                    <a:pt x="0" y="8"/>
                  </a:lnTo>
                  <a:lnTo>
                    <a:pt x="0" y="362"/>
                  </a:lnTo>
                  <a:lnTo>
                    <a:pt x="66" y="362"/>
                  </a:lnTo>
                  <a:lnTo>
                    <a:pt x="66" y="0"/>
                  </a:lnTo>
                  <a:lnTo>
                    <a:pt x="0" y="8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3109" y="2110"/>
              <a:ext cx="1348" cy="165"/>
            </a:xfrm>
            <a:custGeom>
              <a:avLst/>
              <a:gdLst>
                <a:gd name="T0" fmla="*/ 2 w 1789"/>
                <a:gd name="T1" fmla="*/ 217 h 217"/>
                <a:gd name="T2" fmla="*/ 1789 w 1789"/>
                <a:gd name="T3" fmla="*/ 10 h 217"/>
                <a:gd name="T4" fmla="*/ 1787 w 1789"/>
                <a:gd name="T5" fmla="*/ 0 h 217"/>
                <a:gd name="T6" fmla="*/ 0 w 1789"/>
                <a:gd name="T7" fmla="*/ 207 h 217"/>
                <a:gd name="T8" fmla="*/ 2 w 1789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9" h="217">
                  <a:moveTo>
                    <a:pt x="2" y="217"/>
                  </a:moveTo>
                  <a:lnTo>
                    <a:pt x="1789" y="10"/>
                  </a:lnTo>
                  <a:lnTo>
                    <a:pt x="1787" y="0"/>
                  </a:lnTo>
                  <a:lnTo>
                    <a:pt x="0" y="207"/>
                  </a:lnTo>
                  <a:lnTo>
                    <a:pt x="2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3115" y="2343"/>
              <a:ext cx="29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3451" y="2343"/>
              <a:ext cx="39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4317" y="2343"/>
              <a:ext cx="139" cy="329"/>
            </a:xfrm>
            <a:custGeom>
              <a:avLst/>
              <a:gdLst>
                <a:gd name="T0" fmla="*/ 0 w 187"/>
                <a:gd name="T1" fmla="*/ 10 h 433"/>
                <a:gd name="T2" fmla="*/ 177 w 187"/>
                <a:gd name="T3" fmla="*/ 10 h 433"/>
                <a:gd name="T4" fmla="*/ 177 w 187"/>
                <a:gd name="T5" fmla="*/ 433 h 433"/>
                <a:gd name="T6" fmla="*/ 187 w 187"/>
                <a:gd name="T7" fmla="*/ 433 h 433"/>
                <a:gd name="T8" fmla="*/ 187 w 187"/>
                <a:gd name="T9" fmla="*/ 0 h 433"/>
                <a:gd name="T10" fmla="*/ 0 w 187"/>
                <a:gd name="T11" fmla="*/ 0 h 433"/>
                <a:gd name="T12" fmla="*/ 0 w 187"/>
                <a:gd name="T13" fmla="*/ 1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433">
                  <a:moveTo>
                    <a:pt x="0" y="10"/>
                  </a:moveTo>
                  <a:lnTo>
                    <a:pt x="177" y="10"/>
                  </a:lnTo>
                  <a:lnTo>
                    <a:pt x="177" y="433"/>
                  </a:lnTo>
                  <a:lnTo>
                    <a:pt x="187" y="433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3097" y="2548"/>
              <a:ext cx="125" cy="7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3092" y="2542"/>
              <a:ext cx="135" cy="83"/>
            </a:xfrm>
            <a:custGeom>
              <a:avLst/>
              <a:gdLst>
                <a:gd name="T0" fmla="*/ 179 w 179"/>
                <a:gd name="T1" fmla="*/ 0 h 109"/>
                <a:gd name="T2" fmla="*/ 0 w 179"/>
                <a:gd name="T3" fmla="*/ 0 h 109"/>
                <a:gd name="T4" fmla="*/ 0 w 179"/>
                <a:gd name="T5" fmla="*/ 109 h 109"/>
                <a:gd name="T6" fmla="*/ 179 w 179"/>
                <a:gd name="T7" fmla="*/ 109 h 109"/>
                <a:gd name="T8" fmla="*/ 179 w 179"/>
                <a:gd name="T9" fmla="*/ 0 h 109"/>
                <a:gd name="T10" fmla="*/ 169 w 179"/>
                <a:gd name="T11" fmla="*/ 11 h 109"/>
                <a:gd name="T12" fmla="*/ 169 w 179"/>
                <a:gd name="T13" fmla="*/ 99 h 109"/>
                <a:gd name="T14" fmla="*/ 11 w 179"/>
                <a:gd name="T15" fmla="*/ 99 h 109"/>
                <a:gd name="T16" fmla="*/ 11 w 179"/>
                <a:gd name="T17" fmla="*/ 11 h 109"/>
                <a:gd name="T18" fmla="*/ 169 w 179"/>
                <a:gd name="T19" fmla="*/ 11 h 109"/>
                <a:gd name="T20" fmla="*/ 179 w 179"/>
                <a:gd name="T2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09">
                  <a:moveTo>
                    <a:pt x="179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79" y="109"/>
                  </a:lnTo>
                  <a:lnTo>
                    <a:pt x="179" y="0"/>
                  </a:lnTo>
                  <a:lnTo>
                    <a:pt x="169" y="11"/>
                  </a:lnTo>
                  <a:lnTo>
                    <a:pt x="169" y="99"/>
                  </a:lnTo>
                  <a:lnTo>
                    <a:pt x="11" y="99"/>
                  </a:lnTo>
                  <a:lnTo>
                    <a:pt x="11" y="11"/>
                  </a:lnTo>
                  <a:lnTo>
                    <a:pt x="169" y="1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3141" y="2567"/>
              <a:ext cx="41" cy="41"/>
            </a:xfrm>
            <a:custGeom>
              <a:avLst/>
              <a:gdLst>
                <a:gd name="T0" fmla="*/ 28 w 55"/>
                <a:gd name="T1" fmla="*/ 0 h 56"/>
                <a:gd name="T2" fmla="*/ 17 w 55"/>
                <a:gd name="T3" fmla="*/ 2 h 56"/>
                <a:gd name="T4" fmla="*/ 9 w 55"/>
                <a:gd name="T5" fmla="*/ 9 h 56"/>
                <a:gd name="T6" fmla="*/ 2 w 55"/>
                <a:gd name="T7" fmla="*/ 17 h 56"/>
                <a:gd name="T8" fmla="*/ 0 w 55"/>
                <a:gd name="T9" fmla="*/ 27 h 56"/>
                <a:gd name="T10" fmla="*/ 2 w 55"/>
                <a:gd name="T11" fmla="*/ 39 h 56"/>
                <a:gd name="T12" fmla="*/ 9 w 55"/>
                <a:gd name="T13" fmla="*/ 48 h 56"/>
                <a:gd name="T14" fmla="*/ 17 w 55"/>
                <a:gd name="T15" fmla="*/ 55 h 56"/>
                <a:gd name="T16" fmla="*/ 28 w 55"/>
                <a:gd name="T17" fmla="*/ 56 h 56"/>
                <a:gd name="T18" fmla="*/ 38 w 55"/>
                <a:gd name="T19" fmla="*/ 55 h 56"/>
                <a:gd name="T20" fmla="*/ 46 w 55"/>
                <a:gd name="T21" fmla="*/ 48 h 56"/>
                <a:gd name="T22" fmla="*/ 53 w 55"/>
                <a:gd name="T23" fmla="*/ 39 h 56"/>
                <a:gd name="T24" fmla="*/ 55 w 55"/>
                <a:gd name="T25" fmla="*/ 27 h 56"/>
                <a:gd name="T26" fmla="*/ 53 w 55"/>
                <a:gd name="T27" fmla="*/ 17 h 56"/>
                <a:gd name="T28" fmla="*/ 46 w 55"/>
                <a:gd name="T29" fmla="*/ 9 h 56"/>
                <a:gd name="T30" fmla="*/ 38 w 55"/>
                <a:gd name="T31" fmla="*/ 2 h 56"/>
                <a:gd name="T32" fmla="*/ 28 w 55"/>
                <a:gd name="T33" fmla="*/ 0 h 56"/>
                <a:gd name="T34" fmla="*/ 28 w 55"/>
                <a:gd name="T35" fmla="*/ 10 h 56"/>
                <a:gd name="T36" fmla="*/ 34 w 55"/>
                <a:gd name="T37" fmla="*/ 12 h 56"/>
                <a:gd name="T38" fmla="*/ 39 w 55"/>
                <a:gd name="T39" fmla="*/ 17 h 56"/>
                <a:gd name="T40" fmla="*/ 43 w 55"/>
                <a:gd name="T41" fmla="*/ 22 h 56"/>
                <a:gd name="T42" fmla="*/ 45 w 55"/>
                <a:gd name="T43" fmla="*/ 27 h 56"/>
                <a:gd name="T44" fmla="*/ 43 w 55"/>
                <a:gd name="T45" fmla="*/ 36 h 56"/>
                <a:gd name="T46" fmla="*/ 39 w 55"/>
                <a:gd name="T47" fmla="*/ 41 h 56"/>
                <a:gd name="T48" fmla="*/ 34 w 55"/>
                <a:gd name="T49" fmla="*/ 44 h 56"/>
                <a:gd name="T50" fmla="*/ 28 w 55"/>
                <a:gd name="T51" fmla="*/ 46 h 56"/>
                <a:gd name="T52" fmla="*/ 22 w 55"/>
                <a:gd name="T53" fmla="*/ 44 h 56"/>
                <a:gd name="T54" fmla="*/ 17 w 55"/>
                <a:gd name="T55" fmla="*/ 41 h 56"/>
                <a:gd name="T56" fmla="*/ 12 w 55"/>
                <a:gd name="T57" fmla="*/ 34 h 56"/>
                <a:gd name="T58" fmla="*/ 11 w 55"/>
                <a:gd name="T59" fmla="*/ 27 h 56"/>
                <a:gd name="T60" fmla="*/ 12 w 55"/>
                <a:gd name="T61" fmla="*/ 22 h 56"/>
                <a:gd name="T62" fmla="*/ 17 w 55"/>
                <a:gd name="T63" fmla="*/ 17 h 56"/>
                <a:gd name="T64" fmla="*/ 22 w 55"/>
                <a:gd name="T65" fmla="*/ 12 h 56"/>
                <a:gd name="T66" fmla="*/ 28 w 55"/>
                <a:gd name="T67" fmla="*/ 10 h 56"/>
                <a:gd name="T68" fmla="*/ 28 w 55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56">
                  <a:moveTo>
                    <a:pt x="28" y="0"/>
                  </a:moveTo>
                  <a:lnTo>
                    <a:pt x="17" y="2"/>
                  </a:lnTo>
                  <a:lnTo>
                    <a:pt x="9" y="9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2" y="39"/>
                  </a:lnTo>
                  <a:lnTo>
                    <a:pt x="9" y="48"/>
                  </a:lnTo>
                  <a:lnTo>
                    <a:pt x="17" y="55"/>
                  </a:lnTo>
                  <a:lnTo>
                    <a:pt x="28" y="56"/>
                  </a:lnTo>
                  <a:lnTo>
                    <a:pt x="38" y="55"/>
                  </a:lnTo>
                  <a:lnTo>
                    <a:pt x="46" y="48"/>
                  </a:lnTo>
                  <a:lnTo>
                    <a:pt x="53" y="39"/>
                  </a:lnTo>
                  <a:lnTo>
                    <a:pt x="55" y="27"/>
                  </a:lnTo>
                  <a:lnTo>
                    <a:pt x="53" y="17"/>
                  </a:lnTo>
                  <a:lnTo>
                    <a:pt x="46" y="9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10"/>
                  </a:lnTo>
                  <a:lnTo>
                    <a:pt x="34" y="12"/>
                  </a:lnTo>
                  <a:lnTo>
                    <a:pt x="39" y="17"/>
                  </a:lnTo>
                  <a:lnTo>
                    <a:pt x="43" y="22"/>
                  </a:lnTo>
                  <a:lnTo>
                    <a:pt x="45" y="27"/>
                  </a:lnTo>
                  <a:lnTo>
                    <a:pt x="43" y="36"/>
                  </a:lnTo>
                  <a:lnTo>
                    <a:pt x="39" y="41"/>
                  </a:lnTo>
                  <a:lnTo>
                    <a:pt x="34" y="44"/>
                  </a:lnTo>
                  <a:lnTo>
                    <a:pt x="28" y="46"/>
                  </a:lnTo>
                  <a:lnTo>
                    <a:pt x="22" y="44"/>
                  </a:lnTo>
                  <a:lnTo>
                    <a:pt x="17" y="41"/>
                  </a:lnTo>
                  <a:lnTo>
                    <a:pt x="12" y="34"/>
                  </a:lnTo>
                  <a:lnTo>
                    <a:pt x="11" y="27"/>
                  </a:lnTo>
                  <a:lnTo>
                    <a:pt x="12" y="22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8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178" y="2582"/>
              <a:ext cx="2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3119" y="2582"/>
              <a:ext cx="2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029" y="2560"/>
              <a:ext cx="6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3222" y="2525"/>
              <a:ext cx="190" cy="42"/>
            </a:xfrm>
            <a:custGeom>
              <a:avLst/>
              <a:gdLst>
                <a:gd name="T0" fmla="*/ 0 w 252"/>
                <a:gd name="T1" fmla="*/ 52 h 52"/>
                <a:gd name="T2" fmla="*/ 252 w 252"/>
                <a:gd name="T3" fmla="*/ 52 h 52"/>
                <a:gd name="T4" fmla="*/ 252 w 252"/>
                <a:gd name="T5" fmla="*/ 0 h 52"/>
                <a:gd name="T6" fmla="*/ 242 w 252"/>
                <a:gd name="T7" fmla="*/ 0 h 52"/>
                <a:gd name="T8" fmla="*/ 242 w 252"/>
                <a:gd name="T9" fmla="*/ 42 h 52"/>
                <a:gd name="T10" fmla="*/ 0 w 252"/>
                <a:gd name="T11" fmla="*/ 42 h 52"/>
                <a:gd name="T12" fmla="*/ 0 w 25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52">
                  <a:moveTo>
                    <a:pt x="0" y="52"/>
                  </a:moveTo>
                  <a:lnTo>
                    <a:pt x="252" y="52"/>
                  </a:lnTo>
                  <a:lnTo>
                    <a:pt x="252" y="0"/>
                  </a:lnTo>
                  <a:lnTo>
                    <a:pt x="242" y="0"/>
                  </a:lnTo>
                  <a:lnTo>
                    <a:pt x="242" y="42"/>
                  </a:lnTo>
                  <a:lnTo>
                    <a:pt x="0" y="4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3448" y="2522"/>
              <a:ext cx="402" cy="44"/>
            </a:xfrm>
            <a:custGeom>
              <a:avLst/>
              <a:gdLst>
                <a:gd name="T0" fmla="*/ 0 w 534"/>
                <a:gd name="T1" fmla="*/ 2 h 58"/>
                <a:gd name="T2" fmla="*/ 0 w 534"/>
                <a:gd name="T3" fmla="*/ 58 h 58"/>
                <a:gd name="T4" fmla="*/ 534 w 534"/>
                <a:gd name="T5" fmla="*/ 58 h 58"/>
                <a:gd name="T6" fmla="*/ 534 w 534"/>
                <a:gd name="T7" fmla="*/ 0 h 58"/>
                <a:gd name="T8" fmla="*/ 524 w 534"/>
                <a:gd name="T9" fmla="*/ 0 h 58"/>
                <a:gd name="T10" fmla="*/ 524 w 534"/>
                <a:gd name="T11" fmla="*/ 48 h 58"/>
                <a:gd name="T12" fmla="*/ 11 w 534"/>
                <a:gd name="T13" fmla="*/ 48 h 58"/>
                <a:gd name="T14" fmla="*/ 11 w 534"/>
                <a:gd name="T15" fmla="*/ 2 h 58"/>
                <a:gd name="T16" fmla="*/ 0 w 534"/>
                <a:gd name="T1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58">
                  <a:moveTo>
                    <a:pt x="0" y="2"/>
                  </a:moveTo>
                  <a:lnTo>
                    <a:pt x="0" y="58"/>
                  </a:lnTo>
                  <a:lnTo>
                    <a:pt x="534" y="58"/>
                  </a:lnTo>
                  <a:lnTo>
                    <a:pt x="534" y="0"/>
                  </a:lnTo>
                  <a:lnTo>
                    <a:pt x="524" y="0"/>
                  </a:lnTo>
                  <a:lnTo>
                    <a:pt x="524" y="48"/>
                  </a:lnTo>
                  <a:lnTo>
                    <a:pt x="11" y="48"/>
                  </a:lnTo>
                  <a:lnTo>
                    <a:pt x="11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3883" y="2525"/>
              <a:ext cx="388" cy="42"/>
            </a:xfrm>
            <a:custGeom>
              <a:avLst/>
              <a:gdLst>
                <a:gd name="T0" fmla="*/ 0 w 515"/>
                <a:gd name="T1" fmla="*/ 0 h 52"/>
                <a:gd name="T2" fmla="*/ 0 w 515"/>
                <a:gd name="T3" fmla="*/ 52 h 52"/>
                <a:gd name="T4" fmla="*/ 515 w 515"/>
                <a:gd name="T5" fmla="*/ 52 h 52"/>
                <a:gd name="T6" fmla="*/ 515 w 515"/>
                <a:gd name="T7" fmla="*/ 42 h 52"/>
                <a:gd name="T8" fmla="*/ 11 w 515"/>
                <a:gd name="T9" fmla="*/ 42 h 52"/>
                <a:gd name="T10" fmla="*/ 11 w 515"/>
                <a:gd name="T11" fmla="*/ 0 h 52"/>
                <a:gd name="T12" fmla="*/ 0 w 51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2">
                  <a:moveTo>
                    <a:pt x="0" y="0"/>
                  </a:moveTo>
                  <a:lnTo>
                    <a:pt x="0" y="52"/>
                  </a:lnTo>
                  <a:lnTo>
                    <a:pt x="515" y="52"/>
                  </a:lnTo>
                  <a:lnTo>
                    <a:pt x="515" y="42"/>
                  </a:lnTo>
                  <a:lnTo>
                    <a:pt x="11" y="42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3219" y="2527"/>
              <a:ext cx="1098" cy="83"/>
            </a:xfrm>
            <a:custGeom>
              <a:avLst/>
              <a:gdLst>
                <a:gd name="T0" fmla="*/ 0 w 1455"/>
                <a:gd name="T1" fmla="*/ 111 h 111"/>
                <a:gd name="T2" fmla="*/ 1455 w 1455"/>
                <a:gd name="T3" fmla="*/ 111 h 111"/>
                <a:gd name="T4" fmla="*/ 1455 w 1455"/>
                <a:gd name="T5" fmla="*/ 0 h 111"/>
                <a:gd name="T6" fmla="*/ 1445 w 1455"/>
                <a:gd name="T7" fmla="*/ 0 h 111"/>
                <a:gd name="T8" fmla="*/ 1445 w 1455"/>
                <a:gd name="T9" fmla="*/ 101 h 111"/>
                <a:gd name="T10" fmla="*/ 0 w 1455"/>
                <a:gd name="T11" fmla="*/ 101 h 111"/>
                <a:gd name="T12" fmla="*/ 0 w 1455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5" h="111">
                  <a:moveTo>
                    <a:pt x="0" y="111"/>
                  </a:moveTo>
                  <a:lnTo>
                    <a:pt x="1455" y="111"/>
                  </a:lnTo>
                  <a:lnTo>
                    <a:pt x="1455" y="0"/>
                  </a:lnTo>
                  <a:lnTo>
                    <a:pt x="1445" y="0"/>
                  </a:lnTo>
                  <a:lnTo>
                    <a:pt x="1445" y="101"/>
                  </a:lnTo>
                  <a:lnTo>
                    <a:pt x="0" y="10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3109" y="2225"/>
              <a:ext cx="136" cy="23"/>
            </a:xfrm>
            <a:custGeom>
              <a:avLst/>
              <a:gdLst>
                <a:gd name="T0" fmla="*/ 1 w 181"/>
                <a:gd name="T1" fmla="*/ 33 h 33"/>
                <a:gd name="T2" fmla="*/ 181 w 181"/>
                <a:gd name="T3" fmla="*/ 11 h 33"/>
                <a:gd name="T4" fmla="*/ 180 w 181"/>
                <a:gd name="T5" fmla="*/ 0 h 33"/>
                <a:gd name="T6" fmla="*/ 0 w 181"/>
                <a:gd name="T7" fmla="*/ 22 h 33"/>
                <a:gd name="T8" fmla="*/ 1 w 181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33">
                  <a:moveTo>
                    <a:pt x="1" y="33"/>
                  </a:moveTo>
                  <a:lnTo>
                    <a:pt x="181" y="11"/>
                  </a:lnTo>
                  <a:lnTo>
                    <a:pt x="180" y="0"/>
                  </a:lnTo>
                  <a:lnTo>
                    <a:pt x="0" y="22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3267" y="2180"/>
              <a:ext cx="338" cy="50"/>
            </a:xfrm>
            <a:custGeom>
              <a:avLst/>
              <a:gdLst>
                <a:gd name="T0" fmla="*/ 2 w 447"/>
                <a:gd name="T1" fmla="*/ 65 h 65"/>
                <a:gd name="T2" fmla="*/ 447 w 447"/>
                <a:gd name="T3" fmla="*/ 10 h 65"/>
                <a:gd name="T4" fmla="*/ 446 w 447"/>
                <a:gd name="T5" fmla="*/ 0 h 65"/>
                <a:gd name="T6" fmla="*/ 0 w 447"/>
                <a:gd name="T7" fmla="*/ 55 h 65"/>
                <a:gd name="T8" fmla="*/ 2 w 4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65">
                  <a:moveTo>
                    <a:pt x="2" y="65"/>
                  </a:moveTo>
                  <a:lnTo>
                    <a:pt x="447" y="10"/>
                  </a:lnTo>
                  <a:lnTo>
                    <a:pt x="446" y="0"/>
                  </a:lnTo>
                  <a:lnTo>
                    <a:pt x="0" y="55"/>
                  </a:lnTo>
                  <a:lnTo>
                    <a:pt x="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3635" y="2130"/>
              <a:ext cx="412" cy="54"/>
            </a:xfrm>
            <a:custGeom>
              <a:avLst/>
              <a:gdLst>
                <a:gd name="T0" fmla="*/ 1 w 550"/>
                <a:gd name="T1" fmla="*/ 71 h 71"/>
                <a:gd name="T2" fmla="*/ 550 w 550"/>
                <a:gd name="T3" fmla="*/ 10 h 71"/>
                <a:gd name="T4" fmla="*/ 549 w 550"/>
                <a:gd name="T5" fmla="*/ 0 h 71"/>
                <a:gd name="T6" fmla="*/ 0 w 550"/>
                <a:gd name="T7" fmla="*/ 61 h 71"/>
                <a:gd name="T8" fmla="*/ 1 w 55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71">
                  <a:moveTo>
                    <a:pt x="1" y="71"/>
                  </a:moveTo>
                  <a:lnTo>
                    <a:pt x="550" y="10"/>
                  </a:lnTo>
                  <a:lnTo>
                    <a:pt x="549" y="0"/>
                  </a:lnTo>
                  <a:lnTo>
                    <a:pt x="0" y="61"/>
                  </a:lnTo>
                  <a:lnTo>
                    <a:pt x="1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4090" y="2089"/>
              <a:ext cx="346" cy="49"/>
            </a:xfrm>
            <a:custGeom>
              <a:avLst/>
              <a:gdLst>
                <a:gd name="T0" fmla="*/ 1 w 455"/>
                <a:gd name="T1" fmla="*/ 66 h 66"/>
                <a:gd name="T2" fmla="*/ 455 w 455"/>
                <a:gd name="T3" fmla="*/ 10 h 66"/>
                <a:gd name="T4" fmla="*/ 454 w 455"/>
                <a:gd name="T5" fmla="*/ 0 h 66"/>
                <a:gd name="T6" fmla="*/ 0 w 455"/>
                <a:gd name="T7" fmla="*/ 56 h 66"/>
                <a:gd name="T8" fmla="*/ 1 w 45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">
                  <a:moveTo>
                    <a:pt x="1" y="66"/>
                  </a:moveTo>
                  <a:lnTo>
                    <a:pt x="455" y="10"/>
                  </a:lnTo>
                  <a:lnTo>
                    <a:pt x="454" y="0"/>
                  </a:lnTo>
                  <a:lnTo>
                    <a:pt x="0" y="56"/>
                  </a:lnTo>
                  <a:lnTo>
                    <a:pt x="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3643" y="2180"/>
              <a:ext cx="11" cy="27"/>
            </a:xfrm>
            <a:custGeom>
              <a:avLst/>
              <a:gdLst>
                <a:gd name="T0" fmla="*/ 0 w 14"/>
                <a:gd name="T1" fmla="*/ 2 h 38"/>
                <a:gd name="T2" fmla="*/ 4 w 14"/>
                <a:gd name="T3" fmla="*/ 38 h 38"/>
                <a:gd name="T4" fmla="*/ 14 w 14"/>
                <a:gd name="T5" fmla="*/ 36 h 38"/>
                <a:gd name="T6" fmla="*/ 11 w 14"/>
                <a:gd name="T7" fmla="*/ 0 h 38"/>
                <a:gd name="T8" fmla="*/ 0 w 14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8">
                  <a:moveTo>
                    <a:pt x="0" y="2"/>
                  </a:moveTo>
                  <a:lnTo>
                    <a:pt x="4" y="38"/>
                  </a:lnTo>
                  <a:lnTo>
                    <a:pt x="14" y="36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4033" y="2139"/>
              <a:ext cx="13" cy="26"/>
            </a:xfrm>
            <a:custGeom>
              <a:avLst/>
              <a:gdLst>
                <a:gd name="T0" fmla="*/ 0 w 14"/>
                <a:gd name="T1" fmla="*/ 2 h 34"/>
                <a:gd name="T2" fmla="*/ 3 w 14"/>
                <a:gd name="T3" fmla="*/ 34 h 34"/>
                <a:gd name="T4" fmla="*/ 14 w 14"/>
                <a:gd name="T5" fmla="*/ 32 h 34"/>
                <a:gd name="T6" fmla="*/ 10 w 14"/>
                <a:gd name="T7" fmla="*/ 0 h 34"/>
                <a:gd name="T8" fmla="*/ 0 w 14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4">
                  <a:moveTo>
                    <a:pt x="0" y="2"/>
                  </a:moveTo>
                  <a:lnTo>
                    <a:pt x="3" y="34"/>
                  </a:lnTo>
                  <a:lnTo>
                    <a:pt x="14" y="32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4105" y="2130"/>
              <a:ext cx="14" cy="24"/>
            </a:xfrm>
            <a:custGeom>
              <a:avLst/>
              <a:gdLst>
                <a:gd name="T0" fmla="*/ 0 w 15"/>
                <a:gd name="T1" fmla="*/ 2 h 32"/>
                <a:gd name="T2" fmla="*/ 3 w 15"/>
                <a:gd name="T3" fmla="*/ 32 h 32"/>
                <a:gd name="T4" fmla="*/ 15 w 15"/>
                <a:gd name="T5" fmla="*/ 31 h 32"/>
                <a:gd name="T6" fmla="*/ 12 w 15"/>
                <a:gd name="T7" fmla="*/ 0 h 32"/>
                <a:gd name="T8" fmla="*/ 0 w 15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0" y="2"/>
                  </a:moveTo>
                  <a:lnTo>
                    <a:pt x="3" y="32"/>
                  </a:lnTo>
                  <a:lnTo>
                    <a:pt x="15" y="31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4415" y="2092"/>
              <a:ext cx="11" cy="24"/>
            </a:xfrm>
            <a:custGeom>
              <a:avLst/>
              <a:gdLst>
                <a:gd name="T0" fmla="*/ 0 w 13"/>
                <a:gd name="T1" fmla="*/ 2 h 32"/>
                <a:gd name="T2" fmla="*/ 3 w 13"/>
                <a:gd name="T3" fmla="*/ 32 h 32"/>
                <a:gd name="T4" fmla="*/ 13 w 13"/>
                <a:gd name="T5" fmla="*/ 30 h 32"/>
                <a:gd name="T6" fmla="*/ 10 w 13"/>
                <a:gd name="T7" fmla="*/ 0 h 32"/>
                <a:gd name="T8" fmla="*/ 0 w 13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2">
                  <a:moveTo>
                    <a:pt x="0" y="2"/>
                  </a:moveTo>
                  <a:lnTo>
                    <a:pt x="3" y="32"/>
                  </a:lnTo>
                  <a:lnTo>
                    <a:pt x="13" y="30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3585" y="2185"/>
              <a:ext cx="11" cy="30"/>
            </a:xfrm>
            <a:custGeom>
              <a:avLst/>
              <a:gdLst>
                <a:gd name="T0" fmla="*/ 0 w 15"/>
                <a:gd name="T1" fmla="*/ 2 h 38"/>
                <a:gd name="T2" fmla="*/ 3 w 15"/>
                <a:gd name="T3" fmla="*/ 38 h 38"/>
                <a:gd name="T4" fmla="*/ 15 w 15"/>
                <a:gd name="T5" fmla="*/ 36 h 38"/>
                <a:gd name="T6" fmla="*/ 12 w 15"/>
                <a:gd name="T7" fmla="*/ 0 h 38"/>
                <a:gd name="T8" fmla="*/ 0 w 1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0" y="2"/>
                  </a:moveTo>
                  <a:lnTo>
                    <a:pt x="3" y="38"/>
                  </a:lnTo>
                  <a:lnTo>
                    <a:pt x="15" y="36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3277" y="2222"/>
              <a:ext cx="11" cy="27"/>
            </a:xfrm>
            <a:custGeom>
              <a:avLst/>
              <a:gdLst>
                <a:gd name="T0" fmla="*/ 0 w 14"/>
                <a:gd name="T1" fmla="*/ 1 h 35"/>
                <a:gd name="T2" fmla="*/ 3 w 14"/>
                <a:gd name="T3" fmla="*/ 35 h 35"/>
                <a:gd name="T4" fmla="*/ 14 w 14"/>
                <a:gd name="T5" fmla="*/ 34 h 35"/>
                <a:gd name="T6" fmla="*/ 10 w 14"/>
                <a:gd name="T7" fmla="*/ 0 h 35"/>
                <a:gd name="T8" fmla="*/ 0 w 14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5">
                  <a:moveTo>
                    <a:pt x="0" y="1"/>
                  </a:moveTo>
                  <a:lnTo>
                    <a:pt x="3" y="35"/>
                  </a:lnTo>
                  <a:lnTo>
                    <a:pt x="14" y="34"/>
                  </a:lnTo>
                  <a:lnTo>
                    <a:pt x="1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3228" y="2228"/>
              <a:ext cx="9" cy="27"/>
            </a:xfrm>
            <a:custGeom>
              <a:avLst/>
              <a:gdLst>
                <a:gd name="T0" fmla="*/ 0 w 13"/>
                <a:gd name="T1" fmla="*/ 2 h 34"/>
                <a:gd name="T2" fmla="*/ 3 w 13"/>
                <a:gd name="T3" fmla="*/ 34 h 34"/>
                <a:gd name="T4" fmla="*/ 13 w 13"/>
                <a:gd name="T5" fmla="*/ 32 h 34"/>
                <a:gd name="T6" fmla="*/ 10 w 13"/>
                <a:gd name="T7" fmla="*/ 0 h 34"/>
                <a:gd name="T8" fmla="*/ 0 w 13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4">
                  <a:moveTo>
                    <a:pt x="0" y="2"/>
                  </a:moveTo>
                  <a:lnTo>
                    <a:pt x="3" y="34"/>
                  </a:lnTo>
                  <a:lnTo>
                    <a:pt x="13" y="32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3816" y="1725"/>
              <a:ext cx="64" cy="269"/>
            </a:xfrm>
            <a:custGeom>
              <a:avLst/>
              <a:gdLst>
                <a:gd name="T0" fmla="*/ 85 w 85"/>
                <a:gd name="T1" fmla="*/ 355 h 357"/>
                <a:gd name="T2" fmla="*/ 75 w 85"/>
                <a:gd name="T3" fmla="*/ 325 h 357"/>
                <a:gd name="T4" fmla="*/ 67 w 85"/>
                <a:gd name="T5" fmla="*/ 298 h 357"/>
                <a:gd name="T6" fmla="*/ 60 w 85"/>
                <a:gd name="T7" fmla="*/ 269 h 357"/>
                <a:gd name="T8" fmla="*/ 55 w 85"/>
                <a:gd name="T9" fmla="*/ 243 h 357"/>
                <a:gd name="T10" fmla="*/ 53 w 85"/>
                <a:gd name="T11" fmla="*/ 219 h 357"/>
                <a:gd name="T12" fmla="*/ 55 w 85"/>
                <a:gd name="T13" fmla="*/ 209 h 357"/>
                <a:gd name="T14" fmla="*/ 55 w 85"/>
                <a:gd name="T15" fmla="*/ 196 h 357"/>
                <a:gd name="T16" fmla="*/ 55 w 85"/>
                <a:gd name="T17" fmla="*/ 172 h 357"/>
                <a:gd name="T18" fmla="*/ 55 w 85"/>
                <a:gd name="T19" fmla="*/ 160 h 357"/>
                <a:gd name="T20" fmla="*/ 55 w 85"/>
                <a:gd name="T21" fmla="*/ 158 h 357"/>
                <a:gd name="T22" fmla="*/ 53 w 85"/>
                <a:gd name="T23" fmla="*/ 145 h 357"/>
                <a:gd name="T24" fmla="*/ 50 w 85"/>
                <a:gd name="T25" fmla="*/ 128 h 357"/>
                <a:gd name="T26" fmla="*/ 44 w 85"/>
                <a:gd name="T27" fmla="*/ 112 h 357"/>
                <a:gd name="T28" fmla="*/ 34 w 85"/>
                <a:gd name="T29" fmla="*/ 77 h 357"/>
                <a:gd name="T30" fmla="*/ 21 w 85"/>
                <a:gd name="T31" fmla="*/ 39 h 357"/>
                <a:gd name="T32" fmla="*/ 7 w 85"/>
                <a:gd name="T33" fmla="*/ 0 h 357"/>
                <a:gd name="T34" fmla="*/ 0 w 85"/>
                <a:gd name="T35" fmla="*/ 2 h 357"/>
                <a:gd name="T36" fmla="*/ 16 w 85"/>
                <a:gd name="T37" fmla="*/ 41 h 357"/>
                <a:gd name="T38" fmla="*/ 27 w 85"/>
                <a:gd name="T39" fmla="*/ 78 h 357"/>
                <a:gd name="T40" fmla="*/ 39 w 85"/>
                <a:gd name="T41" fmla="*/ 114 h 357"/>
                <a:gd name="T42" fmla="*/ 43 w 85"/>
                <a:gd name="T43" fmla="*/ 129 h 357"/>
                <a:gd name="T44" fmla="*/ 46 w 85"/>
                <a:gd name="T45" fmla="*/ 145 h 357"/>
                <a:gd name="T46" fmla="*/ 48 w 85"/>
                <a:gd name="T47" fmla="*/ 160 h 357"/>
                <a:gd name="T48" fmla="*/ 50 w 85"/>
                <a:gd name="T49" fmla="*/ 172 h 357"/>
                <a:gd name="T50" fmla="*/ 48 w 85"/>
                <a:gd name="T51" fmla="*/ 196 h 357"/>
                <a:gd name="T52" fmla="*/ 48 w 85"/>
                <a:gd name="T53" fmla="*/ 209 h 357"/>
                <a:gd name="T54" fmla="*/ 48 w 85"/>
                <a:gd name="T55" fmla="*/ 219 h 357"/>
                <a:gd name="T56" fmla="*/ 48 w 85"/>
                <a:gd name="T57" fmla="*/ 243 h 357"/>
                <a:gd name="T58" fmla="*/ 48 w 85"/>
                <a:gd name="T59" fmla="*/ 245 h 357"/>
                <a:gd name="T60" fmla="*/ 53 w 85"/>
                <a:gd name="T61" fmla="*/ 270 h 357"/>
                <a:gd name="T62" fmla="*/ 60 w 85"/>
                <a:gd name="T63" fmla="*/ 299 h 357"/>
                <a:gd name="T64" fmla="*/ 70 w 85"/>
                <a:gd name="T65" fmla="*/ 327 h 357"/>
                <a:gd name="T66" fmla="*/ 78 w 85"/>
                <a:gd name="T67" fmla="*/ 357 h 357"/>
                <a:gd name="T68" fmla="*/ 85 w 85"/>
                <a:gd name="T69" fmla="*/ 35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357">
                  <a:moveTo>
                    <a:pt x="85" y="355"/>
                  </a:moveTo>
                  <a:lnTo>
                    <a:pt x="75" y="325"/>
                  </a:lnTo>
                  <a:lnTo>
                    <a:pt x="67" y="298"/>
                  </a:lnTo>
                  <a:lnTo>
                    <a:pt x="60" y="269"/>
                  </a:lnTo>
                  <a:lnTo>
                    <a:pt x="55" y="243"/>
                  </a:lnTo>
                  <a:lnTo>
                    <a:pt x="53" y="219"/>
                  </a:lnTo>
                  <a:lnTo>
                    <a:pt x="55" y="209"/>
                  </a:lnTo>
                  <a:lnTo>
                    <a:pt x="55" y="196"/>
                  </a:lnTo>
                  <a:lnTo>
                    <a:pt x="55" y="172"/>
                  </a:lnTo>
                  <a:lnTo>
                    <a:pt x="55" y="160"/>
                  </a:lnTo>
                  <a:lnTo>
                    <a:pt x="55" y="158"/>
                  </a:lnTo>
                  <a:lnTo>
                    <a:pt x="53" y="145"/>
                  </a:lnTo>
                  <a:lnTo>
                    <a:pt x="50" y="128"/>
                  </a:lnTo>
                  <a:lnTo>
                    <a:pt x="44" y="112"/>
                  </a:lnTo>
                  <a:lnTo>
                    <a:pt x="34" y="77"/>
                  </a:lnTo>
                  <a:lnTo>
                    <a:pt x="21" y="39"/>
                  </a:lnTo>
                  <a:lnTo>
                    <a:pt x="7" y="0"/>
                  </a:lnTo>
                  <a:lnTo>
                    <a:pt x="0" y="2"/>
                  </a:lnTo>
                  <a:lnTo>
                    <a:pt x="16" y="41"/>
                  </a:lnTo>
                  <a:lnTo>
                    <a:pt x="27" y="78"/>
                  </a:lnTo>
                  <a:lnTo>
                    <a:pt x="39" y="114"/>
                  </a:lnTo>
                  <a:lnTo>
                    <a:pt x="43" y="129"/>
                  </a:lnTo>
                  <a:lnTo>
                    <a:pt x="46" y="145"/>
                  </a:lnTo>
                  <a:lnTo>
                    <a:pt x="48" y="160"/>
                  </a:lnTo>
                  <a:lnTo>
                    <a:pt x="50" y="172"/>
                  </a:lnTo>
                  <a:lnTo>
                    <a:pt x="48" y="196"/>
                  </a:lnTo>
                  <a:lnTo>
                    <a:pt x="48" y="209"/>
                  </a:lnTo>
                  <a:lnTo>
                    <a:pt x="48" y="219"/>
                  </a:lnTo>
                  <a:lnTo>
                    <a:pt x="48" y="243"/>
                  </a:lnTo>
                  <a:lnTo>
                    <a:pt x="48" y="245"/>
                  </a:lnTo>
                  <a:lnTo>
                    <a:pt x="53" y="270"/>
                  </a:lnTo>
                  <a:lnTo>
                    <a:pt x="60" y="299"/>
                  </a:lnTo>
                  <a:lnTo>
                    <a:pt x="70" y="327"/>
                  </a:lnTo>
                  <a:lnTo>
                    <a:pt x="78" y="357"/>
                  </a:lnTo>
                  <a:lnTo>
                    <a:pt x="85" y="3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3816" y="1725"/>
              <a:ext cx="34" cy="40"/>
            </a:xfrm>
            <a:custGeom>
              <a:avLst/>
              <a:gdLst>
                <a:gd name="T0" fmla="*/ 0 w 46"/>
                <a:gd name="T1" fmla="*/ 55 h 55"/>
                <a:gd name="T2" fmla="*/ 5 w 46"/>
                <a:gd name="T3" fmla="*/ 0 h 55"/>
                <a:gd name="T4" fmla="*/ 46 w 46"/>
                <a:gd name="T5" fmla="*/ 38 h 55"/>
                <a:gd name="T6" fmla="*/ 0 w 46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5">
                  <a:moveTo>
                    <a:pt x="0" y="55"/>
                  </a:moveTo>
                  <a:lnTo>
                    <a:pt x="5" y="0"/>
                  </a:lnTo>
                  <a:lnTo>
                    <a:pt x="46" y="38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3748" y="1931"/>
              <a:ext cx="39" cy="62"/>
            </a:xfrm>
            <a:custGeom>
              <a:avLst/>
              <a:gdLst>
                <a:gd name="T0" fmla="*/ 52 w 52"/>
                <a:gd name="T1" fmla="*/ 80 h 83"/>
                <a:gd name="T2" fmla="*/ 5 w 52"/>
                <a:gd name="T3" fmla="*/ 0 h 83"/>
                <a:gd name="T4" fmla="*/ 0 w 52"/>
                <a:gd name="T5" fmla="*/ 3 h 83"/>
                <a:gd name="T6" fmla="*/ 47 w 52"/>
                <a:gd name="T7" fmla="*/ 83 h 83"/>
                <a:gd name="T8" fmla="*/ 52 w 52"/>
                <a:gd name="T9" fmla="*/ 8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3">
                  <a:moveTo>
                    <a:pt x="52" y="80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47" y="83"/>
                  </a:lnTo>
                  <a:lnTo>
                    <a:pt x="5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3748" y="1931"/>
              <a:ext cx="34" cy="40"/>
            </a:xfrm>
            <a:custGeom>
              <a:avLst/>
              <a:gdLst>
                <a:gd name="T0" fmla="*/ 4 w 46"/>
                <a:gd name="T1" fmla="*/ 52 h 52"/>
                <a:gd name="T2" fmla="*/ 0 w 46"/>
                <a:gd name="T3" fmla="*/ 0 h 52"/>
                <a:gd name="T4" fmla="*/ 46 w 46"/>
                <a:gd name="T5" fmla="*/ 29 h 52"/>
                <a:gd name="T6" fmla="*/ 4 w 46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2">
                  <a:moveTo>
                    <a:pt x="4" y="52"/>
                  </a:moveTo>
                  <a:lnTo>
                    <a:pt x="0" y="0"/>
                  </a:lnTo>
                  <a:lnTo>
                    <a:pt x="46" y="29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 rot="-226397">
              <a:off x="3397" y="2000"/>
              <a:ext cx="351" cy="97"/>
            </a:xfrm>
            <a:custGeom>
              <a:avLst/>
              <a:gdLst>
                <a:gd name="T0" fmla="*/ 207 w 217"/>
                <a:gd name="T1" fmla="*/ 6 h 137"/>
                <a:gd name="T2" fmla="*/ 193 w 217"/>
                <a:gd name="T3" fmla="*/ 15 h 137"/>
                <a:gd name="T4" fmla="*/ 182 w 217"/>
                <a:gd name="T5" fmla="*/ 22 h 137"/>
                <a:gd name="T6" fmla="*/ 168 w 217"/>
                <a:gd name="T7" fmla="*/ 30 h 137"/>
                <a:gd name="T8" fmla="*/ 153 w 217"/>
                <a:gd name="T9" fmla="*/ 39 h 137"/>
                <a:gd name="T10" fmla="*/ 139 w 217"/>
                <a:gd name="T11" fmla="*/ 47 h 137"/>
                <a:gd name="T12" fmla="*/ 124 w 217"/>
                <a:gd name="T13" fmla="*/ 54 h 137"/>
                <a:gd name="T14" fmla="*/ 107 w 217"/>
                <a:gd name="T15" fmla="*/ 63 h 137"/>
                <a:gd name="T16" fmla="*/ 100 w 217"/>
                <a:gd name="T17" fmla="*/ 64 h 137"/>
                <a:gd name="T18" fmla="*/ 100 w 217"/>
                <a:gd name="T19" fmla="*/ 61 h 137"/>
                <a:gd name="T20" fmla="*/ 102 w 217"/>
                <a:gd name="T21" fmla="*/ 57 h 137"/>
                <a:gd name="T22" fmla="*/ 102 w 217"/>
                <a:gd name="T23" fmla="*/ 56 h 137"/>
                <a:gd name="T24" fmla="*/ 102 w 217"/>
                <a:gd name="T25" fmla="*/ 52 h 137"/>
                <a:gd name="T26" fmla="*/ 103 w 217"/>
                <a:gd name="T27" fmla="*/ 49 h 137"/>
                <a:gd name="T28" fmla="*/ 103 w 217"/>
                <a:gd name="T29" fmla="*/ 46 h 137"/>
                <a:gd name="T30" fmla="*/ 105 w 217"/>
                <a:gd name="T31" fmla="*/ 42 h 137"/>
                <a:gd name="T32" fmla="*/ 93 w 217"/>
                <a:gd name="T33" fmla="*/ 54 h 137"/>
                <a:gd name="T34" fmla="*/ 81 w 217"/>
                <a:gd name="T35" fmla="*/ 63 h 137"/>
                <a:gd name="T36" fmla="*/ 68 w 217"/>
                <a:gd name="T37" fmla="*/ 74 h 137"/>
                <a:gd name="T38" fmla="*/ 56 w 217"/>
                <a:gd name="T39" fmla="*/ 85 h 137"/>
                <a:gd name="T40" fmla="*/ 42 w 217"/>
                <a:gd name="T41" fmla="*/ 95 h 137"/>
                <a:gd name="T42" fmla="*/ 30 w 217"/>
                <a:gd name="T43" fmla="*/ 105 h 137"/>
                <a:gd name="T44" fmla="*/ 17 w 217"/>
                <a:gd name="T45" fmla="*/ 115 h 137"/>
                <a:gd name="T46" fmla="*/ 3 w 217"/>
                <a:gd name="T47" fmla="*/ 125 h 137"/>
                <a:gd name="T48" fmla="*/ 8 w 217"/>
                <a:gd name="T49" fmla="*/ 129 h 137"/>
                <a:gd name="T50" fmla="*/ 20 w 217"/>
                <a:gd name="T51" fmla="*/ 129 h 137"/>
                <a:gd name="T52" fmla="*/ 32 w 217"/>
                <a:gd name="T53" fmla="*/ 131 h 137"/>
                <a:gd name="T54" fmla="*/ 44 w 217"/>
                <a:gd name="T55" fmla="*/ 132 h 137"/>
                <a:gd name="T56" fmla="*/ 56 w 217"/>
                <a:gd name="T57" fmla="*/ 134 h 137"/>
                <a:gd name="T58" fmla="*/ 68 w 217"/>
                <a:gd name="T59" fmla="*/ 134 h 137"/>
                <a:gd name="T60" fmla="*/ 81 w 217"/>
                <a:gd name="T61" fmla="*/ 136 h 137"/>
                <a:gd name="T62" fmla="*/ 91 w 217"/>
                <a:gd name="T63" fmla="*/ 136 h 137"/>
                <a:gd name="T64" fmla="*/ 98 w 217"/>
                <a:gd name="T65" fmla="*/ 136 h 137"/>
                <a:gd name="T66" fmla="*/ 98 w 217"/>
                <a:gd name="T67" fmla="*/ 132 h 137"/>
                <a:gd name="T68" fmla="*/ 98 w 217"/>
                <a:gd name="T69" fmla="*/ 129 h 137"/>
                <a:gd name="T70" fmla="*/ 97 w 217"/>
                <a:gd name="T71" fmla="*/ 125 h 137"/>
                <a:gd name="T72" fmla="*/ 97 w 217"/>
                <a:gd name="T73" fmla="*/ 122 h 137"/>
                <a:gd name="T74" fmla="*/ 97 w 217"/>
                <a:gd name="T75" fmla="*/ 119 h 137"/>
                <a:gd name="T76" fmla="*/ 97 w 217"/>
                <a:gd name="T77" fmla="*/ 115 h 137"/>
                <a:gd name="T78" fmla="*/ 97 w 217"/>
                <a:gd name="T79" fmla="*/ 112 h 137"/>
                <a:gd name="T80" fmla="*/ 100 w 217"/>
                <a:gd name="T81" fmla="*/ 107 h 137"/>
                <a:gd name="T82" fmla="*/ 117 w 217"/>
                <a:gd name="T83" fmla="*/ 100 h 137"/>
                <a:gd name="T84" fmla="*/ 132 w 217"/>
                <a:gd name="T85" fmla="*/ 91 h 137"/>
                <a:gd name="T86" fmla="*/ 148 w 217"/>
                <a:gd name="T87" fmla="*/ 85 h 137"/>
                <a:gd name="T88" fmla="*/ 163 w 217"/>
                <a:gd name="T89" fmla="*/ 76 h 137"/>
                <a:gd name="T90" fmla="*/ 176 w 217"/>
                <a:gd name="T91" fmla="*/ 68 h 137"/>
                <a:gd name="T92" fmla="*/ 192 w 217"/>
                <a:gd name="T93" fmla="*/ 61 h 137"/>
                <a:gd name="T94" fmla="*/ 204 w 217"/>
                <a:gd name="T95" fmla="*/ 52 h 137"/>
                <a:gd name="T96" fmla="*/ 217 w 217"/>
                <a:gd name="T97" fmla="*/ 44 h 137"/>
                <a:gd name="T98" fmla="*/ 216 w 217"/>
                <a:gd name="T99" fmla="*/ 39 h 137"/>
                <a:gd name="T100" fmla="*/ 216 w 217"/>
                <a:gd name="T101" fmla="*/ 34 h 137"/>
                <a:gd name="T102" fmla="*/ 216 w 217"/>
                <a:gd name="T103" fmla="*/ 29 h 137"/>
                <a:gd name="T104" fmla="*/ 216 w 217"/>
                <a:gd name="T105" fmla="*/ 23 h 137"/>
                <a:gd name="T106" fmla="*/ 216 w 217"/>
                <a:gd name="T107" fmla="*/ 18 h 137"/>
                <a:gd name="T108" fmla="*/ 216 w 217"/>
                <a:gd name="T109" fmla="*/ 13 h 137"/>
                <a:gd name="T110" fmla="*/ 216 w 217"/>
                <a:gd name="T111" fmla="*/ 8 h 137"/>
                <a:gd name="T112" fmla="*/ 216 w 217"/>
                <a:gd name="T113" fmla="*/ 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7" h="137">
                  <a:moveTo>
                    <a:pt x="216" y="0"/>
                  </a:moveTo>
                  <a:lnTo>
                    <a:pt x="212" y="1"/>
                  </a:lnTo>
                  <a:lnTo>
                    <a:pt x="209" y="3"/>
                  </a:lnTo>
                  <a:lnTo>
                    <a:pt x="207" y="6"/>
                  </a:lnTo>
                  <a:lnTo>
                    <a:pt x="204" y="8"/>
                  </a:lnTo>
                  <a:lnTo>
                    <a:pt x="200" y="10"/>
                  </a:lnTo>
                  <a:lnTo>
                    <a:pt x="197" y="12"/>
                  </a:lnTo>
                  <a:lnTo>
                    <a:pt x="193" y="15"/>
                  </a:lnTo>
                  <a:lnTo>
                    <a:pt x="192" y="15"/>
                  </a:lnTo>
                  <a:lnTo>
                    <a:pt x="187" y="18"/>
                  </a:lnTo>
                  <a:lnTo>
                    <a:pt x="183" y="20"/>
                  </a:lnTo>
                  <a:lnTo>
                    <a:pt x="182" y="22"/>
                  </a:lnTo>
                  <a:lnTo>
                    <a:pt x="178" y="23"/>
                  </a:lnTo>
                  <a:lnTo>
                    <a:pt x="175" y="27"/>
                  </a:lnTo>
                  <a:lnTo>
                    <a:pt x="171" y="29"/>
                  </a:lnTo>
                  <a:lnTo>
                    <a:pt x="168" y="30"/>
                  </a:lnTo>
                  <a:lnTo>
                    <a:pt x="165" y="32"/>
                  </a:lnTo>
                  <a:lnTo>
                    <a:pt x="159" y="34"/>
                  </a:lnTo>
                  <a:lnTo>
                    <a:pt x="158" y="37"/>
                  </a:lnTo>
                  <a:lnTo>
                    <a:pt x="153" y="39"/>
                  </a:lnTo>
                  <a:lnTo>
                    <a:pt x="149" y="40"/>
                  </a:lnTo>
                  <a:lnTo>
                    <a:pt x="146" y="42"/>
                  </a:lnTo>
                  <a:lnTo>
                    <a:pt x="142" y="44"/>
                  </a:lnTo>
                  <a:lnTo>
                    <a:pt x="139" y="47"/>
                  </a:lnTo>
                  <a:lnTo>
                    <a:pt x="136" y="47"/>
                  </a:lnTo>
                  <a:lnTo>
                    <a:pt x="131" y="51"/>
                  </a:lnTo>
                  <a:lnTo>
                    <a:pt x="127" y="52"/>
                  </a:lnTo>
                  <a:lnTo>
                    <a:pt x="124" y="54"/>
                  </a:lnTo>
                  <a:lnTo>
                    <a:pt x="120" y="56"/>
                  </a:lnTo>
                  <a:lnTo>
                    <a:pt x="117" y="57"/>
                  </a:lnTo>
                  <a:lnTo>
                    <a:pt x="112" y="59"/>
                  </a:lnTo>
                  <a:lnTo>
                    <a:pt x="107" y="63"/>
                  </a:lnTo>
                  <a:lnTo>
                    <a:pt x="103" y="63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00" y="63"/>
                  </a:lnTo>
                  <a:lnTo>
                    <a:pt x="100" y="63"/>
                  </a:lnTo>
                  <a:lnTo>
                    <a:pt x="100" y="63"/>
                  </a:lnTo>
                  <a:lnTo>
                    <a:pt x="100" y="61"/>
                  </a:lnTo>
                  <a:lnTo>
                    <a:pt x="100" y="61"/>
                  </a:lnTo>
                  <a:lnTo>
                    <a:pt x="100" y="59"/>
                  </a:lnTo>
                  <a:lnTo>
                    <a:pt x="102" y="59"/>
                  </a:lnTo>
                  <a:lnTo>
                    <a:pt x="102" y="57"/>
                  </a:lnTo>
                  <a:lnTo>
                    <a:pt x="102" y="57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03" y="49"/>
                  </a:lnTo>
                  <a:lnTo>
                    <a:pt x="103" y="49"/>
                  </a:lnTo>
                  <a:lnTo>
                    <a:pt x="103" y="47"/>
                  </a:lnTo>
                  <a:lnTo>
                    <a:pt x="103" y="47"/>
                  </a:lnTo>
                  <a:lnTo>
                    <a:pt x="103" y="47"/>
                  </a:lnTo>
                  <a:lnTo>
                    <a:pt x="103" y="46"/>
                  </a:lnTo>
                  <a:lnTo>
                    <a:pt x="105" y="46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42"/>
                  </a:lnTo>
                  <a:lnTo>
                    <a:pt x="102" y="46"/>
                  </a:lnTo>
                  <a:lnTo>
                    <a:pt x="98" y="47"/>
                  </a:lnTo>
                  <a:lnTo>
                    <a:pt x="97" y="51"/>
                  </a:lnTo>
                  <a:lnTo>
                    <a:pt x="93" y="54"/>
                  </a:lnTo>
                  <a:lnTo>
                    <a:pt x="90" y="56"/>
                  </a:lnTo>
                  <a:lnTo>
                    <a:pt x="86" y="59"/>
                  </a:lnTo>
                  <a:lnTo>
                    <a:pt x="83" y="61"/>
                  </a:lnTo>
                  <a:lnTo>
                    <a:pt x="81" y="63"/>
                  </a:lnTo>
                  <a:lnTo>
                    <a:pt x="78" y="66"/>
                  </a:lnTo>
                  <a:lnTo>
                    <a:pt x="74" y="69"/>
                  </a:lnTo>
                  <a:lnTo>
                    <a:pt x="71" y="71"/>
                  </a:lnTo>
                  <a:lnTo>
                    <a:pt x="68" y="74"/>
                  </a:lnTo>
                  <a:lnTo>
                    <a:pt x="66" y="76"/>
                  </a:lnTo>
                  <a:lnTo>
                    <a:pt x="63" y="80"/>
                  </a:lnTo>
                  <a:lnTo>
                    <a:pt x="59" y="81"/>
                  </a:lnTo>
                  <a:lnTo>
                    <a:pt x="56" y="85"/>
                  </a:lnTo>
                  <a:lnTo>
                    <a:pt x="52" y="86"/>
                  </a:lnTo>
                  <a:lnTo>
                    <a:pt x="49" y="90"/>
                  </a:lnTo>
                  <a:lnTo>
                    <a:pt x="46" y="91"/>
                  </a:lnTo>
                  <a:lnTo>
                    <a:pt x="42" y="95"/>
                  </a:lnTo>
                  <a:lnTo>
                    <a:pt x="40" y="97"/>
                  </a:lnTo>
                  <a:lnTo>
                    <a:pt x="35" y="100"/>
                  </a:lnTo>
                  <a:lnTo>
                    <a:pt x="34" y="103"/>
                  </a:lnTo>
                  <a:lnTo>
                    <a:pt x="30" y="105"/>
                  </a:lnTo>
                  <a:lnTo>
                    <a:pt x="27" y="107"/>
                  </a:lnTo>
                  <a:lnTo>
                    <a:pt x="23" y="110"/>
                  </a:lnTo>
                  <a:lnTo>
                    <a:pt x="20" y="112"/>
                  </a:lnTo>
                  <a:lnTo>
                    <a:pt x="17" y="115"/>
                  </a:lnTo>
                  <a:lnTo>
                    <a:pt x="13" y="117"/>
                  </a:lnTo>
                  <a:lnTo>
                    <a:pt x="10" y="120"/>
                  </a:lnTo>
                  <a:lnTo>
                    <a:pt x="6" y="122"/>
                  </a:lnTo>
                  <a:lnTo>
                    <a:pt x="3" y="125"/>
                  </a:lnTo>
                  <a:lnTo>
                    <a:pt x="0" y="127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8" y="129"/>
                  </a:lnTo>
                  <a:lnTo>
                    <a:pt x="12" y="129"/>
                  </a:lnTo>
                  <a:lnTo>
                    <a:pt x="15" y="129"/>
                  </a:lnTo>
                  <a:lnTo>
                    <a:pt x="17" y="129"/>
                  </a:lnTo>
                  <a:lnTo>
                    <a:pt x="20" y="129"/>
                  </a:lnTo>
                  <a:lnTo>
                    <a:pt x="23" y="131"/>
                  </a:lnTo>
                  <a:lnTo>
                    <a:pt x="27" y="131"/>
                  </a:lnTo>
                  <a:lnTo>
                    <a:pt x="30" y="131"/>
                  </a:lnTo>
                  <a:lnTo>
                    <a:pt x="32" y="131"/>
                  </a:lnTo>
                  <a:lnTo>
                    <a:pt x="35" y="131"/>
                  </a:lnTo>
                  <a:lnTo>
                    <a:pt x="39" y="131"/>
                  </a:lnTo>
                  <a:lnTo>
                    <a:pt x="40" y="132"/>
                  </a:lnTo>
                  <a:lnTo>
                    <a:pt x="44" y="132"/>
                  </a:lnTo>
                  <a:lnTo>
                    <a:pt x="47" y="132"/>
                  </a:lnTo>
                  <a:lnTo>
                    <a:pt x="51" y="132"/>
                  </a:lnTo>
                  <a:lnTo>
                    <a:pt x="52" y="132"/>
                  </a:lnTo>
                  <a:lnTo>
                    <a:pt x="56" y="134"/>
                  </a:lnTo>
                  <a:lnTo>
                    <a:pt x="59" y="134"/>
                  </a:lnTo>
                  <a:lnTo>
                    <a:pt x="63" y="134"/>
                  </a:lnTo>
                  <a:lnTo>
                    <a:pt x="66" y="134"/>
                  </a:lnTo>
                  <a:lnTo>
                    <a:pt x="68" y="134"/>
                  </a:lnTo>
                  <a:lnTo>
                    <a:pt x="71" y="136"/>
                  </a:lnTo>
                  <a:lnTo>
                    <a:pt x="74" y="136"/>
                  </a:lnTo>
                  <a:lnTo>
                    <a:pt x="78" y="136"/>
                  </a:lnTo>
                  <a:lnTo>
                    <a:pt x="81" y="136"/>
                  </a:lnTo>
                  <a:lnTo>
                    <a:pt x="83" y="136"/>
                  </a:lnTo>
                  <a:lnTo>
                    <a:pt x="86" y="136"/>
                  </a:lnTo>
                  <a:lnTo>
                    <a:pt x="90" y="136"/>
                  </a:lnTo>
                  <a:lnTo>
                    <a:pt x="91" y="136"/>
                  </a:lnTo>
                  <a:lnTo>
                    <a:pt x="95" y="137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98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8" y="131"/>
                  </a:lnTo>
                  <a:lnTo>
                    <a:pt x="98" y="131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8" y="127"/>
                  </a:lnTo>
                  <a:lnTo>
                    <a:pt x="98" y="127"/>
                  </a:lnTo>
                  <a:lnTo>
                    <a:pt x="97" y="125"/>
                  </a:lnTo>
                  <a:lnTo>
                    <a:pt x="97" y="125"/>
                  </a:lnTo>
                  <a:lnTo>
                    <a:pt x="97" y="124"/>
                  </a:lnTo>
                  <a:lnTo>
                    <a:pt x="97" y="124"/>
                  </a:lnTo>
                  <a:lnTo>
                    <a:pt x="97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97" y="120"/>
                  </a:lnTo>
                  <a:lnTo>
                    <a:pt x="97" y="119"/>
                  </a:lnTo>
                  <a:lnTo>
                    <a:pt x="97" y="119"/>
                  </a:lnTo>
                  <a:lnTo>
                    <a:pt x="97" y="117"/>
                  </a:lnTo>
                  <a:lnTo>
                    <a:pt x="97" y="117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97" y="114"/>
                  </a:lnTo>
                  <a:lnTo>
                    <a:pt x="97" y="112"/>
                  </a:lnTo>
                  <a:lnTo>
                    <a:pt x="97" y="112"/>
                  </a:lnTo>
                  <a:lnTo>
                    <a:pt x="97" y="110"/>
                  </a:lnTo>
                  <a:lnTo>
                    <a:pt x="97" y="110"/>
                  </a:lnTo>
                  <a:lnTo>
                    <a:pt x="97" y="108"/>
                  </a:lnTo>
                  <a:lnTo>
                    <a:pt x="100" y="107"/>
                  </a:lnTo>
                  <a:lnTo>
                    <a:pt x="105" y="105"/>
                  </a:lnTo>
                  <a:lnTo>
                    <a:pt x="108" y="103"/>
                  </a:lnTo>
                  <a:lnTo>
                    <a:pt x="114" y="102"/>
                  </a:lnTo>
                  <a:lnTo>
                    <a:pt x="117" y="100"/>
                  </a:lnTo>
                  <a:lnTo>
                    <a:pt x="120" y="98"/>
                  </a:lnTo>
                  <a:lnTo>
                    <a:pt x="125" y="95"/>
                  </a:lnTo>
                  <a:lnTo>
                    <a:pt x="129" y="93"/>
                  </a:lnTo>
                  <a:lnTo>
                    <a:pt x="132" y="91"/>
                  </a:lnTo>
                  <a:lnTo>
                    <a:pt x="136" y="90"/>
                  </a:lnTo>
                  <a:lnTo>
                    <a:pt x="141" y="88"/>
                  </a:lnTo>
                  <a:lnTo>
                    <a:pt x="144" y="86"/>
                  </a:lnTo>
                  <a:lnTo>
                    <a:pt x="148" y="85"/>
                  </a:lnTo>
                  <a:lnTo>
                    <a:pt x="151" y="81"/>
                  </a:lnTo>
                  <a:lnTo>
                    <a:pt x="156" y="80"/>
                  </a:lnTo>
                  <a:lnTo>
                    <a:pt x="159" y="78"/>
                  </a:lnTo>
                  <a:lnTo>
                    <a:pt x="163" y="76"/>
                  </a:lnTo>
                  <a:lnTo>
                    <a:pt x="166" y="74"/>
                  </a:lnTo>
                  <a:lnTo>
                    <a:pt x="170" y="73"/>
                  </a:lnTo>
                  <a:lnTo>
                    <a:pt x="173" y="71"/>
                  </a:lnTo>
                  <a:lnTo>
                    <a:pt x="176" y="68"/>
                  </a:lnTo>
                  <a:lnTo>
                    <a:pt x="182" y="66"/>
                  </a:lnTo>
                  <a:lnTo>
                    <a:pt x="183" y="64"/>
                  </a:lnTo>
                  <a:lnTo>
                    <a:pt x="188" y="63"/>
                  </a:lnTo>
                  <a:lnTo>
                    <a:pt x="192" y="61"/>
                  </a:lnTo>
                  <a:lnTo>
                    <a:pt x="193" y="57"/>
                  </a:lnTo>
                  <a:lnTo>
                    <a:pt x="199" y="56"/>
                  </a:lnTo>
                  <a:lnTo>
                    <a:pt x="200" y="54"/>
                  </a:lnTo>
                  <a:lnTo>
                    <a:pt x="204" y="52"/>
                  </a:lnTo>
                  <a:lnTo>
                    <a:pt x="209" y="49"/>
                  </a:lnTo>
                  <a:lnTo>
                    <a:pt x="210" y="47"/>
                  </a:lnTo>
                  <a:lnTo>
                    <a:pt x="214" y="46"/>
                  </a:lnTo>
                  <a:lnTo>
                    <a:pt x="217" y="44"/>
                  </a:lnTo>
                  <a:lnTo>
                    <a:pt x="217" y="42"/>
                  </a:lnTo>
                  <a:lnTo>
                    <a:pt x="217" y="42"/>
                  </a:lnTo>
                  <a:lnTo>
                    <a:pt x="217" y="40"/>
                  </a:lnTo>
                  <a:lnTo>
                    <a:pt x="216" y="39"/>
                  </a:lnTo>
                  <a:lnTo>
                    <a:pt x="216" y="37"/>
                  </a:lnTo>
                  <a:lnTo>
                    <a:pt x="216" y="37"/>
                  </a:lnTo>
                  <a:lnTo>
                    <a:pt x="216" y="35"/>
                  </a:lnTo>
                  <a:lnTo>
                    <a:pt x="216" y="34"/>
                  </a:lnTo>
                  <a:lnTo>
                    <a:pt x="216" y="32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16" y="29"/>
                  </a:lnTo>
                  <a:lnTo>
                    <a:pt x="216" y="27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6" y="23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0"/>
                  </a:lnTo>
                  <a:lnTo>
                    <a:pt x="216" y="18"/>
                  </a:lnTo>
                  <a:lnTo>
                    <a:pt x="216" y="17"/>
                  </a:lnTo>
                  <a:lnTo>
                    <a:pt x="216" y="15"/>
                  </a:lnTo>
                  <a:lnTo>
                    <a:pt x="216" y="15"/>
                  </a:lnTo>
                  <a:lnTo>
                    <a:pt x="216" y="13"/>
                  </a:lnTo>
                  <a:lnTo>
                    <a:pt x="216" y="12"/>
                  </a:lnTo>
                  <a:lnTo>
                    <a:pt x="216" y="10"/>
                  </a:lnTo>
                  <a:lnTo>
                    <a:pt x="216" y="10"/>
                  </a:lnTo>
                  <a:lnTo>
                    <a:pt x="216" y="8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16" y="5"/>
                  </a:lnTo>
                  <a:lnTo>
                    <a:pt x="216" y="3"/>
                  </a:lnTo>
                  <a:lnTo>
                    <a:pt x="216" y="1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3628" y="2442"/>
              <a:ext cx="216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3578" y="2645"/>
              <a:ext cx="38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290513" indent="-290513" fontAlgn="auto">
                <a:spcBef>
                  <a:spcPct val="20000"/>
                </a:spcBef>
                <a:spcAft>
                  <a:spcPct val="3000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+mn-lt"/>
                  <a:cs typeface="+mn-cs"/>
                </a:rPr>
                <a:t>100%</a:t>
              </a:r>
              <a:endParaRPr lang="en-US" sz="1200" kern="0" dirty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4055" y="2454"/>
              <a:ext cx="216" cy="9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4061" y="2645"/>
              <a:ext cx="382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290513" indent="-290513" fontAlgn="auto">
                <a:spcBef>
                  <a:spcPct val="20000"/>
                </a:spcBef>
                <a:spcAft>
                  <a:spcPct val="3000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+mn-lt"/>
                  <a:cs typeface="+mn-cs"/>
                </a:rPr>
                <a:t>100%</a:t>
              </a:r>
              <a:endParaRPr lang="en-US" sz="1200" kern="0" dirty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4290" y="2608"/>
              <a:ext cx="193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3844" y="2180"/>
              <a:ext cx="41" cy="216"/>
            </a:xfrm>
            <a:custGeom>
              <a:avLst/>
              <a:gdLst>
                <a:gd name="T0" fmla="*/ 0 w 55"/>
                <a:gd name="T1" fmla="*/ 7 h 286"/>
                <a:gd name="T2" fmla="*/ 55 w 55"/>
                <a:gd name="T3" fmla="*/ 0 h 286"/>
                <a:gd name="T4" fmla="*/ 55 w 55"/>
                <a:gd name="T5" fmla="*/ 286 h 286"/>
                <a:gd name="T6" fmla="*/ 0 w 55"/>
                <a:gd name="T7" fmla="*/ 286 h 286"/>
                <a:gd name="T8" fmla="*/ 0 w 55"/>
                <a:gd name="T9" fmla="*/ 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86">
                  <a:moveTo>
                    <a:pt x="0" y="7"/>
                  </a:moveTo>
                  <a:lnTo>
                    <a:pt x="55" y="0"/>
                  </a:lnTo>
                  <a:lnTo>
                    <a:pt x="55" y="286"/>
                  </a:lnTo>
                  <a:lnTo>
                    <a:pt x="0" y="28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841" y="2177"/>
              <a:ext cx="50" cy="223"/>
            </a:xfrm>
            <a:custGeom>
              <a:avLst/>
              <a:gdLst>
                <a:gd name="T0" fmla="*/ 10 w 65"/>
                <a:gd name="T1" fmla="*/ 17 h 296"/>
                <a:gd name="T2" fmla="*/ 55 w 65"/>
                <a:gd name="T3" fmla="*/ 12 h 296"/>
                <a:gd name="T4" fmla="*/ 55 w 65"/>
                <a:gd name="T5" fmla="*/ 286 h 296"/>
                <a:gd name="T6" fmla="*/ 10 w 65"/>
                <a:gd name="T7" fmla="*/ 286 h 296"/>
                <a:gd name="T8" fmla="*/ 10 w 65"/>
                <a:gd name="T9" fmla="*/ 17 h 296"/>
                <a:gd name="T10" fmla="*/ 0 w 65"/>
                <a:gd name="T11" fmla="*/ 9 h 296"/>
                <a:gd name="T12" fmla="*/ 0 w 65"/>
                <a:gd name="T13" fmla="*/ 296 h 296"/>
                <a:gd name="T14" fmla="*/ 65 w 65"/>
                <a:gd name="T15" fmla="*/ 296 h 296"/>
                <a:gd name="T16" fmla="*/ 65 w 65"/>
                <a:gd name="T17" fmla="*/ 0 h 296"/>
                <a:gd name="T18" fmla="*/ 0 w 65"/>
                <a:gd name="T19" fmla="*/ 9 h 296"/>
                <a:gd name="T20" fmla="*/ 10 w 65"/>
                <a:gd name="T21" fmla="*/ 1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296">
                  <a:moveTo>
                    <a:pt x="10" y="17"/>
                  </a:moveTo>
                  <a:lnTo>
                    <a:pt x="55" y="12"/>
                  </a:lnTo>
                  <a:lnTo>
                    <a:pt x="55" y="286"/>
                  </a:lnTo>
                  <a:lnTo>
                    <a:pt x="10" y="286"/>
                  </a:lnTo>
                  <a:lnTo>
                    <a:pt x="10" y="17"/>
                  </a:lnTo>
                  <a:lnTo>
                    <a:pt x="0" y="9"/>
                  </a:lnTo>
                  <a:lnTo>
                    <a:pt x="0" y="296"/>
                  </a:lnTo>
                  <a:lnTo>
                    <a:pt x="65" y="296"/>
                  </a:lnTo>
                  <a:lnTo>
                    <a:pt x="65" y="0"/>
                  </a:lnTo>
                  <a:lnTo>
                    <a:pt x="0" y="9"/>
                  </a:lnTo>
                  <a:lnTo>
                    <a:pt x="1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3411" y="2230"/>
              <a:ext cx="41" cy="166"/>
            </a:xfrm>
            <a:custGeom>
              <a:avLst/>
              <a:gdLst>
                <a:gd name="T0" fmla="*/ 0 w 54"/>
                <a:gd name="T1" fmla="*/ 6 h 219"/>
                <a:gd name="T2" fmla="*/ 54 w 54"/>
                <a:gd name="T3" fmla="*/ 0 h 219"/>
                <a:gd name="T4" fmla="*/ 54 w 54"/>
                <a:gd name="T5" fmla="*/ 219 h 219"/>
                <a:gd name="T6" fmla="*/ 0 w 54"/>
                <a:gd name="T7" fmla="*/ 219 h 219"/>
                <a:gd name="T8" fmla="*/ 0 w 54"/>
                <a:gd name="T9" fmla="*/ 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19">
                  <a:moveTo>
                    <a:pt x="0" y="6"/>
                  </a:moveTo>
                  <a:lnTo>
                    <a:pt x="54" y="0"/>
                  </a:lnTo>
                  <a:lnTo>
                    <a:pt x="54" y="219"/>
                  </a:lnTo>
                  <a:lnTo>
                    <a:pt x="0" y="219"/>
                  </a:lnTo>
                  <a:lnTo>
                    <a:pt x="0" y="6"/>
                  </a:lnTo>
                  <a:close/>
                </a:path>
              </a:pathLst>
            </a:custGeom>
            <a:no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3407" y="2228"/>
              <a:ext cx="50" cy="173"/>
            </a:xfrm>
            <a:custGeom>
              <a:avLst/>
              <a:gdLst>
                <a:gd name="T0" fmla="*/ 10 w 64"/>
                <a:gd name="T1" fmla="*/ 17 h 230"/>
                <a:gd name="T2" fmla="*/ 54 w 64"/>
                <a:gd name="T3" fmla="*/ 12 h 230"/>
                <a:gd name="T4" fmla="*/ 54 w 64"/>
                <a:gd name="T5" fmla="*/ 220 h 230"/>
                <a:gd name="T6" fmla="*/ 10 w 64"/>
                <a:gd name="T7" fmla="*/ 220 h 230"/>
                <a:gd name="T8" fmla="*/ 10 w 64"/>
                <a:gd name="T9" fmla="*/ 17 h 230"/>
                <a:gd name="T10" fmla="*/ 0 w 64"/>
                <a:gd name="T11" fmla="*/ 9 h 230"/>
                <a:gd name="T12" fmla="*/ 0 w 64"/>
                <a:gd name="T13" fmla="*/ 230 h 230"/>
                <a:gd name="T14" fmla="*/ 64 w 64"/>
                <a:gd name="T15" fmla="*/ 230 h 230"/>
                <a:gd name="T16" fmla="*/ 64 w 64"/>
                <a:gd name="T17" fmla="*/ 0 h 230"/>
                <a:gd name="T18" fmla="*/ 0 w 64"/>
                <a:gd name="T19" fmla="*/ 9 h 230"/>
                <a:gd name="T20" fmla="*/ 10 w 64"/>
                <a:gd name="T21" fmla="*/ 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0">
                  <a:moveTo>
                    <a:pt x="10" y="17"/>
                  </a:moveTo>
                  <a:lnTo>
                    <a:pt x="54" y="12"/>
                  </a:lnTo>
                  <a:lnTo>
                    <a:pt x="54" y="220"/>
                  </a:lnTo>
                  <a:lnTo>
                    <a:pt x="10" y="220"/>
                  </a:lnTo>
                  <a:lnTo>
                    <a:pt x="10" y="17"/>
                  </a:lnTo>
                  <a:lnTo>
                    <a:pt x="0" y="9"/>
                  </a:lnTo>
                  <a:lnTo>
                    <a:pt x="0" y="230"/>
                  </a:lnTo>
                  <a:lnTo>
                    <a:pt x="64" y="230"/>
                  </a:lnTo>
                  <a:lnTo>
                    <a:pt x="64" y="0"/>
                  </a:lnTo>
                  <a:lnTo>
                    <a:pt x="0" y="9"/>
                  </a:lnTo>
                  <a:lnTo>
                    <a:pt x="1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3029" y="2562"/>
              <a:ext cx="64" cy="43"/>
            </a:xfrm>
            <a:custGeom>
              <a:avLst/>
              <a:gdLst>
                <a:gd name="T0" fmla="*/ 0 w 85"/>
                <a:gd name="T1" fmla="*/ 0 h 58"/>
                <a:gd name="T2" fmla="*/ 85 w 85"/>
                <a:gd name="T3" fmla="*/ 2 h 58"/>
                <a:gd name="T4" fmla="*/ 85 w 85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58">
                  <a:moveTo>
                    <a:pt x="0" y="0"/>
                  </a:moveTo>
                  <a:lnTo>
                    <a:pt x="85" y="2"/>
                  </a:lnTo>
                  <a:lnTo>
                    <a:pt x="85" y="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3280" y="2189"/>
              <a:ext cx="312" cy="59"/>
            </a:xfrm>
            <a:custGeom>
              <a:avLst/>
              <a:gdLst>
                <a:gd name="T0" fmla="*/ 408 w 412"/>
                <a:gd name="T1" fmla="*/ 0 h 79"/>
                <a:gd name="T2" fmla="*/ 9 w 412"/>
                <a:gd name="T3" fmla="*/ 48 h 79"/>
                <a:gd name="T4" fmla="*/ 0 w 412"/>
                <a:gd name="T5" fmla="*/ 48 h 79"/>
                <a:gd name="T6" fmla="*/ 9 w 412"/>
                <a:gd name="T7" fmla="*/ 79 h 79"/>
                <a:gd name="T8" fmla="*/ 412 w 412"/>
                <a:gd name="T9" fmla="*/ 31 h 79"/>
                <a:gd name="T10" fmla="*/ 408 w 41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79">
                  <a:moveTo>
                    <a:pt x="408" y="0"/>
                  </a:moveTo>
                  <a:lnTo>
                    <a:pt x="9" y="48"/>
                  </a:lnTo>
                  <a:lnTo>
                    <a:pt x="0" y="48"/>
                  </a:lnTo>
                  <a:lnTo>
                    <a:pt x="9" y="79"/>
                  </a:lnTo>
                  <a:lnTo>
                    <a:pt x="412" y="31"/>
                  </a:lnTo>
                  <a:lnTo>
                    <a:pt x="4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3286" y="2190"/>
              <a:ext cx="305" cy="57"/>
            </a:xfrm>
            <a:custGeom>
              <a:avLst/>
              <a:gdLst>
                <a:gd name="T0" fmla="*/ 0 w 405"/>
                <a:gd name="T1" fmla="*/ 47 h 75"/>
                <a:gd name="T2" fmla="*/ 2 w 405"/>
                <a:gd name="T3" fmla="*/ 75 h 75"/>
                <a:gd name="T4" fmla="*/ 405 w 405"/>
                <a:gd name="T5" fmla="*/ 27 h 75"/>
                <a:gd name="T6" fmla="*/ 401 w 405"/>
                <a:gd name="T7" fmla="*/ 0 h 75"/>
                <a:gd name="T8" fmla="*/ 0 w 405"/>
                <a:gd name="T9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75">
                  <a:moveTo>
                    <a:pt x="0" y="47"/>
                  </a:moveTo>
                  <a:lnTo>
                    <a:pt x="2" y="75"/>
                  </a:lnTo>
                  <a:lnTo>
                    <a:pt x="405" y="27"/>
                  </a:lnTo>
                  <a:lnTo>
                    <a:pt x="401" y="0"/>
                  </a:lnTo>
                  <a:lnTo>
                    <a:pt x="0" y="47"/>
                  </a:lnTo>
                  <a:close/>
                </a:path>
              </a:pathLst>
            </a:custGeom>
            <a:noFill/>
            <a:ln w="1651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3650" y="2142"/>
              <a:ext cx="387" cy="63"/>
            </a:xfrm>
            <a:custGeom>
              <a:avLst/>
              <a:gdLst>
                <a:gd name="T0" fmla="*/ 0 w 513"/>
                <a:gd name="T1" fmla="*/ 57 h 84"/>
                <a:gd name="T2" fmla="*/ 3 w 513"/>
                <a:gd name="T3" fmla="*/ 84 h 84"/>
                <a:gd name="T4" fmla="*/ 513 w 513"/>
                <a:gd name="T5" fmla="*/ 26 h 84"/>
                <a:gd name="T6" fmla="*/ 510 w 513"/>
                <a:gd name="T7" fmla="*/ 0 h 84"/>
                <a:gd name="T8" fmla="*/ 0 w 513"/>
                <a:gd name="T9" fmla="*/ 5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4">
                  <a:moveTo>
                    <a:pt x="0" y="57"/>
                  </a:moveTo>
                  <a:lnTo>
                    <a:pt x="3" y="84"/>
                  </a:lnTo>
                  <a:lnTo>
                    <a:pt x="513" y="26"/>
                  </a:lnTo>
                  <a:lnTo>
                    <a:pt x="5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CC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4115" y="2097"/>
              <a:ext cx="305" cy="53"/>
            </a:xfrm>
            <a:custGeom>
              <a:avLst/>
              <a:gdLst>
                <a:gd name="T0" fmla="*/ 0 w 407"/>
                <a:gd name="T1" fmla="*/ 44 h 69"/>
                <a:gd name="T2" fmla="*/ 4 w 407"/>
                <a:gd name="T3" fmla="*/ 69 h 69"/>
                <a:gd name="T4" fmla="*/ 407 w 407"/>
                <a:gd name="T5" fmla="*/ 23 h 69"/>
                <a:gd name="T6" fmla="*/ 403 w 407"/>
                <a:gd name="T7" fmla="*/ 0 h 69"/>
                <a:gd name="T8" fmla="*/ 0 w 407"/>
                <a:gd name="T9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69">
                  <a:moveTo>
                    <a:pt x="0" y="44"/>
                  </a:moveTo>
                  <a:lnTo>
                    <a:pt x="4" y="69"/>
                  </a:lnTo>
                  <a:lnTo>
                    <a:pt x="407" y="23"/>
                  </a:lnTo>
                  <a:lnTo>
                    <a:pt x="403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F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998" y="2525"/>
              <a:ext cx="1092" cy="79"/>
            </a:xfrm>
            <a:custGeom>
              <a:avLst/>
              <a:gdLst>
                <a:gd name="T0" fmla="*/ 0 w 1446"/>
                <a:gd name="T1" fmla="*/ 47 h 103"/>
                <a:gd name="T2" fmla="*/ 243 w 1446"/>
                <a:gd name="T3" fmla="*/ 47 h 103"/>
                <a:gd name="T4" fmla="*/ 243 w 1446"/>
                <a:gd name="T5" fmla="*/ 1 h 103"/>
                <a:gd name="T6" fmla="*/ 301 w 1446"/>
                <a:gd name="T7" fmla="*/ 1 h 103"/>
                <a:gd name="T8" fmla="*/ 301 w 1446"/>
                <a:gd name="T9" fmla="*/ 47 h 103"/>
                <a:gd name="T10" fmla="*/ 826 w 1446"/>
                <a:gd name="T11" fmla="*/ 47 h 103"/>
                <a:gd name="T12" fmla="*/ 826 w 1446"/>
                <a:gd name="T13" fmla="*/ 1 h 103"/>
                <a:gd name="T14" fmla="*/ 884 w 1446"/>
                <a:gd name="T15" fmla="*/ 1 h 103"/>
                <a:gd name="T16" fmla="*/ 884 w 1446"/>
                <a:gd name="T17" fmla="*/ 49 h 103"/>
                <a:gd name="T18" fmla="*/ 1389 w 1446"/>
                <a:gd name="T19" fmla="*/ 49 h 103"/>
                <a:gd name="T20" fmla="*/ 1389 w 1446"/>
                <a:gd name="T21" fmla="*/ 0 h 103"/>
                <a:gd name="T22" fmla="*/ 1446 w 1446"/>
                <a:gd name="T23" fmla="*/ 0 h 103"/>
                <a:gd name="T24" fmla="*/ 1446 w 1446"/>
                <a:gd name="T25" fmla="*/ 103 h 103"/>
                <a:gd name="T26" fmla="*/ 0 w 1446"/>
                <a:gd name="T27" fmla="*/ 103 h 103"/>
                <a:gd name="T28" fmla="*/ 0 w 1446"/>
                <a:gd name="T29" fmla="*/ 4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6" h="103">
                  <a:moveTo>
                    <a:pt x="0" y="47"/>
                  </a:moveTo>
                  <a:lnTo>
                    <a:pt x="243" y="47"/>
                  </a:lnTo>
                  <a:lnTo>
                    <a:pt x="243" y="1"/>
                  </a:lnTo>
                  <a:lnTo>
                    <a:pt x="301" y="1"/>
                  </a:lnTo>
                  <a:lnTo>
                    <a:pt x="301" y="47"/>
                  </a:lnTo>
                  <a:lnTo>
                    <a:pt x="826" y="47"/>
                  </a:lnTo>
                  <a:lnTo>
                    <a:pt x="826" y="1"/>
                  </a:lnTo>
                  <a:lnTo>
                    <a:pt x="884" y="1"/>
                  </a:lnTo>
                  <a:lnTo>
                    <a:pt x="884" y="49"/>
                  </a:lnTo>
                  <a:lnTo>
                    <a:pt x="1389" y="49"/>
                  </a:lnTo>
                  <a:lnTo>
                    <a:pt x="1389" y="0"/>
                  </a:lnTo>
                  <a:lnTo>
                    <a:pt x="1446" y="0"/>
                  </a:lnTo>
                  <a:lnTo>
                    <a:pt x="1446" y="103"/>
                  </a:lnTo>
                  <a:lnTo>
                    <a:pt x="0" y="10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810" y="2560"/>
              <a:ext cx="60" cy="50"/>
            </a:xfrm>
            <a:custGeom>
              <a:avLst/>
              <a:gdLst>
                <a:gd name="T0" fmla="*/ 0 w 80"/>
                <a:gd name="T1" fmla="*/ 0 h 65"/>
                <a:gd name="T2" fmla="*/ 80 w 80"/>
                <a:gd name="T3" fmla="*/ 0 h 65"/>
                <a:gd name="T4" fmla="*/ 80 w 80"/>
                <a:gd name="T5" fmla="*/ 65 h 65"/>
                <a:gd name="T6" fmla="*/ 9 w 80"/>
                <a:gd name="T7" fmla="*/ 65 h 65"/>
                <a:gd name="T8" fmla="*/ 9 w 80"/>
                <a:gd name="T9" fmla="*/ 0 h 65"/>
                <a:gd name="T10" fmla="*/ 0 w 80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5">
                  <a:moveTo>
                    <a:pt x="0" y="0"/>
                  </a:moveTo>
                  <a:lnTo>
                    <a:pt x="80" y="0"/>
                  </a:lnTo>
                  <a:lnTo>
                    <a:pt x="80" y="65"/>
                  </a:lnTo>
                  <a:lnTo>
                    <a:pt x="9" y="6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1004" y="2215"/>
              <a:ext cx="61" cy="40"/>
            </a:xfrm>
            <a:custGeom>
              <a:avLst/>
              <a:gdLst>
                <a:gd name="T0" fmla="*/ 0 w 82"/>
                <a:gd name="T1" fmla="*/ 12 h 55"/>
                <a:gd name="T2" fmla="*/ 75 w 82"/>
                <a:gd name="T3" fmla="*/ 0 h 55"/>
                <a:gd name="T4" fmla="*/ 82 w 82"/>
                <a:gd name="T5" fmla="*/ 43 h 55"/>
                <a:gd name="T6" fmla="*/ 9 w 82"/>
                <a:gd name="T7" fmla="*/ 55 h 55"/>
                <a:gd name="T8" fmla="*/ 0 w 82"/>
                <a:gd name="T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5">
                  <a:moveTo>
                    <a:pt x="0" y="12"/>
                  </a:moveTo>
                  <a:lnTo>
                    <a:pt x="75" y="0"/>
                  </a:lnTo>
                  <a:lnTo>
                    <a:pt x="82" y="43"/>
                  </a:lnTo>
                  <a:lnTo>
                    <a:pt x="9" y="5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1814" y="2130"/>
              <a:ext cx="77" cy="31"/>
            </a:xfrm>
            <a:custGeom>
              <a:avLst/>
              <a:gdLst>
                <a:gd name="T0" fmla="*/ 0 w 102"/>
                <a:gd name="T1" fmla="*/ 8 h 41"/>
                <a:gd name="T2" fmla="*/ 92 w 102"/>
                <a:gd name="T3" fmla="*/ 0 h 41"/>
                <a:gd name="T4" fmla="*/ 102 w 102"/>
                <a:gd name="T5" fmla="*/ 32 h 41"/>
                <a:gd name="T6" fmla="*/ 10 w 102"/>
                <a:gd name="T7" fmla="*/ 41 h 41"/>
                <a:gd name="T8" fmla="*/ 0 w 102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1">
                  <a:moveTo>
                    <a:pt x="0" y="8"/>
                  </a:moveTo>
                  <a:lnTo>
                    <a:pt x="92" y="0"/>
                  </a:lnTo>
                  <a:lnTo>
                    <a:pt x="102" y="32"/>
                  </a:lnTo>
                  <a:lnTo>
                    <a:pt x="10" y="4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1366" y="2180"/>
              <a:ext cx="60" cy="30"/>
            </a:xfrm>
            <a:custGeom>
              <a:avLst/>
              <a:gdLst>
                <a:gd name="T0" fmla="*/ 0 w 79"/>
                <a:gd name="T1" fmla="*/ 11 h 43"/>
                <a:gd name="T2" fmla="*/ 71 w 79"/>
                <a:gd name="T3" fmla="*/ 0 h 43"/>
                <a:gd name="T4" fmla="*/ 79 w 79"/>
                <a:gd name="T5" fmla="*/ 35 h 43"/>
                <a:gd name="T6" fmla="*/ 6 w 79"/>
                <a:gd name="T7" fmla="*/ 43 h 43"/>
                <a:gd name="T8" fmla="*/ 0 w 79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3">
                  <a:moveTo>
                    <a:pt x="0" y="11"/>
                  </a:moveTo>
                  <a:lnTo>
                    <a:pt x="71" y="0"/>
                  </a:lnTo>
                  <a:lnTo>
                    <a:pt x="79" y="35"/>
                  </a:lnTo>
                  <a:lnTo>
                    <a:pt x="6" y="4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2091" y="1262"/>
              <a:ext cx="204" cy="1401"/>
            </a:xfrm>
            <a:custGeom>
              <a:avLst/>
              <a:gdLst>
                <a:gd name="T0" fmla="*/ 187 w 268"/>
                <a:gd name="T1" fmla="*/ 0 h 1856"/>
                <a:gd name="T2" fmla="*/ 187 w 268"/>
                <a:gd name="T3" fmla="*/ 1134 h 1856"/>
                <a:gd name="T4" fmla="*/ 182 w 268"/>
                <a:gd name="T5" fmla="*/ 1134 h 1856"/>
                <a:gd name="T6" fmla="*/ 182 w 268"/>
                <a:gd name="T7" fmla="*/ 1134 h 1856"/>
                <a:gd name="T8" fmla="*/ 177 w 268"/>
                <a:gd name="T9" fmla="*/ 1134 h 1856"/>
                <a:gd name="T10" fmla="*/ 177 w 268"/>
                <a:gd name="T11" fmla="*/ 1136 h 1856"/>
                <a:gd name="T12" fmla="*/ 170 w 268"/>
                <a:gd name="T13" fmla="*/ 1136 h 1856"/>
                <a:gd name="T14" fmla="*/ 170 w 268"/>
                <a:gd name="T15" fmla="*/ 1136 h 1856"/>
                <a:gd name="T16" fmla="*/ 163 w 268"/>
                <a:gd name="T17" fmla="*/ 1136 h 1856"/>
                <a:gd name="T18" fmla="*/ 163 w 268"/>
                <a:gd name="T19" fmla="*/ 1137 h 1856"/>
                <a:gd name="T20" fmla="*/ 156 w 268"/>
                <a:gd name="T21" fmla="*/ 1137 h 1856"/>
                <a:gd name="T22" fmla="*/ 156 w 268"/>
                <a:gd name="T23" fmla="*/ 1137 h 1856"/>
                <a:gd name="T24" fmla="*/ 144 w 268"/>
                <a:gd name="T25" fmla="*/ 1137 h 1856"/>
                <a:gd name="T26" fmla="*/ 144 w 268"/>
                <a:gd name="T27" fmla="*/ 1139 h 1856"/>
                <a:gd name="T28" fmla="*/ 137 w 268"/>
                <a:gd name="T29" fmla="*/ 1139 h 1856"/>
                <a:gd name="T30" fmla="*/ 137 w 268"/>
                <a:gd name="T31" fmla="*/ 1139 h 1856"/>
                <a:gd name="T32" fmla="*/ 131 w 268"/>
                <a:gd name="T33" fmla="*/ 1139 h 1856"/>
                <a:gd name="T34" fmla="*/ 131 w 268"/>
                <a:gd name="T35" fmla="*/ 1141 h 1856"/>
                <a:gd name="T36" fmla="*/ 124 w 268"/>
                <a:gd name="T37" fmla="*/ 1141 h 1856"/>
                <a:gd name="T38" fmla="*/ 124 w 268"/>
                <a:gd name="T39" fmla="*/ 1141 h 1856"/>
                <a:gd name="T40" fmla="*/ 110 w 268"/>
                <a:gd name="T41" fmla="*/ 1142 h 1856"/>
                <a:gd name="T42" fmla="*/ 110 w 268"/>
                <a:gd name="T43" fmla="*/ 1142 h 1856"/>
                <a:gd name="T44" fmla="*/ 103 w 268"/>
                <a:gd name="T45" fmla="*/ 1142 h 1856"/>
                <a:gd name="T46" fmla="*/ 103 w 268"/>
                <a:gd name="T47" fmla="*/ 1144 h 1856"/>
                <a:gd name="T48" fmla="*/ 98 w 268"/>
                <a:gd name="T49" fmla="*/ 1144 h 1856"/>
                <a:gd name="T50" fmla="*/ 98 w 268"/>
                <a:gd name="T51" fmla="*/ 1144 h 1856"/>
                <a:gd name="T52" fmla="*/ 92 w 268"/>
                <a:gd name="T53" fmla="*/ 1144 h 1856"/>
                <a:gd name="T54" fmla="*/ 92 w 268"/>
                <a:gd name="T55" fmla="*/ 1144 h 1856"/>
                <a:gd name="T56" fmla="*/ 85 w 268"/>
                <a:gd name="T57" fmla="*/ 1144 h 1856"/>
                <a:gd name="T58" fmla="*/ 85 w 268"/>
                <a:gd name="T59" fmla="*/ 1146 h 1856"/>
                <a:gd name="T60" fmla="*/ 78 w 268"/>
                <a:gd name="T61" fmla="*/ 1146 h 1856"/>
                <a:gd name="T62" fmla="*/ 78 w 268"/>
                <a:gd name="T63" fmla="*/ 1146 h 1856"/>
                <a:gd name="T64" fmla="*/ 66 w 268"/>
                <a:gd name="T65" fmla="*/ 1147 h 1856"/>
                <a:gd name="T66" fmla="*/ 66 w 268"/>
                <a:gd name="T67" fmla="*/ 1147 h 1856"/>
                <a:gd name="T68" fmla="*/ 59 w 268"/>
                <a:gd name="T69" fmla="*/ 1147 h 1856"/>
                <a:gd name="T70" fmla="*/ 59 w 268"/>
                <a:gd name="T71" fmla="*/ 1149 h 1856"/>
                <a:gd name="T72" fmla="*/ 52 w 268"/>
                <a:gd name="T73" fmla="*/ 1149 h 1856"/>
                <a:gd name="T74" fmla="*/ 52 w 268"/>
                <a:gd name="T75" fmla="*/ 1149 h 1856"/>
                <a:gd name="T76" fmla="*/ 46 w 268"/>
                <a:gd name="T77" fmla="*/ 1149 h 1856"/>
                <a:gd name="T78" fmla="*/ 46 w 268"/>
                <a:gd name="T79" fmla="*/ 1151 h 1856"/>
                <a:gd name="T80" fmla="*/ 34 w 268"/>
                <a:gd name="T81" fmla="*/ 1151 h 1856"/>
                <a:gd name="T82" fmla="*/ 34 w 268"/>
                <a:gd name="T83" fmla="*/ 1153 h 1856"/>
                <a:gd name="T84" fmla="*/ 27 w 268"/>
                <a:gd name="T85" fmla="*/ 1153 h 1856"/>
                <a:gd name="T86" fmla="*/ 27 w 268"/>
                <a:gd name="T87" fmla="*/ 1153 h 1856"/>
                <a:gd name="T88" fmla="*/ 20 w 268"/>
                <a:gd name="T89" fmla="*/ 1153 h 1856"/>
                <a:gd name="T90" fmla="*/ 20 w 268"/>
                <a:gd name="T91" fmla="*/ 1153 h 1856"/>
                <a:gd name="T92" fmla="*/ 13 w 268"/>
                <a:gd name="T93" fmla="*/ 1153 h 1856"/>
                <a:gd name="T94" fmla="*/ 13 w 268"/>
                <a:gd name="T95" fmla="*/ 1154 h 1856"/>
                <a:gd name="T96" fmla="*/ 7 w 268"/>
                <a:gd name="T97" fmla="*/ 1154 h 1856"/>
                <a:gd name="T98" fmla="*/ 7 w 268"/>
                <a:gd name="T99" fmla="*/ 1154 h 1856"/>
                <a:gd name="T100" fmla="*/ 0 w 268"/>
                <a:gd name="T101" fmla="*/ 1154 h 1856"/>
                <a:gd name="T102" fmla="*/ 0 w 268"/>
                <a:gd name="T103" fmla="*/ 1438 h 1856"/>
                <a:gd name="T104" fmla="*/ 178 w 268"/>
                <a:gd name="T105" fmla="*/ 1438 h 1856"/>
                <a:gd name="T106" fmla="*/ 178 w 268"/>
                <a:gd name="T107" fmla="*/ 1856 h 1856"/>
                <a:gd name="T108" fmla="*/ 268 w 268"/>
                <a:gd name="T109" fmla="*/ 1856 h 1856"/>
                <a:gd name="T110" fmla="*/ 268 w 268"/>
                <a:gd name="T111" fmla="*/ 0 h 1856"/>
                <a:gd name="T112" fmla="*/ 187 w 268"/>
                <a:gd name="T113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8" h="1856">
                  <a:moveTo>
                    <a:pt x="187" y="0"/>
                  </a:moveTo>
                  <a:lnTo>
                    <a:pt x="187" y="1134"/>
                  </a:lnTo>
                  <a:lnTo>
                    <a:pt x="182" y="1134"/>
                  </a:lnTo>
                  <a:lnTo>
                    <a:pt x="182" y="1134"/>
                  </a:lnTo>
                  <a:lnTo>
                    <a:pt x="177" y="1134"/>
                  </a:lnTo>
                  <a:lnTo>
                    <a:pt x="177" y="1136"/>
                  </a:lnTo>
                  <a:lnTo>
                    <a:pt x="170" y="1136"/>
                  </a:lnTo>
                  <a:lnTo>
                    <a:pt x="170" y="1136"/>
                  </a:lnTo>
                  <a:lnTo>
                    <a:pt x="163" y="1136"/>
                  </a:lnTo>
                  <a:lnTo>
                    <a:pt x="163" y="1137"/>
                  </a:lnTo>
                  <a:lnTo>
                    <a:pt x="156" y="1137"/>
                  </a:lnTo>
                  <a:lnTo>
                    <a:pt x="156" y="1137"/>
                  </a:lnTo>
                  <a:lnTo>
                    <a:pt x="144" y="1137"/>
                  </a:lnTo>
                  <a:lnTo>
                    <a:pt x="144" y="1139"/>
                  </a:lnTo>
                  <a:lnTo>
                    <a:pt x="137" y="1139"/>
                  </a:lnTo>
                  <a:lnTo>
                    <a:pt x="137" y="1139"/>
                  </a:lnTo>
                  <a:lnTo>
                    <a:pt x="131" y="1139"/>
                  </a:lnTo>
                  <a:lnTo>
                    <a:pt x="131" y="1141"/>
                  </a:lnTo>
                  <a:lnTo>
                    <a:pt x="124" y="1141"/>
                  </a:lnTo>
                  <a:lnTo>
                    <a:pt x="124" y="1141"/>
                  </a:lnTo>
                  <a:lnTo>
                    <a:pt x="110" y="1142"/>
                  </a:lnTo>
                  <a:lnTo>
                    <a:pt x="110" y="1142"/>
                  </a:lnTo>
                  <a:lnTo>
                    <a:pt x="103" y="1142"/>
                  </a:lnTo>
                  <a:lnTo>
                    <a:pt x="103" y="1144"/>
                  </a:lnTo>
                  <a:lnTo>
                    <a:pt x="98" y="1144"/>
                  </a:lnTo>
                  <a:lnTo>
                    <a:pt x="98" y="1144"/>
                  </a:lnTo>
                  <a:lnTo>
                    <a:pt x="92" y="1144"/>
                  </a:lnTo>
                  <a:lnTo>
                    <a:pt x="92" y="1144"/>
                  </a:lnTo>
                  <a:lnTo>
                    <a:pt x="85" y="1144"/>
                  </a:lnTo>
                  <a:lnTo>
                    <a:pt x="85" y="1146"/>
                  </a:lnTo>
                  <a:lnTo>
                    <a:pt x="78" y="1146"/>
                  </a:lnTo>
                  <a:lnTo>
                    <a:pt x="78" y="1146"/>
                  </a:lnTo>
                  <a:lnTo>
                    <a:pt x="66" y="1147"/>
                  </a:lnTo>
                  <a:lnTo>
                    <a:pt x="66" y="1147"/>
                  </a:lnTo>
                  <a:lnTo>
                    <a:pt x="59" y="1147"/>
                  </a:lnTo>
                  <a:lnTo>
                    <a:pt x="59" y="1149"/>
                  </a:lnTo>
                  <a:lnTo>
                    <a:pt x="52" y="1149"/>
                  </a:lnTo>
                  <a:lnTo>
                    <a:pt x="52" y="1149"/>
                  </a:lnTo>
                  <a:lnTo>
                    <a:pt x="46" y="1149"/>
                  </a:lnTo>
                  <a:lnTo>
                    <a:pt x="46" y="1151"/>
                  </a:lnTo>
                  <a:lnTo>
                    <a:pt x="34" y="1151"/>
                  </a:lnTo>
                  <a:lnTo>
                    <a:pt x="34" y="1153"/>
                  </a:lnTo>
                  <a:lnTo>
                    <a:pt x="27" y="1153"/>
                  </a:lnTo>
                  <a:lnTo>
                    <a:pt x="27" y="1153"/>
                  </a:lnTo>
                  <a:lnTo>
                    <a:pt x="20" y="1153"/>
                  </a:lnTo>
                  <a:lnTo>
                    <a:pt x="20" y="1153"/>
                  </a:lnTo>
                  <a:lnTo>
                    <a:pt x="13" y="1153"/>
                  </a:lnTo>
                  <a:lnTo>
                    <a:pt x="13" y="1154"/>
                  </a:lnTo>
                  <a:lnTo>
                    <a:pt x="7" y="1154"/>
                  </a:lnTo>
                  <a:lnTo>
                    <a:pt x="7" y="1154"/>
                  </a:lnTo>
                  <a:lnTo>
                    <a:pt x="0" y="1154"/>
                  </a:lnTo>
                  <a:lnTo>
                    <a:pt x="0" y="1438"/>
                  </a:lnTo>
                  <a:lnTo>
                    <a:pt x="178" y="1438"/>
                  </a:lnTo>
                  <a:lnTo>
                    <a:pt x="178" y="1856"/>
                  </a:lnTo>
                  <a:lnTo>
                    <a:pt x="268" y="1856"/>
                  </a:lnTo>
                  <a:lnTo>
                    <a:pt x="268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2262" y="1262"/>
              <a:ext cx="31" cy="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" name="Line 224"/>
            <p:cNvSpPr>
              <a:spLocks noChangeShapeType="1"/>
            </p:cNvSpPr>
            <p:nvPr/>
          </p:nvSpPr>
          <p:spPr bwMode="auto">
            <a:xfrm>
              <a:off x="2234" y="126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6" name="Line 225"/>
            <p:cNvSpPr>
              <a:spLocks noChangeShapeType="1"/>
            </p:cNvSpPr>
            <p:nvPr/>
          </p:nvSpPr>
          <p:spPr bwMode="auto">
            <a:xfrm>
              <a:off x="2234" y="129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>
              <a:off x="2234" y="1325"/>
              <a:ext cx="60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2234" y="1356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9" name="Line 228"/>
            <p:cNvSpPr>
              <a:spLocks noChangeShapeType="1"/>
            </p:cNvSpPr>
            <p:nvPr/>
          </p:nvSpPr>
          <p:spPr bwMode="auto">
            <a:xfrm>
              <a:off x="2234" y="1386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2234" y="141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1" name="Line 230"/>
            <p:cNvSpPr>
              <a:spLocks noChangeShapeType="1"/>
            </p:cNvSpPr>
            <p:nvPr/>
          </p:nvSpPr>
          <p:spPr bwMode="auto">
            <a:xfrm>
              <a:off x="2234" y="144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2" name="Line 231"/>
            <p:cNvSpPr>
              <a:spLocks noChangeShapeType="1"/>
            </p:cNvSpPr>
            <p:nvPr/>
          </p:nvSpPr>
          <p:spPr bwMode="auto">
            <a:xfrm>
              <a:off x="2234" y="1479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3" name="Line 232"/>
            <p:cNvSpPr>
              <a:spLocks noChangeShapeType="1"/>
            </p:cNvSpPr>
            <p:nvPr/>
          </p:nvSpPr>
          <p:spPr bwMode="auto">
            <a:xfrm>
              <a:off x="2234" y="1511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>
              <a:off x="2234" y="1541"/>
              <a:ext cx="60" cy="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5" name="Line 234"/>
            <p:cNvSpPr>
              <a:spLocks noChangeShapeType="1"/>
            </p:cNvSpPr>
            <p:nvPr/>
          </p:nvSpPr>
          <p:spPr bwMode="auto">
            <a:xfrm>
              <a:off x="2234" y="1571"/>
              <a:ext cx="60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6" name="Line 235"/>
            <p:cNvSpPr>
              <a:spLocks noChangeShapeType="1"/>
            </p:cNvSpPr>
            <p:nvPr/>
          </p:nvSpPr>
          <p:spPr bwMode="auto">
            <a:xfrm>
              <a:off x="2234" y="160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7" name="Line 236"/>
            <p:cNvSpPr>
              <a:spLocks noChangeShapeType="1"/>
            </p:cNvSpPr>
            <p:nvPr/>
          </p:nvSpPr>
          <p:spPr bwMode="auto">
            <a:xfrm>
              <a:off x="2234" y="163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8" name="Line 237"/>
            <p:cNvSpPr>
              <a:spLocks noChangeShapeType="1"/>
            </p:cNvSpPr>
            <p:nvPr/>
          </p:nvSpPr>
          <p:spPr bwMode="auto">
            <a:xfrm>
              <a:off x="2234" y="166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2234" y="169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2234" y="1724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2234" y="175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2" name="Line 241"/>
            <p:cNvSpPr>
              <a:spLocks noChangeShapeType="1"/>
            </p:cNvSpPr>
            <p:nvPr/>
          </p:nvSpPr>
          <p:spPr bwMode="auto">
            <a:xfrm>
              <a:off x="2234" y="178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3" name="Line 242"/>
            <p:cNvSpPr>
              <a:spLocks noChangeShapeType="1"/>
            </p:cNvSpPr>
            <p:nvPr/>
          </p:nvSpPr>
          <p:spPr bwMode="auto">
            <a:xfrm>
              <a:off x="2234" y="181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4" name="Line 243"/>
            <p:cNvSpPr>
              <a:spLocks noChangeShapeType="1"/>
            </p:cNvSpPr>
            <p:nvPr/>
          </p:nvSpPr>
          <p:spPr bwMode="auto">
            <a:xfrm>
              <a:off x="2234" y="184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5" name="Line 244"/>
            <p:cNvSpPr>
              <a:spLocks noChangeShapeType="1"/>
            </p:cNvSpPr>
            <p:nvPr/>
          </p:nvSpPr>
          <p:spPr bwMode="auto">
            <a:xfrm>
              <a:off x="2234" y="187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6" name="Line 245"/>
            <p:cNvSpPr>
              <a:spLocks noChangeShapeType="1"/>
            </p:cNvSpPr>
            <p:nvPr/>
          </p:nvSpPr>
          <p:spPr bwMode="auto">
            <a:xfrm>
              <a:off x="2234" y="190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7" name="Line 246"/>
            <p:cNvSpPr>
              <a:spLocks noChangeShapeType="1"/>
            </p:cNvSpPr>
            <p:nvPr/>
          </p:nvSpPr>
          <p:spPr bwMode="auto">
            <a:xfrm>
              <a:off x="2234" y="1940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8" name="Line 247"/>
            <p:cNvSpPr>
              <a:spLocks noChangeShapeType="1"/>
            </p:cNvSpPr>
            <p:nvPr/>
          </p:nvSpPr>
          <p:spPr bwMode="auto">
            <a:xfrm>
              <a:off x="2234" y="1970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9" name="Line 248"/>
            <p:cNvSpPr>
              <a:spLocks noChangeShapeType="1"/>
            </p:cNvSpPr>
            <p:nvPr/>
          </p:nvSpPr>
          <p:spPr bwMode="auto">
            <a:xfrm>
              <a:off x="2234" y="2001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0" name="Line 249"/>
            <p:cNvSpPr>
              <a:spLocks noChangeShapeType="1"/>
            </p:cNvSpPr>
            <p:nvPr/>
          </p:nvSpPr>
          <p:spPr bwMode="auto">
            <a:xfrm>
              <a:off x="2234" y="2031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1" name="Line 250"/>
            <p:cNvSpPr>
              <a:spLocks noChangeShapeType="1"/>
            </p:cNvSpPr>
            <p:nvPr/>
          </p:nvSpPr>
          <p:spPr bwMode="auto">
            <a:xfrm>
              <a:off x="2234" y="206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2" name="Line 251"/>
            <p:cNvSpPr>
              <a:spLocks noChangeShapeType="1"/>
            </p:cNvSpPr>
            <p:nvPr/>
          </p:nvSpPr>
          <p:spPr bwMode="auto">
            <a:xfrm>
              <a:off x="2234" y="209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3" name="Line 252"/>
            <p:cNvSpPr>
              <a:spLocks noChangeShapeType="1"/>
            </p:cNvSpPr>
            <p:nvPr/>
          </p:nvSpPr>
          <p:spPr bwMode="auto">
            <a:xfrm>
              <a:off x="2227" y="2117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4" name="Line 253"/>
            <p:cNvSpPr>
              <a:spLocks noChangeShapeType="1"/>
            </p:cNvSpPr>
            <p:nvPr/>
          </p:nvSpPr>
          <p:spPr bwMode="auto">
            <a:xfrm>
              <a:off x="2199" y="2122"/>
              <a:ext cx="94" cy="9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5" name="Line 254"/>
            <p:cNvSpPr>
              <a:spLocks noChangeShapeType="1"/>
            </p:cNvSpPr>
            <p:nvPr/>
          </p:nvSpPr>
          <p:spPr bwMode="auto">
            <a:xfrm>
              <a:off x="2171" y="2124"/>
              <a:ext cx="122" cy="12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6" name="Line 255"/>
            <p:cNvSpPr>
              <a:spLocks noChangeShapeType="1"/>
            </p:cNvSpPr>
            <p:nvPr/>
          </p:nvSpPr>
          <p:spPr bwMode="auto">
            <a:xfrm>
              <a:off x="2144" y="2127"/>
              <a:ext cx="149" cy="14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7" name="Line 256"/>
            <p:cNvSpPr>
              <a:spLocks noChangeShapeType="1"/>
            </p:cNvSpPr>
            <p:nvPr/>
          </p:nvSpPr>
          <p:spPr bwMode="auto">
            <a:xfrm>
              <a:off x="2116" y="2132"/>
              <a:ext cx="177" cy="17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8" name="Line 257"/>
            <p:cNvSpPr>
              <a:spLocks noChangeShapeType="1"/>
            </p:cNvSpPr>
            <p:nvPr/>
          </p:nvSpPr>
          <p:spPr bwMode="auto">
            <a:xfrm>
              <a:off x="2091" y="2137"/>
              <a:ext cx="202" cy="20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9" name="Line 258"/>
            <p:cNvSpPr>
              <a:spLocks noChangeShapeType="1"/>
            </p:cNvSpPr>
            <p:nvPr/>
          </p:nvSpPr>
          <p:spPr bwMode="auto">
            <a:xfrm>
              <a:off x="2091" y="2167"/>
              <a:ext cx="202" cy="20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0" name="Line 259"/>
            <p:cNvSpPr>
              <a:spLocks noChangeShapeType="1"/>
            </p:cNvSpPr>
            <p:nvPr/>
          </p:nvSpPr>
          <p:spPr bwMode="auto">
            <a:xfrm>
              <a:off x="2091" y="2197"/>
              <a:ext cx="202" cy="20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1" name="Line 260"/>
            <p:cNvSpPr>
              <a:spLocks noChangeShapeType="1"/>
            </p:cNvSpPr>
            <p:nvPr/>
          </p:nvSpPr>
          <p:spPr bwMode="auto">
            <a:xfrm>
              <a:off x="2091" y="2230"/>
              <a:ext cx="119" cy="11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2" name="Line 261"/>
            <p:cNvSpPr>
              <a:spLocks noChangeShapeType="1"/>
            </p:cNvSpPr>
            <p:nvPr/>
          </p:nvSpPr>
          <p:spPr bwMode="auto">
            <a:xfrm>
              <a:off x="2227" y="2362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2091" y="2260"/>
              <a:ext cx="88" cy="8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4" name="Line 263"/>
            <p:cNvSpPr>
              <a:spLocks noChangeShapeType="1"/>
            </p:cNvSpPr>
            <p:nvPr/>
          </p:nvSpPr>
          <p:spPr bwMode="auto">
            <a:xfrm>
              <a:off x="2227" y="2394"/>
              <a:ext cx="66" cy="7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5" name="Line 264"/>
            <p:cNvSpPr>
              <a:spLocks noChangeShapeType="1"/>
            </p:cNvSpPr>
            <p:nvPr/>
          </p:nvSpPr>
          <p:spPr bwMode="auto">
            <a:xfrm>
              <a:off x="2091" y="2290"/>
              <a:ext cx="56" cy="5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6" name="Line 265"/>
            <p:cNvSpPr>
              <a:spLocks noChangeShapeType="1"/>
            </p:cNvSpPr>
            <p:nvPr/>
          </p:nvSpPr>
          <p:spPr bwMode="auto">
            <a:xfrm>
              <a:off x="2227" y="2424"/>
              <a:ext cx="66" cy="7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7" name="Line 266"/>
            <p:cNvSpPr>
              <a:spLocks noChangeShapeType="1"/>
            </p:cNvSpPr>
            <p:nvPr/>
          </p:nvSpPr>
          <p:spPr bwMode="auto">
            <a:xfrm>
              <a:off x="2091" y="2322"/>
              <a:ext cx="25" cy="2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8" name="Line 267"/>
            <p:cNvSpPr>
              <a:spLocks noChangeShapeType="1"/>
            </p:cNvSpPr>
            <p:nvPr/>
          </p:nvSpPr>
          <p:spPr bwMode="auto">
            <a:xfrm>
              <a:off x="2227" y="2456"/>
              <a:ext cx="66" cy="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9" name="Line 268"/>
            <p:cNvSpPr>
              <a:spLocks noChangeShapeType="1"/>
            </p:cNvSpPr>
            <p:nvPr/>
          </p:nvSpPr>
          <p:spPr bwMode="auto">
            <a:xfrm>
              <a:off x="2227" y="2487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0" name="Line 269"/>
            <p:cNvSpPr>
              <a:spLocks noChangeShapeType="1"/>
            </p:cNvSpPr>
            <p:nvPr/>
          </p:nvSpPr>
          <p:spPr bwMode="auto">
            <a:xfrm>
              <a:off x="2227" y="2517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1" name="Line 270"/>
            <p:cNvSpPr>
              <a:spLocks noChangeShapeType="1"/>
            </p:cNvSpPr>
            <p:nvPr/>
          </p:nvSpPr>
          <p:spPr bwMode="auto">
            <a:xfrm>
              <a:off x="2227" y="2548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2" name="Line 271"/>
            <p:cNvSpPr>
              <a:spLocks noChangeShapeType="1"/>
            </p:cNvSpPr>
            <p:nvPr/>
          </p:nvSpPr>
          <p:spPr bwMode="auto">
            <a:xfrm>
              <a:off x="2227" y="2578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3" name="Line 272"/>
            <p:cNvSpPr>
              <a:spLocks noChangeShapeType="1"/>
            </p:cNvSpPr>
            <p:nvPr/>
          </p:nvSpPr>
          <p:spPr bwMode="auto">
            <a:xfrm>
              <a:off x="2227" y="2610"/>
              <a:ext cx="50" cy="5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4" name="Line 273"/>
            <p:cNvSpPr>
              <a:spLocks noChangeShapeType="1"/>
            </p:cNvSpPr>
            <p:nvPr/>
          </p:nvSpPr>
          <p:spPr bwMode="auto">
            <a:xfrm>
              <a:off x="2227" y="2640"/>
              <a:ext cx="19" cy="2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1662" y="2136"/>
              <a:ext cx="390" cy="210"/>
            </a:xfrm>
            <a:custGeom>
              <a:avLst/>
              <a:gdLst>
                <a:gd name="T0" fmla="*/ 508 w 518"/>
                <a:gd name="T1" fmla="*/ 0 h 280"/>
                <a:gd name="T2" fmla="*/ 494 w 518"/>
                <a:gd name="T3" fmla="*/ 1 h 280"/>
                <a:gd name="T4" fmla="*/ 487 w 518"/>
                <a:gd name="T5" fmla="*/ 3 h 280"/>
                <a:gd name="T6" fmla="*/ 474 w 518"/>
                <a:gd name="T7" fmla="*/ 5 h 280"/>
                <a:gd name="T8" fmla="*/ 469 w 518"/>
                <a:gd name="T9" fmla="*/ 5 h 280"/>
                <a:gd name="T10" fmla="*/ 453 w 518"/>
                <a:gd name="T11" fmla="*/ 6 h 280"/>
                <a:gd name="T12" fmla="*/ 447 w 518"/>
                <a:gd name="T13" fmla="*/ 6 h 280"/>
                <a:gd name="T14" fmla="*/ 442 w 518"/>
                <a:gd name="T15" fmla="*/ 8 h 280"/>
                <a:gd name="T16" fmla="*/ 428 w 518"/>
                <a:gd name="T17" fmla="*/ 10 h 280"/>
                <a:gd name="T18" fmla="*/ 421 w 518"/>
                <a:gd name="T19" fmla="*/ 10 h 280"/>
                <a:gd name="T20" fmla="*/ 408 w 518"/>
                <a:gd name="T21" fmla="*/ 12 h 280"/>
                <a:gd name="T22" fmla="*/ 401 w 518"/>
                <a:gd name="T23" fmla="*/ 13 h 280"/>
                <a:gd name="T24" fmla="*/ 387 w 518"/>
                <a:gd name="T25" fmla="*/ 13 h 280"/>
                <a:gd name="T26" fmla="*/ 380 w 518"/>
                <a:gd name="T27" fmla="*/ 15 h 280"/>
                <a:gd name="T28" fmla="*/ 374 w 518"/>
                <a:gd name="T29" fmla="*/ 15 h 280"/>
                <a:gd name="T30" fmla="*/ 360 w 518"/>
                <a:gd name="T31" fmla="*/ 17 h 280"/>
                <a:gd name="T32" fmla="*/ 355 w 518"/>
                <a:gd name="T33" fmla="*/ 18 h 280"/>
                <a:gd name="T34" fmla="*/ 340 w 518"/>
                <a:gd name="T35" fmla="*/ 20 h 280"/>
                <a:gd name="T36" fmla="*/ 334 w 518"/>
                <a:gd name="T37" fmla="*/ 20 h 280"/>
                <a:gd name="T38" fmla="*/ 321 w 518"/>
                <a:gd name="T39" fmla="*/ 22 h 280"/>
                <a:gd name="T40" fmla="*/ 314 w 518"/>
                <a:gd name="T41" fmla="*/ 22 h 280"/>
                <a:gd name="T42" fmla="*/ 307 w 518"/>
                <a:gd name="T43" fmla="*/ 23 h 280"/>
                <a:gd name="T44" fmla="*/ 294 w 518"/>
                <a:gd name="T45" fmla="*/ 25 h 280"/>
                <a:gd name="T46" fmla="*/ 287 w 518"/>
                <a:gd name="T47" fmla="*/ 25 h 280"/>
                <a:gd name="T48" fmla="*/ 273 w 518"/>
                <a:gd name="T49" fmla="*/ 27 h 280"/>
                <a:gd name="T50" fmla="*/ 268 w 518"/>
                <a:gd name="T51" fmla="*/ 29 h 280"/>
                <a:gd name="T52" fmla="*/ 255 w 518"/>
                <a:gd name="T53" fmla="*/ 29 h 280"/>
                <a:gd name="T54" fmla="*/ 248 w 518"/>
                <a:gd name="T55" fmla="*/ 30 h 280"/>
                <a:gd name="T56" fmla="*/ 241 w 518"/>
                <a:gd name="T57" fmla="*/ 30 h 280"/>
                <a:gd name="T58" fmla="*/ 227 w 518"/>
                <a:gd name="T59" fmla="*/ 32 h 280"/>
                <a:gd name="T60" fmla="*/ 221 w 518"/>
                <a:gd name="T61" fmla="*/ 34 h 280"/>
                <a:gd name="T62" fmla="*/ 207 w 518"/>
                <a:gd name="T63" fmla="*/ 35 h 280"/>
                <a:gd name="T64" fmla="*/ 202 w 518"/>
                <a:gd name="T65" fmla="*/ 35 h 280"/>
                <a:gd name="T66" fmla="*/ 187 w 518"/>
                <a:gd name="T67" fmla="*/ 37 h 280"/>
                <a:gd name="T68" fmla="*/ 180 w 518"/>
                <a:gd name="T69" fmla="*/ 37 h 280"/>
                <a:gd name="T70" fmla="*/ 175 w 518"/>
                <a:gd name="T71" fmla="*/ 39 h 280"/>
                <a:gd name="T72" fmla="*/ 161 w 518"/>
                <a:gd name="T73" fmla="*/ 40 h 280"/>
                <a:gd name="T74" fmla="*/ 154 w 518"/>
                <a:gd name="T75" fmla="*/ 40 h 280"/>
                <a:gd name="T76" fmla="*/ 141 w 518"/>
                <a:gd name="T77" fmla="*/ 42 h 280"/>
                <a:gd name="T78" fmla="*/ 134 w 518"/>
                <a:gd name="T79" fmla="*/ 44 h 280"/>
                <a:gd name="T80" fmla="*/ 120 w 518"/>
                <a:gd name="T81" fmla="*/ 46 h 280"/>
                <a:gd name="T82" fmla="*/ 113 w 518"/>
                <a:gd name="T83" fmla="*/ 46 h 280"/>
                <a:gd name="T84" fmla="*/ 107 w 518"/>
                <a:gd name="T85" fmla="*/ 46 h 280"/>
                <a:gd name="T86" fmla="*/ 93 w 518"/>
                <a:gd name="T87" fmla="*/ 47 h 280"/>
                <a:gd name="T88" fmla="*/ 88 w 518"/>
                <a:gd name="T89" fmla="*/ 49 h 280"/>
                <a:gd name="T90" fmla="*/ 73 w 518"/>
                <a:gd name="T91" fmla="*/ 51 h 280"/>
                <a:gd name="T92" fmla="*/ 68 w 518"/>
                <a:gd name="T93" fmla="*/ 51 h 280"/>
                <a:gd name="T94" fmla="*/ 54 w 518"/>
                <a:gd name="T95" fmla="*/ 52 h 280"/>
                <a:gd name="T96" fmla="*/ 47 w 518"/>
                <a:gd name="T97" fmla="*/ 54 h 280"/>
                <a:gd name="T98" fmla="*/ 40 w 518"/>
                <a:gd name="T99" fmla="*/ 54 h 280"/>
                <a:gd name="T100" fmla="*/ 27 w 518"/>
                <a:gd name="T101" fmla="*/ 56 h 280"/>
                <a:gd name="T102" fmla="*/ 20 w 518"/>
                <a:gd name="T103" fmla="*/ 56 h 280"/>
                <a:gd name="T104" fmla="*/ 6 w 518"/>
                <a:gd name="T105" fmla="*/ 57 h 280"/>
                <a:gd name="T106" fmla="*/ 0 w 518"/>
                <a:gd name="T107" fmla="*/ 280 h 280"/>
                <a:gd name="T108" fmla="*/ 516 w 518"/>
                <a:gd name="T109" fmla="*/ 93 h 280"/>
                <a:gd name="T110" fmla="*/ 515 w 518"/>
                <a:gd name="T111" fmla="*/ 46 h 280"/>
                <a:gd name="T112" fmla="*/ 515 w 518"/>
                <a:gd name="T1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8" h="280">
                  <a:moveTo>
                    <a:pt x="508" y="0"/>
                  </a:moveTo>
                  <a:lnTo>
                    <a:pt x="508" y="0"/>
                  </a:lnTo>
                  <a:lnTo>
                    <a:pt x="494" y="1"/>
                  </a:lnTo>
                  <a:lnTo>
                    <a:pt x="494" y="1"/>
                  </a:lnTo>
                  <a:lnTo>
                    <a:pt x="487" y="1"/>
                  </a:lnTo>
                  <a:lnTo>
                    <a:pt x="487" y="3"/>
                  </a:lnTo>
                  <a:lnTo>
                    <a:pt x="474" y="3"/>
                  </a:lnTo>
                  <a:lnTo>
                    <a:pt x="474" y="5"/>
                  </a:lnTo>
                  <a:lnTo>
                    <a:pt x="469" y="5"/>
                  </a:lnTo>
                  <a:lnTo>
                    <a:pt x="469" y="5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42" y="6"/>
                  </a:lnTo>
                  <a:lnTo>
                    <a:pt x="442" y="8"/>
                  </a:lnTo>
                  <a:lnTo>
                    <a:pt x="428" y="8"/>
                  </a:lnTo>
                  <a:lnTo>
                    <a:pt x="428" y="10"/>
                  </a:lnTo>
                  <a:lnTo>
                    <a:pt x="421" y="10"/>
                  </a:lnTo>
                  <a:lnTo>
                    <a:pt x="421" y="10"/>
                  </a:lnTo>
                  <a:lnTo>
                    <a:pt x="408" y="12"/>
                  </a:lnTo>
                  <a:lnTo>
                    <a:pt x="408" y="12"/>
                  </a:lnTo>
                  <a:lnTo>
                    <a:pt x="401" y="12"/>
                  </a:lnTo>
                  <a:lnTo>
                    <a:pt x="401" y="13"/>
                  </a:lnTo>
                  <a:lnTo>
                    <a:pt x="387" y="13"/>
                  </a:lnTo>
                  <a:lnTo>
                    <a:pt x="387" y="13"/>
                  </a:lnTo>
                  <a:lnTo>
                    <a:pt x="380" y="13"/>
                  </a:lnTo>
                  <a:lnTo>
                    <a:pt x="380" y="15"/>
                  </a:lnTo>
                  <a:lnTo>
                    <a:pt x="374" y="15"/>
                  </a:lnTo>
                  <a:lnTo>
                    <a:pt x="374" y="15"/>
                  </a:lnTo>
                  <a:lnTo>
                    <a:pt x="360" y="17"/>
                  </a:lnTo>
                  <a:lnTo>
                    <a:pt x="360" y="17"/>
                  </a:lnTo>
                  <a:lnTo>
                    <a:pt x="355" y="17"/>
                  </a:lnTo>
                  <a:lnTo>
                    <a:pt x="355" y="18"/>
                  </a:lnTo>
                  <a:lnTo>
                    <a:pt x="340" y="18"/>
                  </a:lnTo>
                  <a:lnTo>
                    <a:pt x="340" y="20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21" y="22"/>
                  </a:lnTo>
                  <a:lnTo>
                    <a:pt x="321" y="22"/>
                  </a:lnTo>
                  <a:lnTo>
                    <a:pt x="314" y="22"/>
                  </a:lnTo>
                  <a:lnTo>
                    <a:pt x="314" y="22"/>
                  </a:lnTo>
                  <a:lnTo>
                    <a:pt x="307" y="22"/>
                  </a:lnTo>
                  <a:lnTo>
                    <a:pt x="307" y="23"/>
                  </a:lnTo>
                  <a:lnTo>
                    <a:pt x="294" y="23"/>
                  </a:lnTo>
                  <a:lnTo>
                    <a:pt x="294" y="25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68" y="27"/>
                  </a:lnTo>
                  <a:lnTo>
                    <a:pt x="268" y="29"/>
                  </a:lnTo>
                  <a:lnTo>
                    <a:pt x="255" y="29"/>
                  </a:lnTo>
                  <a:lnTo>
                    <a:pt x="255" y="29"/>
                  </a:lnTo>
                  <a:lnTo>
                    <a:pt x="248" y="29"/>
                  </a:lnTo>
                  <a:lnTo>
                    <a:pt x="248" y="30"/>
                  </a:lnTo>
                  <a:lnTo>
                    <a:pt x="241" y="30"/>
                  </a:lnTo>
                  <a:lnTo>
                    <a:pt x="241" y="30"/>
                  </a:lnTo>
                  <a:lnTo>
                    <a:pt x="227" y="32"/>
                  </a:lnTo>
                  <a:lnTo>
                    <a:pt x="227" y="32"/>
                  </a:lnTo>
                  <a:lnTo>
                    <a:pt x="221" y="32"/>
                  </a:lnTo>
                  <a:lnTo>
                    <a:pt x="221" y="34"/>
                  </a:lnTo>
                  <a:lnTo>
                    <a:pt x="207" y="34"/>
                  </a:lnTo>
                  <a:lnTo>
                    <a:pt x="207" y="35"/>
                  </a:lnTo>
                  <a:lnTo>
                    <a:pt x="202" y="35"/>
                  </a:lnTo>
                  <a:lnTo>
                    <a:pt x="202" y="35"/>
                  </a:lnTo>
                  <a:lnTo>
                    <a:pt x="187" y="37"/>
                  </a:lnTo>
                  <a:lnTo>
                    <a:pt x="187" y="37"/>
                  </a:lnTo>
                  <a:lnTo>
                    <a:pt x="180" y="37"/>
                  </a:lnTo>
                  <a:lnTo>
                    <a:pt x="180" y="37"/>
                  </a:lnTo>
                  <a:lnTo>
                    <a:pt x="175" y="37"/>
                  </a:lnTo>
                  <a:lnTo>
                    <a:pt x="175" y="39"/>
                  </a:lnTo>
                  <a:lnTo>
                    <a:pt x="161" y="39"/>
                  </a:lnTo>
                  <a:lnTo>
                    <a:pt x="161" y="40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1" y="42"/>
                  </a:lnTo>
                  <a:lnTo>
                    <a:pt x="141" y="42"/>
                  </a:lnTo>
                  <a:lnTo>
                    <a:pt x="134" y="42"/>
                  </a:lnTo>
                  <a:lnTo>
                    <a:pt x="134" y="44"/>
                  </a:lnTo>
                  <a:lnTo>
                    <a:pt x="120" y="44"/>
                  </a:lnTo>
                  <a:lnTo>
                    <a:pt x="120" y="46"/>
                  </a:lnTo>
                  <a:lnTo>
                    <a:pt x="113" y="46"/>
                  </a:lnTo>
                  <a:lnTo>
                    <a:pt x="113" y="46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93" y="47"/>
                  </a:lnTo>
                  <a:lnTo>
                    <a:pt x="93" y="47"/>
                  </a:lnTo>
                  <a:lnTo>
                    <a:pt x="88" y="47"/>
                  </a:lnTo>
                  <a:lnTo>
                    <a:pt x="88" y="49"/>
                  </a:lnTo>
                  <a:lnTo>
                    <a:pt x="73" y="49"/>
                  </a:lnTo>
                  <a:lnTo>
                    <a:pt x="73" y="51"/>
                  </a:lnTo>
                  <a:lnTo>
                    <a:pt x="68" y="51"/>
                  </a:lnTo>
                  <a:lnTo>
                    <a:pt x="68" y="51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0" y="57"/>
                  </a:lnTo>
                  <a:lnTo>
                    <a:pt x="0" y="280"/>
                  </a:lnTo>
                  <a:lnTo>
                    <a:pt x="518" y="280"/>
                  </a:lnTo>
                  <a:lnTo>
                    <a:pt x="516" y="93"/>
                  </a:lnTo>
                  <a:lnTo>
                    <a:pt x="515" y="93"/>
                  </a:lnTo>
                  <a:lnTo>
                    <a:pt x="515" y="46"/>
                  </a:lnTo>
                  <a:lnTo>
                    <a:pt x="515" y="46"/>
                  </a:lnTo>
                  <a:lnTo>
                    <a:pt x="515" y="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6" name="Line 275"/>
            <p:cNvSpPr>
              <a:spLocks noChangeShapeType="1"/>
            </p:cNvSpPr>
            <p:nvPr/>
          </p:nvSpPr>
          <p:spPr bwMode="auto">
            <a:xfrm>
              <a:off x="2022" y="2139"/>
              <a:ext cx="25" cy="2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7" name="Line 276"/>
            <p:cNvSpPr>
              <a:spLocks noChangeShapeType="1"/>
            </p:cNvSpPr>
            <p:nvPr/>
          </p:nvSpPr>
          <p:spPr bwMode="auto">
            <a:xfrm>
              <a:off x="1996" y="2142"/>
              <a:ext cx="53" cy="5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8" name="Line 277"/>
            <p:cNvSpPr>
              <a:spLocks noChangeShapeType="1"/>
            </p:cNvSpPr>
            <p:nvPr/>
          </p:nvSpPr>
          <p:spPr bwMode="auto">
            <a:xfrm>
              <a:off x="1969" y="2145"/>
              <a:ext cx="80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9" name="Line 278"/>
            <p:cNvSpPr>
              <a:spLocks noChangeShapeType="1"/>
            </p:cNvSpPr>
            <p:nvPr/>
          </p:nvSpPr>
          <p:spPr bwMode="auto">
            <a:xfrm>
              <a:off x="1939" y="2147"/>
              <a:ext cx="111" cy="1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" name="Line 279"/>
            <p:cNvSpPr>
              <a:spLocks noChangeShapeType="1"/>
            </p:cNvSpPr>
            <p:nvPr/>
          </p:nvSpPr>
          <p:spPr bwMode="auto">
            <a:xfrm>
              <a:off x="1913" y="2152"/>
              <a:ext cx="138" cy="1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1" name="Line 280"/>
            <p:cNvSpPr>
              <a:spLocks noChangeShapeType="1"/>
            </p:cNvSpPr>
            <p:nvPr/>
          </p:nvSpPr>
          <p:spPr bwMode="auto">
            <a:xfrm>
              <a:off x="1886" y="2156"/>
              <a:ext cx="166" cy="16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2" name="Line 281"/>
            <p:cNvSpPr>
              <a:spLocks noChangeShapeType="1"/>
            </p:cNvSpPr>
            <p:nvPr/>
          </p:nvSpPr>
          <p:spPr bwMode="auto">
            <a:xfrm>
              <a:off x="1858" y="2157"/>
              <a:ext cx="190" cy="18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3" name="Line 282"/>
            <p:cNvSpPr>
              <a:spLocks noChangeShapeType="1"/>
            </p:cNvSpPr>
            <p:nvPr/>
          </p:nvSpPr>
          <p:spPr bwMode="auto">
            <a:xfrm>
              <a:off x="1830" y="2162"/>
              <a:ext cx="186" cy="18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4" name="Line 283"/>
            <p:cNvSpPr>
              <a:spLocks noChangeShapeType="1"/>
            </p:cNvSpPr>
            <p:nvPr/>
          </p:nvSpPr>
          <p:spPr bwMode="auto">
            <a:xfrm>
              <a:off x="1803" y="2165"/>
              <a:ext cx="183" cy="18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5" name="Line 284"/>
            <p:cNvSpPr>
              <a:spLocks noChangeShapeType="1"/>
            </p:cNvSpPr>
            <p:nvPr/>
          </p:nvSpPr>
          <p:spPr bwMode="auto">
            <a:xfrm>
              <a:off x="1775" y="2167"/>
              <a:ext cx="179" cy="17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6" name="Line 285"/>
            <p:cNvSpPr>
              <a:spLocks noChangeShapeType="1"/>
            </p:cNvSpPr>
            <p:nvPr/>
          </p:nvSpPr>
          <p:spPr bwMode="auto">
            <a:xfrm>
              <a:off x="1748" y="2172"/>
              <a:ext cx="175" cy="17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7" name="Line 286"/>
            <p:cNvSpPr>
              <a:spLocks noChangeShapeType="1"/>
            </p:cNvSpPr>
            <p:nvPr/>
          </p:nvSpPr>
          <p:spPr bwMode="auto">
            <a:xfrm>
              <a:off x="1720" y="2175"/>
              <a:ext cx="174" cy="17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8" name="Line 287"/>
            <p:cNvSpPr>
              <a:spLocks noChangeShapeType="1"/>
            </p:cNvSpPr>
            <p:nvPr/>
          </p:nvSpPr>
          <p:spPr bwMode="auto">
            <a:xfrm>
              <a:off x="1693" y="2177"/>
              <a:ext cx="171" cy="16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9" name="Line 288"/>
            <p:cNvSpPr>
              <a:spLocks noChangeShapeType="1"/>
            </p:cNvSpPr>
            <p:nvPr/>
          </p:nvSpPr>
          <p:spPr bwMode="auto">
            <a:xfrm>
              <a:off x="1665" y="2180"/>
              <a:ext cx="168" cy="1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0" name="Line 289"/>
            <p:cNvSpPr>
              <a:spLocks noChangeShapeType="1"/>
            </p:cNvSpPr>
            <p:nvPr/>
          </p:nvSpPr>
          <p:spPr bwMode="auto">
            <a:xfrm>
              <a:off x="1662" y="2207"/>
              <a:ext cx="139" cy="1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1" name="Line 290"/>
            <p:cNvSpPr>
              <a:spLocks noChangeShapeType="1"/>
            </p:cNvSpPr>
            <p:nvPr/>
          </p:nvSpPr>
          <p:spPr bwMode="auto">
            <a:xfrm>
              <a:off x="1662" y="2238"/>
              <a:ext cx="110" cy="10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2" name="Line 291"/>
            <p:cNvSpPr>
              <a:spLocks noChangeShapeType="1"/>
            </p:cNvSpPr>
            <p:nvPr/>
          </p:nvSpPr>
          <p:spPr bwMode="auto">
            <a:xfrm>
              <a:off x="1662" y="2268"/>
              <a:ext cx="78" cy="7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3" name="Line 292"/>
            <p:cNvSpPr>
              <a:spLocks noChangeShapeType="1"/>
            </p:cNvSpPr>
            <p:nvPr/>
          </p:nvSpPr>
          <p:spPr bwMode="auto">
            <a:xfrm>
              <a:off x="1662" y="2299"/>
              <a:ext cx="49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4" name="Line 293"/>
            <p:cNvSpPr>
              <a:spLocks noChangeShapeType="1"/>
            </p:cNvSpPr>
            <p:nvPr/>
          </p:nvSpPr>
          <p:spPr bwMode="auto">
            <a:xfrm>
              <a:off x="1662" y="2329"/>
              <a:ext cx="17" cy="1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1228" y="2186"/>
              <a:ext cx="393" cy="163"/>
            </a:xfrm>
            <a:custGeom>
              <a:avLst/>
              <a:gdLst>
                <a:gd name="T0" fmla="*/ 505 w 518"/>
                <a:gd name="T1" fmla="*/ 0 h 216"/>
                <a:gd name="T2" fmla="*/ 499 w 518"/>
                <a:gd name="T3" fmla="*/ 2 h 216"/>
                <a:gd name="T4" fmla="*/ 486 w 518"/>
                <a:gd name="T5" fmla="*/ 3 h 216"/>
                <a:gd name="T6" fmla="*/ 479 w 518"/>
                <a:gd name="T7" fmla="*/ 5 h 216"/>
                <a:gd name="T8" fmla="*/ 465 w 518"/>
                <a:gd name="T9" fmla="*/ 5 h 216"/>
                <a:gd name="T10" fmla="*/ 460 w 518"/>
                <a:gd name="T11" fmla="*/ 7 h 216"/>
                <a:gd name="T12" fmla="*/ 447 w 518"/>
                <a:gd name="T13" fmla="*/ 7 h 216"/>
                <a:gd name="T14" fmla="*/ 440 w 518"/>
                <a:gd name="T15" fmla="*/ 8 h 216"/>
                <a:gd name="T16" fmla="*/ 426 w 518"/>
                <a:gd name="T17" fmla="*/ 10 h 216"/>
                <a:gd name="T18" fmla="*/ 420 w 518"/>
                <a:gd name="T19" fmla="*/ 12 h 216"/>
                <a:gd name="T20" fmla="*/ 408 w 518"/>
                <a:gd name="T21" fmla="*/ 12 h 216"/>
                <a:gd name="T22" fmla="*/ 401 w 518"/>
                <a:gd name="T23" fmla="*/ 14 h 216"/>
                <a:gd name="T24" fmla="*/ 387 w 518"/>
                <a:gd name="T25" fmla="*/ 15 h 216"/>
                <a:gd name="T26" fmla="*/ 380 w 518"/>
                <a:gd name="T27" fmla="*/ 15 h 216"/>
                <a:gd name="T28" fmla="*/ 369 w 518"/>
                <a:gd name="T29" fmla="*/ 17 h 216"/>
                <a:gd name="T30" fmla="*/ 362 w 518"/>
                <a:gd name="T31" fmla="*/ 19 h 216"/>
                <a:gd name="T32" fmla="*/ 341 w 518"/>
                <a:gd name="T33" fmla="*/ 20 h 216"/>
                <a:gd name="T34" fmla="*/ 335 w 518"/>
                <a:gd name="T35" fmla="*/ 22 h 216"/>
                <a:gd name="T36" fmla="*/ 323 w 518"/>
                <a:gd name="T37" fmla="*/ 22 h 216"/>
                <a:gd name="T38" fmla="*/ 316 w 518"/>
                <a:gd name="T39" fmla="*/ 24 h 216"/>
                <a:gd name="T40" fmla="*/ 302 w 518"/>
                <a:gd name="T41" fmla="*/ 24 h 216"/>
                <a:gd name="T42" fmla="*/ 295 w 518"/>
                <a:gd name="T43" fmla="*/ 26 h 216"/>
                <a:gd name="T44" fmla="*/ 284 w 518"/>
                <a:gd name="T45" fmla="*/ 27 h 216"/>
                <a:gd name="T46" fmla="*/ 275 w 518"/>
                <a:gd name="T47" fmla="*/ 29 h 216"/>
                <a:gd name="T48" fmla="*/ 263 w 518"/>
                <a:gd name="T49" fmla="*/ 29 h 216"/>
                <a:gd name="T50" fmla="*/ 256 w 518"/>
                <a:gd name="T51" fmla="*/ 31 h 216"/>
                <a:gd name="T52" fmla="*/ 243 w 518"/>
                <a:gd name="T53" fmla="*/ 32 h 216"/>
                <a:gd name="T54" fmla="*/ 236 w 518"/>
                <a:gd name="T55" fmla="*/ 32 h 216"/>
                <a:gd name="T56" fmla="*/ 224 w 518"/>
                <a:gd name="T57" fmla="*/ 34 h 216"/>
                <a:gd name="T58" fmla="*/ 217 w 518"/>
                <a:gd name="T59" fmla="*/ 36 h 216"/>
                <a:gd name="T60" fmla="*/ 204 w 518"/>
                <a:gd name="T61" fmla="*/ 36 h 216"/>
                <a:gd name="T62" fmla="*/ 197 w 518"/>
                <a:gd name="T63" fmla="*/ 37 h 216"/>
                <a:gd name="T64" fmla="*/ 185 w 518"/>
                <a:gd name="T65" fmla="*/ 39 h 216"/>
                <a:gd name="T66" fmla="*/ 178 w 518"/>
                <a:gd name="T67" fmla="*/ 39 h 216"/>
                <a:gd name="T68" fmla="*/ 158 w 518"/>
                <a:gd name="T69" fmla="*/ 41 h 216"/>
                <a:gd name="T70" fmla="*/ 151 w 518"/>
                <a:gd name="T71" fmla="*/ 43 h 216"/>
                <a:gd name="T72" fmla="*/ 139 w 518"/>
                <a:gd name="T73" fmla="*/ 44 h 216"/>
                <a:gd name="T74" fmla="*/ 132 w 518"/>
                <a:gd name="T75" fmla="*/ 46 h 216"/>
                <a:gd name="T76" fmla="*/ 119 w 518"/>
                <a:gd name="T77" fmla="*/ 46 h 216"/>
                <a:gd name="T78" fmla="*/ 112 w 518"/>
                <a:gd name="T79" fmla="*/ 48 h 216"/>
                <a:gd name="T80" fmla="*/ 98 w 518"/>
                <a:gd name="T81" fmla="*/ 48 h 216"/>
                <a:gd name="T82" fmla="*/ 93 w 518"/>
                <a:gd name="T83" fmla="*/ 49 h 216"/>
                <a:gd name="T84" fmla="*/ 80 w 518"/>
                <a:gd name="T85" fmla="*/ 51 h 216"/>
                <a:gd name="T86" fmla="*/ 73 w 518"/>
                <a:gd name="T87" fmla="*/ 53 h 216"/>
                <a:gd name="T88" fmla="*/ 59 w 518"/>
                <a:gd name="T89" fmla="*/ 53 h 216"/>
                <a:gd name="T90" fmla="*/ 54 w 518"/>
                <a:gd name="T91" fmla="*/ 54 h 216"/>
                <a:gd name="T92" fmla="*/ 40 w 518"/>
                <a:gd name="T93" fmla="*/ 54 h 216"/>
                <a:gd name="T94" fmla="*/ 34 w 518"/>
                <a:gd name="T95" fmla="*/ 56 h 216"/>
                <a:gd name="T96" fmla="*/ 20 w 518"/>
                <a:gd name="T97" fmla="*/ 58 h 216"/>
                <a:gd name="T98" fmla="*/ 15 w 518"/>
                <a:gd name="T99" fmla="*/ 58 h 216"/>
                <a:gd name="T100" fmla="*/ 0 w 518"/>
                <a:gd name="T101" fmla="*/ 60 h 216"/>
                <a:gd name="T102" fmla="*/ 518 w 518"/>
                <a:gd name="T10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8" h="216">
                  <a:moveTo>
                    <a:pt x="511" y="0"/>
                  </a:moveTo>
                  <a:lnTo>
                    <a:pt x="511" y="0"/>
                  </a:lnTo>
                  <a:lnTo>
                    <a:pt x="505" y="0"/>
                  </a:lnTo>
                  <a:lnTo>
                    <a:pt x="505" y="2"/>
                  </a:lnTo>
                  <a:lnTo>
                    <a:pt x="499" y="2"/>
                  </a:lnTo>
                  <a:lnTo>
                    <a:pt x="499" y="2"/>
                  </a:lnTo>
                  <a:lnTo>
                    <a:pt x="493" y="2"/>
                  </a:lnTo>
                  <a:lnTo>
                    <a:pt x="493" y="3"/>
                  </a:lnTo>
                  <a:lnTo>
                    <a:pt x="486" y="3"/>
                  </a:lnTo>
                  <a:lnTo>
                    <a:pt x="486" y="3"/>
                  </a:lnTo>
                  <a:lnTo>
                    <a:pt x="479" y="3"/>
                  </a:lnTo>
                  <a:lnTo>
                    <a:pt x="479" y="5"/>
                  </a:lnTo>
                  <a:lnTo>
                    <a:pt x="472" y="5"/>
                  </a:lnTo>
                  <a:lnTo>
                    <a:pt x="472" y="5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60" y="7"/>
                  </a:lnTo>
                  <a:lnTo>
                    <a:pt x="460" y="7"/>
                  </a:lnTo>
                  <a:lnTo>
                    <a:pt x="452" y="7"/>
                  </a:lnTo>
                  <a:lnTo>
                    <a:pt x="452" y="7"/>
                  </a:lnTo>
                  <a:lnTo>
                    <a:pt x="447" y="7"/>
                  </a:lnTo>
                  <a:lnTo>
                    <a:pt x="447" y="8"/>
                  </a:lnTo>
                  <a:lnTo>
                    <a:pt x="440" y="8"/>
                  </a:lnTo>
                  <a:lnTo>
                    <a:pt x="440" y="8"/>
                  </a:lnTo>
                  <a:lnTo>
                    <a:pt x="433" y="8"/>
                  </a:lnTo>
                  <a:lnTo>
                    <a:pt x="433" y="10"/>
                  </a:lnTo>
                  <a:lnTo>
                    <a:pt x="426" y="10"/>
                  </a:lnTo>
                  <a:lnTo>
                    <a:pt x="426" y="10"/>
                  </a:lnTo>
                  <a:lnTo>
                    <a:pt x="420" y="10"/>
                  </a:lnTo>
                  <a:lnTo>
                    <a:pt x="420" y="12"/>
                  </a:lnTo>
                  <a:lnTo>
                    <a:pt x="413" y="12"/>
                  </a:lnTo>
                  <a:lnTo>
                    <a:pt x="413" y="12"/>
                  </a:lnTo>
                  <a:lnTo>
                    <a:pt x="408" y="12"/>
                  </a:lnTo>
                  <a:lnTo>
                    <a:pt x="408" y="14"/>
                  </a:lnTo>
                  <a:lnTo>
                    <a:pt x="401" y="14"/>
                  </a:lnTo>
                  <a:lnTo>
                    <a:pt x="401" y="14"/>
                  </a:lnTo>
                  <a:lnTo>
                    <a:pt x="394" y="14"/>
                  </a:lnTo>
                  <a:lnTo>
                    <a:pt x="394" y="15"/>
                  </a:lnTo>
                  <a:lnTo>
                    <a:pt x="387" y="15"/>
                  </a:lnTo>
                  <a:lnTo>
                    <a:pt x="387" y="15"/>
                  </a:lnTo>
                  <a:lnTo>
                    <a:pt x="380" y="15"/>
                  </a:lnTo>
                  <a:lnTo>
                    <a:pt x="380" y="15"/>
                  </a:lnTo>
                  <a:lnTo>
                    <a:pt x="374" y="15"/>
                  </a:lnTo>
                  <a:lnTo>
                    <a:pt x="374" y="17"/>
                  </a:lnTo>
                  <a:lnTo>
                    <a:pt x="369" y="17"/>
                  </a:lnTo>
                  <a:lnTo>
                    <a:pt x="369" y="17"/>
                  </a:lnTo>
                  <a:lnTo>
                    <a:pt x="362" y="17"/>
                  </a:lnTo>
                  <a:lnTo>
                    <a:pt x="362" y="19"/>
                  </a:lnTo>
                  <a:lnTo>
                    <a:pt x="355" y="19"/>
                  </a:lnTo>
                  <a:lnTo>
                    <a:pt x="355" y="19"/>
                  </a:lnTo>
                  <a:lnTo>
                    <a:pt x="341" y="20"/>
                  </a:lnTo>
                  <a:lnTo>
                    <a:pt x="341" y="20"/>
                  </a:lnTo>
                  <a:lnTo>
                    <a:pt x="335" y="20"/>
                  </a:lnTo>
                  <a:lnTo>
                    <a:pt x="335" y="22"/>
                  </a:lnTo>
                  <a:lnTo>
                    <a:pt x="328" y="22"/>
                  </a:lnTo>
                  <a:lnTo>
                    <a:pt x="328" y="22"/>
                  </a:lnTo>
                  <a:lnTo>
                    <a:pt x="323" y="22"/>
                  </a:lnTo>
                  <a:lnTo>
                    <a:pt x="323" y="24"/>
                  </a:lnTo>
                  <a:lnTo>
                    <a:pt x="316" y="24"/>
                  </a:lnTo>
                  <a:lnTo>
                    <a:pt x="316" y="24"/>
                  </a:lnTo>
                  <a:lnTo>
                    <a:pt x="309" y="24"/>
                  </a:lnTo>
                  <a:lnTo>
                    <a:pt x="309" y="24"/>
                  </a:lnTo>
                  <a:lnTo>
                    <a:pt x="302" y="24"/>
                  </a:lnTo>
                  <a:lnTo>
                    <a:pt x="302" y="26"/>
                  </a:lnTo>
                  <a:lnTo>
                    <a:pt x="295" y="26"/>
                  </a:lnTo>
                  <a:lnTo>
                    <a:pt x="295" y="26"/>
                  </a:lnTo>
                  <a:lnTo>
                    <a:pt x="289" y="26"/>
                  </a:lnTo>
                  <a:lnTo>
                    <a:pt x="289" y="27"/>
                  </a:lnTo>
                  <a:lnTo>
                    <a:pt x="284" y="27"/>
                  </a:lnTo>
                  <a:lnTo>
                    <a:pt x="284" y="27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3" y="29"/>
                  </a:lnTo>
                  <a:lnTo>
                    <a:pt x="263" y="31"/>
                  </a:lnTo>
                  <a:lnTo>
                    <a:pt x="256" y="31"/>
                  </a:lnTo>
                  <a:lnTo>
                    <a:pt x="256" y="31"/>
                  </a:lnTo>
                  <a:lnTo>
                    <a:pt x="250" y="31"/>
                  </a:lnTo>
                  <a:lnTo>
                    <a:pt x="250" y="32"/>
                  </a:lnTo>
                  <a:lnTo>
                    <a:pt x="243" y="32"/>
                  </a:lnTo>
                  <a:lnTo>
                    <a:pt x="243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1" y="32"/>
                  </a:lnTo>
                  <a:lnTo>
                    <a:pt x="231" y="34"/>
                  </a:lnTo>
                  <a:lnTo>
                    <a:pt x="224" y="34"/>
                  </a:lnTo>
                  <a:lnTo>
                    <a:pt x="224" y="34"/>
                  </a:lnTo>
                  <a:lnTo>
                    <a:pt x="217" y="34"/>
                  </a:lnTo>
                  <a:lnTo>
                    <a:pt x="217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04" y="36"/>
                  </a:lnTo>
                  <a:lnTo>
                    <a:pt x="204" y="37"/>
                  </a:lnTo>
                  <a:lnTo>
                    <a:pt x="197" y="37"/>
                  </a:lnTo>
                  <a:lnTo>
                    <a:pt x="197" y="37"/>
                  </a:lnTo>
                  <a:lnTo>
                    <a:pt x="192" y="37"/>
                  </a:lnTo>
                  <a:lnTo>
                    <a:pt x="192" y="39"/>
                  </a:lnTo>
                  <a:lnTo>
                    <a:pt x="185" y="39"/>
                  </a:lnTo>
                  <a:lnTo>
                    <a:pt x="185" y="39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65" y="41"/>
                  </a:lnTo>
                  <a:lnTo>
                    <a:pt x="165" y="41"/>
                  </a:lnTo>
                  <a:lnTo>
                    <a:pt x="158" y="41"/>
                  </a:lnTo>
                  <a:lnTo>
                    <a:pt x="158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46" y="43"/>
                  </a:lnTo>
                  <a:lnTo>
                    <a:pt x="146" y="44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32" y="44"/>
                  </a:lnTo>
                  <a:lnTo>
                    <a:pt x="132" y="46"/>
                  </a:lnTo>
                  <a:lnTo>
                    <a:pt x="125" y="46"/>
                  </a:lnTo>
                  <a:lnTo>
                    <a:pt x="125" y="46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07" y="48"/>
                  </a:lnTo>
                  <a:lnTo>
                    <a:pt x="107" y="48"/>
                  </a:lnTo>
                  <a:lnTo>
                    <a:pt x="98" y="48"/>
                  </a:lnTo>
                  <a:lnTo>
                    <a:pt x="98" y="49"/>
                  </a:lnTo>
                  <a:lnTo>
                    <a:pt x="93" y="49"/>
                  </a:lnTo>
                  <a:lnTo>
                    <a:pt x="93" y="49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0" y="51"/>
                  </a:lnTo>
                  <a:lnTo>
                    <a:pt x="80" y="51"/>
                  </a:lnTo>
                  <a:lnTo>
                    <a:pt x="73" y="51"/>
                  </a:lnTo>
                  <a:lnTo>
                    <a:pt x="73" y="53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59" y="53"/>
                  </a:lnTo>
                  <a:lnTo>
                    <a:pt x="59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5" y="58"/>
                  </a:lnTo>
                  <a:lnTo>
                    <a:pt x="15" y="58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0" y="60"/>
                  </a:lnTo>
                  <a:lnTo>
                    <a:pt x="0" y="216"/>
                  </a:lnTo>
                  <a:lnTo>
                    <a:pt x="518" y="216"/>
                  </a:lnTo>
                  <a:lnTo>
                    <a:pt x="518" y="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6" name="Line 295"/>
            <p:cNvSpPr>
              <a:spLocks noChangeShapeType="1"/>
            </p:cNvSpPr>
            <p:nvPr/>
          </p:nvSpPr>
          <p:spPr bwMode="auto">
            <a:xfrm>
              <a:off x="1592" y="2189"/>
              <a:ext cx="27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7" name="Line 296"/>
            <p:cNvSpPr>
              <a:spLocks noChangeShapeType="1"/>
            </p:cNvSpPr>
            <p:nvPr/>
          </p:nvSpPr>
          <p:spPr bwMode="auto">
            <a:xfrm>
              <a:off x="1563" y="2192"/>
              <a:ext cx="55" cy="5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8" name="Line 297"/>
            <p:cNvSpPr>
              <a:spLocks noChangeShapeType="1"/>
            </p:cNvSpPr>
            <p:nvPr/>
          </p:nvSpPr>
          <p:spPr bwMode="auto">
            <a:xfrm>
              <a:off x="1535" y="2195"/>
              <a:ext cx="83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9" name="Line 298"/>
            <p:cNvSpPr>
              <a:spLocks noChangeShapeType="1"/>
            </p:cNvSpPr>
            <p:nvPr/>
          </p:nvSpPr>
          <p:spPr bwMode="auto">
            <a:xfrm>
              <a:off x="1509" y="2197"/>
              <a:ext cx="110" cy="1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0" name="Line 299"/>
            <p:cNvSpPr>
              <a:spLocks noChangeShapeType="1"/>
            </p:cNvSpPr>
            <p:nvPr/>
          </p:nvSpPr>
          <p:spPr bwMode="auto">
            <a:xfrm>
              <a:off x="1482" y="2200"/>
              <a:ext cx="136" cy="13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1" name="Line 300"/>
            <p:cNvSpPr>
              <a:spLocks noChangeShapeType="1"/>
            </p:cNvSpPr>
            <p:nvPr/>
          </p:nvSpPr>
          <p:spPr bwMode="auto">
            <a:xfrm>
              <a:off x="1454" y="2205"/>
              <a:ext cx="143" cy="1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2" name="Line 301"/>
            <p:cNvSpPr>
              <a:spLocks noChangeShapeType="1"/>
            </p:cNvSpPr>
            <p:nvPr/>
          </p:nvSpPr>
          <p:spPr bwMode="auto">
            <a:xfrm>
              <a:off x="1426" y="2207"/>
              <a:ext cx="141" cy="14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3" name="Line 302"/>
            <p:cNvSpPr>
              <a:spLocks noChangeShapeType="1"/>
            </p:cNvSpPr>
            <p:nvPr/>
          </p:nvSpPr>
          <p:spPr bwMode="auto">
            <a:xfrm>
              <a:off x="1399" y="2210"/>
              <a:ext cx="136" cy="1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4" name="Line 303"/>
            <p:cNvSpPr>
              <a:spLocks noChangeShapeType="1"/>
            </p:cNvSpPr>
            <p:nvPr/>
          </p:nvSpPr>
          <p:spPr bwMode="auto">
            <a:xfrm>
              <a:off x="1372" y="2215"/>
              <a:ext cx="133" cy="13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5" name="Line 304"/>
            <p:cNvSpPr>
              <a:spLocks noChangeShapeType="1"/>
            </p:cNvSpPr>
            <p:nvPr/>
          </p:nvSpPr>
          <p:spPr bwMode="auto">
            <a:xfrm>
              <a:off x="1344" y="2218"/>
              <a:ext cx="132" cy="13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6" name="Line 305"/>
            <p:cNvSpPr>
              <a:spLocks noChangeShapeType="1"/>
            </p:cNvSpPr>
            <p:nvPr/>
          </p:nvSpPr>
          <p:spPr bwMode="auto">
            <a:xfrm>
              <a:off x="1316" y="2220"/>
              <a:ext cx="128" cy="1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7" name="Line 306"/>
            <p:cNvSpPr>
              <a:spLocks noChangeShapeType="1"/>
            </p:cNvSpPr>
            <p:nvPr/>
          </p:nvSpPr>
          <p:spPr bwMode="auto">
            <a:xfrm>
              <a:off x="1289" y="2225"/>
              <a:ext cx="125" cy="12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8" name="Line 307"/>
            <p:cNvSpPr>
              <a:spLocks noChangeShapeType="1"/>
            </p:cNvSpPr>
            <p:nvPr/>
          </p:nvSpPr>
          <p:spPr bwMode="auto">
            <a:xfrm>
              <a:off x="1263" y="2228"/>
              <a:ext cx="121" cy="12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9" name="Line 308"/>
            <p:cNvSpPr>
              <a:spLocks noChangeShapeType="1"/>
            </p:cNvSpPr>
            <p:nvPr/>
          </p:nvSpPr>
          <p:spPr bwMode="auto">
            <a:xfrm>
              <a:off x="1235" y="2230"/>
              <a:ext cx="119" cy="1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0" name="Line 309"/>
            <p:cNvSpPr>
              <a:spLocks noChangeShapeType="1"/>
            </p:cNvSpPr>
            <p:nvPr/>
          </p:nvSpPr>
          <p:spPr bwMode="auto">
            <a:xfrm>
              <a:off x="1228" y="2258"/>
              <a:ext cx="94" cy="9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1" name="Line 310"/>
            <p:cNvSpPr>
              <a:spLocks noChangeShapeType="1"/>
            </p:cNvSpPr>
            <p:nvPr/>
          </p:nvSpPr>
          <p:spPr bwMode="auto">
            <a:xfrm>
              <a:off x="1228" y="2288"/>
              <a:ext cx="63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2" name="Line 311"/>
            <p:cNvSpPr>
              <a:spLocks noChangeShapeType="1"/>
            </p:cNvSpPr>
            <p:nvPr/>
          </p:nvSpPr>
          <p:spPr bwMode="auto">
            <a:xfrm>
              <a:off x="1228" y="2319"/>
              <a:ext cx="33" cy="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890" y="2238"/>
              <a:ext cx="298" cy="113"/>
            </a:xfrm>
            <a:custGeom>
              <a:avLst/>
              <a:gdLst>
                <a:gd name="T0" fmla="*/ 388 w 395"/>
                <a:gd name="T1" fmla="*/ 0 h 148"/>
                <a:gd name="T2" fmla="*/ 374 w 395"/>
                <a:gd name="T3" fmla="*/ 2 h 148"/>
                <a:gd name="T4" fmla="*/ 361 w 395"/>
                <a:gd name="T5" fmla="*/ 3 h 148"/>
                <a:gd name="T6" fmla="*/ 347 w 395"/>
                <a:gd name="T7" fmla="*/ 5 h 148"/>
                <a:gd name="T8" fmla="*/ 340 w 395"/>
                <a:gd name="T9" fmla="*/ 7 h 148"/>
                <a:gd name="T10" fmla="*/ 327 w 395"/>
                <a:gd name="T11" fmla="*/ 7 h 148"/>
                <a:gd name="T12" fmla="*/ 313 w 395"/>
                <a:gd name="T13" fmla="*/ 9 h 148"/>
                <a:gd name="T14" fmla="*/ 299 w 395"/>
                <a:gd name="T15" fmla="*/ 10 h 148"/>
                <a:gd name="T16" fmla="*/ 294 w 395"/>
                <a:gd name="T17" fmla="*/ 12 h 148"/>
                <a:gd name="T18" fmla="*/ 279 w 395"/>
                <a:gd name="T19" fmla="*/ 14 h 148"/>
                <a:gd name="T20" fmla="*/ 265 w 395"/>
                <a:gd name="T21" fmla="*/ 14 h 148"/>
                <a:gd name="T22" fmla="*/ 252 w 395"/>
                <a:gd name="T23" fmla="*/ 15 h 148"/>
                <a:gd name="T24" fmla="*/ 247 w 395"/>
                <a:gd name="T25" fmla="*/ 17 h 148"/>
                <a:gd name="T26" fmla="*/ 231 w 395"/>
                <a:gd name="T27" fmla="*/ 19 h 148"/>
                <a:gd name="T28" fmla="*/ 218 w 395"/>
                <a:gd name="T29" fmla="*/ 20 h 148"/>
                <a:gd name="T30" fmla="*/ 204 w 395"/>
                <a:gd name="T31" fmla="*/ 22 h 148"/>
                <a:gd name="T32" fmla="*/ 197 w 395"/>
                <a:gd name="T33" fmla="*/ 22 h 148"/>
                <a:gd name="T34" fmla="*/ 191 w 395"/>
                <a:gd name="T35" fmla="*/ 22 h 148"/>
                <a:gd name="T36" fmla="*/ 177 w 395"/>
                <a:gd name="T37" fmla="*/ 24 h 148"/>
                <a:gd name="T38" fmla="*/ 163 w 395"/>
                <a:gd name="T39" fmla="*/ 26 h 148"/>
                <a:gd name="T40" fmla="*/ 150 w 395"/>
                <a:gd name="T41" fmla="*/ 27 h 148"/>
                <a:gd name="T42" fmla="*/ 143 w 395"/>
                <a:gd name="T43" fmla="*/ 29 h 148"/>
                <a:gd name="T44" fmla="*/ 129 w 395"/>
                <a:gd name="T45" fmla="*/ 31 h 148"/>
                <a:gd name="T46" fmla="*/ 116 w 395"/>
                <a:gd name="T47" fmla="*/ 31 h 148"/>
                <a:gd name="T48" fmla="*/ 102 w 395"/>
                <a:gd name="T49" fmla="*/ 32 h 148"/>
                <a:gd name="T50" fmla="*/ 97 w 395"/>
                <a:gd name="T51" fmla="*/ 34 h 148"/>
                <a:gd name="T52" fmla="*/ 83 w 395"/>
                <a:gd name="T53" fmla="*/ 36 h 148"/>
                <a:gd name="T54" fmla="*/ 68 w 395"/>
                <a:gd name="T55" fmla="*/ 37 h 148"/>
                <a:gd name="T56" fmla="*/ 55 w 395"/>
                <a:gd name="T57" fmla="*/ 39 h 148"/>
                <a:gd name="T58" fmla="*/ 49 w 395"/>
                <a:gd name="T59" fmla="*/ 39 h 148"/>
                <a:gd name="T60" fmla="*/ 34 w 395"/>
                <a:gd name="T61" fmla="*/ 41 h 148"/>
                <a:gd name="T62" fmla="*/ 21 w 395"/>
                <a:gd name="T63" fmla="*/ 43 h 148"/>
                <a:gd name="T64" fmla="*/ 7 w 395"/>
                <a:gd name="T65" fmla="*/ 44 h 148"/>
                <a:gd name="T66" fmla="*/ 2 w 395"/>
                <a:gd name="T67" fmla="*/ 148 h 148"/>
                <a:gd name="T68" fmla="*/ 395 w 395"/>
                <a:gd name="T6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5" h="148">
                  <a:moveTo>
                    <a:pt x="388" y="0"/>
                  </a:moveTo>
                  <a:lnTo>
                    <a:pt x="388" y="0"/>
                  </a:lnTo>
                  <a:lnTo>
                    <a:pt x="374" y="2"/>
                  </a:lnTo>
                  <a:lnTo>
                    <a:pt x="374" y="2"/>
                  </a:lnTo>
                  <a:lnTo>
                    <a:pt x="361" y="3"/>
                  </a:lnTo>
                  <a:lnTo>
                    <a:pt x="361" y="3"/>
                  </a:lnTo>
                  <a:lnTo>
                    <a:pt x="347" y="5"/>
                  </a:lnTo>
                  <a:lnTo>
                    <a:pt x="347" y="5"/>
                  </a:lnTo>
                  <a:lnTo>
                    <a:pt x="340" y="5"/>
                  </a:lnTo>
                  <a:lnTo>
                    <a:pt x="340" y="7"/>
                  </a:lnTo>
                  <a:lnTo>
                    <a:pt x="327" y="7"/>
                  </a:lnTo>
                  <a:lnTo>
                    <a:pt x="327" y="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299" y="10"/>
                  </a:lnTo>
                  <a:lnTo>
                    <a:pt x="299" y="10"/>
                  </a:lnTo>
                  <a:lnTo>
                    <a:pt x="294" y="10"/>
                  </a:lnTo>
                  <a:lnTo>
                    <a:pt x="294" y="12"/>
                  </a:lnTo>
                  <a:lnTo>
                    <a:pt x="279" y="12"/>
                  </a:lnTo>
                  <a:lnTo>
                    <a:pt x="279" y="14"/>
                  </a:lnTo>
                  <a:lnTo>
                    <a:pt x="265" y="14"/>
                  </a:lnTo>
                  <a:lnTo>
                    <a:pt x="265" y="14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47" y="15"/>
                  </a:lnTo>
                  <a:lnTo>
                    <a:pt x="247" y="17"/>
                  </a:lnTo>
                  <a:lnTo>
                    <a:pt x="231" y="17"/>
                  </a:lnTo>
                  <a:lnTo>
                    <a:pt x="231" y="19"/>
                  </a:lnTo>
                  <a:lnTo>
                    <a:pt x="218" y="19"/>
                  </a:lnTo>
                  <a:lnTo>
                    <a:pt x="218" y="20"/>
                  </a:lnTo>
                  <a:lnTo>
                    <a:pt x="204" y="20"/>
                  </a:lnTo>
                  <a:lnTo>
                    <a:pt x="204" y="22"/>
                  </a:lnTo>
                  <a:lnTo>
                    <a:pt x="197" y="22"/>
                  </a:lnTo>
                  <a:lnTo>
                    <a:pt x="197" y="22"/>
                  </a:lnTo>
                  <a:lnTo>
                    <a:pt x="191" y="22"/>
                  </a:lnTo>
                  <a:lnTo>
                    <a:pt x="191" y="22"/>
                  </a:lnTo>
                  <a:lnTo>
                    <a:pt x="177" y="24"/>
                  </a:lnTo>
                  <a:lnTo>
                    <a:pt x="177" y="24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50" y="27"/>
                  </a:lnTo>
                  <a:lnTo>
                    <a:pt x="150" y="27"/>
                  </a:lnTo>
                  <a:lnTo>
                    <a:pt x="143" y="27"/>
                  </a:lnTo>
                  <a:lnTo>
                    <a:pt x="143" y="29"/>
                  </a:lnTo>
                  <a:lnTo>
                    <a:pt x="129" y="29"/>
                  </a:lnTo>
                  <a:lnTo>
                    <a:pt x="129" y="31"/>
                  </a:lnTo>
                  <a:lnTo>
                    <a:pt x="116" y="31"/>
                  </a:lnTo>
                  <a:lnTo>
                    <a:pt x="116" y="31"/>
                  </a:lnTo>
                  <a:lnTo>
                    <a:pt x="102" y="32"/>
                  </a:lnTo>
                  <a:lnTo>
                    <a:pt x="102" y="32"/>
                  </a:lnTo>
                  <a:lnTo>
                    <a:pt x="97" y="32"/>
                  </a:lnTo>
                  <a:lnTo>
                    <a:pt x="97" y="34"/>
                  </a:lnTo>
                  <a:lnTo>
                    <a:pt x="83" y="34"/>
                  </a:lnTo>
                  <a:lnTo>
                    <a:pt x="83" y="36"/>
                  </a:lnTo>
                  <a:lnTo>
                    <a:pt x="68" y="36"/>
                  </a:lnTo>
                  <a:lnTo>
                    <a:pt x="68" y="37"/>
                  </a:lnTo>
                  <a:lnTo>
                    <a:pt x="55" y="37"/>
                  </a:lnTo>
                  <a:lnTo>
                    <a:pt x="55" y="39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34" y="39"/>
                  </a:lnTo>
                  <a:lnTo>
                    <a:pt x="34" y="41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0" y="44"/>
                  </a:lnTo>
                  <a:lnTo>
                    <a:pt x="2" y="148"/>
                  </a:lnTo>
                  <a:lnTo>
                    <a:pt x="395" y="148"/>
                  </a:lnTo>
                  <a:lnTo>
                    <a:pt x="395" y="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4" name="Line 313"/>
            <p:cNvSpPr>
              <a:spLocks noChangeShapeType="1"/>
            </p:cNvSpPr>
            <p:nvPr/>
          </p:nvSpPr>
          <p:spPr bwMode="auto">
            <a:xfrm>
              <a:off x="1159" y="2240"/>
              <a:ext cx="28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5" name="Line 314"/>
            <p:cNvSpPr>
              <a:spLocks noChangeShapeType="1"/>
            </p:cNvSpPr>
            <p:nvPr/>
          </p:nvSpPr>
          <p:spPr bwMode="auto">
            <a:xfrm>
              <a:off x="1131" y="2242"/>
              <a:ext cx="56" cy="5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6" name="Line 315"/>
            <p:cNvSpPr>
              <a:spLocks noChangeShapeType="1"/>
            </p:cNvSpPr>
            <p:nvPr/>
          </p:nvSpPr>
          <p:spPr bwMode="auto">
            <a:xfrm>
              <a:off x="1105" y="2246"/>
              <a:ext cx="83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7" name="Line 316"/>
            <p:cNvSpPr>
              <a:spLocks noChangeShapeType="1"/>
            </p:cNvSpPr>
            <p:nvPr/>
          </p:nvSpPr>
          <p:spPr bwMode="auto">
            <a:xfrm>
              <a:off x="1075" y="2249"/>
              <a:ext cx="102" cy="10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8" name="Line 317"/>
            <p:cNvSpPr>
              <a:spLocks noChangeShapeType="1"/>
            </p:cNvSpPr>
            <p:nvPr/>
          </p:nvSpPr>
          <p:spPr bwMode="auto">
            <a:xfrm>
              <a:off x="1048" y="2252"/>
              <a:ext cx="97" cy="9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9" name="Line 318"/>
            <p:cNvSpPr>
              <a:spLocks noChangeShapeType="1"/>
            </p:cNvSpPr>
            <p:nvPr/>
          </p:nvSpPr>
          <p:spPr bwMode="auto">
            <a:xfrm>
              <a:off x="1022" y="2255"/>
              <a:ext cx="92" cy="9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0" name="Line 319"/>
            <p:cNvSpPr>
              <a:spLocks noChangeShapeType="1"/>
            </p:cNvSpPr>
            <p:nvPr/>
          </p:nvSpPr>
          <p:spPr bwMode="auto">
            <a:xfrm>
              <a:off x="993" y="2258"/>
              <a:ext cx="89" cy="9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1" name="Line 320"/>
            <p:cNvSpPr>
              <a:spLocks noChangeShapeType="1"/>
            </p:cNvSpPr>
            <p:nvPr/>
          </p:nvSpPr>
          <p:spPr bwMode="auto">
            <a:xfrm>
              <a:off x="965" y="2260"/>
              <a:ext cx="88" cy="8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2" name="Line 321"/>
            <p:cNvSpPr>
              <a:spLocks noChangeShapeType="1"/>
            </p:cNvSpPr>
            <p:nvPr/>
          </p:nvSpPr>
          <p:spPr bwMode="auto">
            <a:xfrm>
              <a:off x="939" y="2266"/>
              <a:ext cx="86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3" name="Line 322"/>
            <p:cNvSpPr>
              <a:spLocks noChangeShapeType="1"/>
            </p:cNvSpPr>
            <p:nvPr/>
          </p:nvSpPr>
          <p:spPr bwMode="auto">
            <a:xfrm>
              <a:off x="910" y="2268"/>
              <a:ext cx="80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4" name="Line 323"/>
            <p:cNvSpPr>
              <a:spLocks noChangeShapeType="1"/>
            </p:cNvSpPr>
            <p:nvPr/>
          </p:nvSpPr>
          <p:spPr bwMode="auto">
            <a:xfrm>
              <a:off x="890" y="2278"/>
              <a:ext cx="70" cy="7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5" name="Line 324"/>
            <p:cNvSpPr>
              <a:spLocks noChangeShapeType="1"/>
            </p:cNvSpPr>
            <p:nvPr/>
          </p:nvSpPr>
          <p:spPr bwMode="auto">
            <a:xfrm>
              <a:off x="890" y="2311"/>
              <a:ext cx="39" cy="4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6" name="Line 325"/>
            <p:cNvSpPr>
              <a:spLocks noChangeShapeType="1"/>
            </p:cNvSpPr>
            <p:nvPr/>
          </p:nvSpPr>
          <p:spPr bwMode="auto">
            <a:xfrm>
              <a:off x="892" y="2341"/>
              <a:ext cx="8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1559" y="1525"/>
              <a:ext cx="323" cy="585"/>
            </a:xfrm>
            <a:custGeom>
              <a:avLst/>
              <a:gdLst>
                <a:gd name="T0" fmla="*/ 51 w 432"/>
                <a:gd name="T1" fmla="*/ 12 h 776"/>
                <a:gd name="T2" fmla="*/ 32 w 432"/>
                <a:gd name="T3" fmla="*/ 22 h 776"/>
                <a:gd name="T4" fmla="*/ 0 w 432"/>
                <a:gd name="T5" fmla="*/ 41 h 776"/>
                <a:gd name="T6" fmla="*/ 19 w 432"/>
                <a:gd name="T7" fmla="*/ 73 h 776"/>
                <a:gd name="T8" fmla="*/ 31 w 432"/>
                <a:gd name="T9" fmla="*/ 94 h 776"/>
                <a:gd name="T10" fmla="*/ 41 w 432"/>
                <a:gd name="T11" fmla="*/ 114 h 776"/>
                <a:gd name="T12" fmla="*/ 58 w 432"/>
                <a:gd name="T13" fmla="*/ 140 h 776"/>
                <a:gd name="T14" fmla="*/ 73 w 432"/>
                <a:gd name="T15" fmla="*/ 169 h 776"/>
                <a:gd name="T16" fmla="*/ 85 w 432"/>
                <a:gd name="T17" fmla="*/ 186 h 776"/>
                <a:gd name="T18" fmla="*/ 104 w 432"/>
                <a:gd name="T19" fmla="*/ 218 h 776"/>
                <a:gd name="T20" fmla="*/ 116 w 432"/>
                <a:gd name="T21" fmla="*/ 240 h 776"/>
                <a:gd name="T22" fmla="*/ 129 w 432"/>
                <a:gd name="T23" fmla="*/ 264 h 776"/>
                <a:gd name="T24" fmla="*/ 143 w 432"/>
                <a:gd name="T25" fmla="*/ 284 h 776"/>
                <a:gd name="T26" fmla="*/ 158 w 432"/>
                <a:gd name="T27" fmla="*/ 313 h 776"/>
                <a:gd name="T28" fmla="*/ 168 w 432"/>
                <a:gd name="T29" fmla="*/ 330 h 776"/>
                <a:gd name="T30" fmla="*/ 184 w 432"/>
                <a:gd name="T31" fmla="*/ 357 h 776"/>
                <a:gd name="T32" fmla="*/ 201 w 432"/>
                <a:gd name="T33" fmla="*/ 385 h 776"/>
                <a:gd name="T34" fmla="*/ 214 w 432"/>
                <a:gd name="T35" fmla="*/ 408 h 776"/>
                <a:gd name="T36" fmla="*/ 228 w 432"/>
                <a:gd name="T37" fmla="*/ 429 h 776"/>
                <a:gd name="T38" fmla="*/ 247 w 432"/>
                <a:gd name="T39" fmla="*/ 461 h 776"/>
                <a:gd name="T40" fmla="*/ 257 w 432"/>
                <a:gd name="T41" fmla="*/ 480 h 776"/>
                <a:gd name="T42" fmla="*/ 269 w 432"/>
                <a:gd name="T43" fmla="*/ 502 h 776"/>
                <a:gd name="T44" fmla="*/ 286 w 432"/>
                <a:gd name="T45" fmla="*/ 529 h 776"/>
                <a:gd name="T46" fmla="*/ 299 w 432"/>
                <a:gd name="T47" fmla="*/ 553 h 776"/>
                <a:gd name="T48" fmla="*/ 311 w 432"/>
                <a:gd name="T49" fmla="*/ 572 h 776"/>
                <a:gd name="T50" fmla="*/ 326 w 432"/>
                <a:gd name="T51" fmla="*/ 602 h 776"/>
                <a:gd name="T52" fmla="*/ 342 w 432"/>
                <a:gd name="T53" fmla="*/ 624 h 776"/>
                <a:gd name="T54" fmla="*/ 354 w 432"/>
                <a:gd name="T55" fmla="*/ 646 h 776"/>
                <a:gd name="T56" fmla="*/ 360 w 432"/>
                <a:gd name="T57" fmla="*/ 772 h 776"/>
                <a:gd name="T58" fmla="*/ 383 w 432"/>
                <a:gd name="T59" fmla="*/ 764 h 776"/>
                <a:gd name="T60" fmla="*/ 400 w 432"/>
                <a:gd name="T61" fmla="*/ 750 h 776"/>
                <a:gd name="T62" fmla="*/ 417 w 432"/>
                <a:gd name="T63" fmla="*/ 735 h 776"/>
                <a:gd name="T64" fmla="*/ 425 w 432"/>
                <a:gd name="T65" fmla="*/ 721 h 776"/>
                <a:gd name="T66" fmla="*/ 430 w 432"/>
                <a:gd name="T67" fmla="*/ 711 h 776"/>
                <a:gd name="T68" fmla="*/ 420 w 432"/>
                <a:gd name="T69" fmla="*/ 595 h 776"/>
                <a:gd name="T70" fmla="*/ 403 w 432"/>
                <a:gd name="T71" fmla="*/ 566 h 776"/>
                <a:gd name="T72" fmla="*/ 383 w 432"/>
                <a:gd name="T73" fmla="*/ 532 h 776"/>
                <a:gd name="T74" fmla="*/ 367 w 432"/>
                <a:gd name="T75" fmla="*/ 505 h 776"/>
                <a:gd name="T76" fmla="*/ 354 w 432"/>
                <a:gd name="T77" fmla="*/ 483 h 776"/>
                <a:gd name="T78" fmla="*/ 343 w 432"/>
                <a:gd name="T79" fmla="*/ 464 h 776"/>
                <a:gd name="T80" fmla="*/ 330 w 432"/>
                <a:gd name="T81" fmla="*/ 441 h 776"/>
                <a:gd name="T82" fmla="*/ 318 w 432"/>
                <a:gd name="T83" fmla="*/ 422 h 776"/>
                <a:gd name="T84" fmla="*/ 306 w 432"/>
                <a:gd name="T85" fmla="*/ 402 h 776"/>
                <a:gd name="T86" fmla="*/ 294 w 432"/>
                <a:gd name="T87" fmla="*/ 383 h 776"/>
                <a:gd name="T88" fmla="*/ 281 w 432"/>
                <a:gd name="T89" fmla="*/ 356 h 776"/>
                <a:gd name="T90" fmla="*/ 264 w 432"/>
                <a:gd name="T91" fmla="*/ 328 h 776"/>
                <a:gd name="T92" fmla="*/ 247 w 432"/>
                <a:gd name="T93" fmla="*/ 298 h 776"/>
                <a:gd name="T94" fmla="*/ 230 w 432"/>
                <a:gd name="T95" fmla="*/ 271 h 776"/>
                <a:gd name="T96" fmla="*/ 213 w 432"/>
                <a:gd name="T97" fmla="*/ 240 h 776"/>
                <a:gd name="T98" fmla="*/ 201 w 432"/>
                <a:gd name="T99" fmla="*/ 223 h 776"/>
                <a:gd name="T100" fmla="*/ 189 w 432"/>
                <a:gd name="T101" fmla="*/ 199 h 776"/>
                <a:gd name="T102" fmla="*/ 177 w 432"/>
                <a:gd name="T103" fmla="*/ 181 h 776"/>
                <a:gd name="T104" fmla="*/ 165 w 432"/>
                <a:gd name="T105" fmla="*/ 160 h 776"/>
                <a:gd name="T106" fmla="*/ 153 w 432"/>
                <a:gd name="T107" fmla="*/ 141 h 776"/>
                <a:gd name="T108" fmla="*/ 143 w 432"/>
                <a:gd name="T109" fmla="*/ 121 h 776"/>
                <a:gd name="T110" fmla="*/ 126 w 432"/>
                <a:gd name="T111" fmla="*/ 94 h 776"/>
                <a:gd name="T112" fmla="*/ 107 w 432"/>
                <a:gd name="T113" fmla="*/ 60 h 776"/>
                <a:gd name="T114" fmla="*/ 90 w 432"/>
                <a:gd name="T115" fmla="*/ 31 h 776"/>
                <a:gd name="T116" fmla="*/ 73 w 432"/>
                <a:gd name="T11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" h="776">
                  <a:moveTo>
                    <a:pt x="71" y="0"/>
                  </a:moveTo>
                  <a:lnTo>
                    <a:pt x="71" y="0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3" y="17"/>
                  </a:lnTo>
                  <a:lnTo>
                    <a:pt x="43" y="17"/>
                  </a:lnTo>
                  <a:lnTo>
                    <a:pt x="41" y="17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36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7" y="26"/>
                  </a:lnTo>
                  <a:lnTo>
                    <a:pt x="27" y="28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0" y="41"/>
                  </a:lnTo>
                  <a:lnTo>
                    <a:pt x="2" y="46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0"/>
                  </a:lnTo>
                  <a:lnTo>
                    <a:pt x="7" y="55"/>
                  </a:lnTo>
                  <a:lnTo>
                    <a:pt x="9" y="55"/>
                  </a:lnTo>
                  <a:lnTo>
                    <a:pt x="9" y="58"/>
                  </a:lnTo>
                  <a:lnTo>
                    <a:pt x="10" y="58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6" y="87"/>
                  </a:lnTo>
                  <a:lnTo>
                    <a:pt x="26" y="87"/>
                  </a:lnTo>
                  <a:lnTo>
                    <a:pt x="29" y="90"/>
                  </a:lnTo>
                  <a:lnTo>
                    <a:pt x="29" y="90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4" y="101"/>
                  </a:lnTo>
                  <a:lnTo>
                    <a:pt x="34" y="101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7" y="104"/>
                  </a:lnTo>
                  <a:lnTo>
                    <a:pt x="39" y="109"/>
                  </a:lnTo>
                  <a:lnTo>
                    <a:pt x="39" y="109"/>
                  </a:lnTo>
                  <a:lnTo>
                    <a:pt x="41" y="113"/>
                  </a:lnTo>
                  <a:lnTo>
                    <a:pt x="41" y="113"/>
                  </a:lnTo>
                  <a:lnTo>
                    <a:pt x="41" y="114"/>
                  </a:lnTo>
                  <a:lnTo>
                    <a:pt x="43" y="114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46" y="121"/>
                  </a:lnTo>
                  <a:lnTo>
                    <a:pt x="48" y="121"/>
                  </a:lnTo>
                  <a:lnTo>
                    <a:pt x="49" y="128"/>
                  </a:lnTo>
                  <a:lnTo>
                    <a:pt x="51" y="128"/>
                  </a:lnTo>
                  <a:lnTo>
                    <a:pt x="51" y="131"/>
                  </a:lnTo>
                  <a:lnTo>
                    <a:pt x="53" y="131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56" y="140"/>
                  </a:lnTo>
                  <a:lnTo>
                    <a:pt x="58" y="140"/>
                  </a:lnTo>
                  <a:lnTo>
                    <a:pt x="61" y="147"/>
                  </a:lnTo>
                  <a:lnTo>
                    <a:pt x="61" y="147"/>
                  </a:lnTo>
                  <a:lnTo>
                    <a:pt x="63" y="150"/>
                  </a:lnTo>
                  <a:lnTo>
                    <a:pt x="63" y="150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71" y="164"/>
                  </a:lnTo>
                  <a:lnTo>
                    <a:pt x="71" y="164"/>
                  </a:lnTo>
                  <a:lnTo>
                    <a:pt x="71" y="167"/>
                  </a:lnTo>
                  <a:lnTo>
                    <a:pt x="73" y="167"/>
                  </a:lnTo>
                  <a:lnTo>
                    <a:pt x="73" y="169"/>
                  </a:lnTo>
                  <a:lnTo>
                    <a:pt x="73" y="169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8" y="177"/>
                  </a:lnTo>
                  <a:lnTo>
                    <a:pt x="80" y="177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83" y="184"/>
                  </a:lnTo>
                  <a:lnTo>
                    <a:pt x="83" y="184"/>
                  </a:lnTo>
                  <a:lnTo>
                    <a:pt x="83" y="186"/>
                  </a:lnTo>
                  <a:lnTo>
                    <a:pt x="85" y="186"/>
                  </a:lnTo>
                  <a:lnTo>
                    <a:pt x="87" y="191"/>
                  </a:lnTo>
                  <a:lnTo>
                    <a:pt x="88" y="191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92" y="201"/>
                  </a:lnTo>
                  <a:lnTo>
                    <a:pt x="94" y="201"/>
                  </a:lnTo>
                  <a:lnTo>
                    <a:pt x="94" y="203"/>
                  </a:lnTo>
                  <a:lnTo>
                    <a:pt x="95" y="203"/>
                  </a:lnTo>
                  <a:lnTo>
                    <a:pt x="97" y="209"/>
                  </a:lnTo>
                  <a:lnTo>
                    <a:pt x="99" y="209"/>
                  </a:lnTo>
                  <a:lnTo>
                    <a:pt x="99" y="213"/>
                  </a:lnTo>
                  <a:lnTo>
                    <a:pt x="100" y="213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04" y="221"/>
                  </a:lnTo>
                  <a:lnTo>
                    <a:pt x="105" y="221"/>
                  </a:lnTo>
                  <a:lnTo>
                    <a:pt x="109" y="228"/>
                  </a:lnTo>
                  <a:lnTo>
                    <a:pt x="109" y="228"/>
                  </a:lnTo>
                  <a:lnTo>
                    <a:pt x="111" y="232"/>
                  </a:lnTo>
                  <a:lnTo>
                    <a:pt x="111" y="232"/>
                  </a:lnTo>
                  <a:lnTo>
                    <a:pt x="112" y="235"/>
                  </a:lnTo>
                  <a:lnTo>
                    <a:pt x="114" y="235"/>
                  </a:lnTo>
                  <a:lnTo>
                    <a:pt x="114" y="238"/>
                  </a:lnTo>
                  <a:lnTo>
                    <a:pt x="116" y="238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119" y="245"/>
                  </a:lnTo>
                  <a:lnTo>
                    <a:pt x="119" y="245"/>
                  </a:lnTo>
                  <a:lnTo>
                    <a:pt x="119" y="249"/>
                  </a:lnTo>
                  <a:lnTo>
                    <a:pt x="121" y="249"/>
                  </a:lnTo>
                  <a:lnTo>
                    <a:pt x="121" y="249"/>
                  </a:lnTo>
                  <a:lnTo>
                    <a:pt x="121" y="249"/>
                  </a:lnTo>
                  <a:lnTo>
                    <a:pt x="124" y="254"/>
                  </a:lnTo>
                  <a:lnTo>
                    <a:pt x="124" y="254"/>
                  </a:lnTo>
                  <a:lnTo>
                    <a:pt x="126" y="257"/>
                  </a:lnTo>
                  <a:lnTo>
                    <a:pt x="126" y="257"/>
                  </a:lnTo>
                  <a:lnTo>
                    <a:pt x="126" y="259"/>
                  </a:lnTo>
                  <a:lnTo>
                    <a:pt x="128" y="259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31" y="266"/>
                  </a:lnTo>
                  <a:lnTo>
                    <a:pt x="131" y="266"/>
                  </a:lnTo>
                  <a:lnTo>
                    <a:pt x="131" y="267"/>
                  </a:lnTo>
                  <a:lnTo>
                    <a:pt x="133" y="267"/>
                  </a:lnTo>
                  <a:lnTo>
                    <a:pt x="134" y="272"/>
                  </a:lnTo>
                  <a:lnTo>
                    <a:pt x="136" y="272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39" y="281"/>
                  </a:lnTo>
                  <a:lnTo>
                    <a:pt x="141" y="281"/>
                  </a:lnTo>
                  <a:lnTo>
                    <a:pt x="141" y="284"/>
                  </a:lnTo>
                  <a:lnTo>
                    <a:pt x="143" y="284"/>
                  </a:lnTo>
                  <a:lnTo>
                    <a:pt x="145" y="291"/>
                  </a:lnTo>
                  <a:lnTo>
                    <a:pt x="146" y="291"/>
                  </a:lnTo>
                  <a:lnTo>
                    <a:pt x="146" y="294"/>
                  </a:lnTo>
                  <a:lnTo>
                    <a:pt x="148" y="294"/>
                  </a:lnTo>
                  <a:lnTo>
                    <a:pt x="151" y="300"/>
                  </a:lnTo>
                  <a:lnTo>
                    <a:pt x="151" y="300"/>
                  </a:lnTo>
                  <a:lnTo>
                    <a:pt x="151" y="303"/>
                  </a:lnTo>
                  <a:lnTo>
                    <a:pt x="153" y="303"/>
                  </a:lnTo>
                  <a:lnTo>
                    <a:pt x="155" y="308"/>
                  </a:lnTo>
                  <a:lnTo>
                    <a:pt x="156" y="308"/>
                  </a:lnTo>
                  <a:lnTo>
                    <a:pt x="156" y="311"/>
                  </a:lnTo>
                  <a:lnTo>
                    <a:pt x="158" y="311"/>
                  </a:lnTo>
                  <a:lnTo>
                    <a:pt x="158" y="313"/>
                  </a:lnTo>
                  <a:lnTo>
                    <a:pt x="158" y="313"/>
                  </a:lnTo>
                  <a:lnTo>
                    <a:pt x="160" y="317"/>
                  </a:lnTo>
                  <a:lnTo>
                    <a:pt x="162" y="317"/>
                  </a:lnTo>
                  <a:lnTo>
                    <a:pt x="162" y="320"/>
                  </a:lnTo>
                  <a:lnTo>
                    <a:pt x="163" y="320"/>
                  </a:lnTo>
                  <a:lnTo>
                    <a:pt x="163" y="322"/>
                  </a:lnTo>
                  <a:lnTo>
                    <a:pt x="163" y="322"/>
                  </a:lnTo>
                  <a:lnTo>
                    <a:pt x="167" y="327"/>
                  </a:lnTo>
                  <a:lnTo>
                    <a:pt x="167" y="327"/>
                  </a:lnTo>
                  <a:lnTo>
                    <a:pt x="168" y="330"/>
                  </a:lnTo>
                  <a:lnTo>
                    <a:pt x="168" y="330"/>
                  </a:lnTo>
                  <a:lnTo>
                    <a:pt x="168" y="330"/>
                  </a:lnTo>
                  <a:lnTo>
                    <a:pt x="168" y="330"/>
                  </a:lnTo>
                  <a:lnTo>
                    <a:pt x="172" y="335"/>
                  </a:lnTo>
                  <a:lnTo>
                    <a:pt x="172" y="335"/>
                  </a:lnTo>
                  <a:lnTo>
                    <a:pt x="173" y="339"/>
                  </a:lnTo>
                  <a:lnTo>
                    <a:pt x="173" y="339"/>
                  </a:lnTo>
                  <a:lnTo>
                    <a:pt x="173" y="340"/>
                  </a:lnTo>
                  <a:lnTo>
                    <a:pt x="175" y="340"/>
                  </a:lnTo>
                  <a:lnTo>
                    <a:pt x="177" y="345"/>
                  </a:lnTo>
                  <a:lnTo>
                    <a:pt x="177" y="345"/>
                  </a:lnTo>
                  <a:lnTo>
                    <a:pt x="179" y="347"/>
                  </a:lnTo>
                  <a:lnTo>
                    <a:pt x="179" y="347"/>
                  </a:lnTo>
                  <a:lnTo>
                    <a:pt x="182" y="354"/>
                  </a:lnTo>
                  <a:lnTo>
                    <a:pt x="184" y="354"/>
                  </a:lnTo>
                  <a:lnTo>
                    <a:pt x="184" y="357"/>
                  </a:lnTo>
                  <a:lnTo>
                    <a:pt x="184" y="357"/>
                  </a:lnTo>
                  <a:lnTo>
                    <a:pt x="187" y="362"/>
                  </a:lnTo>
                  <a:lnTo>
                    <a:pt x="189" y="362"/>
                  </a:lnTo>
                  <a:lnTo>
                    <a:pt x="189" y="366"/>
                  </a:lnTo>
                  <a:lnTo>
                    <a:pt x="190" y="366"/>
                  </a:lnTo>
                  <a:lnTo>
                    <a:pt x="192" y="373"/>
                  </a:lnTo>
                  <a:lnTo>
                    <a:pt x="194" y="373"/>
                  </a:lnTo>
                  <a:lnTo>
                    <a:pt x="194" y="376"/>
                  </a:lnTo>
                  <a:lnTo>
                    <a:pt x="196" y="376"/>
                  </a:lnTo>
                  <a:lnTo>
                    <a:pt x="199" y="381"/>
                  </a:lnTo>
                  <a:lnTo>
                    <a:pt x="199" y="381"/>
                  </a:lnTo>
                  <a:lnTo>
                    <a:pt x="201" y="385"/>
                  </a:lnTo>
                  <a:lnTo>
                    <a:pt x="201" y="385"/>
                  </a:lnTo>
                  <a:lnTo>
                    <a:pt x="202" y="390"/>
                  </a:lnTo>
                  <a:lnTo>
                    <a:pt x="204" y="390"/>
                  </a:lnTo>
                  <a:lnTo>
                    <a:pt x="204" y="393"/>
                  </a:lnTo>
                  <a:lnTo>
                    <a:pt x="206" y="393"/>
                  </a:lnTo>
                  <a:lnTo>
                    <a:pt x="206" y="393"/>
                  </a:lnTo>
                  <a:lnTo>
                    <a:pt x="206" y="393"/>
                  </a:lnTo>
                  <a:lnTo>
                    <a:pt x="209" y="398"/>
                  </a:lnTo>
                  <a:lnTo>
                    <a:pt x="209" y="398"/>
                  </a:lnTo>
                  <a:lnTo>
                    <a:pt x="209" y="402"/>
                  </a:lnTo>
                  <a:lnTo>
                    <a:pt x="211" y="402"/>
                  </a:lnTo>
                  <a:lnTo>
                    <a:pt x="211" y="403"/>
                  </a:lnTo>
                  <a:lnTo>
                    <a:pt x="211" y="403"/>
                  </a:lnTo>
                  <a:lnTo>
                    <a:pt x="214" y="408"/>
                  </a:lnTo>
                  <a:lnTo>
                    <a:pt x="214" y="408"/>
                  </a:lnTo>
                  <a:lnTo>
                    <a:pt x="216" y="410"/>
                  </a:lnTo>
                  <a:lnTo>
                    <a:pt x="216" y="410"/>
                  </a:lnTo>
                  <a:lnTo>
                    <a:pt x="216" y="412"/>
                  </a:lnTo>
                  <a:lnTo>
                    <a:pt x="218" y="412"/>
                  </a:lnTo>
                  <a:lnTo>
                    <a:pt x="219" y="417"/>
                  </a:lnTo>
                  <a:lnTo>
                    <a:pt x="221" y="417"/>
                  </a:lnTo>
                  <a:lnTo>
                    <a:pt x="221" y="420"/>
                  </a:lnTo>
                  <a:lnTo>
                    <a:pt x="223" y="420"/>
                  </a:lnTo>
                  <a:lnTo>
                    <a:pt x="224" y="425"/>
                  </a:lnTo>
                  <a:lnTo>
                    <a:pt x="226" y="425"/>
                  </a:lnTo>
                  <a:lnTo>
                    <a:pt x="226" y="429"/>
                  </a:lnTo>
                  <a:lnTo>
                    <a:pt x="228" y="429"/>
                  </a:lnTo>
                  <a:lnTo>
                    <a:pt x="231" y="436"/>
                  </a:lnTo>
                  <a:lnTo>
                    <a:pt x="231" y="436"/>
                  </a:lnTo>
                  <a:lnTo>
                    <a:pt x="231" y="439"/>
                  </a:lnTo>
                  <a:lnTo>
                    <a:pt x="233" y="439"/>
                  </a:lnTo>
                  <a:lnTo>
                    <a:pt x="236" y="444"/>
                  </a:lnTo>
                  <a:lnTo>
                    <a:pt x="236" y="444"/>
                  </a:lnTo>
                  <a:lnTo>
                    <a:pt x="238" y="447"/>
                  </a:lnTo>
                  <a:lnTo>
                    <a:pt x="238" y="447"/>
                  </a:lnTo>
                  <a:lnTo>
                    <a:pt x="241" y="454"/>
                  </a:lnTo>
                  <a:lnTo>
                    <a:pt x="241" y="454"/>
                  </a:lnTo>
                  <a:lnTo>
                    <a:pt x="243" y="458"/>
                  </a:lnTo>
                  <a:lnTo>
                    <a:pt x="243" y="458"/>
                  </a:lnTo>
                  <a:lnTo>
                    <a:pt x="247" y="461"/>
                  </a:lnTo>
                  <a:lnTo>
                    <a:pt x="247" y="461"/>
                  </a:lnTo>
                  <a:lnTo>
                    <a:pt x="247" y="464"/>
                  </a:lnTo>
                  <a:lnTo>
                    <a:pt x="248" y="464"/>
                  </a:lnTo>
                  <a:lnTo>
                    <a:pt x="248" y="466"/>
                  </a:lnTo>
                  <a:lnTo>
                    <a:pt x="248" y="466"/>
                  </a:lnTo>
                  <a:lnTo>
                    <a:pt x="252" y="471"/>
                  </a:lnTo>
                  <a:lnTo>
                    <a:pt x="252" y="471"/>
                  </a:lnTo>
                  <a:lnTo>
                    <a:pt x="253" y="475"/>
                  </a:lnTo>
                  <a:lnTo>
                    <a:pt x="253" y="475"/>
                  </a:lnTo>
                  <a:lnTo>
                    <a:pt x="253" y="475"/>
                  </a:lnTo>
                  <a:lnTo>
                    <a:pt x="255" y="475"/>
                  </a:lnTo>
                  <a:lnTo>
                    <a:pt x="257" y="480"/>
                  </a:lnTo>
                  <a:lnTo>
                    <a:pt x="257" y="480"/>
                  </a:lnTo>
                  <a:lnTo>
                    <a:pt x="258" y="483"/>
                  </a:lnTo>
                  <a:lnTo>
                    <a:pt x="258" y="483"/>
                  </a:lnTo>
                  <a:lnTo>
                    <a:pt x="258" y="485"/>
                  </a:lnTo>
                  <a:lnTo>
                    <a:pt x="260" y="485"/>
                  </a:lnTo>
                  <a:lnTo>
                    <a:pt x="262" y="490"/>
                  </a:lnTo>
                  <a:lnTo>
                    <a:pt x="262" y="490"/>
                  </a:lnTo>
                  <a:lnTo>
                    <a:pt x="264" y="492"/>
                  </a:lnTo>
                  <a:lnTo>
                    <a:pt x="264" y="492"/>
                  </a:lnTo>
                  <a:lnTo>
                    <a:pt x="264" y="493"/>
                  </a:lnTo>
                  <a:lnTo>
                    <a:pt x="265" y="493"/>
                  </a:lnTo>
                  <a:lnTo>
                    <a:pt x="267" y="498"/>
                  </a:lnTo>
                  <a:lnTo>
                    <a:pt x="269" y="498"/>
                  </a:lnTo>
                  <a:lnTo>
                    <a:pt x="269" y="502"/>
                  </a:lnTo>
                  <a:lnTo>
                    <a:pt x="270" y="502"/>
                  </a:lnTo>
                  <a:lnTo>
                    <a:pt x="272" y="507"/>
                  </a:lnTo>
                  <a:lnTo>
                    <a:pt x="274" y="507"/>
                  </a:lnTo>
                  <a:lnTo>
                    <a:pt x="274" y="510"/>
                  </a:lnTo>
                  <a:lnTo>
                    <a:pt x="275" y="510"/>
                  </a:lnTo>
                  <a:lnTo>
                    <a:pt x="279" y="517"/>
                  </a:lnTo>
                  <a:lnTo>
                    <a:pt x="279" y="517"/>
                  </a:lnTo>
                  <a:lnTo>
                    <a:pt x="279" y="521"/>
                  </a:lnTo>
                  <a:lnTo>
                    <a:pt x="281" y="521"/>
                  </a:lnTo>
                  <a:lnTo>
                    <a:pt x="284" y="526"/>
                  </a:lnTo>
                  <a:lnTo>
                    <a:pt x="284" y="526"/>
                  </a:lnTo>
                  <a:lnTo>
                    <a:pt x="286" y="529"/>
                  </a:lnTo>
                  <a:lnTo>
                    <a:pt x="286" y="529"/>
                  </a:lnTo>
                  <a:lnTo>
                    <a:pt x="287" y="534"/>
                  </a:lnTo>
                  <a:lnTo>
                    <a:pt x="289" y="534"/>
                  </a:lnTo>
                  <a:lnTo>
                    <a:pt x="289" y="538"/>
                  </a:lnTo>
                  <a:lnTo>
                    <a:pt x="291" y="538"/>
                  </a:lnTo>
                  <a:lnTo>
                    <a:pt x="291" y="539"/>
                  </a:lnTo>
                  <a:lnTo>
                    <a:pt x="291" y="539"/>
                  </a:lnTo>
                  <a:lnTo>
                    <a:pt x="294" y="543"/>
                  </a:lnTo>
                  <a:lnTo>
                    <a:pt x="294" y="543"/>
                  </a:lnTo>
                  <a:lnTo>
                    <a:pt x="294" y="546"/>
                  </a:lnTo>
                  <a:lnTo>
                    <a:pt x="296" y="546"/>
                  </a:lnTo>
                  <a:lnTo>
                    <a:pt x="296" y="548"/>
                  </a:lnTo>
                  <a:lnTo>
                    <a:pt x="296" y="548"/>
                  </a:lnTo>
                  <a:lnTo>
                    <a:pt x="299" y="553"/>
                  </a:lnTo>
                  <a:lnTo>
                    <a:pt x="299" y="553"/>
                  </a:lnTo>
                  <a:lnTo>
                    <a:pt x="301" y="555"/>
                  </a:lnTo>
                  <a:lnTo>
                    <a:pt x="301" y="555"/>
                  </a:lnTo>
                  <a:lnTo>
                    <a:pt x="301" y="556"/>
                  </a:lnTo>
                  <a:lnTo>
                    <a:pt x="303" y="556"/>
                  </a:lnTo>
                  <a:lnTo>
                    <a:pt x="304" y="561"/>
                  </a:lnTo>
                  <a:lnTo>
                    <a:pt x="304" y="561"/>
                  </a:lnTo>
                  <a:lnTo>
                    <a:pt x="306" y="565"/>
                  </a:lnTo>
                  <a:lnTo>
                    <a:pt x="306" y="565"/>
                  </a:lnTo>
                  <a:lnTo>
                    <a:pt x="306" y="566"/>
                  </a:lnTo>
                  <a:lnTo>
                    <a:pt x="308" y="566"/>
                  </a:lnTo>
                  <a:lnTo>
                    <a:pt x="309" y="572"/>
                  </a:lnTo>
                  <a:lnTo>
                    <a:pt x="311" y="572"/>
                  </a:lnTo>
                  <a:lnTo>
                    <a:pt x="311" y="573"/>
                  </a:lnTo>
                  <a:lnTo>
                    <a:pt x="311" y="573"/>
                  </a:lnTo>
                  <a:lnTo>
                    <a:pt x="315" y="580"/>
                  </a:lnTo>
                  <a:lnTo>
                    <a:pt x="316" y="580"/>
                  </a:lnTo>
                  <a:lnTo>
                    <a:pt x="316" y="583"/>
                  </a:lnTo>
                  <a:lnTo>
                    <a:pt x="318" y="583"/>
                  </a:lnTo>
                  <a:lnTo>
                    <a:pt x="320" y="589"/>
                  </a:lnTo>
                  <a:lnTo>
                    <a:pt x="321" y="589"/>
                  </a:lnTo>
                  <a:lnTo>
                    <a:pt x="321" y="592"/>
                  </a:lnTo>
                  <a:lnTo>
                    <a:pt x="323" y="592"/>
                  </a:lnTo>
                  <a:lnTo>
                    <a:pt x="326" y="599"/>
                  </a:lnTo>
                  <a:lnTo>
                    <a:pt x="326" y="599"/>
                  </a:lnTo>
                  <a:lnTo>
                    <a:pt x="326" y="602"/>
                  </a:lnTo>
                  <a:lnTo>
                    <a:pt x="328" y="602"/>
                  </a:lnTo>
                  <a:lnTo>
                    <a:pt x="332" y="607"/>
                  </a:lnTo>
                  <a:lnTo>
                    <a:pt x="332" y="607"/>
                  </a:lnTo>
                  <a:lnTo>
                    <a:pt x="333" y="611"/>
                  </a:lnTo>
                  <a:lnTo>
                    <a:pt x="333" y="611"/>
                  </a:lnTo>
                  <a:lnTo>
                    <a:pt x="335" y="616"/>
                  </a:lnTo>
                  <a:lnTo>
                    <a:pt x="337" y="616"/>
                  </a:lnTo>
                  <a:lnTo>
                    <a:pt x="337" y="619"/>
                  </a:lnTo>
                  <a:lnTo>
                    <a:pt x="338" y="619"/>
                  </a:lnTo>
                  <a:lnTo>
                    <a:pt x="338" y="619"/>
                  </a:lnTo>
                  <a:lnTo>
                    <a:pt x="338" y="619"/>
                  </a:lnTo>
                  <a:lnTo>
                    <a:pt x="342" y="624"/>
                  </a:lnTo>
                  <a:lnTo>
                    <a:pt x="342" y="624"/>
                  </a:lnTo>
                  <a:lnTo>
                    <a:pt x="343" y="628"/>
                  </a:lnTo>
                  <a:lnTo>
                    <a:pt x="343" y="628"/>
                  </a:lnTo>
                  <a:lnTo>
                    <a:pt x="343" y="629"/>
                  </a:lnTo>
                  <a:lnTo>
                    <a:pt x="343" y="629"/>
                  </a:lnTo>
                  <a:lnTo>
                    <a:pt x="347" y="634"/>
                  </a:lnTo>
                  <a:lnTo>
                    <a:pt x="347" y="634"/>
                  </a:lnTo>
                  <a:lnTo>
                    <a:pt x="349" y="636"/>
                  </a:lnTo>
                  <a:lnTo>
                    <a:pt x="349" y="636"/>
                  </a:lnTo>
                  <a:lnTo>
                    <a:pt x="349" y="638"/>
                  </a:lnTo>
                  <a:lnTo>
                    <a:pt x="350" y="638"/>
                  </a:lnTo>
                  <a:lnTo>
                    <a:pt x="352" y="643"/>
                  </a:lnTo>
                  <a:lnTo>
                    <a:pt x="352" y="643"/>
                  </a:lnTo>
                  <a:lnTo>
                    <a:pt x="354" y="646"/>
                  </a:lnTo>
                  <a:lnTo>
                    <a:pt x="354" y="646"/>
                  </a:lnTo>
                  <a:lnTo>
                    <a:pt x="354" y="691"/>
                  </a:lnTo>
                  <a:lnTo>
                    <a:pt x="354" y="691"/>
                  </a:lnTo>
                  <a:lnTo>
                    <a:pt x="354" y="733"/>
                  </a:lnTo>
                  <a:lnTo>
                    <a:pt x="352" y="733"/>
                  </a:lnTo>
                  <a:lnTo>
                    <a:pt x="352" y="776"/>
                  </a:lnTo>
                  <a:lnTo>
                    <a:pt x="355" y="776"/>
                  </a:lnTo>
                  <a:lnTo>
                    <a:pt x="355" y="774"/>
                  </a:lnTo>
                  <a:lnTo>
                    <a:pt x="357" y="774"/>
                  </a:lnTo>
                  <a:lnTo>
                    <a:pt x="357" y="774"/>
                  </a:lnTo>
                  <a:lnTo>
                    <a:pt x="359" y="774"/>
                  </a:lnTo>
                  <a:lnTo>
                    <a:pt x="359" y="772"/>
                  </a:lnTo>
                  <a:lnTo>
                    <a:pt x="360" y="772"/>
                  </a:lnTo>
                  <a:lnTo>
                    <a:pt x="360" y="772"/>
                  </a:lnTo>
                  <a:lnTo>
                    <a:pt x="364" y="772"/>
                  </a:lnTo>
                  <a:lnTo>
                    <a:pt x="364" y="772"/>
                  </a:lnTo>
                  <a:lnTo>
                    <a:pt x="367" y="770"/>
                  </a:lnTo>
                  <a:lnTo>
                    <a:pt x="367" y="770"/>
                  </a:lnTo>
                  <a:lnTo>
                    <a:pt x="372" y="769"/>
                  </a:lnTo>
                  <a:lnTo>
                    <a:pt x="372" y="769"/>
                  </a:lnTo>
                  <a:lnTo>
                    <a:pt x="377" y="767"/>
                  </a:lnTo>
                  <a:lnTo>
                    <a:pt x="377" y="767"/>
                  </a:lnTo>
                  <a:lnTo>
                    <a:pt x="381" y="765"/>
                  </a:lnTo>
                  <a:lnTo>
                    <a:pt x="381" y="765"/>
                  </a:lnTo>
                  <a:lnTo>
                    <a:pt x="383" y="765"/>
                  </a:lnTo>
                  <a:lnTo>
                    <a:pt x="383" y="764"/>
                  </a:lnTo>
                  <a:lnTo>
                    <a:pt x="383" y="762"/>
                  </a:lnTo>
                  <a:lnTo>
                    <a:pt x="384" y="762"/>
                  </a:lnTo>
                  <a:lnTo>
                    <a:pt x="384" y="762"/>
                  </a:lnTo>
                  <a:lnTo>
                    <a:pt x="388" y="760"/>
                  </a:lnTo>
                  <a:lnTo>
                    <a:pt x="388" y="759"/>
                  </a:lnTo>
                  <a:lnTo>
                    <a:pt x="389" y="759"/>
                  </a:lnTo>
                  <a:lnTo>
                    <a:pt x="389" y="759"/>
                  </a:lnTo>
                  <a:lnTo>
                    <a:pt x="393" y="757"/>
                  </a:lnTo>
                  <a:lnTo>
                    <a:pt x="393" y="757"/>
                  </a:lnTo>
                  <a:lnTo>
                    <a:pt x="394" y="757"/>
                  </a:lnTo>
                  <a:lnTo>
                    <a:pt x="394" y="755"/>
                  </a:lnTo>
                  <a:lnTo>
                    <a:pt x="400" y="752"/>
                  </a:lnTo>
                  <a:lnTo>
                    <a:pt x="400" y="750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405" y="748"/>
                  </a:lnTo>
                  <a:lnTo>
                    <a:pt x="405" y="748"/>
                  </a:lnTo>
                  <a:lnTo>
                    <a:pt x="406" y="748"/>
                  </a:lnTo>
                  <a:lnTo>
                    <a:pt x="406" y="747"/>
                  </a:lnTo>
                  <a:lnTo>
                    <a:pt x="410" y="743"/>
                  </a:lnTo>
                  <a:lnTo>
                    <a:pt x="410" y="742"/>
                  </a:lnTo>
                  <a:lnTo>
                    <a:pt x="413" y="740"/>
                  </a:lnTo>
                  <a:lnTo>
                    <a:pt x="413" y="740"/>
                  </a:lnTo>
                  <a:lnTo>
                    <a:pt x="415" y="738"/>
                  </a:lnTo>
                  <a:lnTo>
                    <a:pt x="415" y="736"/>
                  </a:lnTo>
                  <a:lnTo>
                    <a:pt x="417" y="735"/>
                  </a:lnTo>
                  <a:lnTo>
                    <a:pt x="417" y="733"/>
                  </a:lnTo>
                  <a:lnTo>
                    <a:pt x="420" y="731"/>
                  </a:lnTo>
                  <a:lnTo>
                    <a:pt x="420" y="730"/>
                  </a:lnTo>
                  <a:lnTo>
                    <a:pt x="422" y="728"/>
                  </a:lnTo>
                  <a:lnTo>
                    <a:pt x="422" y="726"/>
                  </a:lnTo>
                  <a:lnTo>
                    <a:pt x="423" y="726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3"/>
                  </a:lnTo>
                  <a:lnTo>
                    <a:pt x="425" y="723"/>
                  </a:lnTo>
                  <a:lnTo>
                    <a:pt x="425" y="721"/>
                  </a:lnTo>
                  <a:lnTo>
                    <a:pt x="425" y="721"/>
                  </a:lnTo>
                  <a:lnTo>
                    <a:pt x="425" y="719"/>
                  </a:lnTo>
                  <a:lnTo>
                    <a:pt x="427" y="719"/>
                  </a:lnTo>
                  <a:lnTo>
                    <a:pt x="427" y="718"/>
                  </a:lnTo>
                  <a:lnTo>
                    <a:pt x="427" y="718"/>
                  </a:lnTo>
                  <a:lnTo>
                    <a:pt x="427" y="716"/>
                  </a:lnTo>
                  <a:lnTo>
                    <a:pt x="428" y="716"/>
                  </a:lnTo>
                  <a:lnTo>
                    <a:pt x="428" y="714"/>
                  </a:lnTo>
                  <a:lnTo>
                    <a:pt x="428" y="714"/>
                  </a:lnTo>
                  <a:lnTo>
                    <a:pt x="428" y="713"/>
                  </a:lnTo>
                  <a:lnTo>
                    <a:pt x="430" y="713"/>
                  </a:lnTo>
                  <a:lnTo>
                    <a:pt x="430" y="711"/>
                  </a:lnTo>
                  <a:lnTo>
                    <a:pt x="430" y="711"/>
                  </a:lnTo>
                  <a:lnTo>
                    <a:pt x="430" y="680"/>
                  </a:lnTo>
                  <a:lnTo>
                    <a:pt x="432" y="680"/>
                  </a:lnTo>
                  <a:lnTo>
                    <a:pt x="432" y="616"/>
                  </a:lnTo>
                  <a:lnTo>
                    <a:pt x="432" y="616"/>
                  </a:lnTo>
                  <a:lnTo>
                    <a:pt x="430" y="612"/>
                  </a:lnTo>
                  <a:lnTo>
                    <a:pt x="430" y="612"/>
                  </a:lnTo>
                  <a:lnTo>
                    <a:pt x="427" y="607"/>
                  </a:lnTo>
                  <a:lnTo>
                    <a:pt x="425" y="607"/>
                  </a:lnTo>
                  <a:lnTo>
                    <a:pt x="425" y="604"/>
                  </a:lnTo>
                  <a:lnTo>
                    <a:pt x="423" y="604"/>
                  </a:lnTo>
                  <a:lnTo>
                    <a:pt x="422" y="597"/>
                  </a:lnTo>
                  <a:lnTo>
                    <a:pt x="420" y="597"/>
                  </a:lnTo>
                  <a:lnTo>
                    <a:pt x="420" y="595"/>
                  </a:lnTo>
                  <a:lnTo>
                    <a:pt x="418" y="595"/>
                  </a:lnTo>
                  <a:lnTo>
                    <a:pt x="415" y="589"/>
                  </a:lnTo>
                  <a:lnTo>
                    <a:pt x="415" y="589"/>
                  </a:lnTo>
                  <a:lnTo>
                    <a:pt x="415" y="585"/>
                  </a:lnTo>
                  <a:lnTo>
                    <a:pt x="413" y="585"/>
                  </a:lnTo>
                  <a:lnTo>
                    <a:pt x="410" y="580"/>
                  </a:lnTo>
                  <a:lnTo>
                    <a:pt x="410" y="580"/>
                  </a:lnTo>
                  <a:lnTo>
                    <a:pt x="408" y="577"/>
                  </a:lnTo>
                  <a:lnTo>
                    <a:pt x="408" y="577"/>
                  </a:lnTo>
                  <a:lnTo>
                    <a:pt x="405" y="570"/>
                  </a:lnTo>
                  <a:lnTo>
                    <a:pt x="405" y="570"/>
                  </a:lnTo>
                  <a:lnTo>
                    <a:pt x="403" y="566"/>
                  </a:lnTo>
                  <a:lnTo>
                    <a:pt x="403" y="566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398" y="558"/>
                  </a:lnTo>
                  <a:lnTo>
                    <a:pt x="398" y="558"/>
                  </a:lnTo>
                  <a:lnTo>
                    <a:pt x="394" y="551"/>
                  </a:lnTo>
                  <a:lnTo>
                    <a:pt x="393" y="551"/>
                  </a:lnTo>
                  <a:lnTo>
                    <a:pt x="393" y="548"/>
                  </a:lnTo>
                  <a:lnTo>
                    <a:pt x="391" y="548"/>
                  </a:lnTo>
                  <a:lnTo>
                    <a:pt x="389" y="543"/>
                  </a:lnTo>
                  <a:lnTo>
                    <a:pt x="388" y="543"/>
                  </a:lnTo>
                  <a:lnTo>
                    <a:pt x="388" y="539"/>
                  </a:lnTo>
                  <a:lnTo>
                    <a:pt x="386" y="539"/>
                  </a:lnTo>
                  <a:lnTo>
                    <a:pt x="383" y="532"/>
                  </a:lnTo>
                  <a:lnTo>
                    <a:pt x="383" y="532"/>
                  </a:lnTo>
                  <a:lnTo>
                    <a:pt x="383" y="531"/>
                  </a:lnTo>
                  <a:lnTo>
                    <a:pt x="381" y="531"/>
                  </a:lnTo>
                  <a:lnTo>
                    <a:pt x="377" y="524"/>
                  </a:lnTo>
                  <a:lnTo>
                    <a:pt x="377" y="524"/>
                  </a:lnTo>
                  <a:lnTo>
                    <a:pt x="376" y="521"/>
                  </a:lnTo>
                  <a:lnTo>
                    <a:pt x="376" y="521"/>
                  </a:lnTo>
                  <a:lnTo>
                    <a:pt x="372" y="515"/>
                  </a:lnTo>
                  <a:lnTo>
                    <a:pt x="372" y="515"/>
                  </a:lnTo>
                  <a:lnTo>
                    <a:pt x="371" y="512"/>
                  </a:lnTo>
                  <a:lnTo>
                    <a:pt x="371" y="512"/>
                  </a:lnTo>
                  <a:lnTo>
                    <a:pt x="367" y="505"/>
                  </a:lnTo>
                  <a:lnTo>
                    <a:pt x="367" y="505"/>
                  </a:lnTo>
                  <a:lnTo>
                    <a:pt x="366" y="502"/>
                  </a:lnTo>
                  <a:lnTo>
                    <a:pt x="366" y="502"/>
                  </a:lnTo>
                  <a:lnTo>
                    <a:pt x="362" y="497"/>
                  </a:lnTo>
                  <a:lnTo>
                    <a:pt x="360" y="497"/>
                  </a:lnTo>
                  <a:lnTo>
                    <a:pt x="360" y="493"/>
                  </a:lnTo>
                  <a:lnTo>
                    <a:pt x="359" y="493"/>
                  </a:lnTo>
                  <a:lnTo>
                    <a:pt x="359" y="492"/>
                  </a:lnTo>
                  <a:lnTo>
                    <a:pt x="359" y="492"/>
                  </a:lnTo>
                  <a:lnTo>
                    <a:pt x="357" y="487"/>
                  </a:lnTo>
                  <a:lnTo>
                    <a:pt x="355" y="487"/>
                  </a:lnTo>
                  <a:lnTo>
                    <a:pt x="355" y="483"/>
                  </a:lnTo>
                  <a:lnTo>
                    <a:pt x="354" y="483"/>
                  </a:lnTo>
                  <a:lnTo>
                    <a:pt x="354" y="483"/>
                  </a:lnTo>
                  <a:lnTo>
                    <a:pt x="354" y="483"/>
                  </a:lnTo>
                  <a:lnTo>
                    <a:pt x="350" y="478"/>
                  </a:lnTo>
                  <a:lnTo>
                    <a:pt x="350" y="478"/>
                  </a:lnTo>
                  <a:lnTo>
                    <a:pt x="350" y="475"/>
                  </a:lnTo>
                  <a:lnTo>
                    <a:pt x="349" y="475"/>
                  </a:lnTo>
                  <a:lnTo>
                    <a:pt x="349" y="473"/>
                  </a:lnTo>
                  <a:lnTo>
                    <a:pt x="349" y="473"/>
                  </a:lnTo>
                  <a:lnTo>
                    <a:pt x="345" y="468"/>
                  </a:lnTo>
                  <a:lnTo>
                    <a:pt x="345" y="468"/>
                  </a:lnTo>
                  <a:lnTo>
                    <a:pt x="343" y="466"/>
                  </a:lnTo>
                  <a:lnTo>
                    <a:pt x="343" y="466"/>
                  </a:lnTo>
                  <a:lnTo>
                    <a:pt x="343" y="464"/>
                  </a:lnTo>
                  <a:lnTo>
                    <a:pt x="343" y="464"/>
                  </a:lnTo>
                  <a:lnTo>
                    <a:pt x="340" y="459"/>
                  </a:lnTo>
                  <a:lnTo>
                    <a:pt x="340" y="459"/>
                  </a:lnTo>
                  <a:lnTo>
                    <a:pt x="338" y="456"/>
                  </a:lnTo>
                  <a:lnTo>
                    <a:pt x="338" y="456"/>
                  </a:lnTo>
                  <a:lnTo>
                    <a:pt x="338" y="454"/>
                  </a:lnTo>
                  <a:lnTo>
                    <a:pt x="337" y="454"/>
                  </a:lnTo>
                  <a:lnTo>
                    <a:pt x="335" y="451"/>
                  </a:lnTo>
                  <a:lnTo>
                    <a:pt x="335" y="451"/>
                  </a:lnTo>
                  <a:lnTo>
                    <a:pt x="333" y="447"/>
                  </a:lnTo>
                  <a:lnTo>
                    <a:pt x="333" y="447"/>
                  </a:lnTo>
                  <a:lnTo>
                    <a:pt x="333" y="446"/>
                  </a:lnTo>
                  <a:lnTo>
                    <a:pt x="332" y="446"/>
                  </a:lnTo>
                  <a:lnTo>
                    <a:pt x="330" y="441"/>
                  </a:lnTo>
                  <a:lnTo>
                    <a:pt x="328" y="441"/>
                  </a:lnTo>
                  <a:lnTo>
                    <a:pt x="328" y="437"/>
                  </a:lnTo>
                  <a:lnTo>
                    <a:pt x="326" y="437"/>
                  </a:lnTo>
                  <a:lnTo>
                    <a:pt x="326" y="436"/>
                  </a:lnTo>
                  <a:lnTo>
                    <a:pt x="326" y="436"/>
                  </a:lnTo>
                  <a:lnTo>
                    <a:pt x="325" y="432"/>
                  </a:lnTo>
                  <a:lnTo>
                    <a:pt x="323" y="432"/>
                  </a:lnTo>
                  <a:lnTo>
                    <a:pt x="323" y="429"/>
                  </a:lnTo>
                  <a:lnTo>
                    <a:pt x="321" y="429"/>
                  </a:lnTo>
                  <a:lnTo>
                    <a:pt x="321" y="427"/>
                  </a:lnTo>
                  <a:lnTo>
                    <a:pt x="321" y="427"/>
                  </a:lnTo>
                  <a:lnTo>
                    <a:pt x="320" y="422"/>
                  </a:lnTo>
                  <a:lnTo>
                    <a:pt x="318" y="422"/>
                  </a:lnTo>
                  <a:lnTo>
                    <a:pt x="318" y="419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13" y="413"/>
                  </a:lnTo>
                  <a:lnTo>
                    <a:pt x="313" y="413"/>
                  </a:lnTo>
                  <a:lnTo>
                    <a:pt x="311" y="410"/>
                  </a:lnTo>
                  <a:lnTo>
                    <a:pt x="311" y="410"/>
                  </a:lnTo>
                  <a:lnTo>
                    <a:pt x="311" y="408"/>
                  </a:lnTo>
                  <a:lnTo>
                    <a:pt x="311" y="408"/>
                  </a:lnTo>
                  <a:lnTo>
                    <a:pt x="308" y="403"/>
                  </a:lnTo>
                  <a:lnTo>
                    <a:pt x="308" y="403"/>
                  </a:lnTo>
                  <a:lnTo>
                    <a:pt x="306" y="402"/>
                  </a:lnTo>
                  <a:lnTo>
                    <a:pt x="306" y="402"/>
                  </a:lnTo>
                  <a:lnTo>
                    <a:pt x="306" y="400"/>
                  </a:lnTo>
                  <a:lnTo>
                    <a:pt x="304" y="400"/>
                  </a:lnTo>
                  <a:lnTo>
                    <a:pt x="303" y="395"/>
                  </a:lnTo>
                  <a:lnTo>
                    <a:pt x="303" y="395"/>
                  </a:lnTo>
                  <a:lnTo>
                    <a:pt x="301" y="391"/>
                  </a:lnTo>
                  <a:lnTo>
                    <a:pt x="301" y="391"/>
                  </a:lnTo>
                  <a:lnTo>
                    <a:pt x="301" y="390"/>
                  </a:lnTo>
                  <a:lnTo>
                    <a:pt x="299" y="390"/>
                  </a:lnTo>
                  <a:lnTo>
                    <a:pt x="298" y="386"/>
                  </a:lnTo>
                  <a:lnTo>
                    <a:pt x="296" y="386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4" y="381"/>
                  </a:lnTo>
                  <a:lnTo>
                    <a:pt x="294" y="381"/>
                  </a:lnTo>
                  <a:lnTo>
                    <a:pt x="292" y="376"/>
                  </a:lnTo>
                  <a:lnTo>
                    <a:pt x="291" y="376"/>
                  </a:lnTo>
                  <a:lnTo>
                    <a:pt x="291" y="373"/>
                  </a:lnTo>
                  <a:lnTo>
                    <a:pt x="289" y="373"/>
                  </a:lnTo>
                  <a:lnTo>
                    <a:pt x="289" y="371"/>
                  </a:lnTo>
                  <a:lnTo>
                    <a:pt x="289" y="371"/>
                  </a:lnTo>
                  <a:lnTo>
                    <a:pt x="286" y="366"/>
                  </a:lnTo>
                  <a:lnTo>
                    <a:pt x="286" y="366"/>
                  </a:lnTo>
                  <a:lnTo>
                    <a:pt x="284" y="362"/>
                  </a:lnTo>
                  <a:lnTo>
                    <a:pt x="284" y="362"/>
                  </a:lnTo>
                  <a:lnTo>
                    <a:pt x="281" y="356"/>
                  </a:lnTo>
                  <a:lnTo>
                    <a:pt x="279" y="356"/>
                  </a:lnTo>
                  <a:lnTo>
                    <a:pt x="279" y="354"/>
                  </a:lnTo>
                  <a:lnTo>
                    <a:pt x="279" y="354"/>
                  </a:lnTo>
                  <a:lnTo>
                    <a:pt x="275" y="347"/>
                  </a:lnTo>
                  <a:lnTo>
                    <a:pt x="274" y="347"/>
                  </a:lnTo>
                  <a:lnTo>
                    <a:pt x="274" y="344"/>
                  </a:lnTo>
                  <a:lnTo>
                    <a:pt x="272" y="344"/>
                  </a:lnTo>
                  <a:lnTo>
                    <a:pt x="270" y="337"/>
                  </a:lnTo>
                  <a:lnTo>
                    <a:pt x="269" y="337"/>
                  </a:lnTo>
                  <a:lnTo>
                    <a:pt x="269" y="335"/>
                  </a:lnTo>
                  <a:lnTo>
                    <a:pt x="267" y="335"/>
                  </a:lnTo>
                  <a:lnTo>
                    <a:pt x="264" y="328"/>
                  </a:lnTo>
                  <a:lnTo>
                    <a:pt x="264" y="328"/>
                  </a:lnTo>
                  <a:lnTo>
                    <a:pt x="262" y="325"/>
                  </a:lnTo>
                  <a:lnTo>
                    <a:pt x="262" y="325"/>
                  </a:lnTo>
                  <a:lnTo>
                    <a:pt x="258" y="320"/>
                  </a:lnTo>
                  <a:lnTo>
                    <a:pt x="258" y="320"/>
                  </a:lnTo>
                  <a:lnTo>
                    <a:pt x="257" y="317"/>
                  </a:lnTo>
                  <a:lnTo>
                    <a:pt x="257" y="317"/>
                  </a:lnTo>
                  <a:lnTo>
                    <a:pt x="253" y="310"/>
                  </a:lnTo>
                  <a:lnTo>
                    <a:pt x="253" y="310"/>
                  </a:lnTo>
                  <a:lnTo>
                    <a:pt x="252" y="306"/>
                  </a:lnTo>
                  <a:lnTo>
                    <a:pt x="252" y="306"/>
                  </a:lnTo>
                  <a:lnTo>
                    <a:pt x="248" y="301"/>
                  </a:lnTo>
                  <a:lnTo>
                    <a:pt x="247" y="301"/>
                  </a:lnTo>
                  <a:lnTo>
                    <a:pt x="247" y="298"/>
                  </a:lnTo>
                  <a:lnTo>
                    <a:pt x="247" y="298"/>
                  </a:lnTo>
                  <a:lnTo>
                    <a:pt x="243" y="291"/>
                  </a:lnTo>
                  <a:lnTo>
                    <a:pt x="241" y="291"/>
                  </a:lnTo>
                  <a:lnTo>
                    <a:pt x="241" y="289"/>
                  </a:lnTo>
                  <a:lnTo>
                    <a:pt x="240" y="289"/>
                  </a:lnTo>
                  <a:lnTo>
                    <a:pt x="238" y="283"/>
                  </a:lnTo>
                  <a:lnTo>
                    <a:pt x="236" y="283"/>
                  </a:lnTo>
                  <a:lnTo>
                    <a:pt x="236" y="279"/>
                  </a:lnTo>
                  <a:lnTo>
                    <a:pt x="235" y="279"/>
                  </a:lnTo>
                  <a:lnTo>
                    <a:pt x="231" y="272"/>
                  </a:lnTo>
                  <a:lnTo>
                    <a:pt x="231" y="272"/>
                  </a:lnTo>
                  <a:lnTo>
                    <a:pt x="231" y="271"/>
                  </a:lnTo>
                  <a:lnTo>
                    <a:pt x="230" y="271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4" y="260"/>
                  </a:lnTo>
                  <a:lnTo>
                    <a:pt x="224" y="260"/>
                  </a:lnTo>
                  <a:lnTo>
                    <a:pt x="221" y="255"/>
                  </a:lnTo>
                  <a:lnTo>
                    <a:pt x="221" y="255"/>
                  </a:lnTo>
                  <a:lnTo>
                    <a:pt x="219" y="252"/>
                  </a:lnTo>
                  <a:lnTo>
                    <a:pt x="219" y="252"/>
                  </a:lnTo>
                  <a:lnTo>
                    <a:pt x="216" y="245"/>
                  </a:lnTo>
                  <a:lnTo>
                    <a:pt x="214" y="245"/>
                  </a:lnTo>
                  <a:lnTo>
                    <a:pt x="214" y="242"/>
                  </a:lnTo>
                  <a:lnTo>
                    <a:pt x="213" y="242"/>
                  </a:lnTo>
                  <a:lnTo>
                    <a:pt x="213" y="240"/>
                  </a:lnTo>
                  <a:lnTo>
                    <a:pt x="213" y="240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09" y="233"/>
                  </a:lnTo>
                  <a:lnTo>
                    <a:pt x="207" y="233"/>
                  </a:lnTo>
                  <a:lnTo>
                    <a:pt x="207" y="232"/>
                  </a:lnTo>
                  <a:lnTo>
                    <a:pt x="207" y="232"/>
                  </a:lnTo>
                  <a:lnTo>
                    <a:pt x="204" y="226"/>
                  </a:lnTo>
                  <a:lnTo>
                    <a:pt x="204" y="226"/>
                  </a:lnTo>
                  <a:lnTo>
                    <a:pt x="202" y="225"/>
                  </a:lnTo>
                  <a:lnTo>
                    <a:pt x="202" y="225"/>
                  </a:lnTo>
                  <a:lnTo>
                    <a:pt x="202" y="223"/>
                  </a:lnTo>
                  <a:lnTo>
                    <a:pt x="201" y="223"/>
                  </a:lnTo>
                  <a:lnTo>
                    <a:pt x="199" y="218"/>
                  </a:lnTo>
                  <a:lnTo>
                    <a:pt x="199" y="218"/>
                  </a:lnTo>
                  <a:lnTo>
                    <a:pt x="197" y="215"/>
                  </a:lnTo>
                  <a:lnTo>
                    <a:pt x="197" y="215"/>
                  </a:lnTo>
                  <a:lnTo>
                    <a:pt x="197" y="213"/>
                  </a:lnTo>
                  <a:lnTo>
                    <a:pt x="196" y="213"/>
                  </a:lnTo>
                  <a:lnTo>
                    <a:pt x="194" y="208"/>
                  </a:lnTo>
                  <a:lnTo>
                    <a:pt x="192" y="208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192" y="204"/>
                  </a:lnTo>
                  <a:lnTo>
                    <a:pt x="190" y="204"/>
                  </a:lnTo>
                  <a:lnTo>
                    <a:pt x="189" y="199"/>
                  </a:lnTo>
                  <a:lnTo>
                    <a:pt x="187" y="199"/>
                  </a:lnTo>
                  <a:lnTo>
                    <a:pt x="187" y="196"/>
                  </a:lnTo>
                  <a:lnTo>
                    <a:pt x="185" y="196"/>
                  </a:lnTo>
                  <a:lnTo>
                    <a:pt x="185" y="194"/>
                  </a:lnTo>
                  <a:lnTo>
                    <a:pt x="185" y="194"/>
                  </a:lnTo>
                  <a:lnTo>
                    <a:pt x="184" y="191"/>
                  </a:lnTo>
                  <a:lnTo>
                    <a:pt x="182" y="191"/>
                  </a:lnTo>
                  <a:lnTo>
                    <a:pt x="182" y="187"/>
                  </a:lnTo>
                  <a:lnTo>
                    <a:pt x="180" y="187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77" y="181"/>
                  </a:lnTo>
                  <a:lnTo>
                    <a:pt x="177" y="181"/>
                  </a:lnTo>
                  <a:lnTo>
                    <a:pt x="177" y="177"/>
                  </a:lnTo>
                  <a:lnTo>
                    <a:pt x="175" y="177"/>
                  </a:lnTo>
                  <a:lnTo>
                    <a:pt x="175" y="175"/>
                  </a:lnTo>
                  <a:lnTo>
                    <a:pt x="175" y="175"/>
                  </a:lnTo>
                  <a:lnTo>
                    <a:pt x="172" y="172"/>
                  </a:lnTo>
                  <a:lnTo>
                    <a:pt x="172" y="172"/>
                  </a:lnTo>
                  <a:lnTo>
                    <a:pt x="170" y="169"/>
                  </a:lnTo>
                  <a:lnTo>
                    <a:pt x="170" y="169"/>
                  </a:lnTo>
                  <a:lnTo>
                    <a:pt x="170" y="167"/>
                  </a:lnTo>
                  <a:lnTo>
                    <a:pt x="168" y="167"/>
                  </a:lnTo>
                  <a:lnTo>
                    <a:pt x="167" y="162"/>
                  </a:lnTo>
                  <a:lnTo>
                    <a:pt x="167" y="162"/>
                  </a:lnTo>
                  <a:lnTo>
                    <a:pt x="165" y="160"/>
                  </a:lnTo>
                  <a:lnTo>
                    <a:pt x="165" y="160"/>
                  </a:lnTo>
                  <a:lnTo>
                    <a:pt x="165" y="158"/>
                  </a:lnTo>
                  <a:lnTo>
                    <a:pt x="163" y="158"/>
                  </a:lnTo>
                  <a:lnTo>
                    <a:pt x="162" y="153"/>
                  </a:lnTo>
                  <a:lnTo>
                    <a:pt x="160" y="153"/>
                  </a:lnTo>
                  <a:lnTo>
                    <a:pt x="160" y="150"/>
                  </a:lnTo>
                  <a:lnTo>
                    <a:pt x="160" y="150"/>
                  </a:lnTo>
                  <a:lnTo>
                    <a:pt x="160" y="148"/>
                  </a:lnTo>
                  <a:lnTo>
                    <a:pt x="158" y="148"/>
                  </a:lnTo>
                  <a:lnTo>
                    <a:pt x="156" y="143"/>
                  </a:lnTo>
                  <a:lnTo>
                    <a:pt x="155" y="143"/>
                  </a:lnTo>
                  <a:lnTo>
                    <a:pt x="155" y="141"/>
                  </a:lnTo>
                  <a:lnTo>
                    <a:pt x="153" y="141"/>
                  </a:lnTo>
                  <a:lnTo>
                    <a:pt x="153" y="140"/>
                  </a:lnTo>
                  <a:lnTo>
                    <a:pt x="153" y="140"/>
                  </a:lnTo>
                  <a:lnTo>
                    <a:pt x="151" y="135"/>
                  </a:lnTo>
                  <a:lnTo>
                    <a:pt x="150" y="135"/>
                  </a:lnTo>
                  <a:lnTo>
                    <a:pt x="150" y="131"/>
                  </a:lnTo>
                  <a:lnTo>
                    <a:pt x="148" y="131"/>
                  </a:lnTo>
                  <a:lnTo>
                    <a:pt x="148" y="130"/>
                  </a:lnTo>
                  <a:lnTo>
                    <a:pt x="148" y="130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5" y="123"/>
                  </a:lnTo>
                  <a:lnTo>
                    <a:pt x="143" y="123"/>
                  </a:lnTo>
                  <a:lnTo>
                    <a:pt x="143" y="121"/>
                  </a:lnTo>
                  <a:lnTo>
                    <a:pt x="143" y="121"/>
                  </a:lnTo>
                  <a:lnTo>
                    <a:pt x="139" y="114"/>
                  </a:lnTo>
                  <a:lnTo>
                    <a:pt x="138" y="114"/>
                  </a:lnTo>
                  <a:lnTo>
                    <a:pt x="138" y="111"/>
                  </a:lnTo>
                  <a:lnTo>
                    <a:pt x="136" y="111"/>
                  </a:lnTo>
                  <a:lnTo>
                    <a:pt x="134" y="106"/>
                  </a:lnTo>
                  <a:lnTo>
                    <a:pt x="133" y="106"/>
                  </a:lnTo>
                  <a:lnTo>
                    <a:pt x="133" y="102"/>
                  </a:lnTo>
                  <a:lnTo>
                    <a:pt x="131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2" y="87"/>
                  </a:lnTo>
                  <a:lnTo>
                    <a:pt x="122" y="87"/>
                  </a:lnTo>
                  <a:lnTo>
                    <a:pt x="121" y="84"/>
                  </a:lnTo>
                  <a:lnTo>
                    <a:pt x="121" y="84"/>
                  </a:lnTo>
                  <a:lnTo>
                    <a:pt x="117" y="79"/>
                  </a:lnTo>
                  <a:lnTo>
                    <a:pt x="117" y="79"/>
                  </a:lnTo>
                  <a:lnTo>
                    <a:pt x="116" y="75"/>
                  </a:lnTo>
                  <a:lnTo>
                    <a:pt x="116" y="75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11" y="65"/>
                  </a:lnTo>
                  <a:lnTo>
                    <a:pt x="111" y="65"/>
                  </a:lnTo>
                  <a:lnTo>
                    <a:pt x="107" y="60"/>
                  </a:lnTo>
                  <a:lnTo>
                    <a:pt x="105" y="60"/>
                  </a:lnTo>
                  <a:lnTo>
                    <a:pt x="105" y="56"/>
                  </a:lnTo>
                  <a:lnTo>
                    <a:pt x="104" y="56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00" y="46"/>
                  </a:lnTo>
                  <a:lnTo>
                    <a:pt x="99" y="46"/>
                  </a:lnTo>
                  <a:lnTo>
                    <a:pt x="95" y="41"/>
                  </a:lnTo>
                  <a:lnTo>
                    <a:pt x="95" y="41"/>
                  </a:lnTo>
                  <a:lnTo>
                    <a:pt x="95" y="38"/>
                  </a:lnTo>
                  <a:lnTo>
                    <a:pt x="94" y="38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0" y="14"/>
                  </a:lnTo>
                  <a:lnTo>
                    <a:pt x="80" y="14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8" name="Line 327"/>
            <p:cNvSpPr>
              <a:spLocks noChangeShapeType="1"/>
            </p:cNvSpPr>
            <p:nvPr/>
          </p:nvSpPr>
          <p:spPr bwMode="auto">
            <a:xfrm flipV="1">
              <a:off x="1625" y="1626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9" name="Line 328"/>
            <p:cNvSpPr>
              <a:spLocks noChangeShapeType="1"/>
            </p:cNvSpPr>
            <p:nvPr/>
          </p:nvSpPr>
          <p:spPr bwMode="auto">
            <a:xfrm flipV="1">
              <a:off x="1635" y="1645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0" name="Line 329"/>
            <p:cNvSpPr>
              <a:spLocks noChangeShapeType="1"/>
            </p:cNvSpPr>
            <p:nvPr/>
          </p:nvSpPr>
          <p:spPr bwMode="auto">
            <a:xfrm flipV="1">
              <a:off x="1648" y="1665"/>
              <a:ext cx="45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1" name="Line 330"/>
            <p:cNvSpPr>
              <a:spLocks noChangeShapeType="1"/>
            </p:cNvSpPr>
            <p:nvPr/>
          </p:nvSpPr>
          <p:spPr bwMode="auto">
            <a:xfrm flipV="1">
              <a:off x="1661" y="1685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2" name="Line 331"/>
            <p:cNvSpPr>
              <a:spLocks noChangeShapeType="1"/>
            </p:cNvSpPr>
            <p:nvPr/>
          </p:nvSpPr>
          <p:spPr bwMode="auto">
            <a:xfrm flipV="1">
              <a:off x="1668" y="1702"/>
              <a:ext cx="47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3" name="Line 332"/>
            <p:cNvSpPr>
              <a:spLocks noChangeShapeType="1"/>
            </p:cNvSpPr>
            <p:nvPr/>
          </p:nvSpPr>
          <p:spPr bwMode="auto">
            <a:xfrm flipV="1">
              <a:off x="1682" y="1724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4" name="Line 333"/>
            <p:cNvSpPr>
              <a:spLocks noChangeShapeType="1"/>
            </p:cNvSpPr>
            <p:nvPr/>
          </p:nvSpPr>
          <p:spPr bwMode="auto">
            <a:xfrm flipV="1">
              <a:off x="1693" y="1744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5" name="Line 334"/>
            <p:cNvSpPr>
              <a:spLocks noChangeShapeType="1"/>
            </p:cNvSpPr>
            <p:nvPr/>
          </p:nvSpPr>
          <p:spPr bwMode="auto">
            <a:xfrm flipV="1">
              <a:off x="1704" y="1762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6" name="Line 335"/>
            <p:cNvSpPr>
              <a:spLocks noChangeShapeType="1"/>
            </p:cNvSpPr>
            <p:nvPr/>
          </p:nvSpPr>
          <p:spPr bwMode="auto">
            <a:xfrm flipV="1">
              <a:off x="1715" y="1781"/>
              <a:ext cx="45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7" name="Line 336"/>
            <p:cNvSpPr>
              <a:spLocks noChangeShapeType="1"/>
            </p:cNvSpPr>
            <p:nvPr/>
          </p:nvSpPr>
          <p:spPr bwMode="auto">
            <a:xfrm flipV="1">
              <a:off x="1728" y="1801"/>
              <a:ext cx="44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8" name="Line 337"/>
            <p:cNvSpPr>
              <a:spLocks noChangeShapeType="1"/>
            </p:cNvSpPr>
            <p:nvPr/>
          </p:nvSpPr>
          <p:spPr bwMode="auto">
            <a:xfrm flipV="1">
              <a:off x="1737" y="1821"/>
              <a:ext cx="47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9" name="Line 338"/>
            <p:cNvSpPr>
              <a:spLocks noChangeShapeType="1"/>
            </p:cNvSpPr>
            <p:nvPr/>
          </p:nvSpPr>
          <p:spPr bwMode="auto">
            <a:xfrm flipV="1">
              <a:off x="1748" y="1840"/>
              <a:ext cx="47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" name="Line 339"/>
            <p:cNvSpPr>
              <a:spLocks noChangeShapeType="1"/>
            </p:cNvSpPr>
            <p:nvPr/>
          </p:nvSpPr>
          <p:spPr bwMode="auto">
            <a:xfrm flipV="1">
              <a:off x="1761" y="1860"/>
              <a:ext cx="44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1" name="Line 340"/>
            <p:cNvSpPr>
              <a:spLocks noChangeShapeType="1"/>
            </p:cNvSpPr>
            <p:nvPr/>
          </p:nvSpPr>
          <p:spPr bwMode="auto">
            <a:xfrm flipV="1">
              <a:off x="1773" y="1878"/>
              <a:ext cx="44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" name="Line 341"/>
            <p:cNvSpPr>
              <a:spLocks noChangeShapeType="1"/>
            </p:cNvSpPr>
            <p:nvPr/>
          </p:nvSpPr>
          <p:spPr bwMode="auto">
            <a:xfrm flipV="1">
              <a:off x="1784" y="1898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" name="Line 342"/>
            <p:cNvSpPr>
              <a:spLocks noChangeShapeType="1"/>
            </p:cNvSpPr>
            <p:nvPr/>
          </p:nvSpPr>
          <p:spPr bwMode="auto">
            <a:xfrm flipV="1">
              <a:off x="1795" y="1917"/>
              <a:ext cx="44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" name="Line 343"/>
            <p:cNvSpPr>
              <a:spLocks noChangeShapeType="1"/>
            </p:cNvSpPr>
            <p:nvPr/>
          </p:nvSpPr>
          <p:spPr bwMode="auto">
            <a:xfrm flipV="1">
              <a:off x="1806" y="1937"/>
              <a:ext cx="45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" name="Line 344"/>
            <p:cNvSpPr>
              <a:spLocks noChangeShapeType="1"/>
            </p:cNvSpPr>
            <p:nvPr/>
          </p:nvSpPr>
          <p:spPr bwMode="auto">
            <a:xfrm flipV="1">
              <a:off x="1819" y="1958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6" name="Line 345"/>
            <p:cNvSpPr>
              <a:spLocks noChangeShapeType="1"/>
            </p:cNvSpPr>
            <p:nvPr/>
          </p:nvSpPr>
          <p:spPr bwMode="auto">
            <a:xfrm flipV="1">
              <a:off x="1823" y="1976"/>
              <a:ext cx="50" cy="5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7" name="Line 346"/>
            <p:cNvSpPr>
              <a:spLocks noChangeShapeType="1"/>
            </p:cNvSpPr>
            <p:nvPr/>
          </p:nvSpPr>
          <p:spPr bwMode="auto">
            <a:xfrm flipV="1">
              <a:off x="1823" y="2000"/>
              <a:ext cx="58" cy="5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8" name="Line 347"/>
            <p:cNvSpPr>
              <a:spLocks noChangeShapeType="1"/>
            </p:cNvSpPr>
            <p:nvPr/>
          </p:nvSpPr>
          <p:spPr bwMode="auto">
            <a:xfrm flipV="1">
              <a:off x="1820" y="2030"/>
              <a:ext cx="61" cy="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9" name="Line 348"/>
            <p:cNvSpPr>
              <a:spLocks noChangeShapeType="1"/>
            </p:cNvSpPr>
            <p:nvPr/>
          </p:nvSpPr>
          <p:spPr bwMode="auto">
            <a:xfrm flipV="1">
              <a:off x="1839" y="2062"/>
              <a:ext cx="41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0" name="Freeform 349"/>
            <p:cNvSpPr>
              <a:spLocks/>
            </p:cNvSpPr>
            <p:nvPr/>
          </p:nvSpPr>
          <p:spPr bwMode="auto">
            <a:xfrm>
              <a:off x="1606" y="1521"/>
              <a:ext cx="282" cy="541"/>
            </a:xfrm>
            <a:custGeom>
              <a:avLst/>
              <a:gdLst>
                <a:gd name="T0" fmla="*/ 0 w 374"/>
                <a:gd name="T1" fmla="*/ 6 h 717"/>
                <a:gd name="T2" fmla="*/ 363 w 374"/>
                <a:gd name="T3" fmla="*/ 627 h 717"/>
                <a:gd name="T4" fmla="*/ 363 w 374"/>
                <a:gd name="T5" fmla="*/ 717 h 717"/>
                <a:gd name="T6" fmla="*/ 374 w 374"/>
                <a:gd name="T7" fmla="*/ 717 h 717"/>
                <a:gd name="T8" fmla="*/ 374 w 374"/>
                <a:gd name="T9" fmla="*/ 625 h 717"/>
                <a:gd name="T10" fmla="*/ 8 w 374"/>
                <a:gd name="T11" fmla="*/ 0 h 717"/>
                <a:gd name="T12" fmla="*/ 0 w 374"/>
                <a:gd name="T13" fmla="*/ 6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17">
                  <a:moveTo>
                    <a:pt x="0" y="6"/>
                  </a:moveTo>
                  <a:lnTo>
                    <a:pt x="363" y="627"/>
                  </a:lnTo>
                  <a:lnTo>
                    <a:pt x="363" y="717"/>
                  </a:lnTo>
                  <a:lnTo>
                    <a:pt x="374" y="717"/>
                  </a:lnTo>
                  <a:lnTo>
                    <a:pt x="374" y="625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1552" y="1552"/>
              <a:ext cx="274" cy="558"/>
            </a:xfrm>
            <a:custGeom>
              <a:avLst/>
              <a:gdLst>
                <a:gd name="T0" fmla="*/ 0 w 366"/>
                <a:gd name="T1" fmla="*/ 7 h 740"/>
                <a:gd name="T2" fmla="*/ 356 w 366"/>
                <a:gd name="T3" fmla="*/ 612 h 740"/>
                <a:gd name="T4" fmla="*/ 356 w 366"/>
                <a:gd name="T5" fmla="*/ 740 h 740"/>
                <a:gd name="T6" fmla="*/ 366 w 366"/>
                <a:gd name="T7" fmla="*/ 740 h 740"/>
                <a:gd name="T8" fmla="*/ 366 w 366"/>
                <a:gd name="T9" fmla="*/ 609 h 740"/>
                <a:gd name="T10" fmla="*/ 9 w 366"/>
                <a:gd name="T11" fmla="*/ 0 h 740"/>
                <a:gd name="T12" fmla="*/ 0 w 366"/>
                <a:gd name="T13" fmla="*/ 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740">
                  <a:moveTo>
                    <a:pt x="0" y="7"/>
                  </a:moveTo>
                  <a:lnTo>
                    <a:pt x="356" y="612"/>
                  </a:lnTo>
                  <a:lnTo>
                    <a:pt x="356" y="740"/>
                  </a:lnTo>
                  <a:lnTo>
                    <a:pt x="366" y="740"/>
                  </a:lnTo>
                  <a:lnTo>
                    <a:pt x="366" y="609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2" name="Rectangle 351"/>
            <p:cNvSpPr>
              <a:spLocks noChangeArrowheads="1"/>
            </p:cNvSpPr>
            <p:nvPr/>
          </p:nvSpPr>
          <p:spPr bwMode="auto">
            <a:xfrm>
              <a:off x="1823" y="2009"/>
              <a:ext cx="5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2051" y="2132"/>
              <a:ext cx="41" cy="265"/>
            </a:xfrm>
            <a:custGeom>
              <a:avLst/>
              <a:gdLst>
                <a:gd name="T0" fmla="*/ 0 w 55"/>
                <a:gd name="T1" fmla="*/ 6 h 350"/>
                <a:gd name="T2" fmla="*/ 55 w 55"/>
                <a:gd name="T3" fmla="*/ 0 h 350"/>
                <a:gd name="T4" fmla="*/ 55 w 55"/>
                <a:gd name="T5" fmla="*/ 350 h 350"/>
                <a:gd name="T6" fmla="*/ 0 w 55"/>
                <a:gd name="T7" fmla="*/ 350 h 350"/>
                <a:gd name="T8" fmla="*/ 0 w 55"/>
                <a:gd name="T9" fmla="*/ 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50">
                  <a:moveTo>
                    <a:pt x="0" y="6"/>
                  </a:moveTo>
                  <a:lnTo>
                    <a:pt x="55" y="0"/>
                  </a:lnTo>
                  <a:lnTo>
                    <a:pt x="55" y="350"/>
                  </a:lnTo>
                  <a:lnTo>
                    <a:pt x="0" y="35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2046" y="2127"/>
              <a:ext cx="50" cy="273"/>
            </a:xfrm>
            <a:custGeom>
              <a:avLst/>
              <a:gdLst>
                <a:gd name="T0" fmla="*/ 10 w 66"/>
                <a:gd name="T1" fmla="*/ 18 h 362"/>
                <a:gd name="T2" fmla="*/ 56 w 66"/>
                <a:gd name="T3" fmla="*/ 12 h 362"/>
                <a:gd name="T4" fmla="*/ 56 w 66"/>
                <a:gd name="T5" fmla="*/ 352 h 362"/>
                <a:gd name="T6" fmla="*/ 10 w 66"/>
                <a:gd name="T7" fmla="*/ 352 h 362"/>
                <a:gd name="T8" fmla="*/ 10 w 66"/>
                <a:gd name="T9" fmla="*/ 18 h 362"/>
                <a:gd name="T10" fmla="*/ 0 w 66"/>
                <a:gd name="T11" fmla="*/ 8 h 362"/>
                <a:gd name="T12" fmla="*/ 0 w 66"/>
                <a:gd name="T13" fmla="*/ 362 h 362"/>
                <a:gd name="T14" fmla="*/ 66 w 66"/>
                <a:gd name="T15" fmla="*/ 362 h 362"/>
                <a:gd name="T16" fmla="*/ 66 w 66"/>
                <a:gd name="T17" fmla="*/ 0 h 362"/>
                <a:gd name="T18" fmla="*/ 0 w 66"/>
                <a:gd name="T19" fmla="*/ 8 h 362"/>
                <a:gd name="T20" fmla="*/ 10 w 66"/>
                <a:gd name="T21" fmla="*/ 1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62">
                  <a:moveTo>
                    <a:pt x="10" y="18"/>
                  </a:moveTo>
                  <a:lnTo>
                    <a:pt x="56" y="12"/>
                  </a:lnTo>
                  <a:lnTo>
                    <a:pt x="56" y="352"/>
                  </a:lnTo>
                  <a:lnTo>
                    <a:pt x="10" y="352"/>
                  </a:lnTo>
                  <a:lnTo>
                    <a:pt x="10" y="18"/>
                  </a:lnTo>
                  <a:lnTo>
                    <a:pt x="0" y="8"/>
                  </a:lnTo>
                  <a:lnTo>
                    <a:pt x="0" y="362"/>
                  </a:lnTo>
                  <a:lnTo>
                    <a:pt x="66" y="362"/>
                  </a:lnTo>
                  <a:lnTo>
                    <a:pt x="66" y="0"/>
                  </a:lnTo>
                  <a:lnTo>
                    <a:pt x="0" y="8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887" y="2110"/>
              <a:ext cx="1347" cy="165"/>
            </a:xfrm>
            <a:custGeom>
              <a:avLst/>
              <a:gdLst>
                <a:gd name="T0" fmla="*/ 1 w 1786"/>
                <a:gd name="T1" fmla="*/ 217 h 217"/>
                <a:gd name="T2" fmla="*/ 1786 w 1786"/>
                <a:gd name="T3" fmla="*/ 10 h 217"/>
                <a:gd name="T4" fmla="*/ 1785 w 1786"/>
                <a:gd name="T5" fmla="*/ 0 h 217"/>
                <a:gd name="T6" fmla="*/ 0 w 1786"/>
                <a:gd name="T7" fmla="*/ 207 h 217"/>
                <a:gd name="T8" fmla="*/ 1 w 1786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17">
                  <a:moveTo>
                    <a:pt x="1" y="217"/>
                  </a:moveTo>
                  <a:lnTo>
                    <a:pt x="1786" y="10"/>
                  </a:lnTo>
                  <a:lnTo>
                    <a:pt x="1785" y="0"/>
                  </a:lnTo>
                  <a:lnTo>
                    <a:pt x="0" y="207"/>
                  </a:lnTo>
                  <a:lnTo>
                    <a:pt x="1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6" name="Rectangle 355"/>
            <p:cNvSpPr>
              <a:spLocks noChangeArrowheads="1"/>
            </p:cNvSpPr>
            <p:nvPr/>
          </p:nvSpPr>
          <p:spPr bwMode="auto">
            <a:xfrm>
              <a:off x="890" y="2343"/>
              <a:ext cx="2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7" name="Rectangle 356"/>
            <p:cNvSpPr>
              <a:spLocks noChangeArrowheads="1"/>
            </p:cNvSpPr>
            <p:nvPr/>
          </p:nvSpPr>
          <p:spPr bwMode="auto">
            <a:xfrm>
              <a:off x="1228" y="2343"/>
              <a:ext cx="39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8" name="Rectangle 357"/>
            <p:cNvSpPr>
              <a:spLocks noChangeArrowheads="1"/>
            </p:cNvSpPr>
            <p:nvPr/>
          </p:nvSpPr>
          <p:spPr bwMode="auto">
            <a:xfrm>
              <a:off x="1665" y="2343"/>
              <a:ext cx="3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9" name="Freeform 358"/>
            <p:cNvSpPr>
              <a:spLocks/>
            </p:cNvSpPr>
            <p:nvPr/>
          </p:nvSpPr>
          <p:spPr bwMode="auto">
            <a:xfrm>
              <a:off x="2093" y="2343"/>
              <a:ext cx="141" cy="329"/>
            </a:xfrm>
            <a:custGeom>
              <a:avLst/>
              <a:gdLst>
                <a:gd name="T0" fmla="*/ 0 w 187"/>
                <a:gd name="T1" fmla="*/ 10 h 433"/>
                <a:gd name="T2" fmla="*/ 177 w 187"/>
                <a:gd name="T3" fmla="*/ 10 h 433"/>
                <a:gd name="T4" fmla="*/ 177 w 187"/>
                <a:gd name="T5" fmla="*/ 433 h 433"/>
                <a:gd name="T6" fmla="*/ 187 w 187"/>
                <a:gd name="T7" fmla="*/ 433 h 433"/>
                <a:gd name="T8" fmla="*/ 187 w 187"/>
                <a:gd name="T9" fmla="*/ 0 h 433"/>
                <a:gd name="T10" fmla="*/ 0 w 187"/>
                <a:gd name="T11" fmla="*/ 0 h 433"/>
                <a:gd name="T12" fmla="*/ 0 w 187"/>
                <a:gd name="T13" fmla="*/ 1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433">
                  <a:moveTo>
                    <a:pt x="0" y="10"/>
                  </a:moveTo>
                  <a:lnTo>
                    <a:pt x="177" y="10"/>
                  </a:lnTo>
                  <a:lnTo>
                    <a:pt x="177" y="433"/>
                  </a:lnTo>
                  <a:lnTo>
                    <a:pt x="187" y="433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0" name="Rectangle 359"/>
            <p:cNvSpPr>
              <a:spLocks noChangeArrowheads="1"/>
            </p:cNvSpPr>
            <p:nvPr/>
          </p:nvSpPr>
          <p:spPr bwMode="auto">
            <a:xfrm>
              <a:off x="2292" y="1257"/>
              <a:ext cx="9" cy="1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1" name="Rectangle 360"/>
            <p:cNvSpPr>
              <a:spLocks noChangeArrowheads="1"/>
            </p:cNvSpPr>
            <p:nvPr/>
          </p:nvSpPr>
          <p:spPr bwMode="auto">
            <a:xfrm>
              <a:off x="2227" y="1256"/>
              <a:ext cx="8" cy="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2" name="Rectangle 361"/>
            <p:cNvSpPr>
              <a:spLocks noChangeArrowheads="1"/>
            </p:cNvSpPr>
            <p:nvPr/>
          </p:nvSpPr>
          <p:spPr bwMode="auto">
            <a:xfrm>
              <a:off x="1606" y="2396"/>
              <a:ext cx="75" cy="12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1603" y="2394"/>
              <a:ext cx="83" cy="133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1 w 111"/>
                <a:gd name="T11" fmla="*/ 10 h 178"/>
                <a:gd name="T12" fmla="*/ 101 w 111"/>
                <a:gd name="T13" fmla="*/ 10 h 178"/>
                <a:gd name="T14" fmla="*/ 101 w 111"/>
                <a:gd name="T15" fmla="*/ 168 h 178"/>
                <a:gd name="T16" fmla="*/ 11 w 111"/>
                <a:gd name="T17" fmla="*/ 168 h 178"/>
                <a:gd name="T18" fmla="*/ 11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1" y="10"/>
                  </a:lnTo>
                  <a:lnTo>
                    <a:pt x="101" y="10"/>
                  </a:lnTo>
                  <a:lnTo>
                    <a:pt x="101" y="168"/>
                  </a:lnTo>
                  <a:lnTo>
                    <a:pt x="11" y="168"/>
                  </a:lnTo>
                  <a:lnTo>
                    <a:pt x="1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1625" y="2438"/>
              <a:ext cx="41" cy="41"/>
            </a:xfrm>
            <a:custGeom>
              <a:avLst/>
              <a:gdLst>
                <a:gd name="T0" fmla="*/ 0 w 54"/>
                <a:gd name="T1" fmla="*/ 27 h 54"/>
                <a:gd name="T2" fmla="*/ 2 w 54"/>
                <a:gd name="T3" fmla="*/ 37 h 54"/>
                <a:gd name="T4" fmla="*/ 8 w 54"/>
                <a:gd name="T5" fmla="*/ 48 h 54"/>
                <a:gd name="T6" fmla="*/ 17 w 54"/>
                <a:gd name="T7" fmla="*/ 53 h 54"/>
                <a:gd name="T8" fmla="*/ 27 w 54"/>
                <a:gd name="T9" fmla="*/ 54 h 54"/>
                <a:gd name="T10" fmla="*/ 37 w 54"/>
                <a:gd name="T11" fmla="*/ 53 h 54"/>
                <a:gd name="T12" fmla="*/ 46 w 54"/>
                <a:gd name="T13" fmla="*/ 48 h 54"/>
                <a:gd name="T14" fmla="*/ 53 w 54"/>
                <a:gd name="T15" fmla="*/ 37 h 54"/>
                <a:gd name="T16" fmla="*/ 54 w 54"/>
                <a:gd name="T17" fmla="*/ 27 h 54"/>
                <a:gd name="T18" fmla="*/ 53 w 54"/>
                <a:gd name="T19" fmla="*/ 17 h 54"/>
                <a:gd name="T20" fmla="*/ 46 w 54"/>
                <a:gd name="T21" fmla="*/ 8 h 54"/>
                <a:gd name="T22" fmla="*/ 37 w 54"/>
                <a:gd name="T23" fmla="*/ 2 h 54"/>
                <a:gd name="T24" fmla="*/ 27 w 54"/>
                <a:gd name="T25" fmla="*/ 0 h 54"/>
                <a:gd name="T26" fmla="*/ 17 w 54"/>
                <a:gd name="T27" fmla="*/ 2 h 54"/>
                <a:gd name="T28" fmla="*/ 8 w 54"/>
                <a:gd name="T29" fmla="*/ 8 h 54"/>
                <a:gd name="T30" fmla="*/ 2 w 54"/>
                <a:gd name="T31" fmla="*/ 17 h 54"/>
                <a:gd name="T32" fmla="*/ 0 w 54"/>
                <a:gd name="T33" fmla="*/ 27 h 54"/>
                <a:gd name="T34" fmla="*/ 10 w 54"/>
                <a:gd name="T35" fmla="*/ 27 h 54"/>
                <a:gd name="T36" fmla="*/ 12 w 54"/>
                <a:gd name="T37" fmla="*/ 22 h 54"/>
                <a:gd name="T38" fmla="*/ 15 w 54"/>
                <a:gd name="T39" fmla="*/ 15 h 54"/>
                <a:gd name="T40" fmla="*/ 20 w 54"/>
                <a:gd name="T41" fmla="*/ 12 h 54"/>
                <a:gd name="T42" fmla="*/ 27 w 54"/>
                <a:gd name="T43" fmla="*/ 10 h 54"/>
                <a:gd name="T44" fmla="*/ 34 w 54"/>
                <a:gd name="T45" fmla="*/ 12 h 54"/>
                <a:gd name="T46" fmla="*/ 39 w 54"/>
                <a:gd name="T47" fmla="*/ 15 h 54"/>
                <a:gd name="T48" fmla="*/ 42 w 54"/>
                <a:gd name="T49" fmla="*/ 22 h 54"/>
                <a:gd name="T50" fmla="*/ 44 w 54"/>
                <a:gd name="T51" fmla="*/ 27 h 54"/>
                <a:gd name="T52" fmla="*/ 42 w 54"/>
                <a:gd name="T53" fmla="*/ 34 h 54"/>
                <a:gd name="T54" fmla="*/ 39 w 54"/>
                <a:gd name="T55" fmla="*/ 39 h 54"/>
                <a:gd name="T56" fmla="*/ 34 w 54"/>
                <a:gd name="T57" fmla="*/ 42 h 54"/>
                <a:gd name="T58" fmla="*/ 27 w 54"/>
                <a:gd name="T59" fmla="*/ 44 h 54"/>
                <a:gd name="T60" fmla="*/ 20 w 54"/>
                <a:gd name="T61" fmla="*/ 42 h 54"/>
                <a:gd name="T62" fmla="*/ 15 w 54"/>
                <a:gd name="T63" fmla="*/ 39 h 54"/>
                <a:gd name="T64" fmla="*/ 12 w 54"/>
                <a:gd name="T65" fmla="*/ 32 h 54"/>
                <a:gd name="T66" fmla="*/ 10 w 54"/>
                <a:gd name="T67" fmla="*/ 27 h 54"/>
                <a:gd name="T68" fmla="*/ 0 w 54"/>
                <a:gd name="T6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54">
                  <a:moveTo>
                    <a:pt x="0" y="27"/>
                  </a:moveTo>
                  <a:lnTo>
                    <a:pt x="2" y="37"/>
                  </a:lnTo>
                  <a:lnTo>
                    <a:pt x="8" y="48"/>
                  </a:lnTo>
                  <a:lnTo>
                    <a:pt x="17" y="53"/>
                  </a:lnTo>
                  <a:lnTo>
                    <a:pt x="27" y="54"/>
                  </a:lnTo>
                  <a:lnTo>
                    <a:pt x="37" y="53"/>
                  </a:lnTo>
                  <a:lnTo>
                    <a:pt x="46" y="48"/>
                  </a:lnTo>
                  <a:lnTo>
                    <a:pt x="53" y="37"/>
                  </a:lnTo>
                  <a:lnTo>
                    <a:pt x="54" y="27"/>
                  </a:lnTo>
                  <a:lnTo>
                    <a:pt x="53" y="17"/>
                  </a:lnTo>
                  <a:lnTo>
                    <a:pt x="46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5" y="15"/>
                  </a:lnTo>
                  <a:lnTo>
                    <a:pt x="20" y="12"/>
                  </a:lnTo>
                  <a:lnTo>
                    <a:pt x="27" y="10"/>
                  </a:lnTo>
                  <a:lnTo>
                    <a:pt x="34" y="12"/>
                  </a:lnTo>
                  <a:lnTo>
                    <a:pt x="39" y="15"/>
                  </a:lnTo>
                  <a:lnTo>
                    <a:pt x="42" y="22"/>
                  </a:lnTo>
                  <a:lnTo>
                    <a:pt x="44" y="27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4" y="42"/>
                  </a:lnTo>
                  <a:lnTo>
                    <a:pt x="27" y="44"/>
                  </a:lnTo>
                  <a:lnTo>
                    <a:pt x="20" y="42"/>
                  </a:lnTo>
                  <a:lnTo>
                    <a:pt x="15" y="39"/>
                  </a:lnTo>
                  <a:lnTo>
                    <a:pt x="12" y="32"/>
                  </a:lnTo>
                  <a:lnTo>
                    <a:pt x="1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5" name="Rectangle 364"/>
            <p:cNvSpPr>
              <a:spLocks noChangeArrowheads="1"/>
            </p:cNvSpPr>
            <p:nvPr/>
          </p:nvSpPr>
          <p:spPr bwMode="auto">
            <a:xfrm>
              <a:off x="1642" y="2415"/>
              <a:ext cx="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6" name="Rectangle 365"/>
            <p:cNvSpPr>
              <a:spLocks noChangeArrowheads="1"/>
            </p:cNvSpPr>
            <p:nvPr/>
          </p:nvSpPr>
          <p:spPr bwMode="auto">
            <a:xfrm>
              <a:off x="1642" y="2477"/>
              <a:ext cx="8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7" name="Rectangle 366"/>
            <p:cNvSpPr>
              <a:spLocks noChangeArrowheads="1"/>
            </p:cNvSpPr>
            <p:nvPr/>
          </p:nvSpPr>
          <p:spPr bwMode="auto">
            <a:xfrm>
              <a:off x="2033" y="2396"/>
              <a:ext cx="75" cy="12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2032" y="2394"/>
              <a:ext cx="83" cy="133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0 w 111"/>
                <a:gd name="T11" fmla="*/ 10 h 178"/>
                <a:gd name="T12" fmla="*/ 100 w 111"/>
                <a:gd name="T13" fmla="*/ 10 h 178"/>
                <a:gd name="T14" fmla="*/ 100 w 111"/>
                <a:gd name="T15" fmla="*/ 168 h 178"/>
                <a:gd name="T16" fmla="*/ 10 w 111"/>
                <a:gd name="T17" fmla="*/ 168 h 178"/>
                <a:gd name="T18" fmla="*/ 10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0" y="10"/>
                  </a:lnTo>
                  <a:lnTo>
                    <a:pt x="100" y="168"/>
                  </a:lnTo>
                  <a:lnTo>
                    <a:pt x="10" y="168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2054" y="2438"/>
              <a:ext cx="41" cy="41"/>
            </a:xfrm>
            <a:custGeom>
              <a:avLst/>
              <a:gdLst>
                <a:gd name="T0" fmla="*/ 0 w 54"/>
                <a:gd name="T1" fmla="*/ 27 h 54"/>
                <a:gd name="T2" fmla="*/ 1 w 54"/>
                <a:gd name="T3" fmla="*/ 37 h 54"/>
                <a:gd name="T4" fmla="*/ 8 w 54"/>
                <a:gd name="T5" fmla="*/ 48 h 54"/>
                <a:gd name="T6" fmla="*/ 17 w 54"/>
                <a:gd name="T7" fmla="*/ 53 h 54"/>
                <a:gd name="T8" fmla="*/ 27 w 54"/>
                <a:gd name="T9" fmla="*/ 54 h 54"/>
                <a:gd name="T10" fmla="*/ 37 w 54"/>
                <a:gd name="T11" fmla="*/ 53 h 54"/>
                <a:gd name="T12" fmla="*/ 47 w 54"/>
                <a:gd name="T13" fmla="*/ 48 h 54"/>
                <a:gd name="T14" fmla="*/ 52 w 54"/>
                <a:gd name="T15" fmla="*/ 37 h 54"/>
                <a:gd name="T16" fmla="*/ 54 w 54"/>
                <a:gd name="T17" fmla="*/ 27 h 54"/>
                <a:gd name="T18" fmla="*/ 52 w 54"/>
                <a:gd name="T19" fmla="*/ 17 h 54"/>
                <a:gd name="T20" fmla="*/ 47 w 54"/>
                <a:gd name="T21" fmla="*/ 8 h 54"/>
                <a:gd name="T22" fmla="*/ 37 w 54"/>
                <a:gd name="T23" fmla="*/ 2 h 54"/>
                <a:gd name="T24" fmla="*/ 27 w 54"/>
                <a:gd name="T25" fmla="*/ 0 h 54"/>
                <a:gd name="T26" fmla="*/ 17 w 54"/>
                <a:gd name="T27" fmla="*/ 2 h 54"/>
                <a:gd name="T28" fmla="*/ 8 w 54"/>
                <a:gd name="T29" fmla="*/ 8 h 54"/>
                <a:gd name="T30" fmla="*/ 1 w 54"/>
                <a:gd name="T31" fmla="*/ 17 h 54"/>
                <a:gd name="T32" fmla="*/ 0 w 54"/>
                <a:gd name="T33" fmla="*/ 27 h 54"/>
                <a:gd name="T34" fmla="*/ 10 w 54"/>
                <a:gd name="T35" fmla="*/ 27 h 54"/>
                <a:gd name="T36" fmla="*/ 12 w 54"/>
                <a:gd name="T37" fmla="*/ 22 h 54"/>
                <a:gd name="T38" fmla="*/ 15 w 54"/>
                <a:gd name="T39" fmla="*/ 15 h 54"/>
                <a:gd name="T40" fmla="*/ 22 w 54"/>
                <a:gd name="T41" fmla="*/ 12 h 54"/>
                <a:gd name="T42" fmla="*/ 27 w 54"/>
                <a:gd name="T43" fmla="*/ 10 h 54"/>
                <a:gd name="T44" fmla="*/ 32 w 54"/>
                <a:gd name="T45" fmla="*/ 12 h 54"/>
                <a:gd name="T46" fmla="*/ 39 w 54"/>
                <a:gd name="T47" fmla="*/ 15 h 54"/>
                <a:gd name="T48" fmla="*/ 42 w 54"/>
                <a:gd name="T49" fmla="*/ 22 h 54"/>
                <a:gd name="T50" fmla="*/ 44 w 54"/>
                <a:gd name="T51" fmla="*/ 27 h 54"/>
                <a:gd name="T52" fmla="*/ 42 w 54"/>
                <a:gd name="T53" fmla="*/ 34 h 54"/>
                <a:gd name="T54" fmla="*/ 39 w 54"/>
                <a:gd name="T55" fmla="*/ 39 h 54"/>
                <a:gd name="T56" fmla="*/ 34 w 54"/>
                <a:gd name="T57" fmla="*/ 42 h 54"/>
                <a:gd name="T58" fmla="*/ 27 w 54"/>
                <a:gd name="T59" fmla="*/ 44 h 54"/>
                <a:gd name="T60" fmla="*/ 22 w 54"/>
                <a:gd name="T61" fmla="*/ 42 h 54"/>
                <a:gd name="T62" fmla="*/ 15 w 54"/>
                <a:gd name="T63" fmla="*/ 39 h 54"/>
                <a:gd name="T64" fmla="*/ 12 w 54"/>
                <a:gd name="T65" fmla="*/ 32 h 54"/>
                <a:gd name="T66" fmla="*/ 10 w 54"/>
                <a:gd name="T67" fmla="*/ 27 h 54"/>
                <a:gd name="T68" fmla="*/ 0 w 54"/>
                <a:gd name="T6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54">
                  <a:moveTo>
                    <a:pt x="0" y="27"/>
                  </a:moveTo>
                  <a:lnTo>
                    <a:pt x="1" y="37"/>
                  </a:lnTo>
                  <a:lnTo>
                    <a:pt x="8" y="48"/>
                  </a:lnTo>
                  <a:lnTo>
                    <a:pt x="17" y="53"/>
                  </a:lnTo>
                  <a:lnTo>
                    <a:pt x="27" y="54"/>
                  </a:lnTo>
                  <a:lnTo>
                    <a:pt x="37" y="53"/>
                  </a:lnTo>
                  <a:lnTo>
                    <a:pt x="47" y="48"/>
                  </a:lnTo>
                  <a:lnTo>
                    <a:pt x="52" y="37"/>
                  </a:lnTo>
                  <a:lnTo>
                    <a:pt x="54" y="27"/>
                  </a:lnTo>
                  <a:lnTo>
                    <a:pt x="52" y="17"/>
                  </a:lnTo>
                  <a:lnTo>
                    <a:pt x="47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7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5" y="15"/>
                  </a:lnTo>
                  <a:lnTo>
                    <a:pt x="22" y="12"/>
                  </a:lnTo>
                  <a:lnTo>
                    <a:pt x="27" y="10"/>
                  </a:lnTo>
                  <a:lnTo>
                    <a:pt x="32" y="12"/>
                  </a:lnTo>
                  <a:lnTo>
                    <a:pt x="39" y="15"/>
                  </a:lnTo>
                  <a:lnTo>
                    <a:pt x="42" y="22"/>
                  </a:lnTo>
                  <a:lnTo>
                    <a:pt x="44" y="27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4" y="42"/>
                  </a:lnTo>
                  <a:lnTo>
                    <a:pt x="27" y="44"/>
                  </a:lnTo>
                  <a:lnTo>
                    <a:pt x="22" y="42"/>
                  </a:lnTo>
                  <a:lnTo>
                    <a:pt x="15" y="39"/>
                  </a:lnTo>
                  <a:lnTo>
                    <a:pt x="12" y="32"/>
                  </a:lnTo>
                  <a:lnTo>
                    <a:pt x="1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0" name="Rectangle 369"/>
            <p:cNvSpPr>
              <a:spLocks noChangeArrowheads="1"/>
            </p:cNvSpPr>
            <p:nvPr/>
          </p:nvSpPr>
          <p:spPr bwMode="auto">
            <a:xfrm>
              <a:off x="2069" y="2415"/>
              <a:ext cx="9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1" name="Rectangle 370"/>
            <p:cNvSpPr>
              <a:spLocks noChangeArrowheads="1"/>
            </p:cNvSpPr>
            <p:nvPr/>
          </p:nvSpPr>
          <p:spPr bwMode="auto">
            <a:xfrm>
              <a:off x="2069" y="2477"/>
              <a:ext cx="9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2" name="Rectangle 371"/>
            <p:cNvSpPr>
              <a:spLocks noChangeArrowheads="1"/>
            </p:cNvSpPr>
            <p:nvPr/>
          </p:nvSpPr>
          <p:spPr bwMode="auto">
            <a:xfrm>
              <a:off x="873" y="2548"/>
              <a:ext cx="125" cy="7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3" name="Freeform 372"/>
            <p:cNvSpPr>
              <a:spLocks/>
            </p:cNvSpPr>
            <p:nvPr/>
          </p:nvSpPr>
          <p:spPr bwMode="auto">
            <a:xfrm>
              <a:off x="870" y="2542"/>
              <a:ext cx="133" cy="83"/>
            </a:xfrm>
            <a:custGeom>
              <a:avLst/>
              <a:gdLst>
                <a:gd name="T0" fmla="*/ 177 w 177"/>
                <a:gd name="T1" fmla="*/ 0 h 109"/>
                <a:gd name="T2" fmla="*/ 0 w 177"/>
                <a:gd name="T3" fmla="*/ 0 h 109"/>
                <a:gd name="T4" fmla="*/ 0 w 177"/>
                <a:gd name="T5" fmla="*/ 109 h 109"/>
                <a:gd name="T6" fmla="*/ 177 w 177"/>
                <a:gd name="T7" fmla="*/ 109 h 109"/>
                <a:gd name="T8" fmla="*/ 177 w 177"/>
                <a:gd name="T9" fmla="*/ 0 h 109"/>
                <a:gd name="T10" fmla="*/ 167 w 177"/>
                <a:gd name="T11" fmla="*/ 11 h 109"/>
                <a:gd name="T12" fmla="*/ 167 w 177"/>
                <a:gd name="T13" fmla="*/ 99 h 109"/>
                <a:gd name="T14" fmla="*/ 10 w 177"/>
                <a:gd name="T15" fmla="*/ 99 h 109"/>
                <a:gd name="T16" fmla="*/ 10 w 177"/>
                <a:gd name="T17" fmla="*/ 11 h 109"/>
                <a:gd name="T18" fmla="*/ 167 w 177"/>
                <a:gd name="T19" fmla="*/ 11 h 109"/>
                <a:gd name="T20" fmla="*/ 177 w 177"/>
                <a:gd name="T2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109">
                  <a:moveTo>
                    <a:pt x="177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77" y="109"/>
                  </a:lnTo>
                  <a:lnTo>
                    <a:pt x="177" y="0"/>
                  </a:lnTo>
                  <a:lnTo>
                    <a:pt x="167" y="11"/>
                  </a:lnTo>
                  <a:lnTo>
                    <a:pt x="167" y="99"/>
                  </a:lnTo>
                  <a:lnTo>
                    <a:pt x="10" y="99"/>
                  </a:lnTo>
                  <a:lnTo>
                    <a:pt x="10" y="11"/>
                  </a:lnTo>
                  <a:lnTo>
                    <a:pt x="167" y="1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4" name="Freeform 373"/>
            <p:cNvSpPr>
              <a:spLocks/>
            </p:cNvSpPr>
            <p:nvPr/>
          </p:nvSpPr>
          <p:spPr bwMode="auto">
            <a:xfrm>
              <a:off x="917" y="2567"/>
              <a:ext cx="41" cy="41"/>
            </a:xfrm>
            <a:custGeom>
              <a:avLst/>
              <a:gdLst>
                <a:gd name="T0" fmla="*/ 27 w 56"/>
                <a:gd name="T1" fmla="*/ 0 h 56"/>
                <a:gd name="T2" fmla="*/ 17 w 56"/>
                <a:gd name="T3" fmla="*/ 2 h 56"/>
                <a:gd name="T4" fmla="*/ 9 w 56"/>
                <a:gd name="T5" fmla="*/ 9 h 56"/>
                <a:gd name="T6" fmla="*/ 2 w 56"/>
                <a:gd name="T7" fmla="*/ 17 h 56"/>
                <a:gd name="T8" fmla="*/ 0 w 56"/>
                <a:gd name="T9" fmla="*/ 27 h 56"/>
                <a:gd name="T10" fmla="*/ 2 w 56"/>
                <a:gd name="T11" fmla="*/ 39 h 56"/>
                <a:gd name="T12" fmla="*/ 9 w 56"/>
                <a:gd name="T13" fmla="*/ 48 h 56"/>
                <a:gd name="T14" fmla="*/ 17 w 56"/>
                <a:gd name="T15" fmla="*/ 55 h 56"/>
                <a:gd name="T16" fmla="*/ 27 w 56"/>
                <a:gd name="T17" fmla="*/ 56 h 56"/>
                <a:gd name="T18" fmla="*/ 39 w 56"/>
                <a:gd name="T19" fmla="*/ 55 h 56"/>
                <a:gd name="T20" fmla="*/ 49 w 56"/>
                <a:gd name="T21" fmla="*/ 48 h 56"/>
                <a:gd name="T22" fmla="*/ 55 w 56"/>
                <a:gd name="T23" fmla="*/ 39 h 56"/>
                <a:gd name="T24" fmla="*/ 56 w 56"/>
                <a:gd name="T25" fmla="*/ 27 h 56"/>
                <a:gd name="T26" fmla="*/ 55 w 56"/>
                <a:gd name="T27" fmla="*/ 17 h 56"/>
                <a:gd name="T28" fmla="*/ 49 w 56"/>
                <a:gd name="T29" fmla="*/ 9 h 56"/>
                <a:gd name="T30" fmla="*/ 39 w 56"/>
                <a:gd name="T31" fmla="*/ 2 h 56"/>
                <a:gd name="T32" fmla="*/ 27 w 56"/>
                <a:gd name="T33" fmla="*/ 0 h 56"/>
                <a:gd name="T34" fmla="*/ 27 w 56"/>
                <a:gd name="T35" fmla="*/ 10 h 56"/>
                <a:gd name="T36" fmla="*/ 34 w 56"/>
                <a:gd name="T37" fmla="*/ 12 h 56"/>
                <a:gd name="T38" fmla="*/ 41 w 56"/>
                <a:gd name="T39" fmla="*/ 17 h 56"/>
                <a:gd name="T40" fmla="*/ 44 w 56"/>
                <a:gd name="T41" fmla="*/ 22 h 56"/>
                <a:gd name="T42" fmla="*/ 46 w 56"/>
                <a:gd name="T43" fmla="*/ 27 h 56"/>
                <a:gd name="T44" fmla="*/ 44 w 56"/>
                <a:gd name="T45" fmla="*/ 36 h 56"/>
                <a:gd name="T46" fmla="*/ 41 w 56"/>
                <a:gd name="T47" fmla="*/ 41 h 56"/>
                <a:gd name="T48" fmla="*/ 36 w 56"/>
                <a:gd name="T49" fmla="*/ 44 h 56"/>
                <a:gd name="T50" fmla="*/ 27 w 56"/>
                <a:gd name="T51" fmla="*/ 46 h 56"/>
                <a:gd name="T52" fmla="*/ 22 w 56"/>
                <a:gd name="T53" fmla="*/ 44 h 56"/>
                <a:gd name="T54" fmla="*/ 17 w 56"/>
                <a:gd name="T55" fmla="*/ 41 h 56"/>
                <a:gd name="T56" fmla="*/ 12 w 56"/>
                <a:gd name="T57" fmla="*/ 34 h 56"/>
                <a:gd name="T58" fmla="*/ 10 w 56"/>
                <a:gd name="T59" fmla="*/ 27 h 56"/>
                <a:gd name="T60" fmla="*/ 12 w 56"/>
                <a:gd name="T61" fmla="*/ 22 h 56"/>
                <a:gd name="T62" fmla="*/ 17 w 56"/>
                <a:gd name="T63" fmla="*/ 17 h 56"/>
                <a:gd name="T64" fmla="*/ 22 w 56"/>
                <a:gd name="T65" fmla="*/ 12 h 56"/>
                <a:gd name="T66" fmla="*/ 27 w 56"/>
                <a:gd name="T67" fmla="*/ 10 h 56"/>
                <a:gd name="T68" fmla="*/ 27 w 56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6">
                  <a:moveTo>
                    <a:pt x="27" y="0"/>
                  </a:moveTo>
                  <a:lnTo>
                    <a:pt x="17" y="2"/>
                  </a:lnTo>
                  <a:lnTo>
                    <a:pt x="9" y="9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2" y="39"/>
                  </a:lnTo>
                  <a:lnTo>
                    <a:pt x="9" y="48"/>
                  </a:lnTo>
                  <a:lnTo>
                    <a:pt x="17" y="55"/>
                  </a:lnTo>
                  <a:lnTo>
                    <a:pt x="27" y="56"/>
                  </a:lnTo>
                  <a:lnTo>
                    <a:pt x="39" y="55"/>
                  </a:lnTo>
                  <a:lnTo>
                    <a:pt x="49" y="48"/>
                  </a:lnTo>
                  <a:lnTo>
                    <a:pt x="55" y="39"/>
                  </a:lnTo>
                  <a:lnTo>
                    <a:pt x="56" y="27"/>
                  </a:lnTo>
                  <a:lnTo>
                    <a:pt x="55" y="17"/>
                  </a:lnTo>
                  <a:lnTo>
                    <a:pt x="49" y="9"/>
                  </a:lnTo>
                  <a:lnTo>
                    <a:pt x="39" y="2"/>
                  </a:lnTo>
                  <a:lnTo>
                    <a:pt x="27" y="0"/>
                  </a:lnTo>
                  <a:lnTo>
                    <a:pt x="27" y="10"/>
                  </a:lnTo>
                  <a:lnTo>
                    <a:pt x="34" y="12"/>
                  </a:lnTo>
                  <a:lnTo>
                    <a:pt x="41" y="17"/>
                  </a:lnTo>
                  <a:lnTo>
                    <a:pt x="44" y="22"/>
                  </a:lnTo>
                  <a:lnTo>
                    <a:pt x="46" y="27"/>
                  </a:lnTo>
                  <a:lnTo>
                    <a:pt x="44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27" y="46"/>
                  </a:lnTo>
                  <a:lnTo>
                    <a:pt x="22" y="44"/>
                  </a:lnTo>
                  <a:lnTo>
                    <a:pt x="17" y="41"/>
                  </a:lnTo>
                  <a:lnTo>
                    <a:pt x="12" y="34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7" y="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5" name="Rectangle 374"/>
            <p:cNvSpPr>
              <a:spLocks noChangeArrowheads="1"/>
            </p:cNvSpPr>
            <p:nvPr/>
          </p:nvSpPr>
          <p:spPr bwMode="auto">
            <a:xfrm>
              <a:off x="954" y="2582"/>
              <a:ext cx="2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6" name="Rectangle 375"/>
            <p:cNvSpPr>
              <a:spLocks noChangeArrowheads="1"/>
            </p:cNvSpPr>
            <p:nvPr/>
          </p:nvSpPr>
          <p:spPr bwMode="auto">
            <a:xfrm>
              <a:off x="895" y="2582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7" name="Rectangle 376"/>
            <p:cNvSpPr>
              <a:spLocks noChangeArrowheads="1"/>
            </p:cNvSpPr>
            <p:nvPr/>
          </p:nvSpPr>
          <p:spPr bwMode="auto">
            <a:xfrm>
              <a:off x="807" y="2560"/>
              <a:ext cx="6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8" name="Rectangle 377"/>
            <p:cNvSpPr>
              <a:spLocks noChangeArrowheads="1"/>
            </p:cNvSpPr>
            <p:nvPr/>
          </p:nvSpPr>
          <p:spPr bwMode="auto">
            <a:xfrm>
              <a:off x="810" y="2602"/>
              <a:ext cx="6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998" y="2525"/>
              <a:ext cx="190" cy="42"/>
            </a:xfrm>
            <a:custGeom>
              <a:avLst/>
              <a:gdLst>
                <a:gd name="T0" fmla="*/ 0 w 251"/>
                <a:gd name="T1" fmla="*/ 52 h 52"/>
                <a:gd name="T2" fmla="*/ 251 w 251"/>
                <a:gd name="T3" fmla="*/ 52 h 52"/>
                <a:gd name="T4" fmla="*/ 251 w 251"/>
                <a:gd name="T5" fmla="*/ 0 h 52"/>
                <a:gd name="T6" fmla="*/ 241 w 251"/>
                <a:gd name="T7" fmla="*/ 0 h 52"/>
                <a:gd name="T8" fmla="*/ 241 w 251"/>
                <a:gd name="T9" fmla="*/ 42 h 52"/>
                <a:gd name="T10" fmla="*/ 0 w 251"/>
                <a:gd name="T11" fmla="*/ 42 h 52"/>
                <a:gd name="T12" fmla="*/ 0 w 2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52">
                  <a:moveTo>
                    <a:pt x="0" y="52"/>
                  </a:moveTo>
                  <a:lnTo>
                    <a:pt x="251" y="52"/>
                  </a:lnTo>
                  <a:lnTo>
                    <a:pt x="251" y="0"/>
                  </a:lnTo>
                  <a:lnTo>
                    <a:pt x="241" y="0"/>
                  </a:lnTo>
                  <a:lnTo>
                    <a:pt x="241" y="42"/>
                  </a:lnTo>
                  <a:lnTo>
                    <a:pt x="0" y="4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1225" y="2522"/>
              <a:ext cx="402" cy="44"/>
            </a:xfrm>
            <a:custGeom>
              <a:avLst/>
              <a:gdLst>
                <a:gd name="T0" fmla="*/ 0 w 534"/>
                <a:gd name="T1" fmla="*/ 2 h 58"/>
                <a:gd name="T2" fmla="*/ 0 w 534"/>
                <a:gd name="T3" fmla="*/ 58 h 58"/>
                <a:gd name="T4" fmla="*/ 534 w 534"/>
                <a:gd name="T5" fmla="*/ 58 h 58"/>
                <a:gd name="T6" fmla="*/ 534 w 534"/>
                <a:gd name="T7" fmla="*/ 0 h 58"/>
                <a:gd name="T8" fmla="*/ 523 w 534"/>
                <a:gd name="T9" fmla="*/ 0 h 58"/>
                <a:gd name="T10" fmla="*/ 523 w 534"/>
                <a:gd name="T11" fmla="*/ 48 h 58"/>
                <a:gd name="T12" fmla="*/ 10 w 534"/>
                <a:gd name="T13" fmla="*/ 48 h 58"/>
                <a:gd name="T14" fmla="*/ 10 w 534"/>
                <a:gd name="T15" fmla="*/ 2 h 58"/>
                <a:gd name="T16" fmla="*/ 0 w 534"/>
                <a:gd name="T1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58">
                  <a:moveTo>
                    <a:pt x="0" y="2"/>
                  </a:moveTo>
                  <a:lnTo>
                    <a:pt x="0" y="58"/>
                  </a:lnTo>
                  <a:lnTo>
                    <a:pt x="534" y="58"/>
                  </a:lnTo>
                  <a:lnTo>
                    <a:pt x="534" y="0"/>
                  </a:lnTo>
                  <a:lnTo>
                    <a:pt x="523" y="0"/>
                  </a:lnTo>
                  <a:lnTo>
                    <a:pt x="523" y="48"/>
                  </a:lnTo>
                  <a:lnTo>
                    <a:pt x="10" y="48"/>
                  </a:lnTo>
                  <a:lnTo>
                    <a:pt x="1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1" name="Freeform 380"/>
            <p:cNvSpPr>
              <a:spLocks/>
            </p:cNvSpPr>
            <p:nvPr/>
          </p:nvSpPr>
          <p:spPr bwMode="auto">
            <a:xfrm>
              <a:off x="1661" y="2525"/>
              <a:ext cx="387" cy="42"/>
            </a:xfrm>
            <a:custGeom>
              <a:avLst/>
              <a:gdLst>
                <a:gd name="T0" fmla="*/ 0 w 513"/>
                <a:gd name="T1" fmla="*/ 0 h 52"/>
                <a:gd name="T2" fmla="*/ 0 w 513"/>
                <a:gd name="T3" fmla="*/ 52 h 52"/>
                <a:gd name="T4" fmla="*/ 513 w 513"/>
                <a:gd name="T5" fmla="*/ 52 h 52"/>
                <a:gd name="T6" fmla="*/ 513 w 513"/>
                <a:gd name="T7" fmla="*/ 42 h 52"/>
                <a:gd name="T8" fmla="*/ 10 w 513"/>
                <a:gd name="T9" fmla="*/ 42 h 52"/>
                <a:gd name="T10" fmla="*/ 10 w 513"/>
                <a:gd name="T11" fmla="*/ 0 h 52"/>
                <a:gd name="T12" fmla="*/ 0 w 51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3" h="52">
                  <a:moveTo>
                    <a:pt x="0" y="0"/>
                  </a:moveTo>
                  <a:lnTo>
                    <a:pt x="0" y="52"/>
                  </a:lnTo>
                  <a:lnTo>
                    <a:pt x="513" y="52"/>
                  </a:lnTo>
                  <a:lnTo>
                    <a:pt x="513" y="42"/>
                  </a:lnTo>
                  <a:lnTo>
                    <a:pt x="10" y="4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2" name="Freeform 381"/>
            <p:cNvSpPr>
              <a:spLocks/>
            </p:cNvSpPr>
            <p:nvPr/>
          </p:nvSpPr>
          <p:spPr bwMode="auto">
            <a:xfrm>
              <a:off x="997" y="2527"/>
              <a:ext cx="1096" cy="83"/>
            </a:xfrm>
            <a:custGeom>
              <a:avLst/>
              <a:gdLst>
                <a:gd name="T0" fmla="*/ 0 w 1455"/>
                <a:gd name="T1" fmla="*/ 111 h 111"/>
                <a:gd name="T2" fmla="*/ 1455 w 1455"/>
                <a:gd name="T3" fmla="*/ 111 h 111"/>
                <a:gd name="T4" fmla="*/ 1455 w 1455"/>
                <a:gd name="T5" fmla="*/ 0 h 111"/>
                <a:gd name="T6" fmla="*/ 1445 w 1455"/>
                <a:gd name="T7" fmla="*/ 0 h 111"/>
                <a:gd name="T8" fmla="*/ 1445 w 1455"/>
                <a:gd name="T9" fmla="*/ 101 h 111"/>
                <a:gd name="T10" fmla="*/ 0 w 1455"/>
                <a:gd name="T11" fmla="*/ 101 h 111"/>
                <a:gd name="T12" fmla="*/ 0 w 1455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5" h="111">
                  <a:moveTo>
                    <a:pt x="0" y="111"/>
                  </a:moveTo>
                  <a:lnTo>
                    <a:pt x="1455" y="111"/>
                  </a:lnTo>
                  <a:lnTo>
                    <a:pt x="1455" y="0"/>
                  </a:lnTo>
                  <a:lnTo>
                    <a:pt x="1445" y="0"/>
                  </a:lnTo>
                  <a:lnTo>
                    <a:pt x="1445" y="101"/>
                  </a:lnTo>
                  <a:lnTo>
                    <a:pt x="0" y="10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3" name="Rectangle 382"/>
            <p:cNvSpPr>
              <a:spLocks noChangeArrowheads="1"/>
            </p:cNvSpPr>
            <p:nvPr/>
          </p:nvSpPr>
          <p:spPr bwMode="auto">
            <a:xfrm>
              <a:off x="2043" y="2524"/>
              <a:ext cx="9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887" y="2225"/>
              <a:ext cx="136" cy="23"/>
            </a:xfrm>
            <a:custGeom>
              <a:avLst/>
              <a:gdLst>
                <a:gd name="T0" fmla="*/ 2 w 180"/>
                <a:gd name="T1" fmla="*/ 33 h 33"/>
                <a:gd name="T2" fmla="*/ 180 w 180"/>
                <a:gd name="T3" fmla="*/ 11 h 33"/>
                <a:gd name="T4" fmla="*/ 179 w 180"/>
                <a:gd name="T5" fmla="*/ 0 h 33"/>
                <a:gd name="T6" fmla="*/ 0 w 180"/>
                <a:gd name="T7" fmla="*/ 22 h 33"/>
                <a:gd name="T8" fmla="*/ 2 w 18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33">
                  <a:moveTo>
                    <a:pt x="2" y="33"/>
                  </a:moveTo>
                  <a:lnTo>
                    <a:pt x="180" y="11"/>
                  </a:lnTo>
                  <a:lnTo>
                    <a:pt x="179" y="0"/>
                  </a:lnTo>
                  <a:lnTo>
                    <a:pt x="0" y="22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5" name="Freeform 384"/>
            <p:cNvSpPr>
              <a:spLocks/>
            </p:cNvSpPr>
            <p:nvPr/>
          </p:nvSpPr>
          <p:spPr bwMode="auto">
            <a:xfrm>
              <a:off x="1045" y="2180"/>
              <a:ext cx="337" cy="50"/>
            </a:xfrm>
            <a:custGeom>
              <a:avLst/>
              <a:gdLst>
                <a:gd name="T0" fmla="*/ 2 w 447"/>
                <a:gd name="T1" fmla="*/ 65 h 65"/>
                <a:gd name="T2" fmla="*/ 447 w 447"/>
                <a:gd name="T3" fmla="*/ 10 h 65"/>
                <a:gd name="T4" fmla="*/ 445 w 447"/>
                <a:gd name="T5" fmla="*/ 0 h 65"/>
                <a:gd name="T6" fmla="*/ 0 w 447"/>
                <a:gd name="T7" fmla="*/ 55 h 65"/>
                <a:gd name="T8" fmla="*/ 2 w 4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65">
                  <a:moveTo>
                    <a:pt x="2" y="65"/>
                  </a:moveTo>
                  <a:lnTo>
                    <a:pt x="447" y="10"/>
                  </a:lnTo>
                  <a:lnTo>
                    <a:pt x="445" y="0"/>
                  </a:lnTo>
                  <a:lnTo>
                    <a:pt x="0" y="55"/>
                  </a:lnTo>
                  <a:lnTo>
                    <a:pt x="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6" name="Freeform 385"/>
            <p:cNvSpPr>
              <a:spLocks/>
            </p:cNvSpPr>
            <p:nvPr/>
          </p:nvSpPr>
          <p:spPr bwMode="auto">
            <a:xfrm>
              <a:off x="1410" y="2130"/>
              <a:ext cx="417" cy="54"/>
            </a:xfrm>
            <a:custGeom>
              <a:avLst/>
              <a:gdLst>
                <a:gd name="T0" fmla="*/ 2 w 553"/>
                <a:gd name="T1" fmla="*/ 71 h 71"/>
                <a:gd name="T2" fmla="*/ 553 w 553"/>
                <a:gd name="T3" fmla="*/ 10 h 71"/>
                <a:gd name="T4" fmla="*/ 551 w 553"/>
                <a:gd name="T5" fmla="*/ 0 h 71"/>
                <a:gd name="T6" fmla="*/ 0 w 553"/>
                <a:gd name="T7" fmla="*/ 61 h 71"/>
                <a:gd name="T8" fmla="*/ 2 w 55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1">
                  <a:moveTo>
                    <a:pt x="2" y="71"/>
                  </a:moveTo>
                  <a:lnTo>
                    <a:pt x="553" y="10"/>
                  </a:lnTo>
                  <a:lnTo>
                    <a:pt x="551" y="0"/>
                  </a:lnTo>
                  <a:lnTo>
                    <a:pt x="0" y="61"/>
                  </a:lnTo>
                  <a:lnTo>
                    <a:pt x="2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7" name="Freeform 386"/>
            <p:cNvSpPr>
              <a:spLocks/>
            </p:cNvSpPr>
            <p:nvPr/>
          </p:nvSpPr>
          <p:spPr bwMode="auto">
            <a:xfrm>
              <a:off x="1867" y="2089"/>
              <a:ext cx="343" cy="49"/>
            </a:xfrm>
            <a:custGeom>
              <a:avLst/>
              <a:gdLst>
                <a:gd name="T0" fmla="*/ 1 w 455"/>
                <a:gd name="T1" fmla="*/ 66 h 66"/>
                <a:gd name="T2" fmla="*/ 455 w 455"/>
                <a:gd name="T3" fmla="*/ 10 h 66"/>
                <a:gd name="T4" fmla="*/ 453 w 455"/>
                <a:gd name="T5" fmla="*/ 0 h 66"/>
                <a:gd name="T6" fmla="*/ 0 w 455"/>
                <a:gd name="T7" fmla="*/ 56 h 66"/>
                <a:gd name="T8" fmla="*/ 1 w 45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">
                  <a:moveTo>
                    <a:pt x="1" y="66"/>
                  </a:moveTo>
                  <a:lnTo>
                    <a:pt x="455" y="10"/>
                  </a:lnTo>
                  <a:lnTo>
                    <a:pt x="453" y="0"/>
                  </a:lnTo>
                  <a:lnTo>
                    <a:pt x="0" y="56"/>
                  </a:lnTo>
                  <a:lnTo>
                    <a:pt x="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1419" y="2180"/>
              <a:ext cx="11" cy="27"/>
            </a:xfrm>
            <a:custGeom>
              <a:avLst/>
              <a:gdLst>
                <a:gd name="T0" fmla="*/ 0 w 14"/>
                <a:gd name="T1" fmla="*/ 2 h 38"/>
                <a:gd name="T2" fmla="*/ 3 w 14"/>
                <a:gd name="T3" fmla="*/ 38 h 38"/>
                <a:gd name="T4" fmla="*/ 14 w 14"/>
                <a:gd name="T5" fmla="*/ 36 h 38"/>
                <a:gd name="T6" fmla="*/ 10 w 14"/>
                <a:gd name="T7" fmla="*/ 0 h 38"/>
                <a:gd name="T8" fmla="*/ 0 w 14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8">
                  <a:moveTo>
                    <a:pt x="0" y="2"/>
                  </a:moveTo>
                  <a:lnTo>
                    <a:pt x="3" y="38"/>
                  </a:lnTo>
                  <a:lnTo>
                    <a:pt x="14" y="36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1809" y="2139"/>
              <a:ext cx="11" cy="26"/>
            </a:xfrm>
            <a:custGeom>
              <a:avLst/>
              <a:gdLst>
                <a:gd name="T0" fmla="*/ 0 w 15"/>
                <a:gd name="T1" fmla="*/ 2 h 34"/>
                <a:gd name="T2" fmla="*/ 3 w 15"/>
                <a:gd name="T3" fmla="*/ 34 h 34"/>
                <a:gd name="T4" fmla="*/ 15 w 15"/>
                <a:gd name="T5" fmla="*/ 32 h 34"/>
                <a:gd name="T6" fmla="*/ 12 w 15"/>
                <a:gd name="T7" fmla="*/ 0 h 34"/>
                <a:gd name="T8" fmla="*/ 0 w 15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0" y="2"/>
                  </a:moveTo>
                  <a:lnTo>
                    <a:pt x="3" y="34"/>
                  </a:lnTo>
                  <a:lnTo>
                    <a:pt x="15" y="32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1885" y="2130"/>
              <a:ext cx="9" cy="24"/>
            </a:xfrm>
            <a:custGeom>
              <a:avLst/>
              <a:gdLst>
                <a:gd name="T0" fmla="*/ 0 w 14"/>
                <a:gd name="T1" fmla="*/ 2 h 32"/>
                <a:gd name="T2" fmla="*/ 4 w 14"/>
                <a:gd name="T3" fmla="*/ 32 h 32"/>
                <a:gd name="T4" fmla="*/ 14 w 14"/>
                <a:gd name="T5" fmla="*/ 31 h 32"/>
                <a:gd name="T6" fmla="*/ 11 w 14"/>
                <a:gd name="T7" fmla="*/ 0 h 32"/>
                <a:gd name="T8" fmla="*/ 0 w 14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0" y="2"/>
                  </a:moveTo>
                  <a:lnTo>
                    <a:pt x="4" y="32"/>
                  </a:lnTo>
                  <a:lnTo>
                    <a:pt x="14" y="31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1" name="Freeform 390"/>
            <p:cNvSpPr>
              <a:spLocks/>
            </p:cNvSpPr>
            <p:nvPr/>
          </p:nvSpPr>
          <p:spPr bwMode="auto">
            <a:xfrm>
              <a:off x="998" y="2525"/>
              <a:ext cx="1092" cy="79"/>
            </a:xfrm>
            <a:custGeom>
              <a:avLst/>
              <a:gdLst>
                <a:gd name="T0" fmla="*/ 0 w 1446"/>
                <a:gd name="T1" fmla="*/ 47 h 103"/>
                <a:gd name="T2" fmla="*/ 243 w 1446"/>
                <a:gd name="T3" fmla="*/ 47 h 103"/>
                <a:gd name="T4" fmla="*/ 243 w 1446"/>
                <a:gd name="T5" fmla="*/ 1 h 103"/>
                <a:gd name="T6" fmla="*/ 301 w 1446"/>
                <a:gd name="T7" fmla="*/ 1 h 103"/>
                <a:gd name="T8" fmla="*/ 301 w 1446"/>
                <a:gd name="T9" fmla="*/ 47 h 103"/>
                <a:gd name="T10" fmla="*/ 826 w 1446"/>
                <a:gd name="T11" fmla="*/ 47 h 103"/>
                <a:gd name="T12" fmla="*/ 826 w 1446"/>
                <a:gd name="T13" fmla="*/ 1 h 103"/>
                <a:gd name="T14" fmla="*/ 884 w 1446"/>
                <a:gd name="T15" fmla="*/ 1 h 103"/>
                <a:gd name="T16" fmla="*/ 884 w 1446"/>
                <a:gd name="T17" fmla="*/ 49 h 103"/>
                <a:gd name="T18" fmla="*/ 1389 w 1446"/>
                <a:gd name="T19" fmla="*/ 49 h 103"/>
                <a:gd name="T20" fmla="*/ 1389 w 1446"/>
                <a:gd name="T21" fmla="*/ 0 h 103"/>
                <a:gd name="T22" fmla="*/ 1446 w 1446"/>
                <a:gd name="T23" fmla="*/ 0 h 103"/>
                <a:gd name="T24" fmla="*/ 1446 w 1446"/>
                <a:gd name="T25" fmla="*/ 103 h 103"/>
                <a:gd name="T26" fmla="*/ 0 w 1446"/>
                <a:gd name="T27" fmla="*/ 103 h 103"/>
                <a:gd name="T28" fmla="*/ 0 w 1446"/>
                <a:gd name="T29" fmla="*/ 4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6" h="103">
                  <a:moveTo>
                    <a:pt x="0" y="47"/>
                  </a:moveTo>
                  <a:lnTo>
                    <a:pt x="243" y="47"/>
                  </a:lnTo>
                  <a:lnTo>
                    <a:pt x="243" y="1"/>
                  </a:lnTo>
                  <a:lnTo>
                    <a:pt x="301" y="1"/>
                  </a:lnTo>
                  <a:lnTo>
                    <a:pt x="301" y="47"/>
                  </a:lnTo>
                  <a:lnTo>
                    <a:pt x="826" y="47"/>
                  </a:lnTo>
                  <a:lnTo>
                    <a:pt x="826" y="1"/>
                  </a:lnTo>
                  <a:lnTo>
                    <a:pt x="884" y="1"/>
                  </a:lnTo>
                  <a:lnTo>
                    <a:pt x="884" y="49"/>
                  </a:lnTo>
                  <a:lnTo>
                    <a:pt x="1389" y="49"/>
                  </a:lnTo>
                  <a:lnTo>
                    <a:pt x="1389" y="0"/>
                  </a:lnTo>
                  <a:lnTo>
                    <a:pt x="1446" y="0"/>
                  </a:lnTo>
                  <a:lnTo>
                    <a:pt x="1446" y="103"/>
                  </a:lnTo>
                  <a:lnTo>
                    <a:pt x="0" y="10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2" name="Freeform 391"/>
            <p:cNvSpPr>
              <a:spLocks/>
            </p:cNvSpPr>
            <p:nvPr/>
          </p:nvSpPr>
          <p:spPr bwMode="auto">
            <a:xfrm>
              <a:off x="810" y="2560"/>
              <a:ext cx="60" cy="50"/>
            </a:xfrm>
            <a:custGeom>
              <a:avLst/>
              <a:gdLst>
                <a:gd name="T0" fmla="*/ 0 w 80"/>
                <a:gd name="T1" fmla="*/ 0 h 65"/>
                <a:gd name="T2" fmla="*/ 80 w 80"/>
                <a:gd name="T3" fmla="*/ 0 h 65"/>
                <a:gd name="T4" fmla="*/ 80 w 80"/>
                <a:gd name="T5" fmla="*/ 65 h 65"/>
                <a:gd name="T6" fmla="*/ 9 w 80"/>
                <a:gd name="T7" fmla="*/ 65 h 65"/>
                <a:gd name="T8" fmla="*/ 9 w 80"/>
                <a:gd name="T9" fmla="*/ 0 h 65"/>
                <a:gd name="T10" fmla="*/ 0 w 80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5">
                  <a:moveTo>
                    <a:pt x="0" y="0"/>
                  </a:moveTo>
                  <a:lnTo>
                    <a:pt x="80" y="0"/>
                  </a:lnTo>
                  <a:lnTo>
                    <a:pt x="80" y="65"/>
                  </a:lnTo>
                  <a:lnTo>
                    <a:pt x="9" y="6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3" name="Freeform 392"/>
            <p:cNvSpPr>
              <a:spLocks/>
            </p:cNvSpPr>
            <p:nvPr/>
          </p:nvSpPr>
          <p:spPr bwMode="auto">
            <a:xfrm>
              <a:off x="1004" y="2215"/>
              <a:ext cx="61" cy="40"/>
            </a:xfrm>
            <a:custGeom>
              <a:avLst/>
              <a:gdLst>
                <a:gd name="T0" fmla="*/ 0 w 82"/>
                <a:gd name="T1" fmla="*/ 12 h 55"/>
                <a:gd name="T2" fmla="*/ 75 w 82"/>
                <a:gd name="T3" fmla="*/ 0 h 55"/>
                <a:gd name="T4" fmla="*/ 82 w 82"/>
                <a:gd name="T5" fmla="*/ 43 h 55"/>
                <a:gd name="T6" fmla="*/ 9 w 82"/>
                <a:gd name="T7" fmla="*/ 55 h 55"/>
                <a:gd name="T8" fmla="*/ 0 w 82"/>
                <a:gd name="T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5">
                  <a:moveTo>
                    <a:pt x="0" y="12"/>
                  </a:moveTo>
                  <a:lnTo>
                    <a:pt x="75" y="0"/>
                  </a:lnTo>
                  <a:lnTo>
                    <a:pt x="82" y="43"/>
                  </a:lnTo>
                  <a:lnTo>
                    <a:pt x="9" y="5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4" name="Freeform 393"/>
            <p:cNvSpPr>
              <a:spLocks/>
            </p:cNvSpPr>
            <p:nvPr/>
          </p:nvSpPr>
          <p:spPr bwMode="auto">
            <a:xfrm>
              <a:off x="1814" y="2130"/>
              <a:ext cx="77" cy="31"/>
            </a:xfrm>
            <a:custGeom>
              <a:avLst/>
              <a:gdLst>
                <a:gd name="T0" fmla="*/ 0 w 102"/>
                <a:gd name="T1" fmla="*/ 8 h 41"/>
                <a:gd name="T2" fmla="*/ 92 w 102"/>
                <a:gd name="T3" fmla="*/ 0 h 41"/>
                <a:gd name="T4" fmla="*/ 102 w 102"/>
                <a:gd name="T5" fmla="*/ 32 h 41"/>
                <a:gd name="T6" fmla="*/ 10 w 102"/>
                <a:gd name="T7" fmla="*/ 41 h 41"/>
                <a:gd name="T8" fmla="*/ 0 w 102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1">
                  <a:moveTo>
                    <a:pt x="0" y="8"/>
                  </a:moveTo>
                  <a:lnTo>
                    <a:pt x="92" y="0"/>
                  </a:lnTo>
                  <a:lnTo>
                    <a:pt x="102" y="32"/>
                  </a:lnTo>
                  <a:lnTo>
                    <a:pt x="10" y="4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5" name="Freeform 394"/>
            <p:cNvSpPr>
              <a:spLocks/>
            </p:cNvSpPr>
            <p:nvPr/>
          </p:nvSpPr>
          <p:spPr bwMode="auto">
            <a:xfrm>
              <a:off x="1366" y="2180"/>
              <a:ext cx="60" cy="30"/>
            </a:xfrm>
            <a:custGeom>
              <a:avLst/>
              <a:gdLst>
                <a:gd name="T0" fmla="*/ 0 w 79"/>
                <a:gd name="T1" fmla="*/ 11 h 43"/>
                <a:gd name="T2" fmla="*/ 71 w 79"/>
                <a:gd name="T3" fmla="*/ 0 h 43"/>
                <a:gd name="T4" fmla="*/ 79 w 79"/>
                <a:gd name="T5" fmla="*/ 35 h 43"/>
                <a:gd name="T6" fmla="*/ 6 w 79"/>
                <a:gd name="T7" fmla="*/ 43 h 43"/>
                <a:gd name="T8" fmla="*/ 0 w 79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3">
                  <a:moveTo>
                    <a:pt x="0" y="11"/>
                  </a:moveTo>
                  <a:lnTo>
                    <a:pt x="71" y="0"/>
                  </a:lnTo>
                  <a:lnTo>
                    <a:pt x="79" y="35"/>
                  </a:lnTo>
                  <a:lnTo>
                    <a:pt x="6" y="4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6" name="Freeform 395"/>
            <p:cNvSpPr>
              <a:spLocks/>
            </p:cNvSpPr>
            <p:nvPr/>
          </p:nvSpPr>
          <p:spPr bwMode="auto">
            <a:xfrm>
              <a:off x="2091" y="1262"/>
              <a:ext cx="204" cy="1401"/>
            </a:xfrm>
            <a:custGeom>
              <a:avLst/>
              <a:gdLst>
                <a:gd name="T0" fmla="*/ 187 w 268"/>
                <a:gd name="T1" fmla="*/ 0 h 1856"/>
                <a:gd name="T2" fmla="*/ 187 w 268"/>
                <a:gd name="T3" fmla="*/ 1134 h 1856"/>
                <a:gd name="T4" fmla="*/ 182 w 268"/>
                <a:gd name="T5" fmla="*/ 1134 h 1856"/>
                <a:gd name="T6" fmla="*/ 182 w 268"/>
                <a:gd name="T7" fmla="*/ 1134 h 1856"/>
                <a:gd name="T8" fmla="*/ 177 w 268"/>
                <a:gd name="T9" fmla="*/ 1134 h 1856"/>
                <a:gd name="T10" fmla="*/ 177 w 268"/>
                <a:gd name="T11" fmla="*/ 1136 h 1856"/>
                <a:gd name="T12" fmla="*/ 170 w 268"/>
                <a:gd name="T13" fmla="*/ 1136 h 1856"/>
                <a:gd name="T14" fmla="*/ 170 w 268"/>
                <a:gd name="T15" fmla="*/ 1136 h 1856"/>
                <a:gd name="T16" fmla="*/ 163 w 268"/>
                <a:gd name="T17" fmla="*/ 1136 h 1856"/>
                <a:gd name="T18" fmla="*/ 163 w 268"/>
                <a:gd name="T19" fmla="*/ 1137 h 1856"/>
                <a:gd name="T20" fmla="*/ 156 w 268"/>
                <a:gd name="T21" fmla="*/ 1137 h 1856"/>
                <a:gd name="T22" fmla="*/ 156 w 268"/>
                <a:gd name="T23" fmla="*/ 1137 h 1856"/>
                <a:gd name="T24" fmla="*/ 144 w 268"/>
                <a:gd name="T25" fmla="*/ 1137 h 1856"/>
                <a:gd name="T26" fmla="*/ 144 w 268"/>
                <a:gd name="T27" fmla="*/ 1139 h 1856"/>
                <a:gd name="T28" fmla="*/ 137 w 268"/>
                <a:gd name="T29" fmla="*/ 1139 h 1856"/>
                <a:gd name="T30" fmla="*/ 137 w 268"/>
                <a:gd name="T31" fmla="*/ 1139 h 1856"/>
                <a:gd name="T32" fmla="*/ 131 w 268"/>
                <a:gd name="T33" fmla="*/ 1139 h 1856"/>
                <a:gd name="T34" fmla="*/ 131 w 268"/>
                <a:gd name="T35" fmla="*/ 1141 h 1856"/>
                <a:gd name="T36" fmla="*/ 124 w 268"/>
                <a:gd name="T37" fmla="*/ 1141 h 1856"/>
                <a:gd name="T38" fmla="*/ 124 w 268"/>
                <a:gd name="T39" fmla="*/ 1141 h 1856"/>
                <a:gd name="T40" fmla="*/ 110 w 268"/>
                <a:gd name="T41" fmla="*/ 1142 h 1856"/>
                <a:gd name="T42" fmla="*/ 110 w 268"/>
                <a:gd name="T43" fmla="*/ 1142 h 1856"/>
                <a:gd name="T44" fmla="*/ 103 w 268"/>
                <a:gd name="T45" fmla="*/ 1142 h 1856"/>
                <a:gd name="T46" fmla="*/ 103 w 268"/>
                <a:gd name="T47" fmla="*/ 1144 h 1856"/>
                <a:gd name="T48" fmla="*/ 98 w 268"/>
                <a:gd name="T49" fmla="*/ 1144 h 1856"/>
                <a:gd name="T50" fmla="*/ 98 w 268"/>
                <a:gd name="T51" fmla="*/ 1144 h 1856"/>
                <a:gd name="T52" fmla="*/ 92 w 268"/>
                <a:gd name="T53" fmla="*/ 1144 h 1856"/>
                <a:gd name="T54" fmla="*/ 92 w 268"/>
                <a:gd name="T55" fmla="*/ 1144 h 1856"/>
                <a:gd name="T56" fmla="*/ 85 w 268"/>
                <a:gd name="T57" fmla="*/ 1144 h 1856"/>
                <a:gd name="T58" fmla="*/ 85 w 268"/>
                <a:gd name="T59" fmla="*/ 1146 h 1856"/>
                <a:gd name="T60" fmla="*/ 78 w 268"/>
                <a:gd name="T61" fmla="*/ 1146 h 1856"/>
                <a:gd name="T62" fmla="*/ 78 w 268"/>
                <a:gd name="T63" fmla="*/ 1146 h 1856"/>
                <a:gd name="T64" fmla="*/ 66 w 268"/>
                <a:gd name="T65" fmla="*/ 1147 h 1856"/>
                <a:gd name="T66" fmla="*/ 66 w 268"/>
                <a:gd name="T67" fmla="*/ 1147 h 1856"/>
                <a:gd name="T68" fmla="*/ 59 w 268"/>
                <a:gd name="T69" fmla="*/ 1147 h 1856"/>
                <a:gd name="T70" fmla="*/ 59 w 268"/>
                <a:gd name="T71" fmla="*/ 1149 h 1856"/>
                <a:gd name="T72" fmla="*/ 52 w 268"/>
                <a:gd name="T73" fmla="*/ 1149 h 1856"/>
                <a:gd name="T74" fmla="*/ 52 w 268"/>
                <a:gd name="T75" fmla="*/ 1149 h 1856"/>
                <a:gd name="T76" fmla="*/ 46 w 268"/>
                <a:gd name="T77" fmla="*/ 1149 h 1856"/>
                <a:gd name="T78" fmla="*/ 46 w 268"/>
                <a:gd name="T79" fmla="*/ 1151 h 1856"/>
                <a:gd name="T80" fmla="*/ 34 w 268"/>
                <a:gd name="T81" fmla="*/ 1151 h 1856"/>
                <a:gd name="T82" fmla="*/ 34 w 268"/>
                <a:gd name="T83" fmla="*/ 1153 h 1856"/>
                <a:gd name="T84" fmla="*/ 27 w 268"/>
                <a:gd name="T85" fmla="*/ 1153 h 1856"/>
                <a:gd name="T86" fmla="*/ 27 w 268"/>
                <a:gd name="T87" fmla="*/ 1153 h 1856"/>
                <a:gd name="T88" fmla="*/ 20 w 268"/>
                <a:gd name="T89" fmla="*/ 1153 h 1856"/>
                <a:gd name="T90" fmla="*/ 20 w 268"/>
                <a:gd name="T91" fmla="*/ 1153 h 1856"/>
                <a:gd name="T92" fmla="*/ 13 w 268"/>
                <a:gd name="T93" fmla="*/ 1153 h 1856"/>
                <a:gd name="T94" fmla="*/ 13 w 268"/>
                <a:gd name="T95" fmla="*/ 1154 h 1856"/>
                <a:gd name="T96" fmla="*/ 7 w 268"/>
                <a:gd name="T97" fmla="*/ 1154 h 1856"/>
                <a:gd name="T98" fmla="*/ 7 w 268"/>
                <a:gd name="T99" fmla="*/ 1154 h 1856"/>
                <a:gd name="T100" fmla="*/ 0 w 268"/>
                <a:gd name="T101" fmla="*/ 1154 h 1856"/>
                <a:gd name="T102" fmla="*/ 0 w 268"/>
                <a:gd name="T103" fmla="*/ 1438 h 1856"/>
                <a:gd name="T104" fmla="*/ 178 w 268"/>
                <a:gd name="T105" fmla="*/ 1438 h 1856"/>
                <a:gd name="T106" fmla="*/ 178 w 268"/>
                <a:gd name="T107" fmla="*/ 1856 h 1856"/>
                <a:gd name="T108" fmla="*/ 268 w 268"/>
                <a:gd name="T109" fmla="*/ 1856 h 1856"/>
                <a:gd name="T110" fmla="*/ 268 w 268"/>
                <a:gd name="T111" fmla="*/ 0 h 1856"/>
                <a:gd name="T112" fmla="*/ 187 w 268"/>
                <a:gd name="T113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8" h="1856">
                  <a:moveTo>
                    <a:pt x="187" y="0"/>
                  </a:moveTo>
                  <a:lnTo>
                    <a:pt x="187" y="1134"/>
                  </a:lnTo>
                  <a:lnTo>
                    <a:pt x="182" y="1134"/>
                  </a:lnTo>
                  <a:lnTo>
                    <a:pt x="182" y="1134"/>
                  </a:lnTo>
                  <a:lnTo>
                    <a:pt x="177" y="1134"/>
                  </a:lnTo>
                  <a:lnTo>
                    <a:pt x="177" y="1136"/>
                  </a:lnTo>
                  <a:lnTo>
                    <a:pt x="170" y="1136"/>
                  </a:lnTo>
                  <a:lnTo>
                    <a:pt x="170" y="1136"/>
                  </a:lnTo>
                  <a:lnTo>
                    <a:pt x="163" y="1136"/>
                  </a:lnTo>
                  <a:lnTo>
                    <a:pt x="163" y="1137"/>
                  </a:lnTo>
                  <a:lnTo>
                    <a:pt x="156" y="1137"/>
                  </a:lnTo>
                  <a:lnTo>
                    <a:pt x="156" y="1137"/>
                  </a:lnTo>
                  <a:lnTo>
                    <a:pt x="144" y="1137"/>
                  </a:lnTo>
                  <a:lnTo>
                    <a:pt x="144" y="1139"/>
                  </a:lnTo>
                  <a:lnTo>
                    <a:pt x="137" y="1139"/>
                  </a:lnTo>
                  <a:lnTo>
                    <a:pt x="137" y="1139"/>
                  </a:lnTo>
                  <a:lnTo>
                    <a:pt x="131" y="1139"/>
                  </a:lnTo>
                  <a:lnTo>
                    <a:pt x="131" y="1141"/>
                  </a:lnTo>
                  <a:lnTo>
                    <a:pt x="124" y="1141"/>
                  </a:lnTo>
                  <a:lnTo>
                    <a:pt x="124" y="1141"/>
                  </a:lnTo>
                  <a:lnTo>
                    <a:pt x="110" y="1142"/>
                  </a:lnTo>
                  <a:lnTo>
                    <a:pt x="110" y="1142"/>
                  </a:lnTo>
                  <a:lnTo>
                    <a:pt x="103" y="1142"/>
                  </a:lnTo>
                  <a:lnTo>
                    <a:pt x="103" y="1144"/>
                  </a:lnTo>
                  <a:lnTo>
                    <a:pt x="98" y="1144"/>
                  </a:lnTo>
                  <a:lnTo>
                    <a:pt x="98" y="1144"/>
                  </a:lnTo>
                  <a:lnTo>
                    <a:pt x="92" y="1144"/>
                  </a:lnTo>
                  <a:lnTo>
                    <a:pt x="92" y="1144"/>
                  </a:lnTo>
                  <a:lnTo>
                    <a:pt x="85" y="1144"/>
                  </a:lnTo>
                  <a:lnTo>
                    <a:pt x="85" y="1146"/>
                  </a:lnTo>
                  <a:lnTo>
                    <a:pt x="78" y="1146"/>
                  </a:lnTo>
                  <a:lnTo>
                    <a:pt x="78" y="1146"/>
                  </a:lnTo>
                  <a:lnTo>
                    <a:pt x="66" y="1147"/>
                  </a:lnTo>
                  <a:lnTo>
                    <a:pt x="66" y="1147"/>
                  </a:lnTo>
                  <a:lnTo>
                    <a:pt x="59" y="1147"/>
                  </a:lnTo>
                  <a:lnTo>
                    <a:pt x="59" y="1149"/>
                  </a:lnTo>
                  <a:lnTo>
                    <a:pt x="52" y="1149"/>
                  </a:lnTo>
                  <a:lnTo>
                    <a:pt x="52" y="1149"/>
                  </a:lnTo>
                  <a:lnTo>
                    <a:pt x="46" y="1149"/>
                  </a:lnTo>
                  <a:lnTo>
                    <a:pt x="46" y="1151"/>
                  </a:lnTo>
                  <a:lnTo>
                    <a:pt x="34" y="1151"/>
                  </a:lnTo>
                  <a:lnTo>
                    <a:pt x="34" y="1153"/>
                  </a:lnTo>
                  <a:lnTo>
                    <a:pt x="27" y="1153"/>
                  </a:lnTo>
                  <a:lnTo>
                    <a:pt x="27" y="1153"/>
                  </a:lnTo>
                  <a:lnTo>
                    <a:pt x="20" y="1153"/>
                  </a:lnTo>
                  <a:lnTo>
                    <a:pt x="20" y="1153"/>
                  </a:lnTo>
                  <a:lnTo>
                    <a:pt x="13" y="1153"/>
                  </a:lnTo>
                  <a:lnTo>
                    <a:pt x="13" y="1154"/>
                  </a:lnTo>
                  <a:lnTo>
                    <a:pt x="7" y="1154"/>
                  </a:lnTo>
                  <a:lnTo>
                    <a:pt x="7" y="1154"/>
                  </a:lnTo>
                  <a:lnTo>
                    <a:pt x="0" y="1154"/>
                  </a:lnTo>
                  <a:lnTo>
                    <a:pt x="0" y="1438"/>
                  </a:lnTo>
                  <a:lnTo>
                    <a:pt x="178" y="1438"/>
                  </a:lnTo>
                  <a:lnTo>
                    <a:pt x="178" y="1856"/>
                  </a:lnTo>
                  <a:lnTo>
                    <a:pt x="268" y="1856"/>
                  </a:lnTo>
                  <a:lnTo>
                    <a:pt x="268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7" name="Line 396"/>
            <p:cNvSpPr>
              <a:spLocks noChangeShapeType="1"/>
            </p:cNvSpPr>
            <p:nvPr/>
          </p:nvSpPr>
          <p:spPr bwMode="auto">
            <a:xfrm>
              <a:off x="2262" y="1262"/>
              <a:ext cx="31" cy="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8" name="Line 397"/>
            <p:cNvSpPr>
              <a:spLocks noChangeShapeType="1"/>
            </p:cNvSpPr>
            <p:nvPr/>
          </p:nvSpPr>
          <p:spPr bwMode="auto">
            <a:xfrm>
              <a:off x="2234" y="126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9" name="Line 398"/>
            <p:cNvSpPr>
              <a:spLocks noChangeShapeType="1"/>
            </p:cNvSpPr>
            <p:nvPr/>
          </p:nvSpPr>
          <p:spPr bwMode="auto">
            <a:xfrm>
              <a:off x="2234" y="129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" name="Line 399"/>
            <p:cNvSpPr>
              <a:spLocks noChangeShapeType="1"/>
            </p:cNvSpPr>
            <p:nvPr/>
          </p:nvSpPr>
          <p:spPr bwMode="auto">
            <a:xfrm>
              <a:off x="2234" y="1325"/>
              <a:ext cx="60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" name="Line 400"/>
            <p:cNvSpPr>
              <a:spLocks noChangeShapeType="1"/>
            </p:cNvSpPr>
            <p:nvPr/>
          </p:nvSpPr>
          <p:spPr bwMode="auto">
            <a:xfrm>
              <a:off x="2234" y="1356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" name="Line 401"/>
            <p:cNvSpPr>
              <a:spLocks noChangeShapeType="1"/>
            </p:cNvSpPr>
            <p:nvPr/>
          </p:nvSpPr>
          <p:spPr bwMode="auto">
            <a:xfrm>
              <a:off x="2234" y="1386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3" name="Line 402"/>
            <p:cNvSpPr>
              <a:spLocks noChangeShapeType="1"/>
            </p:cNvSpPr>
            <p:nvPr/>
          </p:nvSpPr>
          <p:spPr bwMode="auto">
            <a:xfrm>
              <a:off x="2234" y="141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4" name="Line 403"/>
            <p:cNvSpPr>
              <a:spLocks noChangeShapeType="1"/>
            </p:cNvSpPr>
            <p:nvPr/>
          </p:nvSpPr>
          <p:spPr bwMode="auto">
            <a:xfrm>
              <a:off x="2234" y="144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5" name="Line 404"/>
            <p:cNvSpPr>
              <a:spLocks noChangeShapeType="1"/>
            </p:cNvSpPr>
            <p:nvPr/>
          </p:nvSpPr>
          <p:spPr bwMode="auto">
            <a:xfrm>
              <a:off x="2234" y="1479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6" name="Line 405"/>
            <p:cNvSpPr>
              <a:spLocks noChangeShapeType="1"/>
            </p:cNvSpPr>
            <p:nvPr/>
          </p:nvSpPr>
          <p:spPr bwMode="auto">
            <a:xfrm>
              <a:off x="2234" y="1511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7" name="Line 406"/>
            <p:cNvSpPr>
              <a:spLocks noChangeShapeType="1"/>
            </p:cNvSpPr>
            <p:nvPr/>
          </p:nvSpPr>
          <p:spPr bwMode="auto">
            <a:xfrm>
              <a:off x="2234" y="1541"/>
              <a:ext cx="60" cy="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8" name="Line 407"/>
            <p:cNvSpPr>
              <a:spLocks noChangeShapeType="1"/>
            </p:cNvSpPr>
            <p:nvPr/>
          </p:nvSpPr>
          <p:spPr bwMode="auto">
            <a:xfrm>
              <a:off x="2234" y="1571"/>
              <a:ext cx="60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9" name="Line 408"/>
            <p:cNvSpPr>
              <a:spLocks noChangeShapeType="1"/>
            </p:cNvSpPr>
            <p:nvPr/>
          </p:nvSpPr>
          <p:spPr bwMode="auto">
            <a:xfrm>
              <a:off x="2234" y="160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0" name="Line 409"/>
            <p:cNvSpPr>
              <a:spLocks noChangeShapeType="1"/>
            </p:cNvSpPr>
            <p:nvPr/>
          </p:nvSpPr>
          <p:spPr bwMode="auto">
            <a:xfrm>
              <a:off x="2234" y="163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1" name="Line 410"/>
            <p:cNvSpPr>
              <a:spLocks noChangeShapeType="1"/>
            </p:cNvSpPr>
            <p:nvPr/>
          </p:nvSpPr>
          <p:spPr bwMode="auto">
            <a:xfrm>
              <a:off x="2234" y="166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2" name="Line 411"/>
            <p:cNvSpPr>
              <a:spLocks noChangeShapeType="1"/>
            </p:cNvSpPr>
            <p:nvPr/>
          </p:nvSpPr>
          <p:spPr bwMode="auto">
            <a:xfrm>
              <a:off x="2234" y="169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3" name="Line 412"/>
            <p:cNvSpPr>
              <a:spLocks noChangeShapeType="1"/>
            </p:cNvSpPr>
            <p:nvPr/>
          </p:nvSpPr>
          <p:spPr bwMode="auto">
            <a:xfrm>
              <a:off x="2234" y="1724"/>
              <a:ext cx="60" cy="6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4" name="Line 413"/>
            <p:cNvSpPr>
              <a:spLocks noChangeShapeType="1"/>
            </p:cNvSpPr>
            <p:nvPr/>
          </p:nvSpPr>
          <p:spPr bwMode="auto">
            <a:xfrm>
              <a:off x="2234" y="175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5" name="Line 414"/>
            <p:cNvSpPr>
              <a:spLocks noChangeShapeType="1"/>
            </p:cNvSpPr>
            <p:nvPr/>
          </p:nvSpPr>
          <p:spPr bwMode="auto">
            <a:xfrm>
              <a:off x="2234" y="178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6" name="Line 415"/>
            <p:cNvSpPr>
              <a:spLocks noChangeShapeType="1"/>
            </p:cNvSpPr>
            <p:nvPr/>
          </p:nvSpPr>
          <p:spPr bwMode="auto">
            <a:xfrm>
              <a:off x="2234" y="1815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7" name="Line 416"/>
            <p:cNvSpPr>
              <a:spLocks noChangeShapeType="1"/>
            </p:cNvSpPr>
            <p:nvPr/>
          </p:nvSpPr>
          <p:spPr bwMode="auto">
            <a:xfrm>
              <a:off x="2234" y="184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8" name="Line 417"/>
            <p:cNvSpPr>
              <a:spLocks noChangeShapeType="1"/>
            </p:cNvSpPr>
            <p:nvPr/>
          </p:nvSpPr>
          <p:spPr bwMode="auto">
            <a:xfrm>
              <a:off x="2234" y="187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19" name="Line 418"/>
            <p:cNvSpPr>
              <a:spLocks noChangeShapeType="1"/>
            </p:cNvSpPr>
            <p:nvPr/>
          </p:nvSpPr>
          <p:spPr bwMode="auto">
            <a:xfrm>
              <a:off x="2234" y="1908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0" name="Line 419"/>
            <p:cNvSpPr>
              <a:spLocks noChangeShapeType="1"/>
            </p:cNvSpPr>
            <p:nvPr/>
          </p:nvSpPr>
          <p:spPr bwMode="auto">
            <a:xfrm>
              <a:off x="2234" y="1940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1" name="Line 420"/>
            <p:cNvSpPr>
              <a:spLocks noChangeShapeType="1"/>
            </p:cNvSpPr>
            <p:nvPr/>
          </p:nvSpPr>
          <p:spPr bwMode="auto">
            <a:xfrm>
              <a:off x="2234" y="1970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2" name="Line 421"/>
            <p:cNvSpPr>
              <a:spLocks noChangeShapeType="1"/>
            </p:cNvSpPr>
            <p:nvPr/>
          </p:nvSpPr>
          <p:spPr bwMode="auto">
            <a:xfrm>
              <a:off x="2234" y="2001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3" name="Line 422"/>
            <p:cNvSpPr>
              <a:spLocks noChangeShapeType="1"/>
            </p:cNvSpPr>
            <p:nvPr/>
          </p:nvSpPr>
          <p:spPr bwMode="auto">
            <a:xfrm>
              <a:off x="2234" y="2031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4" name="Line 423"/>
            <p:cNvSpPr>
              <a:spLocks noChangeShapeType="1"/>
            </p:cNvSpPr>
            <p:nvPr/>
          </p:nvSpPr>
          <p:spPr bwMode="auto">
            <a:xfrm>
              <a:off x="2234" y="2062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5" name="Line 424"/>
            <p:cNvSpPr>
              <a:spLocks noChangeShapeType="1"/>
            </p:cNvSpPr>
            <p:nvPr/>
          </p:nvSpPr>
          <p:spPr bwMode="auto">
            <a:xfrm>
              <a:off x="2234" y="2094"/>
              <a:ext cx="6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6" name="Line 425"/>
            <p:cNvSpPr>
              <a:spLocks noChangeShapeType="1"/>
            </p:cNvSpPr>
            <p:nvPr/>
          </p:nvSpPr>
          <p:spPr bwMode="auto">
            <a:xfrm>
              <a:off x="2227" y="2117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7" name="Line 426"/>
            <p:cNvSpPr>
              <a:spLocks noChangeShapeType="1"/>
            </p:cNvSpPr>
            <p:nvPr/>
          </p:nvSpPr>
          <p:spPr bwMode="auto">
            <a:xfrm>
              <a:off x="2199" y="2122"/>
              <a:ext cx="94" cy="9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8" name="Line 427"/>
            <p:cNvSpPr>
              <a:spLocks noChangeShapeType="1"/>
            </p:cNvSpPr>
            <p:nvPr/>
          </p:nvSpPr>
          <p:spPr bwMode="auto">
            <a:xfrm>
              <a:off x="2171" y="2124"/>
              <a:ext cx="122" cy="12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29" name="Line 428"/>
            <p:cNvSpPr>
              <a:spLocks noChangeShapeType="1"/>
            </p:cNvSpPr>
            <p:nvPr/>
          </p:nvSpPr>
          <p:spPr bwMode="auto">
            <a:xfrm>
              <a:off x="2144" y="2127"/>
              <a:ext cx="149" cy="14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0" name="Line 429"/>
            <p:cNvSpPr>
              <a:spLocks noChangeShapeType="1"/>
            </p:cNvSpPr>
            <p:nvPr/>
          </p:nvSpPr>
          <p:spPr bwMode="auto">
            <a:xfrm>
              <a:off x="2116" y="2132"/>
              <a:ext cx="177" cy="17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1" name="Line 430"/>
            <p:cNvSpPr>
              <a:spLocks noChangeShapeType="1"/>
            </p:cNvSpPr>
            <p:nvPr/>
          </p:nvSpPr>
          <p:spPr bwMode="auto">
            <a:xfrm>
              <a:off x="2091" y="2137"/>
              <a:ext cx="202" cy="20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2" name="Line 431"/>
            <p:cNvSpPr>
              <a:spLocks noChangeShapeType="1"/>
            </p:cNvSpPr>
            <p:nvPr/>
          </p:nvSpPr>
          <p:spPr bwMode="auto">
            <a:xfrm>
              <a:off x="2091" y="2167"/>
              <a:ext cx="202" cy="20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3" name="Line 432"/>
            <p:cNvSpPr>
              <a:spLocks noChangeShapeType="1"/>
            </p:cNvSpPr>
            <p:nvPr/>
          </p:nvSpPr>
          <p:spPr bwMode="auto">
            <a:xfrm>
              <a:off x="2091" y="2197"/>
              <a:ext cx="202" cy="20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4" name="Line 433"/>
            <p:cNvSpPr>
              <a:spLocks noChangeShapeType="1"/>
            </p:cNvSpPr>
            <p:nvPr/>
          </p:nvSpPr>
          <p:spPr bwMode="auto">
            <a:xfrm>
              <a:off x="2091" y="2230"/>
              <a:ext cx="119" cy="11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5" name="Line 434"/>
            <p:cNvSpPr>
              <a:spLocks noChangeShapeType="1"/>
            </p:cNvSpPr>
            <p:nvPr/>
          </p:nvSpPr>
          <p:spPr bwMode="auto">
            <a:xfrm>
              <a:off x="2227" y="2362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6" name="Line 435"/>
            <p:cNvSpPr>
              <a:spLocks noChangeShapeType="1"/>
            </p:cNvSpPr>
            <p:nvPr/>
          </p:nvSpPr>
          <p:spPr bwMode="auto">
            <a:xfrm>
              <a:off x="2091" y="2260"/>
              <a:ext cx="88" cy="8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7" name="Line 436"/>
            <p:cNvSpPr>
              <a:spLocks noChangeShapeType="1"/>
            </p:cNvSpPr>
            <p:nvPr/>
          </p:nvSpPr>
          <p:spPr bwMode="auto">
            <a:xfrm>
              <a:off x="2227" y="2394"/>
              <a:ext cx="66" cy="7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8" name="Line 437"/>
            <p:cNvSpPr>
              <a:spLocks noChangeShapeType="1"/>
            </p:cNvSpPr>
            <p:nvPr/>
          </p:nvSpPr>
          <p:spPr bwMode="auto">
            <a:xfrm>
              <a:off x="2091" y="2290"/>
              <a:ext cx="56" cy="5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39" name="Line 438"/>
            <p:cNvSpPr>
              <a:spLocks noChangeShapeType="1"/>
            </p:cNvSpPr>
            <p:nvPr/>
          </p:nvSpPr>
          <p:spPr bwMode="auto">
            <a:xfrm>
              <a:off x="2227" y="2424"/>
              <a:ext cx="66" cy="7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0" name="Line 439"/>
            <p:cNvSpPr>
              <a:spLocks noChangeShapeType="1"/>
            </p:cNvSpPr>
            <p:nvPr/>
          </p:nvSpPr>
          <p:spPr bwMode="auto">
            <a:xfrm>
              <a:off x="2091" y="2322"/>
              <a:ext cx="25" cy="2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1" name="Line 440"/>
            <p:cNvSpPr>
              <a:spLocks noChangeShapeType="1"/>
            </p:cNvSpPr>
            <p:nvPr/>
          </p:nvSpPr>
          <p:spPr bwMode="auto">
            <a:xfrm>
              <a:off x="2227" y="2456"/>
              <a:ext cx="66" cy="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2" name="Line 441"/>
            <p:cNvSpPr>
              <a:spLocks noChangeShapeType="1"/>
            </p:cNvSpPr>
            <p:nvPr/>
          </p:nvSpPr>
          <p:spPr bwMode="auto">
            <a:xfrm>
              <a:off x="2227" y="2487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3" name="Line 442"/>
            <p:cNvSpPr>
              <a:spLocks noChangeShapeType="1"/>
            </p:cNvSpPr>
            <p:nvPr/>
          </p:nvSpPr>
          <p:spPr bwMode="auto">
            <a:xfrm>
              <a:off x="2227" y="2517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4" name="Line 443"/>
            <p:cNvSpPr>
              <a:spLocks noChangeShapeType="1"/>
            </p:cNvSpPr>
            <p:nvPr/>
          </p:nvSpPr>
          <p:spPr bwMode="auto">
            <a:xfrm>
              <a:off x="2227" y="2548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5" name="Line 444"/>
            <p:cNvSpPr>
              <a:spLocks noChangeShapeType="1"/>
            </p:cNvSpPr>
            <p:nvPr/>
          </p:nvSpPr>
          <p:spPr bwMode="auto">
            <a:xfrm>
              <a:off x="2227" y="2578"/>
              <a:ext cx="66" cy="6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6" name="Line 445"/>
            <p:cNvSpPr>
              <a:spLocks noChangeShapeType="1"/>
            </p:cNvSpPr>
            <p:nvPr/>
          </p:nvSpPr>
          <p:spPr bwMode="auto">
            <a:xfrm>
              <a:off x="2227" y="2610"/>
              <a:ext cx="50" cy="5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7" name="Line 446"/>
            <p:cNvSpPr>
              <a:spLocks noChangeShapeType="1"/>
            </p:cNvSpPr>
            <p:nvPr/>
          </p:nvSpPr>
          <p:spPr bwMode="auto">
            <a:xfrm>
              <a:off x="2227" y="2640"/>
              <a:ext cx="19" cy="2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1662" y="2136"/>
              <a:ext cx="390" cy="210"/>
            </a:xfrm>
            <a:custGeom>
              <a:avLst/>
              <a:gdLst>
                <a:gd name="T0" fmla="*/ 508 w 518"/>
                <a:gd name="T1" fmla="*/ 0 h 280"/>
                <a:gd name="T2" fmla="*/ 494 w 518"/>
                <a:gd name="T3" fmla="*/ 1 h 280"/>
                <a:gd name="T4" fmla="*/ 487 w 518"/>
                <a:gd name="T5" fmla="*/ 3 h 280"/>
                <a:gd name="T6" fmla="*/ 474 w 518"/>
                <a:gd name="T7" fmla="*/ 5 h 280"/>
                <a:gd name="T8" fmla="*/ 469 w 518"/>
                <a:gd name="T9" fmla="*/ 5 h 280"/>
                <a:gd name="T10" fmla="*/ 453 w 518"/>
                <a:gd name="T11" fmla="*/ 6 h 280"/>
                <a:gd name="T12" fmla="*/ 447 w 518"/>
                <a:gd name="T13" fmla="*/ 6 h 280"/>
                <a:gd name="T14" fmla="*/ 442 w 518"/>
                <a:gd name="T15" fmla="*/ 8 h 280"/>
                <a:gd name="T16" fmla="*/ 428 w 518"/>
                <a:gd name="T17" fmla="*/ 10 h 280"/>
                <a:gd name="T18" fmla="*/ 421 w 518"/>
                <a:gd name="T19" fmla="*/ 10 h 280"/>
                <a:gd name="T20" fmla="*/ 408 w 518"/>
                <a:gd name="T21" fmla="*/ 12 h 280"/>
                <a:gd name="T22" fmla="*/ 401 w 518"/>
                <a:gd name="T23" fmla="*/ 13 h 280"/>
                <a:gd name="T24" fmla="*/ 387 w 518"/>
                <a:gd name="T25" fmla="*/ 13 h 280"/>
                <a:gd name="T26" fmla="*/ 380 w 518"/>
                <a:gd name="T27" fmla="*/ 15 h 280"/>
                <a:gd name="T28" fmla="*/ 374 w 518"/>
                <a:gd name="T29" fmla="*/ 15 h 280"/>
                <a:gd name="T30" fmla="*/ 360 w 518"/>
                <a:gd name="T31" fmla="*/ 17 h 280"/>
                <a:gd name="T32" fmla="*/ 355 w 518"/>
                <a:gd name="T33" fmla="*/ 18 h 280"/>
                <a:gd name="T34" fmla="*/ 340 w 518"/>
                <a:gd name="T35" fmla="*/ 20 h 280"/>
                <a:gd name="T36" fmla="*/ 334 w 518"/>
                <a:gd name="T37" fmla="*/ 20 h 280"/>
                <a:gd name="T38" fmla="*/ 321 w 518"/>
                <a:gd name="T39" fmla="*/ 22 h 280"/>
                <a:gd name="T40" fmla="*/ 314 w 518"/>
                <a:gd name="T41" fmla="*/ 22 h 280"/>
                <a:gd name="T42" fmla="*/ 307 w 518"/>
                <a:gd name="T43" fmla="*/ 23 h 280"/>
                <a:gd name="T44" fmla="*/ 294 w 518"/>
                <a:gd name="T45" fmla="*/ 25 h 280"/>
                <a:gd name="T46" fmla="*/ 287 w 518"/>
                <a:gd name="T47" fmla="*/ 25 h 280"/>
                <a:gd name="T48" fmla="*/ 273 w 518"/>
                <a:gd name="T49" fmla="*/ 27 h 280"/>
                <a:gd name="T50" fmla="*/ 268 w 518"/>
                <a:gd name="T51" fmla="*/ 29 h 280"/>
                <a:gd name="T52" fmla="*/ 255 w 518"/>
                <a:gd name="T53" fmla="*/ 29 h 280"/>
                <a:gd name="T54" fmla="*/ 248 w 518"/>
                <a:gd name="T55" fmla="*/ 30 h 280"/>
                <a:gd name="T56" fmla="*/ 241 w 518"/>
                <a:gd name="T57" fmla="*/ 30 h 280"/>
                <a:gd name="T58" fmla="*/ 227 w 518"/>
                <a:gd name="T59" fmla="*/ 32 h 280"/>
                <a:gd name="T60" fmla="*/ 221 w 518"/>
                <a:gd name="T61" fmla="*/ 34 h 280"/>
                <a:gd name="T62" fmla="*/ 207 w 518"/>
                <a:gd name="T63" fmla="*/ 35 h 280"/>
                <a:gd name="T64" fmla="*/ 202 w 518"/>
                <a:gd name="T65" fmla="*/ 35 h 280"/>
                <a:gd name="T66" fmla="*/ 187 w 518"/>
                <a:gd name="T67" fmla="*/ 37 h 280"/>
                <a:gd name="T68" fmla="*/ 180 w 518"/>
                <a:gd name="T69" fmla="*/ 37 h 280"/>
                <a:gd name="T70" fmla="*/ 175 w 518"/>
                <a:gd name="T71" fmla="*/ 39 h 280"/>
                <a:gd name="T72" fmla="*/ 161 w 518"/>
                <a:gd name="T73" fmla="*/ 40 h 280"/>
                <a:gd name="T74" fmla="*/ 154 w 518"/>
                <a:gd name="T75" fmla="*/ 40 h 280"/>
                <a:gd name="T76" fmla="*/ 141 w 518"/>
                <a:gd name="T77" fmla="*/ 42 h 280"/>
                <a:gd name="T78" fmla="*/ 134 w 518"/>
                <a:gd name="T79" fmla="*/ 44 h 280"/>
                <a:gd name="T80" fmla="*/ 120 w 518"/>
                <a:gd name="T81" fmla="*/ 46 h 280"/>
                <a:gd name="T82" fmla="*/ 113 w 518"/>
                <a:gd name="T83" fmla="*/ 46 h 280"/>
                <a:gd name="T84" fmla="*/ 107 w 518"/>
                <a:gd name="T85" fmla="*/ 46 h 280"/>
                <a:gd name="T86" fmla="*/ 93 w 518"/>
                <a:gd name="T87" fmla="*/ 47 h 280"/>
                <a:gd name="T88" fmla="*/ 88 w 518"/>
                <a:gd name="T89" fmla="*/ 49 h 280"/>
                <a:gd name="T90" fmla="*/ 73 w 518"/>
                <a:gd name="T91" fmla="*/ 51 h 280"/>
                <a:gd name="T92" fmla="*/ 68 w 518"/>
                <a:gd name="T93" fmla="*/ 51 h 280"/>
                <a:gd name="T94" fmla="*/ 54 w 518"/>
                <a:gd name="T95" fmla="*/ 52 h 280"/>
                <a:gd name="T96" fmla="*/ 47 w 518"/>
                <a:gd name="T97" fmla="*/ 54 h 280"/>
                <a:gd name="T98" fmla="*/ 40 w 518"/>
                <a:gd name="T99" fmla="*/ 54 h 280"/>
                <a:gd name="T100" fmla="*/ 27 w 518"/>
                <a:gd name="T101" fmla="*/ 56 h 280"/>
                <a:gd name="T102" fmla="*/ 20 w 518"/>
                <a:gd name="T103" fmla="*/ 56 h 280"/>
                <a:gd name="T104" fmla="*/ 6 w 518"/>
                <a:gd name="T105" fmla="*/ 57 h 280"/>
                <a:gd name="T106" fmla="*/ 0 w 518"/>
                <a:gd name="T107" fmla="*/ 280 h 280"/>
                <a:gd name="T108" fmla="*/ 516 w 518"/>
                <a:gd name="T109" fmla="*/ 93 h 280"/>
                <a:gd name="T110" fmla="*/ 515 w 518"/>
                <a:gd name="T111" fmla="*/ 46 h 280"/>
                <a:gd name="T112" fmla="*/ 515 w 518"/>
                <a:gd name="T1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8" h="280">
                  <a:moveTo>
                    <a:pt x="508" y="0"/>
                  </a:moveTo>
                  <a:lnTo>
                    <a:pt x="508" y="0"/>
                  </a:lnTo>
                  <a:lnTo>
                    <a:pt x="494" y="1"/>
                  </a:lnTo>
                  <a:lnTo>
                    <a:pt x="494" y="1"/>
                  </a:lnTo>
                  <a:lnTo>
                    <a:pt x="487" y="1"/>
                  </a:lnTo>
                  <a:lnTo>
                    <a:pt x="487" y="3"/>
                  </a:lnTo>
                  <a:lnTo>
                    <a:pt x="474" y="3"/>
                  </a:lnTo>
                  <a:lnTo>
                    <a:pt x="474" y="5"/>
                  </a:lnTo>
                  <a:lnTo>
                    <a:pt x="469" y="5"/>
                  </a:lnTo>
                  <a:lnTo>
                    <a:pt x="469" y="5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42" y="6"/>
                  </a:lnTo>
                  <a:lnTo>
                    <a:pt x="442" y="8"/>
                  </a:lnTo>
                  <a:lnTo>
                    <a:pt x="428" y="8"/>
                  </a:lnTo>
                  <a:lnTo>
                    <a:pt x="428" y="10"/>
                  </a:lnTo>
                  <a:lnTo>
                    <a:pt x="421" y="10"/>
                  </a:lnTo>
                  <a:lnTo>
                    <a:pt x="421" y="10"/>
                  </a:lnTo>
                  <a:lnTo>
                    <a:pt x="408" y="12"/>
                  </a:lnTo>
                  <a:lnTo>
                    <a:pt x="408" y="12"/>
                  </a:lnTo>
                  <a:lnTo>
                    <a:pt x="401" y="12"/>
                  </a:lnTo>
                  <a:lnTo>
                    <a:pt x="401" y="13"/>
                  </a:lnTo>
                  <a:lnTo>
                    <a:pt x="387" y="13"/>
                  </a:lnTo>
                  <a:lnTo>
                    <a:pt x="387" y="13"/>
                  </a:lnTo>
                  <a:lnTo>
                    <a:pt x="380" y="13"/>
                  </a:lnTo>
                  <a:lnTo>
                    <a:pt x="380" y="15"/>
                  </a:lnTo>
                  <a:lnTo>
                    <a:pt x="374" y="15"/>
                  </a:lnTo>
                  <a:lnTo>
                    <a:pt x="374" y="15"/>
                  </a:lnTo>
                  <a:lnTo>
                    <a:pt x="360" y="17"/>
                  </a:lnTo>
                  <a:lnTo>
                    <a:pt x="360" y="17"/>
                  </a:lnTo>
                  <a:lnTo>
                    <a:pt x="355" y="17"/>
                  </a:lnTo>
                  <a:lnTo>
                    <a:pt x="355" y="18"/>
                  </a:lnTo>
                  <a:lnTo>
                    <a:pt x="340" y="18"/>
                  </a:lnTo>
                  <a:lnTo>
                    <a:pt x="340" y="20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21" y="22"/>
                  </a:lnTo>
                  <a:lnTo>
                    <a:pt x="321" y="22"/>
                  </a:lnTo>
                  <a:lnTo>
                    <a:pt x="314" y="22"/>
                  </a:lnTo>
                  <a:lnTo>
                    <a:pt x="314" y="22"/>
                  </a:lnTo>
                  <a:lnTo>
                    <a:pt x="307" y="22"/>
                  </a:lnTo>
                  <a:lnTo>
                    <a:pt x="307" y="23"/>
                  </a:lnTo>
                  <a:lnTo>
                    <a:pt x="294" y="23"/>
                  </a:lnTo>
                  <a:lnTo>
                    <a:pt x="294" y="25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68" y="27"/>
                  </a:lnTo>
                  <a:lnTo>
                    <a:pt x="268" y="29"/>
                  </a:lnTo>
                  <a:lnTo>
                    <a:pt x="255" y="29"/>
                  </a:lnTo>
                  <a:lnTo>
                    <a:pt x="255" y="29"/>
                  </a:lnTo>
                  <a:lnTo>
                    <a:pt x="248" y="29"/>
                  </a:lnTo>
                  <a:lnTo>
                    <a:pt x="248" y="30"/>
                  </a:lnTo>
                  <a:lnTo>
                    <a:pt x="241" y="30"/>
                  </a:lnTo>
                  <a:lnTo>
                    <a:pt x="241" y="30"/>
                  </a:lnTo>
                  <a:lnTo>
                    <a:pt x="227" y="32"/>
                  </a:lnTo>
                  <a:lnTo>
                    <a:pt x="227" y="32"/>
                  </a:lnTo>
                  <a:lnTo>
                    <a:pt x="221" y="32"/>
                  </a:lnTo>
                  <a:lnTo>
                    <a:pt x="221" y="34"/>
                  </a:lnTo>
                  <a:lnTo>
                    <a:pt x="207" y="34"/>
                  </a:lnTo>
                  <a:lnTo>
                    <a:pt x="207" y="35"/>
                  </a:lnTo>
                  <a:lnTo>
                    <a:pt x="202" y="35"/>
                  </a:lnTo>
                  <a:lnTo>
                    <a:pt x="202" y="35"/>
                  </a:lnTo>
                  <a:lnTo>
                    <a:pt x="187" y="37"/>
                  </a:lnTo>
                  <a:lnTo>
                    <a:pt x="187" y="37"/>
                  </a:lnTo>
                  <a:lnTo>
                    <a:pt x="180" y="37"/>
                  </a:lnTo>
                  <a:lnTo>
                    <a:pt x="180" y="37"/>
                  </a:lnTo>
                  <a:lnTo>
                    <a:pt x="175" y="37"/>
                  </a:lnTo>
                  <a:lnTo>
                    <a:pt x="175" y="39"/>
                  </a:lnTo>
                  <a:lnTo>
                    <a:pt x="161" y="39"/>
                  </a:lnTo>
                  <a:lnTo>
                    <a:pt x="161" y="40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1" y="42"/>
                  </a:lnTo>
                  <a:lnTo>
                    <a:pt x="141" y="42"/>
                  </a:lnTo>
                  <a:lnTo>
                    <a:pt x="134" y="42"/>
                  </a:lnTo>
                  <a:lnTo>
                    <a:pt x="134" y="44"/>
                  </a:lnTo>
                  <a:lnTo>
                    <a:pt x="120" y="44"/>
                  </a:lnTo>
                  <a:lnTo>
                    <a:pt x="120" y="46"/>
                  </a:lnTo>
                  <a:lnTo>
                    <a:pt x="113" y="46"/>
                  </a:lnTo>
                  <a:lnTo>
                    <a:pt x="113" y="46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93" y="47"/>
                  </a:lnTo>
                  <a:lnTo>
                    <a:pt x="93" y="47"/>
                  </a:lnTo>
                  <a:lnTo>
                    <a:pt x="88" y="47"/>
                  </a:lnTo>
                  <a:lnTo>
                    <a:pt x="88" y="49"/>
                  </a:lnTo>
                  <a:lnTo>
                    <a:pt x="73" y="49"/>
                  </a:lnTo>
                  <a:lnTo>
                    <a:pt x="73" y="51"/>
                  </a:lnTo>
                  <a:lnTo>
                    <a:pt x="68" y="51"/>
                  </a:lnTo>
                  <a:lnTo>
                    <a:pt x="68" y="51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0" y="57"/>
                  </a:lnTo>
                  <a:lnTo>
                    <a:pt x="0" y="280"/>
                  </a:lnTo>
                  <a:lnTo>
                    <a:pt x="518" y="280"/>
                  </a:lnTo>
                  <a:lnTo>
                    <a:pt x="516" y="93"/>
                  </a:lnTo>
                  <a:lnTo>
                    <a:pt x="515" y="93"/>
                  </a:lnTo>
                  <a:lnTo>
                    <a:pt x="515" y="46"/>
                  </a:lnTo>
                  <a:lnTo>
                    <a:pt x="515" y="46"/>
                  </a:lnTo>
                  <a:lnTo>
                    <a:pt x="515" y="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49" name="Line 448"/>
            <p:cNvSpPr>
              <a:spLocks noChangeShapeType="1"/>
            </p:cNvSpPr>
            <p:nvPr/>
          </p:nvSpPr>
          <p:spPr bwMode="auto">
            <a:xfrm>
              <a:off x="2022" y="2139"/>
              <a:ext cx="25" cy="2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0" name="Line 449"/>
            <p:cNvSpPr>
              <a:spLocks noChangeShapeType="1"/>
            </p:cNvSpPr>
            <p:nvPr/>
          </p:nvSpPr>
          <p:spPr bwMode="auto">
            <a:xfrm>
              <a:off x="1996" y="2142"/>
              <a:ext cx="53" cy="5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1" name="Line 450"/>
            <p:cNvSpPr>
              <a:spLocks noChangeShapeType="1"/>
            </p:cNvSpPr>
            <p:nvPr/>
          </p:nvSpPr>
          <p:spPr bwMode="auto">
            <a:xfrm>
              <a:off x="1969" y="2145"/>
              <a:ext cx="80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2" name="Line 451"/>
            <p:cNvSpPr>
              <a:spLocks noChangeShapeType="1"/>
            </p:cNvSpPr>
            <p:nvPr/>
          </p:nvSpPr>
          <p:spPr bwMode="auto">
            <a:xfrm>
              <a:off x="1939" y="2147"/>
              <a:ext cx="111" cy="1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3" name="Line 452"/>
            <p:cNvSpPr>
              <a:spLocks noChangeShapeType="1"/>
            </p:cNvSpPr>
            <p:nvPr/>
          </p:nvSpPr>
          <p:spPr bwMode="auto">
            <a:xfrm>
              <a:off x="1913" y="2152"/>
              <a:ext cx="138" cy="1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4" name="Line 453"/>
            <p:cNvSpPr>
              <a:spLocks noChangeShapeType="1"/>
            </p:cNvSpPr>
            <p:nvPr/>
          </p:nvSpPr>
          <p:spPr bwMode="auto">
            <a:xfrm>
              <a:off x="1886" y="2156"/>
              <a:ext cx="166" cy="16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5" name="Line 454"/>
            <p:cNvSpPr>
              <a:spLocks noChangeShapeType="1"/>
            </p:cNvSpPr>
            <p:nvPr/>
          </p:nvSpPr>
          <p:spPr bwMode="auto">
            <a:xfrm>
              <a:off x="1858" y="2157"/>
              <a:ext cx="190" cy="18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6" name="Line 455"/>
            <p:cNvSpPr>
              <a:spLocks noChangeShapeType="1"/>
            </p:cNvSpPr>
            <p:nvPr/>
          </p:nvSpPr>
          <p:spPr bwMode="auto">
            <a:xfrm>
              <a:off x="1830" y="2162"/>
              <a:ext cx="186" cy="18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7" name="Line 456"/>
            <p:cNvSpPr>
              <a:spLocks noChangeShapeType="1"/>
            </p:cNvSpPr>
            <p:nvPr/>
          </p:nvSpPr>
          <p:spPr bwMode="auto">
            <a:xfrm>
              <a:off x="1803" y="2165"/>
              <a:ext cx="183" cy="18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8" name="Line 457"/>
            <p:cNvSpPr>
              <a:spLocks noChangeShapeType="1"/>
            </p:cNvSpPr>
            <p:nvPr/>
          </p:nvSpPr>
          <p:spPr bwMode="auto">
            <a:xfrm>
              <a:off x="1775" y="2167"/>
              <a:ext cx="179" cy="17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9" name="Line 458"/>
            <p:cNvSpPr>
              <a:spLocks noChangeShapeType="1"/>
            </p:cNvSpPr>
            <p:nvPr/>
          </p:nvSpPr>
          <p:spPr bwMode="auto">
            <a:xfrm>
              <a:off x="1748" y="2172"/>
              <a:ext cx="175" cy="17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0" name="Line 459"/>
            <p:cNvSpPr>
              <a:spLocks noChangeShapeType="1"/>
            </p:cNvSpPr>
            <p:nvPr/>
          </p:nvSpPr>
          <p:spPr bwMode="auto">
            <a:xfrm>
              <a:off x="1720" y="2175"/>
              <a:ext cx="174" cy="17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1" name="Line 460"/>
            <p:cNvSpPr>
              <a:spLocks noChangeShapeType="1"/>
            </p:cNvSpPr>
            <p:nvPr/>
          </p:nvSpPr>
          <p:spPr bwMode="auto">
            <a:xfrm>
              <a:off x="1693" y="2177"/>
              <a:ext cx="171" cy="16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2" name="Line 461"/>
            <p:cNvSpPr>
              <a:spLocks noChangeShapeType="1"/>
            </p:cNvSpPr>
            <p:nvPr/>
          </p:nvSpPr>
          <p:spPr bwMode="auto">
            <a:xfrm>
              <a:off x="1665" y="2180"/>
              <a:ext cx="168" cy="1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3" name="Line 462"/>
            <p:cNvSpPr>
              <a:spLocks noChangeShapeType="1"/>
            </p:cNvSpPr>
            <p:nvPr/>
          </p:nvSpPr>
          <p:spPr bwMode="auto">
            <a:xfrm>
              <a:off x="1662" y="2207"/>
              <a:ext cx="139" cy="1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4" name="Line 463"/>
            <p:cNvSpPr>
              <a:spLocks noChangeShapeType="1"/>
            </p:cNvSpPr>
            <p:nvPr/>
          </p:nvSpPr>
          <p:spPr bwMode="auto">
            <a:xfrm>
              <a:off x="1662" y="2238"/>
              <a:ext cx="110" cy="10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5" name="Line 464"/>
            <p:cNvSpPr>
              <a:spLocks noChangeShapeType="1"/>
            </p:cNvSpPr>
            <p:nvPr/>
          </p:nvSpPr>
          <p:spPr bwMode="auto">
            <a:xfrm>
              <a:off x="1662" y="2268"/>
              <a:ext cx="78" cy="7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6" name="Line 465"/>
            <p:cNvSpPr>
              <a:spLocks noChangeShapeType="1"/>
            </p:cNvSpPr>
            <p:nvPr/>
          </p:nvSpPr>
          <p:spPr bwMode="auto">
            <a:xfrm>
              <a:off x="1662" y="2299"/>
              <a:ext cx="49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7" name="Line 466"/>
            <p:cNvSpPr>
              <a:spLocks noChangeShapeType="1"/>
            </p:cNvSpPr>
            <p:nvPr/>
          </p:nvSpPr>
          <p:spPr bwMode="auto">
            <a:xfrm>
              <a:off x="1662" y="2329"/>
              <a:ext cx="17" cy="1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8" name="Freeform 467"/>
            <p:cNvSpPr>
              <a:spLocks/>
            </p:cNvSpPr>
            <p:nvPr/>
          </p:nvSpPr>
          <p:spPr bwMode="auto">
            <a:xfrm>
              <a:off x="1228" y="2186"/>
              <a:ext cx="393" cy="163"/>
            </a:xfrm>
            <a:custGeom>
              <a:avLst/>
              <a:gdLst>
                <a:gd name="T0" fmla="*/ 505 w 518"/>
                <a:gd name="T1" fmla="*/ 0 h 216"/>
                <a:gd name="T2" fmla="*/ 499 w 518"/>
                <a:gd name="T3" fmla="*/ 2 h 216"/>
                <a:gd name="T4" fmla="*/ 486 w 518"/>
                <a:gd name="T5" fmla="*/ 3 h 216"/>
                <a:gd name="T6" fmla="*/ 479 w 518"/>
                <a:gd name="T7" fmla="*/ 5 h 216"/>
                <a:gd name="T8" fmla="*/ 465 w 518"/>
                <a:gd name="T9" fmla="*/ 5 h 216"/>
                <a:gd name="T10" fmla="*/ 460 w 518"/>
                <a:gd name="T11" fmla="*/ 7 h 216"/>
                <a:gd name="T12" fmla="*/ 447 w 518"/>
                <a:gd name="T13" fmla="*/ 7 h 216"/>
                <a:gd name="T14" fmla="*/ 440 w 518"/>
                <a:gd name="T15" fmla="*/ 8 h 216"/>
                <a:gd name="T16" fmla="*/ 426 w 518"/>
                <a:gd name="T17" fmla="*/ 10 h 216"/>
                <a:gd name="T18" fmla="*/ 420 w 518"/>
                <a:gd name="T19" fmla="*/ 12 h 216"/>
                <a:gd name="T20" fmla="*/ 408 w 518"/>
                <a:gd name="T21" fmla="*/ 12 h 216"/>
                <a:gd name="T22" fmla="*/ 401 w 518"/>
                <a:gd name="T23" fmla="*/ 14 h 216"/>
                <a:gd name="T24" fmla="*/ 387 w 518"/>
                <a:gd name="T25" fmla="*/ 15 h 216"/>
                <a:gd name="T26" fmla="*/ 380 w 518"/>
                <a:gd name="T27" fmla="*/ 15 h 216"/>
                <a:gd name="T28" fmla="*/ 369 w 518"/>
                <a:gd name="T29" fmla="*/ 17 h 216"/>
                <a:gd name="T30" fmla="*/ 362 w 518"/>
                <a:gd name="T31" fmla="*/ 19 h 216"/>
                <a:gd name="T32" fmla="*/ 341 w 518"/>
                <a:gd name="T33" fmla="*/ 20 h 216"/>
                <a:gd name="T34" fmla="*/ 335 w 518"/>
                <a:gd name="T35" fmla="*/ 22 h 216"/>
                <a:gd name="T36" fmla="*/ 323 w 518"/>
                <a:gd name="T37" fmla="*/ 22 h 216"/>
                <a:gd name="T38" fmla="*/ 316 w 518"/>
                <a:gd name="T39" fmla="*/ 24 h 216"/>
                <a:gd name="T40" fmla="*/ 302 w 518"/>
                <a:gd name="T41" fmla="*/ 24 h 216"/>
                <a:gd name="T42" fmla="*/ 295 w 518"/>
                <a:gd name="T43" fmla="*/ 26 h 216"/>
                <a:gd name="T44" fmla="*/ 284 w 518"/>
                <a:gd name="T45" fmla="*/ 27 h 216"/>
                <a:gd name="T46" fmla="*/ 275 w 518"/>
                <a:gd name="T47" fmla="*/ 29 h 216"/>
                <a:gd name="T48" fmla="*/ 263 w 518"/>
                <a:gd name="T49" fmla="*/ 29 h 216"/>
                <a:gd name="T50" fmla="*/ 256 w 518"/>
                <a:gd name="T51" fmla="*/ 31 h 216"/>
                <a:gd name="T52" fmla="*/ 243 w 518"/>
                <a:gd name="T53" fmla="*/ 32 h 216"/>
                <a:gd name="T54" fmla="*/ 236 w 518"/>
                <a:gd name="T55" fmla="*/ 32 h 216"/>
                <a:gd name="T56" fmla="*/ 224 w 518"/>
                <a:gd name="T57" fmla="*/ 34 h 216"/>
                <a:gd name="T58" fmla="*/ 217 w 518"/>
                <a:gd name="T59" fmla="*/ 36 h 216"/>
                <a:gd name="T60" fmla="*/ 204 w 518"/>
                <a:gd name="T61" fmla="*/ 36 h 216"/>
                <a:gd name="T62" fmla="*/ 197 w 518"/>
                <a:gd name="T63" fmla="*/ 37 h 216"/>
                <a:gd name="T64" fmla="*/ 185 w 518"/>
                <a:gd name="T65" fmla="*/ 39 h 216"/>
                <a:gd name="T66" fmla="*/ 178 w 518"/>
                <a:gd name="T67" fmla="*/ 39 h 216"/>
                <a:gd name="T68" fmla="*/ 158 w 518"/>
                <a:gd name="T69" fmla="*/ 41 h 216"/>
                <a:gd name="T70" fmla="*/ 151 w 518"/>
                <a:gd name="T71" fmla="*/ 43 h 216"/>
                <a:gd name="T72" fmla="*/ 139 w 518"/>
                <a:gd name="T73" fmla="*/ 44 h 216"/>
                <a:gd name="T74" fmla="*/ 132 w 518"/>
                <a:gd name="T75" fmla="*/ 46 h 216"/>
                <a:gd name="T76" fmla="*/ 119 w 518"/>
                <a:gd name="T77" fmla="*/ 46 h 216"/>
                <a:gd name="T78" fmla="*/ 112 w 518"/>
                <a:gd name="T79" fmla="*/ 48 h 216"/>
                <a:gd name="T80" fmla="*/ 98 w 518"/>
                <a:gd name="T81" fmla="*/ 48 h 216"/>
                <a:gd name="T82" fmla="*/ 93 w 518"/>
                <a:gd name="T83" fmla="*/ 49 h 216"/>
                <a:gd name="T84" fmla="*/ 80 w 518"/>
                <a:gd name="T85" fmla="*/ 51 h 216"/>
                <a:gd name="T86" fmla="*/ 73 w 518"/>
                <a:gd name="T87" fmla="*/ 53 h 216"/>
                <a:gd name="T88" fmla="*/ 59 w 518"/>
                <a:gd name="T89" fmla="*/ 53 h 216"/>
                <a:gd name="T90" fmla="*/ 54 w 518"/>
                <a:gd name="T91" fmla="*/ 54 h 216"/>
                <a:gd name="T92" fmla="*/ 40 w 518"/>
                <a:gd name="T93" fmla="*/ 54 h 216"/>
                <a:gd name="T94" fmla="*/ 34 w 518"/>
                <a:gd name="T95" fmla="*/ 56 h 216"/>
                <a:gd name="T96" fmla="*/ 20 w 518"/>
                <a:gd name="T97" fmla="*/ 58 h 216"/>
                <a:gd name="T98" fmla="*/ 15 w 518"/>
                <a:gd name="T99" fmla="*/ 58 h 216"/>
                <a:gd name="T100" fmla="*/ 0 w 518"/>
                <a:gd name="T101" fmla="*/ 60 h 216"/>
                <a:gd name="T102" fmla="*/ 518 w 518"/>
                <a:gd name="T10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8" h="216">
                  <a:moveTo>
                    <a:pt x="511" y="0"/>
                  </a:moveTo>
                  <a:lnTo>
                    <a:pt x="511" y="0"/>
                  </a:lnTo>
                  <a:lnTo>
                    <a:pt x="505" y="0"/>
                  </a:lnTo>
                  <a:lnTo>
                    <a:pt x="505" y="2"/>
                  </a:lnTo>
                  <a:lnTo>
                    <a:pt x="499" y="2"/>
                  </a:lnTo>
                  <a:lnTo>
                    <a:pt x="499" y="2"/>
                  </a:lnTo>
                  <a:lnTo>
                    <a:pt x="493" y="2"/>
                  </a:lnTo>
                  <a:lnTo>
                    <a:pt x="493" y="3"/>
                  </a:lnTo>
                  <a:lnTo>
                    <a:pt x="486" y="3"/>
                  </a:lnTo>
                  <a:lnTo>
                    <a:pt x="486" y="3"/>
                  </a:lnTo>
                  <a:lnTo>
                    <a:pt x="479" y="3"/>
                  </a:lnTo>
                  <a:lnTo>
                    <a:pt x="479" y="5"/>
                  </a:lnTo>
                  <a:lnTo>
                    <a:pt x="472" y="5"/>
                  </a:lnTo>
                  <a:lnTo>
                    <a:pt x="472" y="5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60" y="7"/>
                  </a:lnTo>
                  <a:lnTo>
                    <a:pt x="460" y="7"/>
                  </a:lnTo>
                  <a:lnTo>
                    <a:pt x="452" y="7"/>
                  </a:lnTo>
                  <a:lnTo>
                    <a:pt x="452" y="7"/>
                  </a:lnTo>
                  <a:lnTo>
                    <a:pt x="447" y="7"/>
                  </a:lnTo>
                  <a:lnTo>
                    <a:pt x="447" y="8"/>
                  </a:lnTo>
                  <a:lnTo>
                    <a:pt x="440" y="8"/>
                  </a:lnTo>
                  <a:lnTo>
                    <a:pt x="440" y="8"/>
                  </a:lnTo>
                  <a:lnTo>
                    <a:pt x="433" y="8"/>
                  </a:lnTo>
                  <a:lnTo>
                    <a:pt x="433" y="10"/>
                  </a:lnTo>
                  <a:lnTo>
                    <a:pt x="426" y="10"/>
                  </a:lnTo>
                  <a:lnTo>
                    <a:pt x="426" y="10"/>
                  </a:lnTo>
                  <a:lnTo>
                    <a:pt x="420" y="10"/>
                  </a:lnTo>
                  <a:lnTo>
                    <a:pt x="420" y="12"/>
                  </a:lnTo>
                  <a:lnTo>
                    <a:pt x="413" y="12"/>
                  </a:lnTo>
                  <a:lnTo>
                    <a:pt x="413" y="12"/>
                  </a:lnTo>
                  <a:lnTo>
                    <a:pt x="408" y="12"/>
                  </a:lnTo>
                  <a:lnTo>
                    <a:pt x="408" y="14"/>
                  </a:lnTo>
                  <a:lnTo>
                    <a:pt x="401" y="14"/>
                  </a:lnTo>
                  <a:lnTo>
                    <a:pt x="401" y="14"/>
                  </a:lnTo>
                  <a:lnTo>
                    <a:pt x="394" y="14"/>
                  </a:lnTo>
                  <a:lnTo>
                    <a:pt x="394" y="15"/>
                  </a:lnTo>
                  <a:lnTo>
                    <a:pt x="387" y="15"/>
                  </a:lnTo>
                  <a:lnTo>
                    <a:pt x="387" y="15"/>
                  </a:lnTo>
                  <a:lnTo>
                    <a:pt x="380" y="15"/>
                  </a:lnTo>
                  <a:lnTo>
                    <a:pt x="380" y="15"/>
                  </a:lnTo>
                  <a:lnTo>
                    <a:pt x="374" y="15"/>
                  </a:lnTo>
                  <a:lnTo>
                    <a:pt x="374" y="17"/>
                  </a:lnTo>
                  <a:lnTo>
                    <a:pt x="369" y="17"/>
                  </a:lnTo>
                  <a:lnTo>
                    <a:pt x="369" y="17"/>
                  </a:lnTo>
                  <a:lnTo>
                    <a:pt x="362" y="17"/>
                  </a:lnTo>
                  <a:lnTo>
                    <a:pt x="362" y="19"/>
                  </a:lnTo>
                  <a:lnTo>
                    <a:pt x="355" y="19"/>
                  </a:lnTo>
                  <a:lnTo>
                    <a:pt x="355" y="19"/>
                  </a:lnTo>
                  <a:lnTo>
                    <a:pt x="341" y="20"/>
                  </a:lnTo>
                  <a:lnTo>
                    <a:pt x="341" y="20"/>
                  </a:lnTo>
                  <a:lnTo>
                    <a:pt x="335" y="20"/>
                  </a:lnTo>
                  <a:lnTo>
                    <a:pt x="335" y="22"/>
                  </a:lnTo>
                  <a:lnTo>
                    <a:pt x="328" y="22"/>
                  </a:lnTo>
                  <a:lnTo>
                    <a:pt x="328" y="22"/>
                  </a:lnTo>
                  <a:lnTo>
                    <a:pt x="323" y="22"/>
                  </a:lnTo>
                  <a:lnTo>
                    <a:pt x="323" y="24"/>
                  </a:lnTo>
                  <a:lnTo>
                    <a:pt x="316" y="24"/>
                  </a:lnTo>
                  <a:lnTo>
                    <a:pt x="316" y="24"/>
                  </a:lnTo>
                  <a:lnTo>
                    <a:pt x="309" y="24"/>
                  </a:lnTo>
                  <a:lnTo>
                    <a:pt x="309" y="24"/>
                  </a:lnTo>
                  <a:lnTo>
                    <a:pt x="302" y="24"/>
                  </a:lnTo>
                  <a:lnTo>
                    <a:pt x="302" y="26"/>
                  </a:lnTo>
                  <a:lnTo>
                    <a:pt x="295" y="26"/>
                  </a:lnTo>
                  <a:lnTo>
                    <a:pt x="295" y="26"/>
                  </a:lnTo>
                  <a:lnTo>
                    <a:pt x="289" y="26"/>
                  </a:lnTo>
                  <a:lnTo>
                    <a:pt x="289" y="27"/>
                  </a:lnTo>
                  <a:lnTo>
                    <a:pt x="284" y="27"/>
                  </a:lnTo>
                  <a:lnTo>
                    <a:pt x="284" y="27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3" y="29"/>
                  </a:lnTo>
                  <a:lnTo>
                    <a:pt x="263" y="31"/>
                  </a:lnTo>
                  <a:lnTo>
                    <a:pt x="256" y="31"/>
                  </a:lnTo>
                  <a:lnTo>
                    <a:pt x="256" y="31"/>
                  </a:lnTo>
                  <a:lnTo>
                    <a:pt x="250" y="31"/>
                  </a:lnTo>
                  <a:lnTo>
                    <a:pt x="250" y="32"/>
                  </a:lnTo>
                  <a:lnTo>
                    <a:pt x="243" y="32"/>
                  </a:lnTo>
                  <a:lnTo>
                    <a:pt x="243" y="32"/>
                  </a:lnTo>
                  <a:lnTo>
                    <a:pt x="236" y="32"/>
                  </a:lnTo>
                  <a:lnTo>
                    <a:pt x="236" y="32"/>
                  </a:lnTo>
                  <a:lnTo>
                    <a:pt x="231" y="32"/>
                  </a:lnTo>
                  <a:lnTo>
                    <a:pt x="231" y="34"/>
                  </a:lnTo>
                  <a:lnTo>
                    <a:pt x="224" y="34"/>
                  </a:lnTo>
                  <a:lnTo>
                    <a:pt x="224" y="34"/>
                  </a:lnTo>
                  <a:lnTo>
                    <a:pt x="217" y="34"/>
                  </a:lnTo>
                  <a:lnTo>
                    <a:pt x="217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04" y="36"/>
                  </a:lnTo>
                  <a:lnTo>
                    <a:pt x="204" y="37"/>
                  </a:lnTo>
                  <a:lnTo>
                    <a:pt x="197" y="37"/>
                  </a:lnTo>
                  <a:lnTo>
                    <a:pt x="197" y="37"/>
                  </a:lnTo>
                  <a:lnTo>
                    <a:pt x="192" y="37"/>
                  </a:lnTo>
                  <a:lnTo>
                    <a:pt x="192" y="39"/>
                  </a:lnTo>
                  <a:lnTo>
                    <a:pt x="185" y="39"/>
                  </a:lnTo>
                  <a:lnTo>
                    <a:pt x="185" y="39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65" y="41"/>
                  </a:lnTo>
                  <a:lnTo>
                    <a:pt x="165" y="41"/>
                  </a:lnTo>
                  <a:lnTo>
                    <a:pt x="158" y="41"/>
                  </a:lnTo>
                  <a:lnTo>
                    <a:pt x="158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46" y="43"/>
                  </a:lnTo>
                  <a:lnTo>
                    <a:pt x="146" y="44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32" y="44"/>
                  </a:lnTo>
                  <a:lnTo>
                    <a:pt x="132" y="46"/>
                  </a:lnTo>
                  <a:lnTo>
                    <a:pt x="125" y="46"/>
                  </a:lnTo>
                  <a:lnTo>
                    <a:pt x="125" y="46"/>
                  </a:lnTo>
                  <a:lnTo>
                    <a:pt x="119" y="46"/>
                  </a:lnTo>
                  <a:lnTo>
                    <a:pt x="119" y="48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07" y="48"/>
                  </a:lnTo>
                  <a:lnTo>
                    <a:pt x="107" y="48"/>
                  </a:lnTo>
                  <a:lnTo>
                    <a:pt x="98" y="48"/>
                  </a:lnTo>
                  <a:lnTo>
                    <a:pt x="98" y="49"/>
                  </a:lnTo>
                  <a:lnTo>
                    <a:pt x="93" y="49"/>
                  </a:lnTo>
                  <a:lnTo>
                    <a:pt x="93" y="49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0" y="51"/>
                  </a:lnTo>
                  <a:lnTo>
                    <a:pt x="80" y="51"/>
                  </a:lnTo>
                  <a:lnTo>
                    <a:pt x="73" y="51"/>
                  </a:lnTo>
                  <a:lnTo>
                    <a:pt x="73" y="53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59" y="53"/>
                  </a:lnTo>
                  <a:lnTo>
                    <a:pt x="59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5" y="58"/>
                  </a:lnTo>
                  <a:lnTo>
                    <a:pt x="15" y="58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0" y="60"/>
                  </a:lnTo>
                  <a:lnTo>
                    <a:pt x="0" y="216"/>
                  </a:lnTo>
                  <a:lnTo>
                    <a:pt x="518" y="216"/>
                  </a:lnTo>
                  <a:lnTo>
                    <a:pt x="518" y="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9" name="Line 468"/>
            <p:cNvSpPr>
              <a:spLocks noChangeShapeType="1"/>
            </p:cNvSpPr>
            <p:nvPr/>
          </p:nvSpPr>
          <p:spPr bwMode="auto">
            <a:xfrm>
              <a:off x="1592" y="2189"/>
              <a:ext cx="27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0" name="Line 469"/>
            <p:cNvSpPr>
              <a:spLocks noChangeShapeType="1"/>
            </p:cNvSpPr>
            <p:nvPr/>
          </p:nvSpPr>
          <p:spPr bwMode="auto">
            <a:xfrm>
              <a:off x="1563" y="2192"/>
              <a:ext cx="55" cy="5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1" name="Line 470"/>
            <p:cNvSpPr>
              <a:spLocks noChangeShapeType="1"/>
            </p:cNvSpPr>
            <p:nvPr/>
          </p:nvSpPr>
          <p:spPr bwMode="auto">
            <a:xfrm>
              <a:off x="1535" y="2195"/>
              <a:ext cx="83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2" name="Line 471"/>
            <p:cNvSpPr>
              <a:spLocks noChangeShapeType="1"/>
            </p:cNvSpPr>
            <p:nvPr/>
          </p:nvSpPr>
          <p:spPr bwMode="auto">
            <a:xfrm>
              <a:off x="1509" y="2197"/>
              <a:ext cx="110" cy="1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3" name="Line 472"/>
            <p:cNvSpPr>
              <a:spLocks noChangeShapeType="1"/>
            </p:cNvSpPr>
            <p:nvPr/>
          </p:nvSpPr>
          <p:spPr bwMode="auto">
            <a:xfrm>
              <a:off x="1482" y="2200"/>
              <a:ext cx="136" cy="13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4" name="Line 473"/>
            <p:cNvSpPr>
              <a:spLocks noChangeShapeType="1"/>
            </p:cNvSpPr>
            <p:nvPr/>
          </p:nvSpPr>
          <p:spPr bwMode="auto">
            <a:xfrm>
              <a:off x="1454" y="2205"/>
              <a:ext cx="143" cy="1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5" name="Line 474"/>
            <p:cNvSpPr>
              <a:spLocks noChangeShapeType="1"/>
            </p:cNvSpPr>
            <p:nvPr/>
          </p:nvSpPr>
          <p:spPr bwMode="auto">
            <a:xfrm>
              <a:off x="1426" y="2207"/>
              <a:ext cx="141" cy="14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6" name="Line 475"/>
            <p:cNvSpPr>
              <a:spLocks noChangeShapeType="1"/>
            </p:cNvSpPr>
            <p:nvPr/>
          </p:nvSpPr>
          <p:spPr bwMode="auto">
            <a:xfrm>
              <a:off x="1399" y="2210"/>
              <a:ext cx="136" cy="1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7" name="Line 476"/>
            <p:cNvSpPr>
              <a:spLocks noChangeShapeType="1"/>
            </p:cNvSpPr>
            <p:nvPr/>
          </p:nvSpPr>
          <p:spPr bwMode="auto">
            <a:xfrm>
              <a:off x="1372" y="2215"/>
              <a:ext cx="133" cy="13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8" name="Line 477"/>
            <p:cNvSpPr>
              <a:spLocks noChangeShapeType="1"/>
            </p:cNvSpPr>
            <p:nvPr/>
          </p:nvSpPr>
          <p:spPr bwMode="auto">
            <a:xfrm>
              <a:off x="1344" y="2218"/>
              <a:ext cx="132" cy="13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79" name="Line 478"/>
            <p:cNvSpPr>
              <a:spLocks noChangeShapeType="1"/>
            </p:cNvSpPr>
            <p:nvPr/>
          </p:nvSpPr>
          <p:spPr bwMode="auto">
            <a:xfrm>
              <a:off x="1316" y="2220"/>
              <a:ext cx="128" cy="12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0" name="Line 479"/>
            <p:cNvSpPr>
              <a:spLocks noChangeShapeType="1"/>
            </p:cNvSpPr>
            <p:nvPr/>
          </p:nvSpPr>
          <p:spPr bwMode="auto">
            <a:xfrm>
              <a:off x="1289" y="2225"/>
              <a:ext cx="125" cy="12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1" name="Line 480"/>
            <p:cNvSpPr>
              <a:spLocks noChangeShapeType="1"/>
            </p:cNvSpPr>
            <p:nvPr/>
          </p:nvSpPr>
          <p:spPr bwMode="auto">
            <a:xfrm>
              <a:off x="1263" y="2228"/>
              <a:ext cx="121" cy="12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2" name="Line 481"/>
            <p:cNvSpPr>
              <a:spLocks noChangeShapeType="1"/>
            </p:cNvSpPr>
            <p:nvPr/>
          </p:nvSpPr>
          <p:spPr bwMode="auto">
            <a:xfrm>
              <a:off x="1235" y="2230"/>
              <a:ext cx="119" cy="1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3" name="Line 482"/>
            <p:cNvSpPr>
              <a:spLocks noChangeShapeType="1"/>
            </p:cNvSpPr>
            <p:nvPr/>
          </p:nvSpPr>
          <p:spPr bwMode="auto">
            <a:xfrm>
              <a:off x="1228" y="2258"/>
              <a:ext cx="94" cy="9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4" name="Line 483"/>
            <p:cNvSpPr>
              <a:spLocks noChangeShapeType="1"/>
            </p:cNvSpPr>
            <p:nvPr/>
          </p:nvSpPr>
          <p:spPr bwMode="auto">
            <a:xfrm>
              <a:off x="1228" y="2288"/>
              <a:ext cx="63" cy="6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5" name="Line 484"/>
            <p:cNvSpPr>
              <a:spLocks noChangeShapeType="1"/>
            </p:cNvSpPr>
            <p:nvPr/>
          </p:nvSpPr>
          <p:spPr bwMode="auto">
            <a:xfrm>
              <a:off x="1228" y="2319"/>
              <a:ext cx="33" cy="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6" name="Freeform 485"/>
            <p:cNvSpPr>
              <a:spLocks/>
            </p:cNvSpPr>
            <p:nvPr/>
          </p:nvSpPr>
          <p:spPr bwMode="auto">
            <a:xfrm>
              <a:off x="890" y="2238"/>
              <a:ext cx="298" cy="113"/>
            </a:xfrm>
            <a:custGeom>
              <a:avLst/>
              <a:gdLst>
                <a:gd name="T0" fmla="*/ 388 w 395"/>
                <a:gd name="T1" fmla="*/ 0 h 148"/>
                <a:gd name="T2" fmla="*/ 374 w 395"/>
                <a:gd name="T3" fmla="*/ 2 h 148"/>
                <a:gd name="T4" fmla="*/ 361 w 395"/>
                <a:gd name="T5" fmla="*/ 3 h 148"/>
                <a:gd name="T6" fmla="*/ 347 w 395"/>
                <a:gd name="T7" fmla="*/ 5 h 148"/>
                <a:gd name="T8" fmla="*/ 340 w 395"/>
                <a:gd name="T9" fmla="*/ 7 h 148"/>
                <a:gd name="T10" fmla="*/ 327 w 395"/>
                <a:gd name="T11" fmla="*/ 7 h 148"/>
                <a:gd name="T12" fmla="*/ 313 w 395"/>
                <a:gd name="T13" fmla="*/ 9 h 148"/>
                <a:gd name="T14" fmla="*/ 299 w 395"/>
                <a:gd name="T15" fmla="*/ 10 h 148"/>
                <a:gd name="T16" fmla="*/ 294 w 395"/>
                <a:gd name="T17" fmla="*/ 12 h 148"/>
                <a:gd name="T18" fmla="*/ 279 w 395"/>
                <a:gd name="T19" fmla="*/ 14 h 148"/>
                <a:gd name="T20" fmla="*/ 265 w 395"/>
                <a:gd name="T21" fmla="*/ 14 h 148"/>
                <a:gd name="T22" fmla="*/ 252 w 395"/>
                <a:gd name="T23" fmla="*/ 15 h 148"/>
                <a:gd name="T24" fmla="*/ 247 w 395"/>
                <a:gd name="T25" fmla="*/ 17 h 148"/>
                <a:gd name="T26" fmla="*/ 231 w 395"/>
                <a:gd name="T27" fmla="*/ 19 h 148"/>
                <a:gd name="T28" fmla="*/ 218 w 395"/>
                <a:gd name="T29" fmla="*/ 20 h 148"/>
                <a:gd name="T30" fmla="*/ 204 w 395"/>
                <a:gd name="T31" fmla="*/ 22 h 148"/>
                <a:gd name="T32" fmla="*/ 197 w 395"/>
                <a:gd name="T33" fmla="*/ 22 h 148"/>
                <a:gd name="T34" fmla="*/ 191 w 395"/>
                <a:gd name="T35" fmla="*/ 22 h 148"/>
                <a:gd name="T36" fmla="*/ 177 w 395"/>
                <a:gd name="T37" fmla="*/ 24 h 148"/>
                <a:gd name="T38" fmla="*/ 163 w 395"/>
                <a:gd name="T39" fmla="*/ 26 h 148"/>
                <a:gd name="T40" fmla="*/ 150 w 395"/>
                <a:gd name="T41" fmla="*/ 27 h 148"/>
                <a:gd name="T42" fmla="*/ 143 w 395"/>
                <a:gd name="T43" fmla="*/ 29 h 148"/>
                <a:gd name="T44" fmla="*/ 129 w 395"/>
                <a:gd name="T45" fmla="*/ 31 h 148"/>
                <a:gd name="T46" fmla="*/ 116 w 395"/>
                <a:gd name="T47" fmla="*/ 31 h 148"/>
                <a:gd name="T48" fmla="*/ 102 w 395"/>
                <a:gd name="T49" fmla="*/ 32 h 148"/>
                <a:gd name="T50" fmla="*/ 97 w 395"/>
                <a:gd name="T51" fmla="*/ 34 h 148"/>
                <a:gd name="T52" fmla="*/ 83 w 395"/>
                <a:gd name="T53" fmla="*/ 36 h 148"/>
                <a:gd name="T54" fmla="*/ 68 w 395"/>
                <a:gd name="T55" fmla="*/ 37 h 148"/>
                <a:gd name="T56" fmla="*/ 55 w 395"/>
                <a:gd name="T57" fmla="*/ 39 h 148"/>
                <a:gd name="T58" fmla="*/ 49 w 395"/>
                <a:gd name="T59" fmla="*/ 39 h 148"/>
                <a:gd name="T60" fmla="*/ 34 w 395"/>
                <a:gd name="T61" fmla="*/ 41 h 148"/>
                <a:gd name="T62" fmla="*/ 21 w 395"/>
                <a:gd name="T63" fmla="*/ 43 h 148"/>
                <a:gd name="T64" fmla="*/ 7 w 395"/>
                <a:gd name="T65" fmla="*/ 44 h 148"/>
                <a:gd name="T66" fmla="*/ 2 w 395"/>
                <a:gd name="T67" fmla="*/ 148 h 148"/>
                <a:gd name="T68" fmla="*/ 395 w 395"/>
                <a:gd name="T6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5" h="148">
                  <a:moveTo>
                    <a:pt x="388" y="0"/>
                  </a:moveTo>
                  <a:lnTo>
                    <a:pt x="388" y="0"/>
                  </a:lnTo>
                  <a:lnTo>
                    <a:pt x="374" y="2"/>
                  </a:lnTo>
                  <a:lnTo>
                    <a:pt x="374" y="2"/>
                  </a:lnTo>
                  <a:lnTo>
                    <a:pt x="361" y="3"/>
                  </a:lnTo>
                  <a:lnTo>
                    <a:pt x="361" y="3"/>
                  </a:lnTo>
                  <a:lnTo>
                    <a:pt x="347" y="5"/>
                  </a:lnTo>
                  <a:lnTo>
                    <a:pt x="347" y="5"/>
                  </a:lnTo>
                  <a:lnTo>
                    <a:pt x="340" y="5"/>
                  </a:lnTo>
                  <a:lnTo>
                    <a:pt x="340" y="7"/>
                  </a:lnTo>
                  <a:lnTo>
                    <a:pt x="327" y="7"/>
                  </a:lnTo>
                  <a:lnTo>
                    <a:pt x="327" y="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299" y="10"/>
                  </a:lnTo>
                  <a:lnTo>
                    <a:pt x="299" y="10"/>
                  </a:lnTo>
                  <a:lnTo>
                    <a:pt x="294" y="10"/>
                  </a:lnTo>
                  <a:lnTo>
                    <a:pt x="294" y="12"/>
                  </a:lnTo>
                  <a:lnTo>
                    <a:pt x="279" y="12"/>
                  </a:lnTo>
                  <a:lnTo>
                    <a:pt x="279" y="14"/>
                  </a:lnTo>
                  <a:lnTo>
                    <a:pt x="265" y="14"/>
                  </a:lnTo>
                  <a:lnTo>
                    <a:pt x="265" y="14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47" y="15"/>
                  </a:lnTo>
                  <a:lnTo>
                    <a:pt x="247" y="17"/>
                  </a:lnTo>
                  <a:lnTo>
                    <a:pt x="231" y="17"/>
                  </a:lnTo>
                  <a:lnTo>
                    <a:pt x="231" y="19"/>
                  </a:lnTo>
                  <a:lnTo>
                    <a:pt x="218" y="19"/>
                  </a:lnTo>
                  <a:lnTo>
                    <a:pt x="218" y="20"/>
                  </a:lnTo>
                  <a:lnTo>
                    <a:pt x="204" y="20"/>
                  </a:lnTo>
                  <a:lnTo>
                    <a:pt x="204" y="22"/>
                  </a:lnTo>
                  <a:lnTo>
                    <a:pt x="197" y="22"/>
                  </a:lnTo>
                  <a:lnTo>
                    <a:pt x="197" y="22"/>
                  </a:lnTo>
                  <a:lnTo>
                    <a:pt x="191" y="22"/>
                  </a:lnTo>
                  <a:lnTo>
                    <a:pt x="191" y="22"/>
                  </a:lnTo>
                  <a:lnTo>
                    <a:pt x="177" y="24"/>
                  </a:lnTo>
                  <a:lnTo>
                    <a:pt x="177" y="24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50" y="27"/>
                  </a:lnTo>
                  <a:lnTo>
                    <a:pt x="150" y="27"/>
                  </a:lnTo>
                  <a:lnTo>
                    <a:pt x="143" y="27"/>
                  </a:lnTo>
                  <a:lnTo>
                    <a:pt x="143" y="29"/>
                  </a:lnTo>
                  <a:lnTo>
                    <a:pt x="129" y="29"/>
                  </a:lnTo>
                  <a:lnTo>
                    <a:pt x="129" y="31"/>
                  </a:lnTo>
                  <a:lnTo>
                    <a:pt x="116" y="31"/>
                  </a:lnTo>
                  <a:lnTo>
                    <a:pt x="116" y="31"/>
                  </a:lnTo>
                  <a:lnTo>
                    <a:pt x="102" y="32"/>
                  </a:lnTo>
                  <a:lnTo>
                    <a:pt x="102" y="32"/>
                  </a:lnTo>
                  <a:lnTo>
                    <a:pt x="97" y="32"/>
                  </a:lnTo>
                  <a:lnTo>
                    <a:pt x="97" y="34"/>
                  </a:lnTo>
                  <a:lnTo>
                    <a:pt x="83" y="34"/>
                  </a:lnTo>
                  <a:lnTo>
                    <a:pt x="83" y="36"/>
                  </a:lnTo>
                  <a:lnTo>
                    <a:pt x="68" y="36"/>
                  </a:lnTo>
                  <a:lnTo>
                    <a:pt x="68" y="37"/>
                  </a:lnTo>
                  <a:lnTo>
                    <a:pt x="55" y="37"/>
                  </a:lnTo>
                  <a:lnTo>
                    <a:pt x="55" y="39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34" y="39"/>
                  </a:lnTo>
                  <a:lnTo>
                    <a:pt x="34" y="41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0" y="44"/>
                  </a:lnTo>
                  <a:lnTo>
                    <a:pt x="2" y="148"/>
                  </a:lnTo>
                  <a:lnTo>
                    <a:pt x="395" y="148"/>
                  </a:lnTo>
                  <a:lnTo>
                    <a:pt x="395" y="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7" name="Line 486"/>
            <p:cNvSpPr>
              <a:spLocks noChangeShapeType="1"/>
            </p:cNvSpPr>
            <p:nvPr/>
          </p:nvSpPr>
          <p:spPr bwMode="auto">
            <a:xfrm>
              <a:off x="1159" y="2240"/>
              <a:ext cx="28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8" name="Line 487"/>
            <p:cNvSpPr>
              <a:spLocks noChangeShapeType="1"/>
            </p:cNvSpPr>
            <p:nvPr/>
          </p:nvSpPr>
          <p:spPr bwMode="auto">
            <a:xfrm>
              <a:off x="1131" y="2242"/>
              <a:ext cx="56" cy="5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89" name="Line 488"/>
            <p:cNvSpPr>
              <a:spLocks noChangeShapeType="1"/>
            </p:cNvSpPr>
            <p:nvPr/>
          </p:nvSpPr>
          <p:spPr bwMode="auto">
            <a:xfrm>
              <a:off x="1105" y="2246"/>
              <a:ext cx="83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0" name="Line 489"/>
            <p:cNvSpPr>
              <a:spLocks noChangeShapeType="1"/>
            </p:cNvSpPr>
            <p:nvPr/>
          </p:nvSpPr>
          <p:spPr bwMode="auto">
            <a:xfrm>
              <a:off x="1075" y="2249"/>
              <a:ext cx="102" cy="10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1" name="Line 490"/>
            <p:cNvSpPr>
              <a:spLocks noChangeShapeType="1"/>
            </p:cNvSpPr>
            <p:nvPr/>
          </p:nvSpPr>
          <p:spPr bwMode="auto">
            <a:xfrm>
              <a:off x="1048" y="2252"/>
              <a:ext cx="97" cy="9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2" name="Line 491"/>
            <p:cNvSpPr>
              <a:spLocks noChangeShapeType="1"/>
            </p:cNvSpPr>
            <p:nvPr/>
          </p:nvSpPr>
          <p:spPr bwMode="auto">
            <a:xfrm>
              <a:off x="1022" y="2255"/>
              <a:ext cx="92" cy="9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3" name="Line 492"/>
            <p:cNvSpPr>
              <a:spLocks noChangeShapeType="1"/>
            </p:cNvSpPr>
            <p:nvPr/>
          </p:nvSpPr>
          <p:spPr bwMode="auto">
            <a:xfrm>
              <a:off x="993" y="2258"/>
              <a:ext cx="89" cy="9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4" name="Line 493"/>
            <p:cNvSpPr>
              <a:spLocks noChangeShapeType="1"/>
            </p:cNvSpPr>
            <p:nvPr/>
          </p:nvSpPr>
          <p:spPr bwMode="auto">
            <a:xfrm>
              <a:off x="965" y="2260"/>
              <a:ext cx="88" cy="8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5" name="Line 494"/>
            <p:cNvSpPr>
              <a:spLocks noChangeShapeType="1"/>
            </p:cNvSpPr>
            <p:nvPr/>
          </p:nvSpPr>
          <p:spPr bwMode="auto">
            <a:xfrm>
              <a:off x="939" y="2266"/>
              <a:ext cx="86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6" name="Line 495"/>
            <p:cNvSpPr>
              <a:spLocks noChangeShapeType="1"/>
            </p:cNvSpPr>
            <p:nvPr/>
          </p:nvSpPr>
          <p:spPr bwMode="auto">
            <a:xfrm>
              <a:off x="910" y="2268"/>
              <a:ext cx="80" cy="8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7" name="Line 496"/>
            <p:cNvSpPr>
              <a:spLocks noChangeShapeType="1"/>
            </p:cNvSpPr>
            <p:nvPr/>
          </p:nvSpPr>
          <p:spPr bwMode="auto">
            <a:xfrm>
              <a:off x="890" y="2278"/>
              <a:ext cx="70" cy="7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8" name="Line 497"/>
            <p:cNvSpPr>
              <a:spLocks noChangeShapeType="1"/>
            </p:cNvSpPr>
            <p:nvPr/>
          </p:nvSpPr>
          <p:spPr bwMode="auto">
            <a:xfrm>
              <a:off x="890" y="2311"/>
              <a:ext cx="39" cy="4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99" name="Line 498"/>
            <p:cNvSpPr>
              <a:spLocks noChangeShapeType="1"/>
            </p:cNvSpPr>
            <p:nvPr/>
          </p:nvSpPr>
          <p:spPr bwMode="auto">
            <a:xfrm>
              <a:off x="892" y="2341"/>
              <a:ext cx="8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0" name="Freeform 499"/>
            <p:cNvSpPr>
              <a:spLocks/>
            </p:cNvSpPr>
            <p:nvPr/>
          </p:nvSpPr>
          <p:spPr bwMode="auto">
            <a:xfrm>
              <a:off x="1559" y="1525"/>
              <a:ext cx="323" cy="585"/>
            </a:xfrm>
            <a:custGeom>
              <a:avLst/>
              <a:gdLst>
                <a:gd name="T0" fmla="*/ 51 w 432"/>
                <a:gd name="T1" fmla="*/ 12 h 776"/>
                <a:gd name="T2" fmla="*/ 32 w 432"/>
                <a:gd name="T3" fmla="*/ 22 h 776"/>
                <a:gd name="T4" fmla="*/ 0 w 432"/>
                <a:gd name="T5" fmla="*/ 41 h 776"/>
                <a:gd name="T6" fmla="*/ 19 w 432"/>
                <a:gd name="T7" fmla="*/ 73 h 776"/>
                <a:gd name="T8" fmla="*/ 31 w 432"/>
                <a:gd name="T9" fmla="*/ 94 h 776"/>
                <a:gd name="T10" fmla="*/ 41 w 432"/>
                <a:gd name="T11" fmla="*/ 114 h 776"/>
                <a:gd name="T12" fmla="*/ 58 w 432"/>
                <a:gd name="T13" fmla="*/ 140 h 776"/>
                <a:gd name="T14" fmla="*/ 73 w 432"/>
                <a:gd name="T15" fmla="*/ 169 h 776"/>
                <a:gd name="T16" fmla="*/ 85 w 432"/>
                <a:gd name="T17" fmla="*/ 186 h 776"/>
                <a:gd name="T18" fmla="*/ 104 w 432"/>
                <a:gd name="T19" fmla="*/ 218 h 776"/>
                <a:gd name="T20" fmla="*/ 116 w 432"/>
                <a:gd name="T21" fmla="*/ 240 h 776"/>
                <a:gd name="T22" fmla="*/ 129 w 432"/>
                <a:gd name="T23" fmla="*/ 264 h 776"/>
                <a:gd name="T24" fmla="*/ 143 w 432"/>
                <a:gd name="T25" fmla="*/ 284 h 776"/>
                <a:gd name="T26" fmla="*/ 158 w 432"/>
                <a:gd name="T27" fmla="*/ 313 h 776"/>
                <a:gd name="T28" fmla="*/ 168 w 432"/>
                <a:gd name="T29" fmla="*/ 330 h 776"/>
                <a:gd name="T30" fmla="*/ 184 w 432"/>
                <a:gd name="T31" fmla="*/ 357 h 776"/>
                <a:gd name="T32" fmla="*/ 201 w 432"/>
                <a:gd name="T33" fmla="*/ 385 h 776"/>
                <a:gd name="T34" fmla="*/ 214 w 432"/>
                <a:gd name="T35" fmla="*/ 408 h 776"/>
                <a:gd name="T36" fmla="*/ 228 w 432"/>
                <a:gd name="T37" fmla="*/ 429 h 776"/>
                <a:gd name="T38" fmla="*/ 247 w 432"/>
                <a:gd name="T39" fmla="*/ 461 h 776"/>
                <a:gd name="T40" fmla="*/ 257 w 432"/>
                <a:gd name="T41" fmla="*/ 480 h 776"/>
                <a:gd name="T42" fmla="*/ 269 w 432"/>
                <a:gd name="T43" fmla="*/ 502 h 776"/>
                <a:gd name="T44" fmla="*/ 286 w 432"/>
                <a:gd name="T45" fmla="*/ 529 h 776"/>
                <a:gd name="T46" fmla="*/ 299 w 432"/>
                <a:gd name="T47" fmla="*/ 553 h 776"/>
                <a:gd name="T48" fmla="*/ 311 w 432"/>
                <a:gd name="T49" fmla="*/ 572 h 776"/>
                <a:gd name="T50" fmla="*/ 326 w 432"/>
                <a:gd name="T51" fmla="*/ 602 h 776"/>
                <a:gd name="T52" fmla="*/ 342 w 432"/>
                <a:gd name="T53" fmla="*/ 624 h 776"/>
                <a:gd name="T54" fmla="*/ 354 w 432"/>
                <a:gd name="T55" fmla="*/ 646 h 776"/>
                <a:gd name="T56" fmla="*/ 360 w 432"/>
                <a:gd name="T57" fmla="*/ 772 h 776"/>
                <a:gd name="T58" fmla="*/ 383 w 432"/>
                <a:gd name="T59" fmla="*/ 764 h 776"/>
                <a:gd name="T60" fmla="*/ 400 w 432"/>
                <a:gd name="T61" fmla="*/ 750 h 776"/>
                <a:gd name="T62" fmla="*/ 417 w 432"/>
                <a:gd name="T63" fmla="*/ 735 h 776"/>
                <a:gd name="T64" fmla="*/ 425 w 432"/>
                <a:gd name="T65" fmla="*/ 721 h 776"/>
                <a:gd name="T66" fmla="*/ 430 w 432"/>
                <a:gd name="T67" fmla="*/ 711 h 776"/>
                <a:gd name="T68" fmla="*/ 420 w 432"/>
                <a:gd name="T69" fmla="*/ 595 h 776"/>
                <a:gd name="T70" fmla="*/ 403 w 432"/>
                <a:gd name="T71" fmla="*/ 566 h 776"/>
                <a:gd name="T72" fmla="*/ 383 w 432"/>
                <a:gd name="T73" fmla="*/ 532 h 776"/>
                <a:gd name="T74" fmla="*/ 367 w 432"/>
                <a:gd name="T75" fmla="*/ 505 h 776"/>
                <a:gd name="T76" fmla="*/ 354 w 432"/>
                <a:gd name="T77" fmla="*/ 483 h 776"/>
                <a:gd name="T78" fmla="*/ 343 w 432"/>
                <a:gd name="T79" fmla="*/ 464 h 776"/>
                <a:gd name="T80" fmla="*/ 330 w 432"/>
                <a:gd name="T81" fmla="*/ 441 h 776"/>
                <a:gd name="T82" fmla="*/ 318 w 432"/>
                <a:gd name="T83" fmla="*/ 422 h 776"/>
                <a:gd name="T84" fmla="*/ 306 w 432"/>
                <a:gd name="T85" fmla="*/ 402 h 776"/>
                <a:gd name="T86" fmla="*/ 294 w 432"/>
                <a:gd name="T87" fmla="*/ 383 h 776"/>
                <a:gd name="T88" fmla="*/ 281 w 432"/>
                <a:gd name="T89" fmla="*/ 356 h 776"/>
                <a:gd name="T90" fmla="*/ 264 w 432"/>
                <a:gd name="T91" fmla="*/ 328 h 776"/>
                <a:gd name="T92" fmla="*/ 247 w 432"/>
                <a:gd name="T93" fmla="*/ 298 h 776"/>
                <a:gd name="T94" fmla="*/ 230 w 432"/>
                <a:gd name="T95" fmla="*/ 271 h 776"/>
                <a:gd name="T96" fmla="*/ 213 w 432"/>
                <a:gd name="T97" fmla="*/ 240 h 776"/>
                <a:gd name="T98" fmla="*/ 201 w 432"/>
                <a:gd name="T99" fmla="*/ 223 h 776"/>
                <a:gd name="T100" fmla="*/ 189 w 432"/>
                <a:gd name="T101" fmla="*/ 199 h 776"/>
                <a:gd name="T102" fmla="*/ 177 w 432"/>
                <a:gd name="T103" fmla="*/ 181 h 776"/>
                <a:gd name="T104" fmla="*/ 165 w 432"/>
                <a:gd name="T105" fmla="*/ 160 h 776"/>
                <a:gd name="T106" fmla="*/ 153 w 432"/>
                <a:gd name="T107" fmla="*/ 141 h 776"/>
                <a:gd name="T108" fmla="*/ 143 w 432"/>
                <a:gd name="T109" fmla="*/ 121 h 776"/>
                <a:gd name="T110" fmla="*/ 126 w 432"/>
                <a:gd name="T111" fmla="*/ 94 h 776"/>
                <a:gd name="T112" fmla="*/ 107 w 432"/>
                <a:gd name="T113" fmla="*/ 60 h 776"/>
                <a:gd name="T114" fmla="*/ 90 w 432"/>
                <a:gd name="T115" fmla="*/ 31 h 776"/>
                <a:gd name="T116" fmla="*/ 73 w 432"/>
                <a:gd name="T11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2" h="776">
                  <a:moveTo>
                    <a:pt x="71" y="0"/>
                  </a:moveTo>
                  <a:lnTo>
                    <a:pt x="71" y="0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3" y="17"/>
                  </a:lnTo>
                  <a:lnTo>
                    <a:pt x="43" y="17"/>
                  </a:lnTo>
                  <a:lnTo>
                    <a:pt x="41" y="17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36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7" y="26"/>
                  </a:lnTo>
                  <a:lnTo>
                    <a:pt x="27" y="28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0" y="41"/>
                  </a:lnTo>
                  <a:lnTo>
                    <a:pt x="2" y="46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0"/>
                  </a:lnTo>
                  <a:lnTo>
                    <a:pt x="7" y="55"/>
                  </a:lnTo>
                  <a:lnTo>
                    <a:pt x="9" y="55"/>
                  </a:lnTo>
                  <a:lnTo>
                    <a:pt x="9" y="58"/>
                  </a:lnTo>
                  <a:lnTo>
                    <a:pt x="10" y="58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6" y="87"/>
                  </a:lnTo>
                  <a:lnTo>
                    <a:pt x="26" y="87"/>
                  </a:lnTo>
                  <a:lnTo>
                    <a:pt x="29" y="90"/>
                  </a:lnTo>
                  <a:lnTo>
                    <a:pt x="29" y="90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4" y="101"/>
                  </a:lnTo>
                  <a:lnTo>
                    <a:pt x="34" y="101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7" y="104"/>
                  </a:lnTo>
                  <a:lnTo>
                    <a:pt x="39" y="109"/>
                  </a:lnTo>
                  <a:lnTo>
                    <a:pt x="39" y="109"/>
                  </a:lnTo>
                  <a:lnTo>
                    <a:pt x="41" y="113"/>
                  </a:lnTo>
                  <a:lnTo>
                    <a:pt x="41" y="113"/>
                  </a:lnTo>
                  <a:lnTo>
                    <a:pt x="41" y="114"/>
                  </a:lnTo>
                  <a:lnTo>
                    <a:pt x="43" y="114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46" y="121"/>
                  </a:lnTo>
                  <a:lnTo>
                    <a:pt x="48" y="121"/>
                  </a:lnTo>
                  <a:lnTo>
                    <a:pt x="49" y="128"/>
                  </a:lnTo>
                  <a:lnTo>
                    <a:pt x="51" y="128"/>
                  </a:lnTo>
                  <a:lnTo>
                    <a:pt x="51" y="131"/>
                  </a:lnTo>
                  <a:lnTo>
                    <a:pt x="53" y="131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56" y="140"/>
                  </a:lnTo>
                  <a:lnTo>
                    <a:pt x="58" y="140"/>
                  </a:lnTo>
                  <a:lnTo>
                    <a:pt x="61" y="147"/>
                  </a:lnTo>
                  <a:lnTo>
                    <a:pt x="61" y="147"/>
                  </a:lnTo>
                  <a:lnTo>
                    <a:pt x="63" y="150"/>
                  </a:lnTo>
                  <a:lnTo>
                    <a:pt x="63" y="150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71" y="164"/>
                  </a:lnTo>
                  <a:lnTo>
                    <a:pt x="71" y="164"/>
                  </a:lnTo>
                  <a:lnTo>
                    <a:pt x="71" y="167"/>
                  </a:lnTo>
                  <a:lnTo>
                    <a:pt x="73" y="167"/>
                  </a:lnTo>
                  <a:lnTo>
                    <a:pt x="73" y="169"/>
                  </a:lnTo>
                  <a:lnTo>
                    <a:pt x="73" y="169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8" y="177"/>
                  </a:lnTo>
                  <a:lnTo>
                    <a:pt x="80" y="177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83" y="184"/>
                  </a:lnTo>
                  <a:lnTo>
                    <a:pt x="83" y="184"/>
                  </a:lnTo>
                  <a:lnTo>
                    <a:pt x="83" y="186"/>
                  </a:lnTo>
                  <a:lnTo>
                    <a:pt x="85" y="186"/>
                  </a:lnTo>
                  <a:lnTo>
                    <a:pt x="87" y="191"/>
                  </a:lnTo>
                  <a:lnTo>
                    <a:pt x="88" y="191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92" y="201"/>
                  </a:lnTo>
                  <a:lnTo>
                    <a:pt x="94" y="201"/>
                  </a:lnTo>
                  <a:lnTo>
                    <a:pt x="94" y="203"/>
                  </a:lnTo>
                  <a:lnTo>
                    <a:pt x="95" y="203"/>
                  </a:lnTo>
                  <a:lnTo>
                    <a:pt x="97" y="209"/>
                  </a:lnTo>
                  <a:lnTo>
                    <a:pt x="99" y="209"/>
                  </a:lnTo>
                  <a:lnTo>
                    <a:pt x="99" y="213"/>
                  </a:lnTo>
                  <a:lnTo>
                    <a:pt x="100" y="213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04" y="221"/>
                  </a:lnTo>
                  <a:lnTo>
                    <a:pt x="105" y="221"/>
                  </a:lnTo>
                  <a:lnTo>
                    <a:pt x="109" y="228"/>
                  </a:lnTo>
                  <a:lnTo>
                    <a:pt x="109" y="228"/>
                  </a:lnTo>
                  <a:lnTo>
                    <a:pt x="111" y="232"/>
                  </a:lnTo>
                  <a:lnTo>
                    <a:pt x="111" y="232"/>
                  </a:lnTo>
                  <a:lnTo>
                    <a:pt x="112" y="235"/>
                  </a:lnTo>
                  <a:lnTo>
                    <a:pt x="114" y="235"/>
                  </a:lnTo>
                  <a:lnTo>
                    <a:pt x="114" y="238"/>
                  </a:lnTo>
                  <a:lnTo>
                    <a:pt x="116" y="238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119" y="245"/>
                  </a:lnTo>
                  <a:lnTo>
                    <a:pt x="119" y="245"/>
                  </a:lnTo>
                  <a:lnTo>
                    <a:pt x="119" y="249"/>
                  </a:lnTo>
                  <a:lnTo>
                    <a:pt x="121" y="249"/>
                  </a:lnTo>
                  <a:lnTo>
                    <a:pt x="121" y="249"/>
                  </a:lnTo>
                  <a:lnTo>
                    <a:pt x="121" y="249"/>
                  </a:lnTo>
                  <a:lnTo>
                    <a:pt x="124" y="254"/>
                  </a:lnTo>
                  <a:lnTo>
                    <a:pt x="124" y="254"/>
                  </a:lnTo>
                  <a:lnTo>
                    <a:pt x="126" y="257"/>
                  </a:lnTo>
                  <a:lnTo>
                    <a:pt x="126" y="257"/>
                  </a:lnTo>
                  <a:lnTo>
                    <a:pt x="126" y="259"/>
                  </a:lnTo>
                  <a:lnTo>
                    <a:pt x="128" y="259"/>
                  </a:lnTo>
                  <a:lnTo>
                    <a:pt x="129" y="264"/>
                  </a:lnTo>
                  <a:lnTo>
                    <a:pt x="129" y="264"/>
                  </a:lnTo>
                  <a:lnTo>
                    <a:pt x="131" y="266"/>
                  </a:lnTo>
                  <a:lnTo>
                    <a:pt x="131" y="266"/>
                  </a:lnTo>
                  <a:lnTo>
                    <a:pt x="131" y="267"/>
                  </a:lnTo>
                  <a:lnTo>
                    <a:pt x="133" y="267"/>
                  </a:lnTo>
                  <a:lnTo>
                    <a:pt x="134" y="272"/>
                  </a:lnTo>
                  <a:lnTo>
                    <a:pt x="136" y="272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39" y="281"/>
                  </a:lnTo>
                  <a:lnTo>
                    <a:pt x="141" y="281"/>
                  </a:lnTo>
                  <a:lnTo>
                    <a:pt x="141" y="284"/>
                  </a:lnTo>
                  <a:lnTo>
                    <a:pt x="143" y="284"/>
                  </a:lnTo>
                  <a:lnTo>
                    <a:pt x="145" y="291"/>
                  </a:lnTo>
                  <a:lnTo>
                    <a:pt x="146" y="291"/>
                  </a:lnTo>
                  <a:lnTo>
                    <a:pt x="146" y="294"/>
                  </a:lnTo>
                  <a:lnTo>
                    <a:pt x="148" y="294"/>
                  </a:lnTo>
                  <a:lnTo>
                    <a:pt x="151" y="300"/>
                  </a:lnTo>
                  <a:lnTo>
                    <a:pt x="151" y="300"/>
                  </a:lnTo>
                  <a:lnTo>
                    <a:pt x="151" y="303"/>
                  </a:lnTo>
                  <a:lnTo>
                    <a:pt x="153" y="303"/>
                  </a:lnTo>
                  <a:lnTo>
                    <a:pt x="155" y="308"/>
                  </a:lnTo>
                  <a:lnTo>
                    <a:pt x="156" y="308"/>
                  </a:lnTo>
                  <a:lnTo>
                    <a:pt x="156" y="311"/>
                  </a:lnTo>
                  <a:lnTo>
                    <a:pt x="158" y="311"/>
                  </a:lnTo>
                  <a:lnTo>
                    <a:pt x="158" y="313"/>
                  </a:lnTo>
                  <a:lnTo>
                    <a:pt x="158" y="313"/>
                  </a:lnTo>
                  <a:lnTo>
                    <a:pt x="160" y="317"/>
                  </a:lnTo>
                  <a:lnTo>
                    <a:pt x="162" y="317"/>
                  </a:lnTo>
                  <a:lnTo>
                    <a:pt x="162" y="320"/>
                  </a:lnTo>
                  <a:lnTo>
                    <a:pt x="163" y="320"/>
                  </a:lnTo>
                  <a:lnTo>
                    <a:pt x="163" y="322"/>
                  </a:lnTo>
                  <a:lnTo>
                    <a:pt x="163" y="322"/>
                  </a:lnTo>
                  <a:lnTo>
                    <a:pt x="167" y="327"/>
                  </a:lnTo>
                  <a:lnTo>
                    <a:pt x="167" y="327"/>
                  </a:lnTo>
                  <a:lnTo>
                    <a:pt x="168" y="330"/>
                  </a:lnTo>
                  <a:lnTo>
                    <a:pt x="168" y="330"/>
                  </a:lnTo>
                  <a:lnTo>
                    <a:pt x="168" y="330"/>
                  </a:lnTo>
                  <a:lnTo>
                    <a:pt x="168" y="330"/>
                  </a:lnTo>
                  <a:lnTo>
                    <a:pt x="172" y="335"/>
                  </a:lnTo>
                  <a:lnTo>
                    <a:pt x="172" y="335"/>
                  </a:lnTo>
                  <a:lnTo>
                    <a:pt x="173" y="339"/>
                  </a:lnTo>
                  <a:lnTo>
                    <a:pt x="173" y="339"/>
                  </a:lnTo>
                  <a:lnTo>
                    <a:pt x="173" y="340"/>
                  </a:lnTo>
                  <a:lnTo>
                    <a:pt x="175" y="340"/>
                  </a:lnTo>
                  <a:lnTo>
                    <a:pt x="177" y="345"/>
                  </a:lnTo>
                  <a:lnTo>
                    <a:pt x="177" y="345"/>
                  </a:lnTo>
                  <a:lnTo>
                    <a:pt x="179" y="347"/>
                  </a:lnTo>
                  <a:lnTo>
                    <a:pt x="179" y="347"/>
                  </a:lnTo>
                  <a:lnTo>
                    <a:pt x="182" y="354"/>
                  </a:lnTo>
                  <a:lnTo>
                    <a:pt x="184" y="354"/>
                  </a:lnTo>
                  <a:lnTo>
                    <a:pt x="184" y="357"/>
                  </a:lnTo>
                  <a:lnTo>
                    <a:pt x="184" y="357"/>
                  </a:lnTo>
                  <a:lnTo>
                    <a:pt x="187" y="362"/>
                  </a:lnTo>
                  <a:lnTo>
                    <a:pt x="189" y="362"/>
                  </a:lnTo>
                  <a:lnTo>
                    <a:pt x="189" y="366"/>
                  </a:lnTo>
                  <a:lnTo>
                    <a:pt x="190" y="366"/>
                  </a:lnTo>
                  <a:lnTo>
                    <a:pt x="192" y="373"/>
                  </a:lnTo>
                  <a:lnTo>
                    <a:pt x="194" y="373"/>
                  </a:lnTo>
                  <a:lnTo>
                    <a:pt x="194" y="376"/>
                  </a:lnTo>
                  <a:lnTo>
                    <a:pt x="196" y="376"/>
                  </a:lnTo>
                  <a:lnTo>
                    <a:pt x="199" y="381"/>
                  </a:lnTo>
                  <a:lnTo>
                    <a:pt x="199" y="381"/>
                  </a:lnTo>
                  <a:lnTo>
                    <a:pt x="201" y="385"/>
                  </a:lnTo>
                  <a:lnTo>
                    <a:pt x="201" y="385"/>
                  </a:lnTo>
                  <a:lnTo>
                    <a:pt x="202" y="390"/>
                  </a:lnTo>
                  <a:lnTo>
                    <a:pt x="204" y="390"/>
                  </a:lnTo>
                  <a:lnTo>
                    <a:pt x="204" y="393"/>
                  </a:lnTo>
                  <a:lnTo>
                    <a:pt x="206" y="393"/>
                  </a:lnTo>
                  <a:lnTo>
                    <a:pt x="206" y="393"/>
                  </a:lnTo>
                  <a:lnTo>
                    <a:pt x="206" y="393"/>
                  </a:lnTo>
                  <a:lnTo>
                    <a:pt x="209" y="398"/>
                  </a:lnTo>
                  <a:lnTo>
                    <a:pt x="209" y="398"/>
                  </a:lnTo>
                  <a:lnTo>
                    <a:pt x="209" y="402"/>
                  </a:lnTo>
                  <a:lnTo>
                    <a:pt x="211" y="402"/>
                  </a:lnTo>
                  <a:lnTo>
                    <a:pt x="211" y="403"/>
                  </a:lnTo>
                  <a:lnTo>
                    <a:pt x="211" y="403"/>
                  </a:lnTo>
                  <a:lnTo>
                    <a:pt x="214" y="408"/>
                  </a:lnTo>
                  <a:lnTo>
                    <a:pt x="214" y="408"/>
                  </a:lnTo>
                  <a:lnTo>
                    <a:pt x="216" y="410"/>
                  </a:lnTo>
                  <a:lnTo>
                    <a:pt x="216" y="410"/>
                  </a:lnTo>
                  <a:lnTo>
                    <a:pt x="216" y="412"/>
                  </a:lnTo>
                  <a:lnTo>
                    <a:pt x="218" y="412"/>
                  </a:lnTo>
                  <a:lnTo>
                    <a:pt x="219" y="417"/>
                  </a:lnTo>
                  <a:lnTo>
                    <a:pt x="221" y="417"/>
                  </a:lnTo>
                  <a:lnTo>
                    <a:pt x="221" y="420"/>
                  </a:lnTo>
                  <a:lnTo>
                    <a:pt x="223" y="420"/>
                  </a:lnTo>
                  <a:lnTo>
                    <a:pt x="224" y="425"/>
                  </a:lnTo>
                  <a:lnTo>
                    <a:pt x="226" y="425"/>
                  </a:lnTo>
                  <a:lnTo>
                    <a:pt x="226" y="429"/>
                  </a:lnTo>
                  <a:lnTo>
                    <a:pt x="228" y="429"/>
                  </a:lnTo>
                  <a:lnTo>
                    <a:pt x="231" y="436"/>
                  </a:lnTo>
                  <a:lnTo>
                    <a:pt x="231" y="436"/>
                  </a:lnTo>
                  <a:lnTo>
                    <a:pt x="231" y="439"/>
                  </a:lnTo>
                  <a:lnTo>
                    <a:pt x="233" y="439"/>
                  </a:lnTo>
                  <a:lnTo>
                    <a:pt x="236" y="444"/>
                  </a:lnTo>
                  <a:lnTo>
                    <a:pt x="236" y="444"/>
                  </a:lnTo>
                  <a:lnTo>
                    <a:pt x="238" y="447"/>
                  </a:lnTo>
                  <a:lnTo>
                    <a:pt x="238" y="447"/>
                  </a:lnTo>
                  <a:lnTo>
                    <a:pt x="241" y="454"/>
                  </a:lnTo>
                  <a:lnTo>
                    <a:pt x="241" y="454"/>
                  </a:lnTo>
                  <a:lnTo>
                    <a:pt x="243" y="458"/>
                  </a:lnTo>
                  <a:lnTo>
                    <a:pt x="243" y="458"/>
                  </a:lnTo>
                  <a:lnTo>
                    <a:pt x="247" y="461"/>
                  </a:lnTo>
                  <a:lnTo>
                    <a:pt x="247" y="461"/>
                  </a:lnTo>
                  <a:lnTo>
                    <a:pt x="247" y="464"/>
                  </a:lnTo>
                  <a:lnTo>
                    <a:pt x="248" y="464"/>
                  </a:lnTo>
                  <a:lnTo>
                    <a:pt x="248" y="466"/>
                  </a:lnTo>
                  <a:lnTo>
                    <a:pt x="248" y="466"/>
                  </a:lnTo>
                  <a:lnTo>
                    <a:pt x="252" y="471"/>
                  </a:lnTo>
                  <a:lnTo>
                    <a:pt x="252" y="471"/>
                  </a:lnTo>
                  <a:lnTo>
                    <a:pt x="253" y="475"/>
                  </a:lnTo>
                  <a:lnTo>
                    <a:pt x="253" y="475"/>
                  </a:lnTo>
                  <a:lnTo>
                    <a:pt x="253" y="475"/>
                  </a:lnTo>
                  <a:lnTo>
                    <a:pt x="255" y="475"/>
                  </a:lnTo>
                  <a:lnTo>
                    <a:pt x="257" y="480"/>
                  </a:lnTo>
                  <a:lnTo>
                    <a:pt x="257" y="480"/>
                  </a:lnTo>
                  <a:lnTo>
                    <a:pt x="258" y="483"/>
                  </a:lnTo>
                  <a:lnTo>
                    <a:pt x="258" y="483"/>
                  </a:lnTo>
                  <a:lnTo>
                    <a:pt x="258" y="485"/>
                  </a:lnTo>
                  <a:lnTo>
                    <a:pt x="260" y="485"/>
                  </a:lnTo>
                  <a:lnTo>
                    <a:pt x="262" y="490"/>
                  </a:lnTo>
                  <a:lnTo>
                    <a:pt x="262" y="490"/>
                  </a:lnTo>
                  <a:lnTo>
                    <a:pt x="264" y="492"/>
                  </a:lnTo>
                  <a:lnTo>
                    <a:pt x="264" y="492"/>
                  </a:lnTo>
                  <a:lnTo>
                    <a:pt x="264" y="493"/>
                  </a:lnTo>
                  <a:lnTo>
                    <a:pt x="265" y="493"/>
                  </a:lnTo>
                  <a:lnTo>
                    <a:pt x="267" y="498"/>
                  </a:lnTo>
                  <a:lnTo>
                    <a:pt x="269" y="498"/>
                  </a:lnTo>
                  <a:lnTo>
                    <a:pt x="269" y="502"/>
                  </a:lnTo>
                  <a:lnTo>
                    <a:pt x="270" y="502"/>
                  </a:lnTo>
                  <a:lnTo>
                    <a:pt x="272" y="507"/>
                  </a:lnTo>
                  <a:lnTo>
                    <a:pt x="274" y="507"/>
                  </a:lnTo>
                  <a:lnTo>
                    <a:pt x="274" y="510"/>
                  </a:lnTo>
                  <a:lnTo>
                    <a:pt x="275" y="510"/>
                  </a:lnTo>
                  <a:lnTo>
                    <a:pt x="279" y="517"/>
                  </a:lnTo>
                  <a:lnTo>
                    <a:pt x="279" y="517"/>
                  </a:lnTo>
                  <a:lnTo>
                    <a:pt x="279" y="521"/>
                  </a:lnTo>
                  <a:lnTo>
                    <a:pt x="281" y="521"/>
                  </a:lnTo>
                  <a:lnTo>
                    <a:pt x="284" y="526"/>
                  </a:lnTo>
                  <a:lnTo>
                    <a:pt x="284" y="526"/>
                  </a:lnTo>
                  <a:lnTo>
                    <a:pt x="286" y="529"/>
                  </a:lnTo>
                  <a:lnTo>
                    <a:pt x="286" y="529"/>
                  </a:lnTo>
                  <a:lnTo>
                    <a:pt x="287" y="534"/>
                  </a:lnTo>
                  <a:lnTo>
                    <a:pt x="289" y="534"/>
                  </a:lnTo>
                  <a:lnTo>
                    <a:pt x="289" y="538"/>
                  </a:lnTo>
                  <a:lnTo>
                    <a:pt x="291" y="538"/>
                  </a:lnTo>
                  <a:lnTo>
                    <a:pt x="291" y="539"/>
                  </a:lnTo>
                  <a:lnTo>
                    <a:pt x="291" y="539"/>
                  </a:lnTo>
                  <a:lnTo>
                    <a:pt x="294" y="543"/>
                  </a:lnTo>
                  <a:lnTo>
                    <a:pt x="294" y="543"/>
                  </a:lnTo>
                  <a:lnTo>
                    <a:pt x="294" y="546"/>
                  </a:lnTo>
                  <a:lnTo>
                    <a:pt x="296" y="546"/>
                  </a:lnTo>
                  <a:lnTo>
                    <a:pt x="296" y="548"/>
                  </a:lnTo>
                  <a:lnTo>
                    <a:pt x="296" y="548"/>
                  </a:lnTo>
                  <a:lnTo>
                    <a:pt x="299" y="553"/>
                  </a:lnTo>
                  <a:lnTo>
                    <a:pt x="299" y="553"/>
                  </a:lnTo>
                  <a:lnTo>
                    <a:pt x="301" y="555"/>
                  </a:lnTo>
                  <a:lnTo>
                    <a:pt x="301" y="555"/>
                  </a:lnTo>
                  <a:lnTo>
                    <a:pt x="301" y="556"/>
                  </a:lnTo>
                  <a:lnTo>
                    <a:pt x="303" y="556"/>
                  </a:lnTo>
                  <a:lnTo>
                    <a:pt x="304" y="561"/>
                  </a:lnTo>
                  <a:lnTo>
                    <a:pt x="304" y="561"/>
                  </a:lnTo>
                  <a:lnTo>
                    <a:pt x="306" y="565"/>
                  </a:lnTo>
                  <a:lnTo>
                    <a:pt x="306" y="565"/>
                  </a:lnTo>
                  <a:lnTo>
                    <a:pt x="306" y="566"/>
                  </a:lnTo>
                  <a:lnTo>
                    <a:pt x="308" y="566"/>
                  </a:lnTo>
                  <a:lnTo>
                    <a:pt x="309" y="572"/>
                  </a:lnTo>
                  <a:lnTo>
                    <a:pt x="311" y="572"/>
                  </a:lnTo>
                  <a:lnTo>
                    <a:pt x="311" y="573"/>
                  </a:lnTo>
                  <a:lnTo>
                    <a:pt x="311" y="573"/>
                  </a:lnTo>
                  <a:lnTo>
                    <a:pt x="315" y="580"/>
                  </a:lnTo>
                  <a:lnTo>
                    <a:pt x="316" y="580"/>
                  </a:lnTo>
                  <a:lnTo>
                    <a:pt x="316" y="583"/>
                  </a:lnTo>
                  <a:lnTo>
                    <a:pt x="318" y="583"/>
                  </a:lnTo>
                  <a:lnTo>
                    <a:pt x="320" y="589"/>
                  </a:lnTo>
                  <a:lnTo>
                    <a:pt x="321" y="589"/>
                  </a:lnTo>
                  <a:lnTo>
                    <a:pt x="321" y="592"/>
                  </a:lnTo>
                  <a:lnTo>
                    <a:pt x="323" y="592"/>
                  </a:lnTo>
                  <a:lnTo>
                    <a:pt x="326" y="599"/>
                  </a:lnTo>
                  <a:lnTo>
                    <a:pt x="326" y="599"/>
                  </a:lnTo>
                  <a:lnTo>
                    <a:pt x="326" y="602"/>
                  </a:lnTo>
                  <a:lnTo>
                    <a:pt x="328" y="602"/>
                  </a:lnTo>
                  <a:lnTo>
                    <a:pt x="332" y="607"/>
                  </a:lnTo>
                  <a:lnTo>
                    <a:pt x="332" y="607"/>
                  </a:lnTo>
                  <a:lnTo>
                    <a:pt x="333" y="611"/>
                  </a:lnTo>
                  <a:lnTo>
                    <a:pt x="333" y="611"/>
                  </a:lnTo>
                  <a:lnTo>
                    <a:pt x="335" y="616"/>
                  </a:lnTo>
                  <a:lnTo>
                    <a:pt x="337" y="616"/>
                  </a:lnTo>
                  <a:lnTo>
                    <a:pt x="337" y="619"/>
                  </a:lnTo>
                  <a:lnTo>
                    <a:pt x="338" y="619"/>
                  </a:lnTo>
                  <a:lnTo>
                    <a:pt x="338" y="619"/>
                  </a:lnTo>
                  <a:lnTo>
                    <a:pt x="338" y="619"/>
                  </a:lnTo>
                  <a:lnTo>
                    <a:pt x="342" y="624"/>
                  </a:lnTo>
                  <a:lnTo>
                    <a:pt x="342" y="624"/>
                  </a:lnTo>
                  <a:lnTo>
                    <a:pt x="343" y="628"/>
                  </a:lnTo>
                  <a:lnTo>
                    <a:pt x="343" y="628"/>
                  </a:lnTo>
                  <a:lnTo>
                    <a:pt x="343" y="629"/>
                  </a:lnTo>
                  <a:lnTo>
                    <a:pt x="343" y="629"/>
                  </a:lnTo>
                  <a:lnTo>
                    <a:pt x="347" y="634"/>
                  </a:lnTo>
                  <a:lnTo>
                    <a:pt x="347" y="634"/>
                  </a:lnTo>
                  <a:lnTo>
                    <a:pt x="349" y="636"/>
                  </a:lnTo>
                  <a:lnTo>
                    <a:pt x="349" y="636"/>
                  </a:lnTo>
                  <a:lnTo>
                    <a:pt x="349" y="638"/>
                  </a:lnTo>
                  <a:lnTo>
                    <a:pt x="350" y="638"/>
                  </a:lnTo>
                  <a:lnTo>
                    <a:pt x="352" y="643"/>
                  </a:lnTo>
                  <a:lnTo>
                    <a:pt x="352" y="643"/>
                  </a:lnTo>
                  <a:lnTo>
                    <a:pt x="354" y="646"/>
                  </a:lnTo>
                  <a:lnTo>
                    <a:pt x="354" y="646"/>
                  </a:lnTo>
                  <a:lnTo>
                    <a:pt x="354" y="691"/>
                  </a:lnTo>
                  <a:lnTo>
                    <a:pt x="354" y="691"/>
                  </a:lnTo>
                  <a:lnTo>
                    <a:pt x="354" y="733"/>
                  </a:lnTo>
                  <a:lnTo>
                    <a:pt x="352" y="733"/>
                  </a:lnTo>
                  <a:lnTo>
                    <a:pt x="352" y="776"/>
                  </a:lnTo>
                  <a:lnTo>
                    <a:pt x="355" y="776"/>
                  </a:lnTo>
                  <a:lnTo>
                    <a:pt x="355" y="774"/>
                  </a:lnTo>
                  <a:lnTo>
                    <a:pt x="357" y="774"/>
                  </a:lnTo>
                  <a:lnTo>
                    <a:pt x="357" y="774"/>
                  </a:lnTo>
                  <a:lnTo>
                    <a:pt x="359" y="774"/>
                  </a:lnTo>
                  <a:lnTo>
                    <a:pt x="359" y="772"/>
                  </a:lnTo>
                  <a:lnTo>
                    <a:pt x="360" y="772"/>
                  </a:lnTo>
                  <a:lnTo>
                    <a:pt x="360" y="772"/>
                  </a:lnTo>
                  <a:lnTo>
                    <a:pt x="364" y="772"/>
                  </a:lnTo>
                  <a:lnTo>
                    <a:pt x="364" y="772"/>
                  </a:lnTo>
                  <a:lnTo>
                    <a:pt x="367" y="770"/>
                  </a:lnTo>
                  <a:lnTo>
                    <a:pt x="367" y="770"/>
                  </a:lnTo>
                  <a:lnTo>
                    <a:pt x="372" y="769"/>
                  </a:lnTo>
                  <a:lnTo>
                    <a:pt x="372" y="769"/>
                  </a:lnTo>
                  <a:lnTo>
                    <a:pt x="377" y="767"/>
                  </a:lnTo>
                  <a:lnTo>
                    <a:pt x="377" y="767"/>
                  </a:lnTo>
                  <a:lnTo>
                    <a:pt x="381" y="765"/>
                  </a:lnTo>
                  <a:lnTo>
                    <a:pt x="381" y="765"/>
                  </a:lnTo>
                  <a:lnTo>
                    <a:pt x="383" y="765"/>
                  </a:lnTo>
                  <a:lnTo>
                    <a:pt x="383" y="764"/>
                  </a:lnTo>
                  <a:lnTo>
                    <a:pt x="383" y="762"/>
                  </a:lnTo>
                  <a:lnTo>
                    <a:pt x="384" y="762"/>
                  </a:lnTo>
                  <a:lnTo>
                    <a:pt x="384" y="762"/>
                  </a:lnTo>
                  <a:lnTo>
                    <a:pt x="388" y="760"/>
                  </a:lnTo>
                  <a:lnTo>
                    <a:pt x="388" y="759"/>
                  </a:lnTo>
                  <a:lnTo>
                    <a:pt x="389" y="759"/>
                  </a:lnTo>
                  <a:lnTo>
                    <a:pt x="389" y="759"/>
                  </a:lnTo>
                  <a:lnTo>
                    <a:pt x="393" y="757"/>
                  </a:lnTo>
                  <a:lnTo>
                    <a:pt x="393" y="757"/>
                  </a:lnTo>
                  <a:lnTo>
                    <a:pt x="394" y="757"/>
                  </a:lnTo>
                  <a:lnTo>
                    <a:pt x="394" y="755"/>
                  </a:lnTo>
                  <a:lnTo>
                    <a:pt x="400" y="752"/>
                  </a:lnTo>
                  <a:lnTo>
                    <a:pt x="400" y="750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405" y="748"/>
                  </a:lnTo>
                  <a:lnTo>
                    <a:pt x="405" y="748"/>
                  </a:lnTo>
                  <a:lnTo>
                    <a:pt x="406" y="748"/>
                  </a:lnTo>
                  <a:lnTo>
                    <a:pt x="406" y="747"/>
                  </a:lnTo>
                  <a:lnTo>
                    <a:pt x="410" y="743"/>
                  </a:lnTo>
                  <a:lnTo>
                    <a:pt x="410" y="742"/>
                  </a:lnTo>
                  <a:lnTo>
                    <a:pt x="413" y="740"/>
                  </a:lnTo>
                  <a:lnTo>
                    <a:pt x="413" y="740"/>
                  </a:lnTo>
                  <a:lnTo>
                    <a:pt x="415" y="738"/>
                  </a:lnTo>
                  <a:lnTo>
                    <a:pt x="415" y="736"/>
                  </a:lnTo>
                  <a:lnTo>
                    <a:pt x="417" y="735"/>
                  </a:lnTo>
                  <a:lnTo>
                    <a:pt x="417" y="733"/>
                  </a:lnTo>
                  <a:lnTo>
                    <a:pt x="420" y="731"/>
                  </a:lnTo>
                  <a:lnTo>
                    <a:pt x="420" y="730"/>
                  </a:lnTo>
                  <a:lnTo>
                    <a:pt x="422" y="728"/>
                  </a:lnTo>
                  <a:lnTo>
                    <a:pt x="422" y="726"/>
                  </a:lnTo>
                  <a:lnTo>
                    <a:pt x="423" y="726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5"/>
                  </a:lnTo>
                  <a:lnTo>
                    <a:pt x="423" y="723"/>
                  </a:lnTo>
                  <a:lnTo>
                    <a:pt x="425" y="723"/>
                  </a:lnTo>
                  <a:lnTo>
                    <a:pt x="425" y="721"/>
                  </a:lnTo>
                  <a:lnTo>
                    <a:pt x="425" y="721"/>
                  </a:lnTo>
                  <a:lnTo>
                    <a:pt x="425" y="719"/>
                  </a:lnTo>
                  <a:lnTo>
                    <a:pt x="427" y="719"/>
                  </a:lnTo>
                  <a:lnTo>
                    <a:pt x="427" y="718"/>
                  </a:lnTo>
                  <a:lnTo>
                    <a:pt x="427" y="718"/>
                  </a:lnTo>
                  <a:lnTo>
                    <a:pt x="427" y="716"/>
                  </a:lnTo>
                  <a:lnTo>
                    <a:pt x="428" y="716"/>
                  </a:lnTo>
                  <a:lnTo>
                    <a:pt x="428" y="714"/>
                  </a:lnTo>
                  <a:lnTo>
                    <a:pt x="428" y="714"/>
                  </a:lnTo>
                  <a:lnTo>
                    <a:pt x="428" y="713"/>
                  </a:lnTo>
                  <a:lnTo>
                    <a:pt x="430" y="713"/>
                  </a:lnTo>
                  <a:lnTo>
                    <a:pt x="430" y="711"/>
                  </a:lnTo>
                  <a:lnTo>
                    <a:pt x="430" y="711"/>
                  </a:lnTo>
                  <a:lnTo>
                    <a:pt x="430" y="680"/>
                  </a:lnTo>
                  <a:lnTo>
                    <a:pt x="432" y="680"/>
                  </a:lnTo>
                  <a:lnTo>
                    <a:pt x="432" y="616"/>
                  </a:lnTo>
                  <a:lnTo>
                    <a:pt x="432" y="616"/>
                  </a:lnTo>
                  <a:lnTo>
                    <a:pt x="430" y="612"/>
                  </a:lnTo>
                  <a:lnTo>
                    <a:pt x="430" y="612"/>
                  </a:lnTo>
                  <a:lnTo>
                    <a:pt x="427" y="607"/>
                  </a:lnTo>
                  <a:lnTo>
                    <a:pt x="425" y="607"/>
                  </a:lnTo>
                  <a:lnTo>
                    <a:pt x="425" y="604"/>
                  </a:lnTo>
                  <a:lnTo>
                    <a:pt x="423" y="604"/>
                  </a:lnTo>
                  <a:lnTo>
                    <a:pt x="422" y="597"/>
                  </a:lnTo>
                  <a:lnTo>
                    <a:pt x="420" y="597"/>
                  </a:lnTo>
                  <a:lnTo>
                    <a:pt x="420" y="595"/>
                  </a:lnTo>
                  <a:lnTo>
                    <a:pt x="418" y="595"/>
                  </a:lnTo>
                  <a:lnTo>
                    <a:pt x="415" y="589"/>
                  </a:lnTo>
                  <a:lnTo>
                    <a:pt x="415" y="589"/>
                  </a:lnTo>
                  <a:lnTo>
                    <a:pt x="415" y="585"/>
                  </a:lnTo>
                  <a:lnTo>
                    <a:pt x="413" y="585"/>
                  </a:lnTo>
                  <a:lnTo>
                    <a:pt x="410" y="580"/>
                  </a:lnTo>
                  <a:lnTo>
                    <a:pt x="410" y="580"/>
                  </a:lnTo>
                  <a:lnTo>
                    <a:pt x="408" y="577"/>
                  </a:lnTo>
                  <a:lnTo>
                    <a:pt x="408" y="577"/>
                  </a:lnTo>
                  <a:lnTo>
                    <a:pt x="405" y="570"/>
                  </a:lnTo>
                  <a:lnTo>
                    <a:pt x="405" y="570"/>
                  </a:lnTo>
                  <a:lnTo>
                    <a:pt x="403" y="566"/>
                  </a:lnTo>
                  <a:lnTo>
                    <a:pt x="403" y="566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398" y="558"/>
                  </a:lnTo>
                  <a:lnTo>
                    <a:pt x="398" y="558"/>
                  </a:lnTo>
                  <a:lnTo>
                    <a:pt x="394" y="551"/>
                  </a:lnTo>
                  <a:lnTo>
                    <a:pt x="393" y="551"/>
                  </a:lnTo>
                  <a:lnTo>
                    <a:pt x="393" y="548"/>
                  </a:lnTo>
                  <a:lnTo>
                    <a:pt x="391" y="548"/>
                  </a:lnTo>
                  <a:lnTo>
                    <a:pt x="389" y="543"/>
                  </a:lnTo>
                  <a:lnTo>
                    <a:pt x="388" y="543"/>
                  </a:lnTo>
                  <a:lnTo>
                    <a:pt x="388" y="539"/>
                  </a:lnTo>
                  <a:lnTo>
                    <a:pt x="386" y="539"/>
                  </a:lnTo>
                  <a:lnTo>
                    <a:pt x="383" y="532"/>
                  </a:lnTo>
                  <a:lnTo>
                    <a:pt x="383" y="532"/>
                  </a:lnTo>
                  <a:lnTo>
                    <a:pt x="383" y="531"/>
                  </a:lnTo>
                  <a:lnTo>
                    <a:pt x="381" y="531"/>
                  </a:lnTo>
                  <a:lnTo>
                    <a:pt x="377" y="524"/>
                  </a:lnTo>
                  <a:lnTo>
                    <a:pt x="377" y="524"/>
                  </a:lnTo>
                  <a:lnTo>
                    <a:pt x="376" y="521"/>
                  </a:lnTo>
                  <a:lnTo>
                    <a:pt x="376" y="521"/>
                  </a:lnTo>
                  <a:lnTo>
                    <a:pt x="372" y="515"/>
                  </a:lnTo>
                  <a:lnTo>
                    <a:pt x="372" y="515"/>
                  </a:lnTo>
                  <a:lnTo>
                    <a:pt x="371" y="512"/>
                  </a:lnTo>
                  <a:lnTo>
                    <a:pt x="371" y="512"/>
                  </a:lnTo>
                  <a:lnTo>
                    <a:pt x="367" y="505"/>
                  </a:lnTo>
                  <a:lnTo>
                    <a:pt x="367" y="505"/>
                  </a:lnTo>
                  <a:lnTo>
                    <a:pt x="366" y="502"/>
                  </a:lnTo>
                  <a:lnTo>
                    <a:pt x="366" y="502"/>
                  </a:lnTo>
                  <a:lnTo>
                    <a:pt x="362" y="497"/>
                  </a:lnTo>
                  <a:lnTo>
                    <a:pt x="360" y="497"/>
                  </a:lnTo>
                  <a:lnTo>
                    <a:pt x="360" y="493"/>
                  </a:lnTo>
                  <a:lnTo>
                    <a:pt x="359" y="493"/>
                  </a:lnTo>
                  <a:lnTo>
                    <a:pt x="359" y="492"/>
                  </a:lnTo>
                  <a:lnTo>
                    <a:pt x="359" y="492"/>
                  </a:lnTo>
                  <a:lnTo>
                    <a:pt x="357" y="487"/>
                  </a:lnTo>
                  <a:lnTo>
                    <a:pt x="355" y="487"/>
                  </a:lnTo>
                  <a:lnTo>
                    <a:pt x="355" y="483"/>
                  </a:lnTo>
                  <a:lnTo>
                    <a:pt x="354" y="483"/>
                  </a:lnTo>
                  <a:lnTo>
                    <a:pt x="354" y="483"/>
                  </a:lnTo>
                  <a:lnTo>
                    <a:pt x="354" y="483"/>
                  </a:lnTo>
                  <a:lnTo>
                    <a:pt x="350" y="478"/>
                  </a:lnTo>
                  <a:lnTo>
                    <a:pt x="350" y="478"/>
                  </a:lnTo>
                  <a:lnTo>
                    <a:pt x="350" y="475"/>
                  </a:lnTo>
                  <a:lnTo>
                    <a:pt x="349" y="475"/>
                  </a:lnTo>
                  <a:lnTo>
                    <a:pt x="349" y="473"/>
                  </a:lnTo>
                  <a:lnTo>
                    <a:pt x="349" y="473"/>
                  </a:lnTo>
                  <a:lnTo>
                    <a:pt x="345" y="468"/>
                  </a:lnTo>
                  <a:lnTo>
                    <a:pt x="345" y="468"/>
                  </a:lnTo>
                  <a:lnTo>
                    <a:pt x="343" y="466"/>
                  </a:lnTo>
                  <a:lnTo>
                    <a:pt x="343" y="466"/>
                  </a:lnTo>
                  <a:lnTo>
                    <a:pt x="343" y="464"/>
                  </a:lnTo>
                  <a:lnTo>
                    <a:pt x="343" y="464"/>
                  </a:lnTo>
                  <a:lnTo>
                    <a:pt x="340" y="459"/>
                  </a:lnTo>
                  <a:lnTo>
                    <a:pt x="340" y="459"/>
                  </a:lnTo>
                  <a:lnTo>
                    <a:pt x="338" y="456"/>
                  </a:lnTo>
                  <a:lnTo>
                    <a:pt x="338" y="456"/>
                  </a:lnTo>
                  <a:lnTo>
                    <a:pt x="338" y="454"/>
                  </a:lnTo>
                  <a:lnTo>
                    <a:pt x="337" y="454"/>
                  </a:lnTo>
                  <a:lnTo>
                    <a:pt x="335" y="451"/>
                  </a:lnTo>
                  <a:lnTo>
                    <a:pt x="335" y="451"/>
                  </a:lnTo>
                  <a:lnTo>
                    <a:pt x="333" y="447"/>
                  </a:lnTo>
                  <a:lnTo>
                    <a:pt x="333" y="447"/>
                  </a:lnTo>
                  <a:lnTo>
                    <a:pt x="333" y="446"/>
                  </a:lnTo>
                  <a:lnTo>
                    <a:pt x="332" y="446"/>
                  </a:lnTo>
                  <a:lnTo>
                    <a:pt x="330" y="441"/>
                  </a:lnTo>
                  <a:lnTo>
                    <a:pt x="328" y="441"/>
                  </a:lnTo>
                  <a:lnTo>
                    <a:pt x="328" y="437"/>
                  </a:lnTo>
                  <a:lnTo>
                    <a:pt x="326" y="437"/>
                  </a:lnTo>
                  <a:lnTo>
                    <a:pt x="326" y="436"/>
                  </a:lnTo>
                  <a:lnTo>
                    <a:pt x="326" y="436"/>
                  </a:lnTo>
                  <a:lnTo>
                    <a:pt x="325" y="432"/>
                  </a:lnTo>
                  <a:lnTo>
                    <a:pt x="323" y="432"/>
                  </a:lnTo>
                  <a:lnTo>
                    <a:pt x="323" y="429"/>
                  </a:lnTo>
                  <a:lnTo>
                    <a:pt x="321" y="429"/>
                  </a:lnTo>
                  <a:lnTo>
                    <a:pt x="321" y="427"/>
                  </a:lnTo>
                  <a:lnTo>
                    <a:pt x="321" y="427"/>
                  </a:lnTo>
                  <a:lnTo>
                    <a:pt x="320" y="422"/>
                  </a:lnTo>
                  <a:lnTo>
                    <a:pt x="318" y="422"/>
                  </a:lnTo>
                  <a:lnTo>
                    <a:pt x="318" y="419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13" y="413"/>
                  </a:lnTo>
                  <a:lnTo>
                    <a:pt x="313" y="413"/>
                  </a:lnTo>
                  <a:lnTo>
                    <a:pt x="311" y="410"/>
                  </a:lnTo>
                  <a:lnTo>
                    <a:pt x="311" y="410"/>
                  </a:lnTo>
                  <a:lnTo>
                    <a:pt x="311" y="408"/>
                  </a:lnTo>
                  <a:lnTo>
                    <a:pt x="311" y="408"/>
                  </a:lnTo>
                  <a:lnTo>
                    <a:pt x="308" y="403"/>
                  </a:lnTo>
                  <a:lnTo>
                    <a:pt x="308" y="403"/>
                  </a:lnTo>
                  <a:lnTo>
                    <a:pt x="306" y="402"/>
                  </a:lnTo>
                  <a:lnTo>
                    <a:pt x="306" y="402"/>
                  </a:lnTo>
                  <a:lnTo>
                    <a:pt x="306" y="400"/>
                  </a:lnTo>
                  <a:lnTo>
                    <a:pt x="304" y="400"/>
                  </a:lnTo>
                  <a:lnTo>
                    <a:pt x="303" y="395"/>
                  </a:lnTo>
                  <a:lnTo>
                    <a:pt x="303" y="395"/>
                  </a:lnTo>
                  <a:lnTo>
                    <a:pt x="301" y="391"/>
                  </a:lnTo>
                  <a:lnTo>
                    <a:pt x="301" y="391"/>
                  </a:lnTo>
                  <a:lnTo>
                    <a:pt x="301" y="390"/>
                  </a:lnTo>
                  <a:lnTo>
                    <a:pt x="299" y="390"/>
                  </a:lnTo>
                  <a:lnTo>
                    <a:pt x="298" y="386"/>
                  </a:lnTo>
                  <a:lnTo>
                    <a:pt x="296" y="386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4" y="381"/>
                  </a:lnTo>
                  <a:lnTo>
                    <a:pt x="294" y="381"/>
                  </a:lnTo>
                  <a:lnTo>
                    <a:pt x="292" y="376"/>
                  </a:lnTo>
                  <a:lnTo>
                    <a:pt x="291" y="376"/>
                  </a:lnTo>
                  <a:lnTo>
                    <a:pt x="291" y="373"/>
                  </a:lnTo>
                  <a:lnTo>
                    <a:pt x="289" y="373"/>
                  </a:lnTo>
                  <a:lnTo>
                    <a:pt x="289" y="371"/>
                  </a:lnTo>
                  <a:lnTo>
                    <a:pt x="289" y="371"/>
                  </a:lnTo>
                  <a:lnTo>
                    <a:pt x="286" y="366"/>
                  </a:lnTo>
                  <a:lnTo>
                    <a:pt x="286" y="366"/>
                  </a:lnTo>
                  <a:lnTo>
                    <a:pt x="284" y="362"/>
                  </a:lnTo>
                  <a:lnTo>
                    <a:pt x="284" y="362"/>
                  </a:lnTo>
                  <a:lnTo>
                    <a:pt x="281" y="356"/>
                  </a:lnTo>
                  <a:lnTo>
                    <a:pt x="279" y="356"/>
                  </a:lnTo>
                  <a:lnTo>
                    <a:pt x="279" y="354"/>
                  </a:lnTo>
                  <a:lnTo>
                    <a:pt x="279" y="354"/>
                  </a:lnTo>
                  <a:lnTo>
                    <a:pt x="275" y="347"/>
                  </a:lnTo>
                  <a:lnTo>
                    <a:pt x="274" y="347"/>
                  </a:lnTo>
                  <a:lnTo>
                    <a:pt x="274" y="344"/>
                  </a:lnTo>
                  <a:lnTo>
                    <a:pt x="272" y="344"/>
                  </a:lnTo>
                  <a:lnTo>
                    <a:pt x="270" y="337"/>
                  </a:lnTo>
                  <a:lnTo>
                    <a:pt x="269" y="337"/>
                  </a:lnTo>
                  <a:lnTo>
                    <a:pt x="269" y="335"/>
                  </a:lnTo>
                  <a:lnTo>
                    <a:pt x="267" y="335"/>
                  </a:lnTo>
                  <a:lnTo>
                    <a:pt x="264" y="328"/>
                  </a:lnTo>
                  <a:lnTo>
                    <a:pt x="264" y="328"/>
                  </a:lnTo>
                  <a:lnTo>
                    <a:pt x="262" y="325"/>
                  </a:lnTo>
                  <a:lnTo>
                    <a:pt x="262" y="325"/>
                  </a:lnTo>
                  <a:lnTo>
                    <a:pt x="258" y="320"/>
                  </a:lnTo>
                  <a:lnTo>
                    <a:pt x="258" y="320"/>
                  </a:lnTo>
                  <a:lnTo>
                    <a:pt x="257" y="317"/>
                  </a:lnTo>
                  <a:lnTo>
                    <a:pt x="257" y="317"/>
                  </a:lnTo>
                  <a:lnTo>
                    <a:pt x="253" y="310"/>
                  </a:lnTo>
                  <a:lnTo>
                    <a:pt x="253" y="310"/>
                  </a:lnTo>
                  <a:lnTo>
                    <a:pt x="252" y="306"/>
                  </a:lnTo>
                  <a:lnTo>
                    <a:pt x="252" y="306"/>
                  </a:lnTo>
                  <a:lnTo>
                    <a:pt x="248" y="301"/>
                  </a:lnTo>
                  <a:lnTo>
                    <a:pt x="247" y="301"/>
                  </a:lnTo>
                  <a:lnTo>
                    <a:pt x="247" y="298"/>
                  </a:lnTo>
                  <a:lnTo>
                    <a:pt x="247" y="298"/>
                  </a:lnTo>
                  <a:lnTo>
                    <a:pt x="243" y="291"/>
                  </a:lnTo>
                  <a:lnTo>
                    <a:pt x="241" y="291"/>
                  </a:lnTo>
                  <a:lnTo>
                    <a:pt x="241" y="289"/>
                  </a:lnTo>
                  <a:lnTo>
                    <a:pt x="240" y="289"/>
                  </a:lnTo>
                  <a:lnTo>
                    <a:pt x="238" y="283"/>
                  </a:lnTo>
                  <a:lnTo>
                    <a:pt x="236" y="283"/>
                  </a:lnTo>
                  <a:lnTo>
                    <a:pt x="236" y="279"/>
                  </a:lnTo>
                  <a:lnTo>
                    <a:pt x="235" y="279"/>
                  </a:lnTo>
                  <a:lnTo>
                    <a:pt x="231" y="272"/>
                  </a:lnTo>
                  <a:lnTo>
                    <a:pt x="231" y="272"/>
                  </a:lnTo>
                  <a:lnTo>
                    <a:pt x="231" y="271"/>
                  </a:lnTo>
                  <a:lnTo>
                    <a:pt x="230" y="271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4" y="260"/>
                  </a:lnTo>
                  <a:lnTo>
                    <a:pt x="224" y="260"/>
                  </a:lnTo>
                  <a:lnTo>
                    <a:pt x="221" y="255"/>
                  </a:lnTo>
                  <a:lnTo>
                    <a:pt x="221" y="255"/>
                  </a:lnTo>
                  <a:lnTo>
                    <a:pt x="219" y="252"/>
                  </a:lnTo>
                  <a:lnTo>
                    <a:pt x="219" y="252"/>
                  </a:lnTo>
                  <a:lnTo>
                    <a:pt x="216" y="245"/>
                  </a:lnTo>
                  <a:lnTo>
                    <a:pt x="214" y="245"/>
                  </a:lnTo>
                  <a:lnTo>
                    <a:pt x="214" y="242"/>
                  </a:lnTo>
                  <a:lnTo>
                    <a:pt x="213" y="242"/>
                  </a:lnTo>
                  <a:lnTo>
                    <a:pt x="213" y="240"/>
                  </a:lnTo>
                  <a:lnTo>
                    <a:pt x="213" y="240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09" y="233"/>
                  </a:lnTo>
                  <a:lnTo>
                    <a:pt x="207" y="233"/>
                  </a:lnTo>
                  <a:lnTo>
                    <a:pt x="207" y="232"/>
                  </a:lnTo>
                  <a:lnTo>
                    <a:pt x="207" y="232"/>
                  </a:lnTo>
                  <a:lnTo>
                    <a:pt x="204" y="226"/>
                  </a:lnTo>
                  <a:lnTo>
                    <a:pt x="204" y="226"/>
                  </a:lnTo>
                  <a:lnTo>
                    <a:pt x="202" y="225"/>
                  </a:lnTo>
                  <a:lnTo>
                    <a:pt x="202" y="225"/>
                  </a:lnTo>
                  <a:lnTo>
                    <a:pt x="202" y="223"/>
                  </a:lnTo>
                  <a:lnTo>
                    <a:pt x="201" y="223"/>
                  </a:lnTo>
                  <a:lnTo>
                    <a:pt x="199" y="218"/>
                  </a:lnTo>
                  <a:lnTo>
                    <a:pt x="199" y="218"/>
                  </a:lnTo>
                  <a:lnTo>
                    <a:pt x="197" y="215"/>
                  </a:lnTo>
                  <a:lnTo>
                    <a:pt x="197" y="215"/>
                  </a:lnTo>
                  <a:lnTo>
                    <a:pt x="197" y="213"/>
                  </a:lnTo>
                  <a:lnTo>
                    <a:pt x="196" y="213"/>
                  </a:lnTo>
                  <a:lnTo>
                    <a:pt x="194" y="208"/>
                  </a:lnTo>
                  <a:lnTo>
                    <a:pt x="192" y="208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192" y="204"/>
                  </a:lnTo>
                  <a:lnTo>
                    <a:pt x="190" y="204"/>
                  </a:lnTo>
                  <a:lnTo>
                    <a:pt x="189" y="199"/>
                  </a:lnTo>
                  <a:lnTo>
                    <a:pt x="187" y="199"/>
                  </a:lnTo>
                  <a:lnTo>
                    <a:pt x="187" y="196"/>
                  </a:lnTo>
                  <a:lnTo>
                    <a:pt x="185" y="196"/>
                  </a:lnTo>
                  <a:lnTo>
                    <a:pt x="185" y="194"/>
                  </a:lnTo>
                  <a:lnTo>
                    <a:pt x="185" y="194"/>
                  </a:lnTo>
                  <a:lnTo>
                    <a:pt x="184" y="191"/>
                  </a:lnTo>
                  <a:lnTo>
                    <a:pt x="182" y="191"/>
                  </a:lnTo>
                  <a:lnTo>
                    <a:pt x="182" y="187"/>
                  </a:lnTo>
                  <a:lnTo>
                    <a:pt x="180" y="187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77" y="181"/>
                  </a:lnTo>
                  <a:lnTo>
                    <a:pt x="177" y="181"/>
                  </a:lnTo>
                  <a:lnTo>
                    <a:pt x="177" y="177"/>
                  </a:lnTo>
                  <a:lnTo>
                    <a:pt x="175" y="177"/>
                  </a:lnTo>
                  <a:lnTo>
                    <a:pt x="175" y="175"/>
                  </a:lnTo>
                  <a:lnTo>
                    <a:pt x="175" y="175"/>
                  </a:lnTo>
                  <a:lnTo>
                    <a:pt x="172" y="172"/>
                  </a:lnTo>
                  <a:lnTo>
                    <a:pt x="172" y="172"/>
                  </a:lnTo>
                  <a:lnTo>
                    <a:pt x="170" y="169"/>
                  </a:lnTo>
                  <a:lnTo>
                    <a:pt x="170" y="169"/>
                  </a:lnTo>
                  <a:lnTo>
                    <a:pt x="170" y="167"/>
                  </a:lnTo>
                  <a:lnTo>
                    <a:pt x="168" y="167"/>
                  </a:lnTo>
                  <a:lnTo>
                    <a:pt x="167" y="162"/>
                  </a:lnTo>
                  <a:lnTo>
                    <a:pt x="167" y="162"/>
                  </a:lnTo>
                  <a:lnTo>
                    <a:pt x="165" y="160"/>
                  </a:lnTo>
                  <a:lnTo>
                    <a:pt x="165" y="160"/>
                  </a:lnTo>
                  <a:lnTo>
                    <a:pt x="165" y="158"/>
                  </a:lnTo>
                  <a:lnTo>
                    <a:pt x="163" y="158"/>
                  </a:lnTo>
                  <a:lnTo>
                    <a:pt x="162" y="153"/>
                  </a:lnTo>
                  <a:lnTo>
                    <a:pt x="160" y="153"/>
                  </a:lnTo>
                  <a:lnTo>
                    <a:pt x="160" y="150"/>
                  </a:lnTo>
                  <a:lnTo>
                    <a:pt x="160" y="150"/>
                  </a:lnTo>
                  <a:lnTo>
                    <a:pt x="160" y="148"/>
                  </a:lnTo>
                  <a:lnTo>
                    <a:pt x="158" y="148"/>
                  </a:lnTo>
                  <a:lnTo>
                    <a:pt x="156" y="143"/>
                  </a:lnTo>
                  <a:lnTo>
                    <a:pt x="155" y="143"/>
                  </a:lnTo>
                  <a:lnTo>
                    <a:pt x="155" y="141"/>
                  </a:lnTo>
                  <a:lnTo>
                    <a:pt x="153" y="141"/>
                  </a:lnTo>
                  <a:lnTo>
                    <a:pt x="153" y="140"/>
                  </a:lnTo>
                  <a:lnTo>
                    <a:pt x="153" y="140"/>
                  </a:lnTo>
                  <a:lnTo>
                    <a:pt x="151" y="135"/>
                  </a:lnTo>
                  <a:lnTo>
                    <a:pt x="150" y="135"/>
                  </a:lnTo>
                  <a:lnTo>
                    <a:pt x="150" y="131"/>
                  </a:lnTo>
                  <a:lnTo>
                    <a:pt x="148" y="131"/>
                  </a:lnTo>
                  <a:lnTo>
                    <a:pt x="148" y="130"/>
                  </a:lnTo>
                  <a:lnTo>
                    <a:pt x="148" y="130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5" y="123"/>
                  </a:lnTo>
                  <a:lnTo>
                    <a:pt x="143" y="123"/>
                  </a:lnTo>
                  <a:lnTo>
                    <a:pt x="143" y="121"/>
                  </a:lnTo>
                  <a:lnTo>
                    <a:pt x="143" y="121"/>
                  </a:lnTo>
                  <a:lnTo>
                    <a:pt x="139" y="114"/>
                  </a:lnTo>
                  <a:lnTo>
                    <a:pt x="138" y="114"/>
                  </a:lnTo>
                  <a:lnTo>
                    <a:pt x="138" y="111"/>
                  </a:lnTo>
                  <a:lnTo>
                    <a:pt x="136" y="111"/>
                  </a:lnTo>
                  <a:lnTo>
                    <a:pt x="134" y="106"/>
                  </a:lnTo>
                  <a:lnTo>
                    <a:pt x="133" y="106"/>
                  </a:lnTo>
                  <a:lnTo>
                    <a:pt x="133" y="102"/>
                  </a:lnTo>
                  <a:lnTo>
                    <a:pt x="131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2" y="87"/>
                  </a:lnTo>
                  <a:lnTo>
                    <a:pt x="122" y="87"/>
                  </a:lnTo>
                  <a:lnTo>
                    <a:pt x="121" y="84"/>
                  </a:lnTo>
                  <a:lnTo>
                    <a:pt x="121" y="84"/>
                  </a:lnTo>
                  <a:lnTo>
                    <a:pt x="117" y="79"/>
                  </a:lnTo>
                  <a:lnTo>
                    <a:pt x="117" y="79"/>
                  </a:lnTo>
                  <a:lnTo>
                    <a:pt x="116" y="75"/>
                  </a:lnTo>
                  <a:lnTo>
                    <a:pt x="116" y="75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11" y="65"/>
                  </a:lnTo>
                  <a:lnTo>
                    <a:pt x="111" y="65"/>
                  </a:lnTo>
                  <a:lnTo>
                    <a:pt x="107" y="60"/>
                  </a:lnTo>
                  <a:lnTo>
                    <a:pt x="105" y="60"/>
                  </a:lnTo>
                  <a:lnTo>
                    <a:pt x="105" y="56"/>
                  </a:lnTo>
                  <a:lnTo>
                    <a:pt x="104" y="56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00" y="46"/>
                  </a:lnTo>
                  <a:lnTo>
                    <a:pt x="99" y="46"/>
                  </a:lnTo>
                  <a:lnTo>
                    <a:pt x="95" y="41"/>
                  </a:lnTo>
                  <a:lnTo>
                    <a:pt x="95" y="41"/>
                  </a:lnTo>
                  <a:lnTo>
                    <a:pt x="95" y="38"/>
                  </a:lnTo>
                  <a:lnTo>
                    <a:pt x="94" y="38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0" y="14"/>
                  </a:lnTo>
                  <a:lnTo>
                    <a:pt x="80" y="14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1" name="Line 500"/>
            <p:cNvSpPr>
              <a:spLocks noChangeShapeType="1"/>
            </p:cNvSpPr>
            <p:nvPr/>
          </p:nvSpPr>
          <p:spPr bwMode="auto">
            <a:xfrm flipV="1">
              <a:off x="1625" y="1626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2" name="Line 501"/>
            <p:cNvSpPr>
              <a:spLocks noChangeShapeType="1"/>
            </p:cNvSpPr>
            <p:nvPr/>
          </p:nvSpPr>
          <p:spPr bwMode="auto">
            <a:xfrm flipV="1">
              <a:off x="1635" y="1645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3" name="Line 502"/>
            <p:cNvSpPr>
              <a:spLocks noChangeShapeType="1"/>
            </p:cNvSpPr>
            <p:nvPr/>
          </p:nvSpPr>
          <p:spPr bwMode="auto">
            <a:xfrm flipV="1">
              <a:off x="1648" y="1665"/>
              <a:ext cx="45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4" name="Line 503"/>
            <p:cNvSpPr>
              <a:spLocks noChangeShapeType="1"/>
            </p:cNvSpPr>
            <p:nvPr/>
          </p:nvSpPr>
          <p:spPr bwMode="auto">
            <a:xfrm flipV="1">
              <a:off x="1661" y="1685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5" name="Line 504"/>
            <p:cNvSpPr>
              <a:spLocks noChangeShapeType="1"/>
            </p:cNvSpPr>
            <p:nvPr/>
          </p:nvSpPr>
          <p:spPr bwMode="auto">
            <a:xfrm flipV="1">
              <a:off x="1668" y="1702"/>
              <a:ext cx="47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6" name="Line 505"/>
            <p:cNvSpPr>
              <a:spLocks noChangeShapeType="1"/>
            </p:cNvSpPr>
            <p:nvPr/>
          </p:nvSpPr>
          <p:spPr bwMode="auto">
            <a:xfrm flipV="1">
              <a:off x="1682" y="1724"/>
              <a:ext cx="44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7" name="Line 506"/>
            <p:cNvSpPr>
              <a:spLocks noChangeShapeType="1"/>
            </p:cNvSpPr>
            <p:nvPr/>
          </p:nvSpPr>
          <p:spPr bwMode="auto">
            <a:xfrm flipV="1">
              <a:off x="1693" y="1744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8" name="Line 507"/>
            <p:cNvSpPr>
              <a:spLocks noChangeShapeType="1"/>
            </p:cNvSpPr>
            <p:nvPr/>
          </p:nvSpPr>
          <p:spPr bwMode="auto">
            <a:xfrm flipV="1">
              <a:off x="1704" y="1762"/>
              <a:ext cx="44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9" name="Line 508"/>
            <p:cNvSpPr>
              <a:spLocks noChangeShapeType="1"/>
            </p:cNvSpPr>
            <p:nvPr/>
          </p:nvSpPr>
          <p:spPr bwMode="auto">
            <a:xfrm flipV="1">
              <a:off x="1715" y="1781"/>
              <a:ext cx="45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0" name="Line 509"/>
            <p:cNvSpPr>
              <a:spLocks noChangeShapeType="1"/>
            </p:cNvSpPr>
            <p:nvPr/>
          </p:nvSpPr>
          <p:spPr bwMode="auto">
            <a:xfrm flipV="1">
              <a:off x="1728" y="1801"/>
              <a:ext cx="44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1" name="Line 510"/>
            <p:cNvSpPr>
              <a:spLocks noChangeShapeType="1"/>
            </p:cNvSpPr>
            <p:nvPr/>
          </p:nvSpPr>
          <p:spPr bwMode="auto">
            <a:xfrm flipV="1">
              <a:off x="1737" y="1821"/>
              <a:ext cx="47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2" name="Line 511"/>
            <p:cNvSpPr>
              <a:spLocks noChangeShapeType="1"/>
            </p:cNvSpPr>
            <p:nvPr/>
          </p:nvSpPr>
          <p:spPr bwMode="auto">
            <a:xfrm flipV="1">
              <a:off x="1748" y="1840"/>
              <a:ext cx="47" cy="4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3" name="Line 512"/>
            <p:cNvSpPr>
              <a:spLocks noChangeShapeType="1"/>
            </p:cNvSpPr>
            <p:nvPr/>
          </p:nvSpPr>
          <p:spPr bwMode="auto">
            <a:xfrm flipV="1">
              <a:off x="1761" y="1860"/>
              <a:ext cx="44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4" name="Line 513"/>
            <p:cNvSpPr>
              <a:spLocks noChangeShapeType="1"/>
            </p:cNvSpPr>
            <p:nvPr/>
          </p:nvSpPr>
          <p:spPr bwMode="auto">
            <a:xfrm flipV="1">
              <a:off x="1773" y="1878"/>
              <a:ext cx="44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5" name="Line 514"/>
            <p:cNvSpPr>
              <a:spLocks noChangeShapeType="1"/>
            </p:cNvSpPr>
            <p:nvPr/>
          </p:nvSpPr>
          <p:spPr bwMode="auto">
            <a:xfrm flipV="1">
              <a:off x="1784" y="1898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6" name="Line 515"/>
            <p:cNvSpPr>
              <a:spLocks noChangeShapeType="1"/>
            </p:cNvSpPr>
            <p:nvPr/>
          </p:nvSpPr>
          <p:spPr bwMode="auto">
            <a:xfrm flipV="1">
              <a:off x="1795" y="1917"/>
              <a:ext cx="44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7" name="Line 516"/>
            <p:cNvSpPr>
              <a:spLocks noChangeShapeType="1"/>
            </p:cNvSpPr>
            <p:nvPr/>
          </p:nvSpPr>
          <p:spPr bwMode="auto">
            <a:xfrm flipV="1">
              <a:off x="1806" y="1937"/>
              <a:ext cx="45" cy="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8" name="Line 517"/>
            <p:cNvSpPr>
              <a:spLocks noChangeShapeType="1"/>
            </p:cNvSpPr>
            <p:nvPr/>
          </p:nvSpPr>
          <p:spPr bwMode="auto">
            <a:xfrm flipV="1">
              <a:off x="1819" y="1958"/>
              <a:ext cx="45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9" name="Line 518"/>
            <p:cNvSpPr>
              <a:spLocks noChangeShapeType="1"/>
            </p:cNvSpPr>
            <p:nvPr/>
          </p:nvSpPr>
          <p:spPr bwMode="auto">
            <a:xfrm flipV="1">
              <a:off x="1823" y="1976"/>
              <a:ext cx="50" cy="5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0" name="Line 519"/>
            <p:cNvSpPr>
              <a:spLocks noChangeShapeType="1"/>
            </p:cNvSpPr>
            <p:nvPr/>
          </p:nvSpPr>
          <p:spPr bwMode="auto">
            <a:xfrm flipV="1">
              <a:off x="1823" y="2000"/>
              <a:ext cx="58" cy="5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1" name="Line 520"/>
            <p:cNvSpPr>
              <a:spLocks noChangeShapeType="1"/>
            </p:cNvSpPr>
            <p:nvPr/>
          </p:nvSpPr>
          <p:spPr bwMode="auto">
            <a:xfrm flipV="1">
              <a:off x="1820" y="2030"/>
              <a:ext cx="61" cy="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2" name="Line 521"/>
            <p:cNvSpPr>
              <a:spLocks noChangeShapeType="1"/>
            </p:cNvSpPr>
            <p:nvPr/>
          </p:nvSpPr>
          <p:spPr bwMode="auto">
            <a:xfrm flipV="1">
              <a:off x="1839" y="2062"/>
              <a:ext cx="41" cy="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3" name="Freeform 522"/>
            <p:cNvSpPr>
              <a:spLocks/>
            </p:cNvSpPr>
            <p:nvPr/>
          </p:nvSpPr>
          <p:spPr bwMode="auto">
            <a:xfrm>
              <a:off x="1606" y="1521"/>
              <a:ext cx="282" cy="541"/>
            </a:xfrm>
            <a:custGeom>
              <a:avLst/>
              <a:gdLst>
                <a:gd name="T0" fmla="*/ 0 w 374"/>
                <a:gd name="T1" fmla="*/ 6 h 717"/>
                <a:gd name="T2" fmla="*/ 363 w 374"/>
                <a:gd name="T3" fmla="*/ 627 h 717"/>
                <a:gd name="T4" fmla="*/ 363 w 374"/>
                <a:gd name="T5" fmla="*/ 717 h 717"/>
                <a:gd name="T6" fmla="*/ 374 w 374"/>
                <a:gd name="T7" fmla="*/ 717 h 717"/>
                <a:gd name="T8" fmla="*/ 374 w 374"/>
                <a:gd name="T9" fmla="*/ 625 h 717"/>
                <a:gd name="T10" fmla="*/ 8 w 374"/>
                <a:gd name="T11" fmla="*/ 0 h 717"/>
                <a:gd name="T12" fmla="*/ 0 w 374"/>
                <a:gd name="T13" fmla="*/ 6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17">
                  <a:moveTo>
                    <a:pt x="0" y="6"/>
                  </a:moveTo>
                  <a:lnTo>
                    <a:pt x="363" y="627"/>
                  </a:lnTo>
                  <a:lnTo>
                    <a:pt x="363" y="717"/>
                  </a:lnTo>
                  <a:lnTo>
                    <a:pt x="374" y="717"/>
                  </a:lnTo>
                  <a:lnTo>
                    <a:pt x="374" y="625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4" name="Freeform 523"/>
            <p:cNvSpPr>
              <a:spLocks/>
            </p:cNvSpPr>
            <p:nvPr/>
          </p:nvSpPr>
          <p:spPr bwMode="auto">
            <a:xfrm>
              <a:off x="1552" y="1552"/>
              <a:ext cx="274" cy="558"/>
            </a:xfrm>
            <a:custGeom>
              <a:avLst/>
              <a:gdLst>
                <a:gd name="T0" fmla="*/ 0 w 366"/>
                <a:gd name="T1" fmla="*/ 7 h 740"/>
                <a:gd name="T2" fmla="*/ 356 w 366"/>
                <a:gd name="T3" fmla="*/ 612 h 740"/>
                <a:gd name="T4" fmla="*/ 356 w 366"/>
                <a:gd name="T5" fmla="*/ 740 h 740"/>
                <a:gd name="T6" fmla="*/ 366 w 366"/>
                <a:gd name="T7" fmla="*/ 740 h 740"/>
                <a:gd name="T8" fmla="*/ 366 w 366"/>
                <a:gd name="T9" fmla="*/ 609 h 740"/>
                <a:gd name="T10" fmla="*/ 9 w 366"/>
                <a:gd name="T11" fmla="*/ 0 h 740"/>
                <a:gd name="T12" fmla="*/ 0 w 366"/>
                <a:gd name="T13" fmla="*/ 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740">
                  <a:moveTo>
                    <a:pt x="0" y="7"/>
                  </a:moveTo>
                  <a:lnTo>
                    <a:pt x="356" y="612"/>
                  </a:lnTo>
                  <a:lnTo>
                    <a:pt x="356" y="740"/>
                  </a:lnTo>
                  <a:lnTo>
                    <a:pt x="366" y="740"/>
                  </a:lnTo>
                  <a:lnTo>
                    <a:pt x="366" y="609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5" name="Rectangle 524"/>
            <p:cNvSpPr>
              <a:spLocks noChangeArrowheads="1"/>
            </p:cNvSpPr>
            <p:nvPr/>
          </p:nvSpPr>
          <p:spPr bwMode="auto">
            <a:xfrm>
              <a:off x="1823" y="2009"/>
              <a:ext cx="5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6" name="Freeform 525"/>
            <p:cNvSpPr>
              <a:spLocks/>
            </p:cNvSpPr>
            <p:nvPr/>
          </p:nvSpPr>
          <p:spPr bwMode="auto">
            <a:xfrm>
              <a:off x="2051" y="2132"/>
              <a:ext cx="41" cy="265"/>
            </a:xfrm>
            <a:custGeom>
              <a:avLst/>
              <a:gdLst>
                <a:gd name="T0" fmla="*/ 0 w 55"/>
                <a:gd name="T1" fmla="*/ 6 h 350"/>
                <a:gd name="T2" fmla="*/ 55 w 55"/>
                <a:gd name="T3" fmla="*/ 0 h 350"/>
                <a:gd name="T4" fmla="*/ 55 w 55"/>
                <a:gd name="T5" fmla="*/ 350 h 350"/>
                <a:gd name="T6" fmla="*/ 0 w 55"/>
                <a:gd name="T7" fmla="*/ 350 h 350"/>
                <a:gd name="T8" fmla="*/ 0 w 55"/>
                <a:gd name="T9" fmla="*/ 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50">
                  <a:moveTo>
                    <a:pt x="0" y="6"/>
                  </a:moveTo>
                  <a:lnTo>
                    <a:pt x="55" y="0"/>
                  </a:lnTo>
                  <a:lnTo>
                    <a:pt x="55" y="350"/>
                  </a:lnTo>
                  <a:lnTo>
                    <a:pt x="0" y="35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7" name="Freeform 526"/>
            <p:cNvSpPr>
              <a:spLocks/>
            </p:cNvSpPr>
            <p:nvPr/>
          </p:nvSpPr>
          <p:spPr bwMode="auto">
            <a:xfrm>
              <a:off x="2046" y="2127"/>
              <a:ext cx="50" cy="273"/>
            </a:xfrm>
            <a:custGeom>
              <a:avLst/>
              <a:gdLst>
                <a:gd name="T0" fmla="*/ 10 w 66"/>
                <a:gd name="T1" fmla="*/ 18 h 362"/>
                <a:gd name="T2" fmla="*/ 56 w 66"/>
                <a:gd name="T3" fmla="*/ 12 h 362"/>
                <a:gd name="T4" fmla="*/ 56 w 66"/>
                <a:gd name="T5" fmla="*/ 352 h 362"/>
                <a:gd name="T6" fmla="*/ 10 w 66"/>
                <a:gd name="T7" fmla="*/ 352 h 362"/>
                <a:gd name="T8" fmla="*/ 10 w 66"/>
                <a:gd name="T9" fmla="*/ 18 h 362"/>
                <a:gd name="T10" fmla="*/ 0 w 66"/>
                <a:gd name="T11" fmla="*/ 8 h 362"/>
                <a:gd name="T12" fmla="*/ 0 w 66"/>
                <a:gd name="T13" fmla="*/ 362 h 362"/>
                <a:gd name="T14" fmla="*/ 66 w 66"/>
                <a:gd name="T15" fmla="*/ 362 h 362"/>
                <a:gd name="T16" fmla="*/ 66 w 66"/>
                <a:gd name="T17" fmla="*/ 0 h 362"/>
                <a:gd name="T18" fmla="*/ 0 w 66"/>
                <a:gd name="T19" fmla="*/ 8 h 362"/>
                <a:gd name="T20" fmla="*/ 10 w 66"/>
                <a:gd name="T21" fmla="*/ 1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62">
                  <a:moveTo>
                    <a:pt x="10" y="18"/>
                  </a:moveTo>
                  <a:lnTo>
                    <a:pt x="56" y="12"/>
                  </a:lnTo>
                  <a:lnTo>
                    <a:pt x="56" y="352"/>
                  </a:lnTo>
                  <a:lnTo>
                    <a:pt x="10" y="352"/>
                  </a:lnTo>
                  <a:lnTo>
                    <a:pt x="10" y="18"/>
                  </a:lnTo>
                  <a:lnTo>
                    <a:pt x="0" y="8"/>
                  </a:lnTo>
                  <a:lnTo>
                    <a:pt x="0" y="362"/>
                  </a:lnTo>
                  <a:lnTo>
                    <a:pt x="66" y="362"/>
                  </a:lnTo>
                  <a:lnTo>
                    <a:pt x="66" y="0"/>
                  </a:lnTo>
                  <a:lnTo>
                    <a:pt x="0" y="8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8" name="Freeform 527"/>
            <p:cNvSpPr>
              <a:spLocks/>
            </p:cNvSpPr>
            <p:nvPr/>
          </p:nvSpPr>
          <p:spPr bwMode="auto">
            <a:xfrm>
              <a:off x="887" y="2110"/>
              <a:ext cx="1347" cy="165"/>
            </a:xfrm>
            <a:custGeom>
              <a:avLst/>
              <a:gdLst>
                <a:gd name="T0" fmla="*/ 1 w 1786"/>
                <a:gd name="T1" fmla="*/ 217 h 217"/>
                <a:gd name="T2" fmla="*/ 1786 w 1786"/>
                <a:gd name="T3" fmla="*/ 10 h 217"/>
                <a:gd name="T4" fmla="*/ 1785 w 1786"/>
                <a:gd name="T5" fmla="*/ 0 h 217"/>
                <a:gd name="T6" fmla="*/ 0 w 1786"/>
                <a:gd name="T7" fmla="*/ 207 h 217"/>
                <a:gd name="T8" fmla="*/ 1 w 1786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17">
                  <a:moveTo>
                    <a:pt x="1" y="217"/>
                  </a:moveTo>
                  <a:lnTo>
                    <a:pt x="1786" y="10"/>
                  </a:lnTo>
                  <a:lnTo>
                    <a:pt x="1785" y="0"/>
                  </a:lnTo>
                  <a:lnTo>
                    <a:pt x="0" y="207"/>
                  </a:lnTo>
                  <a:lnTo>
                    <a:pt x="1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9" name="Rectangle 528"/>
            <p:cNvSpPr>
              <a:spLocks noChangeArrowheads="1"/>
            </p:cNvSpPr>
            <p:nvPr/>
          </p:nvSpPr>
          <p:spPr bwMode="auto">
            <a:xfrm>
              <a:off x="890" y="2343"/>
              <a:ext cx="2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0" name="Rectangle 529"/>
            <p:cNvSpPr>
              <a:spLocks noChangeArrowheads="1"/>
            </p:cNvSpPr>
            <p:nvPr/>
          </p:nvSpPr>
          <p:spPr bwMode="auto">
            <a:xfrm>
              <a:off x="1228" y="2343"/>
              <a:ext cx="39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1" name="Rectangle 530"/>
            <p:cNvSpPr>
              <a:spLocks noChangeArrowheads="1"/>
            </p:cNvSpPr>
            <p:nvPr/>
          </p:nvSpPr>
          <p:spPr bwMode="auto">
            <a:xfrm>
              <a:off x="1665" y="2343"/>
              <a:ext cx="3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2" name="Rectangle 531"/>
            <p:cNvSpPr>
              <a:spLocks noChangeArrowheads="1"/>
            </p:cNvSpPr>
            <p:nvPr/>
          </p:nvSpPr>
          <p:spPr bwMode="auto">
            <a:xfrm>
              <a:off x="2292" y="1257"/>
              <a:ext cx="9" cy="1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3" name="Rectangle 532"/>
            <p:cNvSpPr>
              <a:spLocks noChangeArrowheads="1"/>
            </p:cNvSpPr>
            <p:nvPr/>
          </p:nvSpPr>
          <p:spPr bwMode="auto">
            <a:xfrm>
              <a:off x="2227" y="1256"/>
              <a:ext cx="8" cy="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4" name="Rectangle 533"/>
            <p:cNvSpPr>
              <a:spLocks noChangeArrowheads="1"/>
            </p:cNvSpPr>
            <p:nvPr/>
          </p:nvSpPr>
          <p:spPr bwMode="auto">
            <a:xfrm>
              <a:off x="1606" y="2396"/>
              <a:ext cx="75" cy="12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5" name="Freeform 534"/>
            <p:cNvSpPr>
              <a:spLocks/>
            </p:cNvSpPr>
            <p:nvPr/>
          </p:nvSpPr>
          <p:spPr bwMode="auto">
            <a:xfrm>
              <a:off x="1603" y="2394"/>
              <a:ext cx="83" cy="133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1 w 111"/>
                <a:gd name="T11" fmla="*/ 10 h 178"/>
                <a:gd name="T12" fmla="*/ 101 w 111"/>
                <a:gd name="T13" fmla="*/ 10 h 178"/>
                <a:gd name="T14" fmla="*/ 101 w 111"/>
                <a:gd name="T15" fmla="*/ 168 h 178"/>
                <a:gd name="T16" fmla="*/ 11 w 111"/>
                <a:gd name="T17" fmla="*/ 168 h 178"/>
                <a:gd name="T18" fmla="*/ 11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1" y="10"/>
                  </a:lnTo>
                  <a:lnTo>
                    <a:pt x="101" y="10"/>
                  </a:lnTo>
                  <a:lnTo>
                    <a:pt x="101" y="168"/>
                  </a:lnTo>
                  <a:lnTo>
                    <a:pt x="11" y="168"/>
                  </a:lnTo>
                  <a:lnTo>
                    <a:pt x="1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6" name="Freeform 535"/>
            <p:cNvSpPr>
              <a:spLocks/>
            </p:cNvSpPr>
            <p:nvPr/>
          </p:nvSpPr>
          <p:spPr bwMode="auto">
            <a:xfrm>
              <a:off x="1625" y="2438"/>
              <a:ext cx="41" cy="41"/>
            </a:xfrm>
            <a:custGeom>
              <a:avLst/>
              <a:gdLst>
                <a:gd name="T0" fmla="*/ 0 w 54"/>
                <a:gd name="T1" fmla="*/ 27 h 54"/>
                <a:gd name="T2" fmla="*/ 2 w 54"/>
                <a:gd name="T3" fmla="*/ 37 h 54"/>
                <a:gd name="T4" fmla="*/ 8 w 54"/>
                <a:gd name="T5" fmla="*/ 48 h 54"/>
                <a:gd name="T6" fmla="*/ 17 w 54"/>
                <a:gd name="T7" fmla="*/ 53 h 54"/>
                <a:gd name="T8" fmla="*/ 27 w 54"/>
                <a:gd name="T9" fmla="*/ 54 h 54"/>
                <a:gd name="T10" fmla="*/ 37 w 54"/>
                <a:gd name="T11" fmla="*/ 53 h 54"/>
                <a:gd name="T12" fmla="*/ 46 w 54"/>
                <a:gd name="T13" fmla="*/ 48 h 54"/>
                <a:gd name="T14" fmla="*/ 53 w 54"/>
                <a:gd name="T15" fmla="*/ 37 h 54"/>
                <a:gd name="T16" fmla="*/ 54 w 54"/>
                <a:gd name="T17" fmla="*/ 27 h 54"/>
                <a:gd name="T18" fmla="*/ 53 w 54"/>
                <a:gd name="T19" fmla="*/ 17 h 54"/>
                <a:gd name="T20" fmla="*/ 46 w 54"/>
                <a:gd name="T21" fmla="*/ 8 h 54"/>
                <a:gd name="T22" fmla="*/ 37 w 54"/>
                <a:gd name="T23" fmla="*/ 2 h 54"/>
                <a:gd name="T24" fmla="*/ 27 w 54"/>
                <a:gd name="T25" fmla="*/ 0 h 54"/>
                <a:gd name="T26" fmla="*/ 17 w 54"/>
                <a:gd name="T27" fmla="*/ 2 h 54"/>
                <a:gd name="T28" fmla="*/ 8 w 54"/>
                <a:gd name="T29" fmla="*/ 8 h 54"/>
                <a:gd name="T30" fmla="*/ 2 w 54"/>
                <a:gd name="T31" fmla="*/ 17 h 54"/>
                <a:gd name="T32" fmla="*/ 0 w 54"/>
                <a:gd name="T33" fmla="*/ 27 h 54"/>
                <a:gd name="T34" fmla="*/ 10 w 54"/>
                <a:gd name="T35" fmla="*/ 27 h 54"/>
                <a:gd name="T36" fmla="*/ 12 w 54"/>
                <a:gd name="T37" fmla="*/ 22 h 54"/>
                <a:gd name="T38" fmla="*/ 15 w 54"/>
                <a:gd name="T39" fmla="*/ 15 h 54"/>
                <a:gd name="T40" fmla="*/ 20 w 54"/>
                <a:gd name="T41" fmla="*/ 12 h 54"/>
                <a:gd name="T42" fmla="*/ 27 w 54"/>
                <a:gd name="T43" fmla="*/ 10 h 54"/>
                <a:gd name="T44" fmla="*/ 34 w 54"/>
                <a:gd name="T45" fmla="*/ 12 h 54"/>
                <a:gd name="T46" fmla="*/ 39 w 54"/>
                <a:gd name="T47" fmla="*/ 15 h 54"/>
                <a:gd name="T48" fmla="*/ 42 w 54"/>
                <a:gd name="T49" fmla="*/ 22 h 54"/>
                <a:gd name="T50" fmla="*/ 44 w 54"/>
                <a:gd name="T51" fmla="*/ 27 h 54"/>
                <a:gd name="T52" fmla="*/ 42 w 54"/>
                <a:gd name="T53" fmla="*/ 34 h 54"/>
                <a:gd name="T54" fmla="*/ 39 w 54"/>
                <a:gd name="T55" fmla="*/ 39 h 54"/>
                <a:gd name="T56" fmla="*/ 34 w 54"/>
                <a:gd name="T57" fmla="*/ 42 h 54"/>
                <a:gd name="T58" fmla="*/ 27 w 54"/>
                <a:gd name="T59" fmla="*/ 44 h 54"/>
                <a:gd name="T60" fmla="*/ 20 w 54"/>
                <a:gd name="T61" fmla="*/ 42 h 54"/>
                <a:gd name="T62" fmla="*/ 15 w 54"/>
                <a:gd name="T63" fmla="*/ 39 h 54"/>
                <a:gd name="T64" fmla="*/ 12 w 54"/>
                <a:gd name="T65" fmla="*/ 32 h 54"/>
                <a:gd name="T66" fmla="*/ 10 w 54"/>
                <a:gd name="T67" fmla="*/ 27 h 54"/>
                <a:gd name="T68" fmla="*/ 0 w 54"/>
                <a:gd name="T6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54">
                  <a:moveTo>
                    <a:pt x="0" y="27"/>
                  </a:moveTo>
                  <a:lnTo>
                    <a:pt x="2" y="37"/>
                  </a:lnTo>
                  <a:lnTo>
                    <a:pt x="8" y="48"/>
                  </a:lnTo>
                  <a:lnTo>
                    <a:pt x="17" y="53"/>
                  </a:lnTo>
                  <a:lnTo>
                    <a:pt x="27" y="54"/>
                  </a:lnTo>
                  <a:lnTo>
                    <a:pt x="37" y="53"/>
                  </a:lnTo>
                  <a:lnTo>
                    <a:pt x="46" y="48"/>
                  </a:lnTo>
                  <a:lnTo>
                    <a:pt x="53" y="37"/>
                  </a:lnTo>
                  <a:lnTo>
                    <a:pt x="54" y="27"/>
                  </a:lnTo>
                  <a:lnTo>
                    <a:pt x="53" y="17"/>
                  </a:lnTo>
                  <a:lnTo>
                    <a:pt x="46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5" y="15"/>
                  </a:lnTo>
                  <a:lnTo>
                    <a:pt x="20" y="12"/>
                  </a:lnTo>
                  <a:lnTo>
                    <a:pt x="27" y="10"/>
                  </a:lnTo>
                  <a:lnTo>
                    <a:pt x="34" y="12"/>
                  </a:lnTo>
                  <a:lnTo>
                    <a:pt x="39" y="15"/>
                  </a:lnTo>
                  <a:lnTo>
                    <a:pt x="42" y="22"/>
                  </a:lnTo>
                  <a:lnTo>
                    <a:pt x="44" y="27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4" y="42"/>
                  </a:lnTo>
                  <a:lnTo>
                    <a:pt x="27" y="44"/>
                  </a:lnTo>
                  <a:lnTo>
                    <a:pt x="20" y="42"/>
                  </a:lnTo>
                  <a:lnTo>
                    <a:pt x="15" y="39"/>
                  </a:lnTo>
                  <a:lnTo>
                    <a:pt x="12" y="32"/>
                  </a:lnTo>
                  <a:lnTo>
                    <a:pt x="1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7" name="Rectangle 536"/>
            <p:cNvSpPr>
              <a:spLocks noChangeArrowheads="1"/>
            </p:cNvSpPr>
            <p:nvPr/>
          </p:nvSpPr>
          <p:spPr bwMode="auto">
            <a:xfrm>
              <a:off x="1642" y="2415"/>
              <a:ext cx="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8" name="Rectangle 537"/>
            <p:cNvSpPr>
              <a:spLocks noChangeArrowheads="1"/>
            </p:cNvSpPr>
            <p:nvPr/>
          </p:nvSpPr>
          <p:spPr bwMode="auto">
            <a:xfrm>
              <a:off x="1642" y="2477"/>
              <a:ext cx="8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9" name="Rectangle 538"/>
            <p:cNvSpPr>
              <a:spLocks noChangeArrowheads="1"/>
            </p:cNvSpPr>
            <p:nvPr/>
          </p:nvSpPr>
          <p:spPr bwMode="auto">
            <a:xfrm>
              <a:off x="2033" y="2396"/>
              <a:ext cx="75" cy="12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0" name="Freeform 539"/>
            <p:cNvSpPr>
              <a:spLocks/>
            </p:cNvSpPr>
            <p:nvPr/>
          </p:nvSpPr>
          <p:spPr bwMode="auto">
            <a:xfrm>
              <a:off x="2032" y="2394"/>
              <a:ext cx="83" cy="133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0 w 111"/>
                <a:gd name="T11" fmla="*/ 10 h 178"/>
                <a:gd name="T12" fmla="*/ 100 w 111"/>
                <a:gd name="T13" fmla="*/ 10 h 178"/>
                <a:gd name="T14" fmla="*/ 100 w 111"/>
                <a:gd name="T15" fmla="*/ 168 h 178"/>
                <a:gd name="T16" fmla="*/ 10 w 111"/>
                <a:gd name="T17" fmla="*/ 168 h 178"/>
                <a:gd name="T18" fmla="*/ 10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0" y="10"/>
                  </a:lnTo>
                  <a:lnTo>
                    <a:pt x="100" y="168"/>
                  </a:lnTo>
                  <a:lnTo>
                    <a:pt x="10" y="168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1" name="Freeform 540"/>
            <p:cNvSpPr>
              <a:spLocks/>
            </p:cNvSpPr>
            <p:nvPr/>
          </p:nvSpPr>
          <p:spPr bwMode="auto">
            <a:xfrm>
              <a:off x="2054" y="2438"/>
              <a:ext cx="41" cy="41"/>
            </a:xfrm>
            <a:custGeom>
              <a:avLst/>
              <a:gdLst>
                <a:gd name="T0" fmla="*/ 0 w 54"/>
                <a:gd name="T1" fmla="*/ 27 h 54"/>
                <a:gd name="T2" fmla="*/ 1 w 54"/>
                <a:gd name="T3" fmla="*/ 37 h 54"/>
                <a:gd name="T4" fmla="*/ 8 w 54"/>
                <a:gd name="T5" fmla="*/ 48 h 54"/>
                <a:gd name="T6" fmla="*/ 17 w 54"/>
                <a:gd name="T7" fmla="*/ 53 h 54"/>
                <a:gd name="T8" fmla="*/ 27 w 54"/>
                <a:gd name="T9" fmla="*/ 54 h 54"/>
                <a:gd name="T10" fmla="*/ 37 w 54"/>
                <a:gd name="T11" fmla="*/ 53 h 54"/>
                <a:gd name="T12" fmla="*/ 47 w 54"/>
                <a:gd name="T13" fmla="*/ 48 h 54"/>
                <a:gd name="T14" fmla="*/ 52 w 54"/>
                <a:gd name="T15" fmla="*/ 37 h 54"/>
                <a:gd name="T16" fmla="*/ 54 w 54"/>
                <a:gd name="T17" fmla="*/ 27 h 54"/>
                <a:gd name="T18" fmla="*/ 52 w 54"/>
                <a:gd name="T19" fmla="*/ 17 h 54"/>
                <a:gd name="T20" fmla="*/ 47 w 54"/>
                <a:gd name="T21" fmla="*/ 8 h 54"/>
                <a:gd name="T22" fmla="*/ 37 w 54"/>
                <a:gd name="T23" fmla="*/ 2 h 54"/>
                <a:gd name="T24" fmla="*/ 27 w 54"/>
                <a:gd name="T25" fmla="*/ 0 h 54"/>
                <a:gd name="T26" fmla="*/ 17 w 54"/>
                <a:gd name="T27" fmla="*/ 2 h 54"/>
                <a:gd name="T28" fmla="*/ 8 w 54"/>
                <a:gd name="T29" fmla="*/ 8 h 54"/>
                <a:gd name="T30" fmla="*/ 1 w 54"/>
                <a:gd name="T31" fmla="*/ 17 h 54"/>
                <a:gd name="T32" fmla="*/ 0 w 54"/>
                <a:gd name="T33" fmla="*/ 27 h 54"/>
                <a:gd name="T34" fmla="*/ 10 w 54"/>
                <a:gd name="T35" fmla="*/ 27 h 54"/>
                <a:gd name="T36" fmla="*/ 12 w 54"/>
                <a:gd name="T37" fmla="*/ 22 h 54"/>
                <a:gd name="T38" fmla="*/ 15 w 54"/>
                <a:gd name="T39" fmla="*/ 15 h 54"/>
                <a:gd name="T40" fmla="*/ 22 w 54"/>
                <a:gd name="T41" fmla="*/ 12 h 54"/>
                <a:gd name="T42" fmla="*/ 27 w 54"/>
                <a:gd name="T43" fmla="*/ 10 h 54"/>
                <a:gd name="T44" fmla="*/ 32 w 54"/>
                <a:gd name="T45" fmla="*/ 12 h 54"/>
                <a:gd name="T46" fmla="*/ 39 w 54"/>
                <a:gd name="T47" fmla="*/ 15 h 54"/>
                <a:gd name="T48" fmla="*/ 42 w 54"/>
                <a:gd name="T49" fmla="*/ 22 h 54"/>
                <a:gd name="T50" fmla="*/ 44 w 54"/>
                <a:gd name="T51" fmla="*/ 27 h 54"/>
                <a:gd name="T52" fmla="*/ 42 w 54"/>
                <a:gd name="T53" fmla="*/ 34 h 54"/>
                <a:gd name="T54" fmla="*/ 39 w 54"/>
                <a:gd name="T55" fmla="*/ 39 h 54"/>
                <a:gd name="T56" fmla="*/ 34 w 54"/>
                <a:gd name="T57" fmla="*/ 42 h 54"/>
                <a:gd name="T58" fmla="*/ 27 w 54"/>
                <a:gd name="T59" fmla="*/ 44 h 54"/>
                <a:gd name="T60" fmla="*/ 22 w 54"/>
                <a:gd name="T61" fmla="*/ 42 h 54"/>
                <a:gd name="T62" fmla="*/ 15 w 54"/>
                <a:gd name="T63" fmla="*/ 39 h 54"/>
                <a:gd name="T64" fmla="*/ 12 w 54"/>
                <a:gd name="T65" fmla="*/ 32 h 54"/>
                <a:gd name="T66" fmla="*/ 10 w 54"/>
                <a:gd name="T67" fmla="*/ 27 h 54"/>
                <a:gd name="T68" fmla="*/ 0 w 54"/>
                <a:gd name="T6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54">
                  <a:moveTo>
                    <a:pt x="0" y="27"/>
                  </a:moveTo>
                  <a:lnTo>
                    <a:pt x="1" y="37"/>
                  </a:lnTo>
                  <a:lnTo>
                    <a:pt x="8" y="48"/>
                  </a:lnTo>
                  <a:lnTo>
                    <a:pt x="17" y="53"/>
                  </a:lnTo>
                  <a:lnTo>
                    <a:pt x="27" y="54"/>
                  </a:lnTo>
                  <a:lnTo>
                    <a:pt x="37" y="53"/>
                  </a:lnTo>
                  <a:lnTo>
                    <a:pt x="47" y="48"/>
                  </a:lnTo>
                  <a:lnTo>
                    <a:pt x="52" y="37"/>
                  </a:lnTo>
                  <a:lnTo>
                    <a:pt x="54" y="27"/>
                  </a:lnTo>
                  <a:lnTo>
                    <a:pt x="52" y="17"/>
                  </a:lnTo>
                  <a:lnTo>
                    <a:pt x="47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7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5" y="15"/>
                  </a:lnTo>
                  <a:lnTo>
                    <a:pt x="22" y="12"/>
                  </a:lnTo>
                  <a:lnTo>
                    <a:pt x="27" y="10"/>
                  </a:lnTo>
                  <a:lnTo>
                    <a:pt x="32" y="12"/>
                  </a:lnTo>
                  <a:lnTo>
                    <a:pt x="39" y="15"/>
                  </a:lnTo>
                  <a:lnTo>
                    <a:pt x="42" y="22"/>
                  </a:lnTo>
                  <a:lnTo>
                    <a:pt x="44" y="27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4" y="42"/>
                  </a:lnTo>
                  <a:lnTo>
                    <a:pt x="27" y="44"/>
                  </a:lnTo>
                  <a:lnTo>
                    <a:pt x="22" y="42"/>
                  </a:lnTo>
                  <a:lnTo>
                    <a:pt x="15" y="39"/>
                  </a:lnTo>
                  <a:lnTo>
                    <a:pt x="12" y="32"/>
                  </a:lnTo>
                  <a:lnTo>
                    <a:pt x="1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2" name="Rectangle 541"/>
            <p:cNvSpPr>
              <a:spLocks noChangeArrowheads="1"/>
            </p:cNvSpPr>
            <p:nvPr/>
          </p:nvSpPr>
          <p:spPr bwMode="auto">
            <a:xfrm>
              <a:off x="2069" y="2415"/>
              <a:ext cx="9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3" name="Rectangle 542"/>
            <p:cNvSpPr>
              <a:spLocks noChangeArrowheads="1"/>
            </p:cNvSpPr>
            <p:nvPr/>
          </p:nvSpPr>
          <p:spPr bwMode="auto">
            <a:xfrm>
              <a:off x="2069" y="2477"/>
              <a:ext cx="9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4" name="Rectangle 543"/>
            <p:cNvSpPr>
              <a:spLocks noChangeArrowheads="1"/>
            </p:cNvSpPr>
            <p:nvPr/>
          </p:nvSpPr>
          <p:spPr bwMode="auto">
            <a:xfrm>
              <a:off x="873" y="2548"/>
              <a:ext cx="125" cy="7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5" name="Freeform 544"/>
            <p:cNvSpPr>
              <a:spLocks/>
            </p:cNvSpPr>
            <p:nvPr/>
          </p:nvSpPr>
          <p:spPr bwMode="auto">
            <a:xfrm>
              <a:off x="870" y="2542"/>
              <a:ext cx="133" cy="83"/>
            </a:xfrm>
            <a:custGeom>
              <a:avLst/>
              <a:gdLst>
                <a:gd name="T0" fmla="*/ 177 w 177"/>
                <a:gd name="T1" fmla="*/ 0 h 109"/>
                <a:gd name="T2" fmla="*/ 0 w 177"/>
                <a:gd name="T3" fmla="*/ 0 h 109"/>
                <a:gd name="T4" fmla="*/ 0 w 177"/>
                <a:gd name="T5" fmla="*/ 109 h 109"/>
                <a:gd name="T6" fmla="*/ 177 w 177"/>
                <a:gd name="T7" fmla="*/ 109 h 109"/>
                <a:gd name="T8" fmla="*/ 177 w 177"/>
                <a:gd name="T9" fmla="*/ 0 h 109"/>
                <a:gd name="T10" fmla="*/ 167 w 177"/>
                <a:gd name="T11" fmla="*/ 11 h 109"/>
                <a:gd name="T12" fmla="*/ 167 w 177"/>
                <a:gd name="T13" fmla="*/ 99 h 109"/>
                <a:gd name="T14" fmla="*/ 10 w 177"/>
                <a:gd name="T15" fmla="*/ 99 h 109"/>
                <a:gd name="T16" fmla="*/ 10 w 177"/>
                <a:gd name="T17" fmla="*/ 11 h 109"/>
                <a:gd name="T18" fmla="*/ 167 w 177"/>
                <a:gd name="T19" fmla="*/ 11 h 109"/>
                <a:gd name="T20" fmla="*/ 177 w 177"/>
                <a:gd name="T2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109">
                  <a:moveTo>
                    <a:pt x="177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77" y="109"/>
                  </a:lnTo>
                  <a:lnTo>
                    <a:pt x="177" y="0"/>
                  </a:lnTo>
                  <a:lnTo>
                    <a:pt x="167" y="11"/>
                  </a:lnTo>
                  <a:lnTo>
                    <a:pt x="167" y="99"/>
                  </a:lnTo>
                  <a:lnTo>
                    <a:pt x="10" y="99"/>
                  </a:lnTo>
                  <a:lnTo>
                    <a:pt x="10" y="11"/>
                  </a:lnTo>
                  <a:lnTo>
                    <a:pt x="167" y="1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6" name="Freeform 545"/>
            <p:cNvSpPr>
              <a:spLocks/>
            </p:cNvSpPr>
            <p:nvPr/>
          </p:nvSpPr>
          <p:spPr bwMode="auto">
            <a:xfrm>
              <a:off x="917" y="2567"/>
              <a:ext cx="41" cy="41"/>
            </a:xfrm>
            <a:custGeom>
              <a:avLst/>
              <a:gdLst>
                <a:gd name="T0" fmla="*/ 27 w 56"/>
                <a:gd name="T1" fmla="*/ 0 h 56"/>
                <a:gd name="T2" fmla="*/ 17 w 56"/>
                <a:gd name="T3" fmla="*/ 2 h 56"/>
                <a:gd name="T4" fmla="*/ 9 w 56"/>
                <a:gd name="T5" fmla="*/ 9 h 56"/>
                <a:gd name="T6" fmla="*/ 2 w 56"/>
                <a:gd name="T7" fmla="*/ 17 h 56"/>
                <a:gd name="T8" fmla="*/ 0 w 56"/>
                <a:gd name="T9" fmla="*/ 27 h 56"/>
                <a:gd name="T10" fmla="*/ 2 w 56"/>
                <a:gd name="T11" fmla="*/ 39 h 56"/>
                <a:gd name="T12" fmla="*/ 9 w 56"/>
                <a:gd name="T13" fmla="*/ 48 h 56"/>
                <a:gd name="T14" fmla="*/ 17 w 56"/>
                <a:gd name="T15" fmla="*/ 55 h 56"/>
                <a:gd name="T16" fmla="*/ 27 w 56"/>
                <a:gd name="T17" fmla="*/ 56 h 56"/>
                <a:gd name="T18" fmla="*/ 39 w 56"/>
                <a:gd name="T19" fmla="*/ 55 h 56"/>
                <a:gd name="T20" fmla="*/ 49 w 56"/>
                <a:gd name="T21" fmla="*/ 48 h 56"/>
                <a:gd name="T22" fmla="*/ 55 w 56"/>
                <a:gd name="T23" fmla="*/ 39 h 56"/>
                <a:gd name="T24" fmla="*/ 56 w 56"/>
                <a:gd name="T25" fmla="*/ 27 h 56"/>
                <a:gd name="T26" fmla="*/ 55 w 56"/>
                <a:gd name="T27" fmla="*/ 17 h 56"/>
                <a:gd name="T28" fmla="*/ 49 w 56"/>
                <a:gd name="T29" fmla="*/ 9 h 56"/>
                <a:gd name="T30" fmla="*/ 39 w 56"/>
                <a:gd name="T31" fmla="*/ 2 h 56"/>
                <a:gd name="T32" fmla="*/ 27 w 56"/>
                <a:gd name="T33" fmla="*/ 0 h 56"/>
                <a:gd name="T34" fmla="*/ 27 w 56"/>
                <a:gd name="T35" fmla="*/ 10 h 56"/>
                <a:gd name="T36" fmla="*/ 34 w 56"/>
                <a:gd name="T37" fmla="*/ 12 h 56"/>
                <a:gd name="T38" fmla="*/ 41 w 56"/>
                <a:gd name="T39" fmla="*/ 17 h 56"/>
                <a:gd name="T40" fmla="*/ 44 w 56"/>
                <a:gd name="T41" fmla="*/ 22 h 56"/>
                <a:gd name="T42" fmla="*/ 46 w 56"/>
                <a:gd name="T43" fmla="*/ 27 h 56"/>
                <a:gd name="T44" fmla="*/ 44 w 56"/>
                <a:gd name="T45" fmla="*/ 36 h 56"/>
                <a:gd name="T46" fmla="*/ 41 w 56"/>
                <a:gd name="T47" fmla="*/ 41 h 56"/>
                <a:gd name="T48" fmla="*/ 36 w 56"/>
                <a:gd name="T49" fmla="*/ 44 h 56"/>
                <a:gd name="T50" fmla="*/ 27 w 56"/>
                <a:gd name="T51" fmla="*/ 46 h 56"/>
                <a:gd name="T52" fmla="*/ 22 w 56"/>
                <a:gd name="T53" fmla="*/ 44 h 56"/>
                <a:gd name="T54" fmla="*/ 17 w 56"/>
                <a:gd name="T55" fmla="*/ 41 h 56"/>
                <a:gd name="T56" fmla="*/ 12 w 56"/>
                <a:gd name="T57" fmla="*/ 34 h 56"/>
                <a:gd name="T58" fmla="*/ 10 w 56"/>
                <a:gd name="T59" fmla="*/ 27 h 56"/>
                <a:gd name="T60" fmla="*/ 12 w 56"/>
                <a:gd name="T61" fmla="*/ 22 h 56"/>
                <a:gd name="T62" fmla="*/ 17 w 56"/>
                <a:gd name="T63" fmla="*/ 17 h 56"/>
                <a:gd name="T64" fmla="*/ 22 w 56"/>
                <a:gd name="T65" fmla="*/ 12 h 56"/>
                <a:gd name="T66" fmla="*/ 27 w 56"/>
                <a:gd name="T67" fmla="*/ 10 h 56"/>
                <a:gd name="T68" fmla="*/ 27 w 56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6">
                  <a:moveTo>
                    <a:pt x="27" y="0"/>
                  </a:moveTo>
                  <a:lnTo>
                    <a:pt x="17" y="2"/>
                  </a:lnTo>
                  <a:lnTo>
                    <a:pt x="9" y="9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2" y="39"/>
                  </a:lnTo>
                  <a:lnTo>
                    <a:pt x="9" y="48"/>
                  </a:lnTo>
                  <a:lnTo>
                    <a:pt x="17" y="55"/>
                  </a:lnTo>
                  <a:lnTo>
                    <a:pt x="27" y="56"/>
                  </a:lnTo>
                  <a:lnTo>
                    <a:pt x="39" y="55"/>
                  </a:lnTo>
                  <a:lnTo>
                    <a:pt x="49" y="48"/>
                  </a:lnTo>
                  <a:lnTo>
                    <a:pt x="55" y="39"/>
                  </a:lnTo>
                  <a:lnTo>
                    <a:pt x="56" y="27"/>
                  </a:lnTo>
                  <a:lnTo>
                    <a:pt x="55" y="17"/>
                  </a:lnTo>
                  <a:lnTo>
                    <a:pt x="49" y="9"/>
                  </a:lnTo>
                  <a:lnTo>
                    <a:pt x="39" y="2"/>
                  </a:lnTo>
                  <a:lnTo>
                    <a:pt x="27" y="0"/>
                  </a:lnTo>
                  <a:lnTo>
                    <a:pt x="27" y="10"/>
                  </a:lnTo>
                  <a:lnTo>
                    <a:pt x="34" y="12"/>
                  </a:lnTo>
                  <a:lnTo>
                    <a:pt x="41" y="17"/>
                  </a:lnTo>
                  <a:lnTo>
                    <a:pt x="44" y="22"/>
                  </a:lnTo>
                  <a:lnTo>
                    <a:pt x="46" y="27"/>
                  </a:lnTo>
                  <a:lnTo>
                    <a:pt x="44" y="36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27" y="46"/>
                  </a:lnTo>
                  <a:lnTo>
                    <a:pt x="22" y="44"/>
                  </a:lnTo>
                  <a:lnTo>
                    <a:pt x="17" y="41"/>
                  </a:lnTo>
                  <a:lnTo>
                    <a:pt x="12" y="34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7" y="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7" name="Rectangle 546"/>
            <p:cNvSpPr>
              <a:spLocks noChangeArrowheads="1"/>
            </p:cNvSpPr>
            <p:nvPr/>
          </p:nvSpPr>
          <p:spPr bwMode="auto">
            <a:xfrm>
              <a:off x="954" y="2582"/>
              <a:ext cx="2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8" name="Rectangle 547"/>
            <p:cNvSpPr>
              <a:spLocks noChangeArrowheads="1"/>
            </p:cNvSpPr>
            <p:nvPr/>
          </p:nvSpPr>
          <p:spPr bwMode="auto">
            <a:xfrm>
              <a:off x="895" y="2582"/>
              <a:ext cx="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9" name="Rectangle 548"/>
            <p:cNvSpPr>
              <a:spLocks noChangeArrowheads="1"/>
            </p:cNvSpPr>
            <p:nvPr/>
          </p:nvSpPr>
          <p:spPr bwMode="auto">
            <a:xfrm>
              <a:off x="807" y="2560"/>
              <a:ext cx="6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0" name="Rectangle 549"/>
            <p:cNvSpPr>
              <a:spLocks noChangeArrowheads="1"/>
            </p:cNvSpPr>
            <p:nvPr/>
          </p:nvSpPr>
          <p:spPr bwMode="auto">
            <a:xfrm>
              <a:off x="810" y="2602"/>
              <a:ext cx="6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1" name="Freeform 550"/>
            <p:cNvSpPr>
              <a:spLocks/>
            </p:cNvSpPr>
            <p:nvPr/>
          </p:nvSpPr>
          <p:spPr bwMode="auto">
            <a:xfrm>
              <a:off x="998" y="2525"/>
              <a:ext cx="190" cy="42"/>
            </a:xfrm>
            <a:custGeom>
              <a:avLst/>
              <a:gdLst>
                <a:gd name="T0" fmla="*/ 0 w 251"/>
                <a:gd name="T1" fmla="*/ 52 h 52"/>
                <a:gd name="T2" fmla="*/ 251 w 251"/>
                <a:gd name="T3" fmla="*/ 52 h 52"/>
                <a:gd name="T4" fmla="*/ 251 w 251"/>
                <a:gd name="T5" fmla="*/ 0 h 52"/>
                <a:gd name="T6" fmla="*/ 241 w 251"/>
                <a:gd name="T7" fmla="*/ 0 h 52"/>
                <a:gd name="T8" fmla="*/ 241 w 251"/>
                <a:gd name="T9" fmla="*/ 42 h 52"/>
                <a:gd name="T10" fmla="*/ 0 w 251"/>
                <a:gd name="T11" fmla="*/ 42 h 52"/>
                <a:gd name="T12" fmla="*/ 0 w 2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52">
                  <a:moveTo>
                    <a:pt x="0" y="52"/>
                  </a:moveTo>
                  <a:lnTo>
                    <a:pt x="251" y="52"/>
                  </a:lnTo>
                  <a:lnTo>
                    <a:pt x="251" y="0"/>
                  </a:lnTo>
                  <a:lnTo>
                    <a:pt x="241" y="0"/>
                  </a:lnTo>
                  <a:lnTo>
                    <a:pt x="241" y="42"/>
                  </a:lnTo>
                  <a:lnTo>
                    <a:pt x="0" y="4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2" name="Freeform 551"/>
            <p:cNvSpPr>
              <a:spLocks/>
            </p:cNvSpPr>
            <p:nvPr/>
          </p:nvSpPr>
          <p:spPr bwMode="auto">
            <a:xfrm>
              <a:off x="1225" y="2522"/>
              <a:ext cx="402" cy="44"/>
            </a:xfrm>
            <a:custGeom>
              <a:avLst/>
              <a:gdLst>
                <a:gd name="T0" fmla="*/ 0 w 534"/>
                <a:gd name="T1" fmla="*/ 2 h 58"/>
                <a:gd name="T2" fmla="*/ 0 w 534"/>
                <a:gd name="T3" fmla="*/ 58 h 58"/>
                <a:gd name="T4" fmla="*/ 534 w 534"/>
                <a:gd name="T5" fmla="*/ 58 h 58"/>
                <a:gd name="T6" fmla="*/ 534 w 534"/>
                <a:gd name="T7" fmla="*/ 0 h 58"/>
                <a:gd name="T8" fmla="*/ 523 w 534"/>
                <a:gd name="T9" fmla="*/ 0 h 58"/>
                <a:gd name="T10" fmla="*/ 523 w 534"/>
                <a:gd name="T11" fmla="*/ 48 h 58"/>
                <a:gd name="T12" fmla="*/ 10 w 534"/>
                <a:gd name="T13" fmla="*/ 48 h 58"/>
                <a:gd name="T14" fmla="*/ 10 w 534"/>
                <a:gd name="T15" fmla="*/ 2 h 58"/>
                <a:gd name="T16" fmla="*/ 0 w 534"/>
                <a:gd name="T1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58">
                  <a:moveTo>
                    <a:pt x="0" y="2"/>
                  </a:moveTo>
                  <a:lnTo>
                    <a:pt x="0" y="58"/>
                  </a:lnTo>
                  <a:lnTo>
                    <a:pt x="534" y="58"/>
                  </a:lnTo>
                  <a:lnTo>
                    <a:pt x="534" y="0"/>
                  </a:lnTo>
                  <a:lnTo>
                    <a:pt x="523" y="0"/>
                  </a:lnTo>
                  <a:lnTo>
                    <a:pt x="523" y="48"/>
                  </a:lnTo>
                  <a:lnTo>
                    <a:pt x="10" y="48"/>
                  </a:lnTo>
                  <a:lnTo>
                    <a:pt x="1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3" name="Freeform 552"/>
            <p:cNvSpPr>
              <a:spLocks/>
            </p:cNvSpPr>
            <p:nvPr/>
          </p:nvSpPr>
          <p:spPr bwMode="auto">
            <a:xfrm>
              <a:off x="1661" y="2525"/>
              <a:ext cx="387" cy="42"/>
            </a:xfrm>
            <a:custGeom>
              <a:avLst/>
              <a:gdLst>
                <a:gd name="T0" fmla="*/ 0 w 513"/>
                <a:gd name="T1" fmla="*/ 0 h 52"/>
                <a:gd name="T2" fmla="*/ 0 w 513"/>
                <a:gd name="T3" fmla="*/ 52 h 52"/>
                <a:gd name="T4" fmla="*/ 513 w 513"/>
                <a:gd name="T5" fmla="*/ 52 h 52"/>
                <a:gd name="T6" fmla="*/ 513 w 513"/>
                <a:gd name="T7" fmla="*/ 42 h 52"/>
                <a:gd name="T8" fmla="*/ 10 w 513"/>
                <a:gd name="T9" fmla="*/ 42 h 52"/>
                <a:gd name="T10" fmla="*/ 10 w 513"/>
                <a:gd name="T11" fmla="*/ 0 h 52"/>
                <a:gd name="T12" fmla="*/ 0 w 51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3" h="52">
                  <a:moveTo>
                    <a:pt x="0" y="0"/>
                  </a:moveTo>
                  <a:lnTo>
                    <a:pt x="0" y="52"/>
                  </a:lnTo>
                  <a:lnTo>
                    <a:pt x="513" y="52"/>
                  </a:lnTo>
                  <a:lnTo>
                    <a:pt x="513" y="42"/>
                  </a:lnTo>
                  <a:lnTo>
                    <a:pt x="10" y="4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4" name="Freeform 553"/>
            <p:cNvSpPr>
              <a:spLocks/>
            </p:cNvSpPr>
            <p:nvPr/>
          </p:nvSpPr>
          <p:spPr bwMode="auto">
            <a:xfrm>
              <a:off x="997" y="2527"/>
              <a:ext cx="1096" cy="83"/>
            </a:xfrm>
            <a:custGeom>
              <a:avLst/>
              <a:gdLst>
                <a:gd name="T0" fmla="*/ 0 w 1455"/>
                <a:gd name="T1" fmla="*/ 111 h 111"/>
                <a:gd name="T2" fmla="*/ 1455 w 1455"/>
                <a:gd name="T3" fmla="*/ 111 h 111"/>
                <a:gd name="T4" fmla="*/ 1455 w 1455"/>
                <a:gd name="T5" fmla="*/ 0 h 111"/>
                <a:gd name="T6" fmla="*/ 1445 w 1455"/>
                <a:gd name="T7" fmla="*/ 0 h 111"/>
                <a:gd name="T8" fmla="*/ 1445 w 1455"/>
                <a:gd name="T9" fmla="*/ 101 h 111"/>
                <a:gd name="T10" fmla="*/ 0 w 1455"/>
                <a:gd name="T11" fmla="*/ 101 h 111"/>
                <a:gd name="T12" fmla="*/ 0 w 1455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5" h="111">
                  <a:moveTo>
                    <a:pt x="0" y="111"/>
                  </a:moveTo>
                  <a:lnTo>
                    <a:pt x="1455" y="111"/>
                  </a:lnTo>
                  <a:lnTo>
                    <a:pt x="1455" y="0"/>
                  </a:lnTo>
                  <a:lnTo>
                    <a:pt x="1445" y="0"/>
                  </a:lnTo>
                  <a:lnTo>
                    <a:pt x="1445" y="101"/>
                  </a:lnTo>
                  <a:lnTo>
                    <a:pt x="0" y="10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5" name="Rectangle 554"/>
            <p:cNvSpPr>
              <a:spLocks noChangeArrowheads="1"/>
            </p:cNvSpPr>
            <p:nvPr/>
          </p:nvSpPr>
          <p:spPr bwMode="auto">
            <a:xfrm>
              <a:off x="2043" y="2524"/>
              <a:ext cx="9" cy="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6" name="Freeform 555"/>
            <p:cNvSpPr>
              <a:spLocks/>
            </p:cNvSpPr>
            <p:nvPr/>
          </p:nvSpPr>
          <p:spPr bwMode="auto">
            <a:xfrm>
              <a:off x="887" y="2225"/>
              <a:ext cx="136" cy="23"/>
            </a:xfrm>
            <a:custGeom>
              <a:avLst/>
              <a:gdLst>
                <a:gd name="T0" fmla="*/ 2 w 180"/>
                <a:gd name="T1" fmla="*/ 33 h 33"/>
                <a:gd name="T2" fmla="*/ 180 w 180"/>
                <a:gd name="T3" fmla="*/ 11 h 33"/>
                <a:gd name="T4" fmla="*/ 179 w 180"/>
                <a:gd name="T5" fmla="*/ 0 h 33"/>
                <a:gd name="T6" fmla="*/ 0 w 180"/>
                <a:gd name="T7" fmla="*/ 22 h 33"/>
                <a:gd name="T8" fmla="*/ 2 w 18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33">
                  <a:moveTo>
                    <a:pt x="2" y="33"/>
                  </a:moveTo>
                  <a:lnTo>
                    <a:pt x="180" y="11"/>
                  </a:lnTo>
                  <a:lnTo>
                    <a:pt x="179" y="0"/>
                  </a:lnTo>
                  <a:lnTo>
                    <a:pt x="0" y="22"/>
                  </a:lnTo>
                  <a:lnTo>
                    <a:pt x="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7" name="Freeform 556"/>
            <p:cNvSpPr>
              <a:spLocks/>
            </p:cNvSpPr>
            <p:nvPr/>
          </p:nvSpPr>
          <p:spPr bwMode="auto">
            <a:xfrm>
              <a:off x="1045" y="2180"/>
              <a:ext cx="337" cy="50"/>
            </a:xfrm>
            <a:custGeom>
              <a:avLst/>
              <a:gdLst>
                <a:gd name="T0" fmla="*/ 2 w 447"/>
                <a:gd name="T1" fmla="*/ 65 h 65"/>
                <a:gd name="T2" fmla="*/ 447 w 447"/>
                <a:gd name="T3" fmla="*/ 10 h 65"/>
                <a:gd name="T4" fmla="*/ 445 w 447"/>
                <a:gd name="T5" fmla="*/ 0 h 65"/>
                <a:gd name="T6" fmla="*/ 0 w 447"/>
                <a:gd name="T7" fmla="*/ 55 h 65"/>
                <a:gd name="T8" fmla="*/ 2 w 4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65">
                  <a:moveTo>
                    <a:pt x="2" y="65"/>
                  </a:moveTo>
                  <a:lnTo>
                    <a:pt x="447" y="10"/>
                  </a:lnTo>
                  <a:lnTo>
                    <a:pt x="445" y="0"/>
                  </a:lnTo>
                  <a:lnTo>
                    <a:pt x="0" y="55"/>
                  </a:lnTo>
                  <a:lnTo>
                    <a:pt x="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8" name="Freeform 557"/>
            <p:cNvSpPr>
              <a:spLocks/>
            </p:cNvSpPr>
            <p:nvPr/>
          </p:nvSpPr>
          <p:spPr bwMode="auto">
            <a:xfrm>
              <a:off x="1410" y="2130"/>
              <a:ext cx="417" cy="54"/>
            </a:xfrm>
            <a:custGeom>
              <a:avLst/>
              <a:gdLst>
                <a:gd name="T0" fmla="*/ 2 w 553"/>
                <a:gd name="T1" fmla="*/ 71 h 71"/>
                <a:gd name="T2" fmla="*/ 553 w 553"/>
                <a:gd name="T3" fmla="*/ 10 h 71"/>
                <a:gd name="T4" fmla="*/ 551 w 553"/>
                <a:gd name="T5" fmla="*/ 0 h 71"/>
                <a:gd name="T6" fmla="*/ 0 w 553"/>
                <a:gd name="T7" fmla="*/ 61 h 71"/>
                <a:gd name="T8" fmla="*/ 2 w 55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1">
                  <a:moveTo>
                    <a:pt x="2" y="71"/>
                  </a:moveTo>
                  <a:lnTo>
                    <a:pt x="553" y="10"/>
                  </a:lnTo>
                  <a:lnTo>
                    <a:pt x="551" y="0"/>
                  </a:lnTo>
                  <a:lnTo>
                    <a:pt x="0" y="61"/>
                  </a:lnTo>
                  <a:lnTo>
                    <a:pt x="2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59" name="Freeform 558"/>
            <p:cNvSpPr>
              <a:spLocks/>
            </p:cNvSpPr>
            <p:nvPr/>
          </p:nvSpPr>
          <p:spPr bwMode="auto">
            <a:xfrm>
              <a:off x="1867" y="2089"/>
              <a:ext cx="343" cy="49"/>
            </a:xfrm>
            <a:custGeom>
              <a:avLst/>
              <a:gdLst>
                <a:gd name="T0" fmla="*/ 1 w 455"/>
                <a:gd name="T1" fmla="*/ 66 h 66"/>
                <a:gd name="T2" fmla="*/ 455 w 455"/>
                <a:gd name="T3" fmla="*/ 10 h 66"/>
                <a:gd name="T4" fmla="*/ 453 w 455"/>
                <a:gd name="T5" fmla="*/ 0 h 66"/>
                <a:gd name="T6" fmla="*/ 0 w 455"/>
                <a:gd name="T7" fmla="*/ 56 h 66"/>
                <a:gd name="T8" fmla="*/ 1 w 45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66">
                  <a:moveTo>
                    <a:pt x="1" y="66"/>
                  </a:moveTo>
                  <a:lnTo>
                    <a:pt x="455" y="10"/>
                  </a:lnTo>
                  <a:lnTo>
                    <a:pt x="453" y="0"/>
                  </a:lnTo>
                  <a:lnTo>
                    <a:pt x="0" y="56"/>
                  </a:lnTo>
                  <a:lnTo>
                    <a:pt x="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0" name="Freeform 559"/>
            <p:cNvSpPr>
              <a:spLocks/>
            </p:cNvSpPr>
            <p:nvPr/>
          </p:nvSpPr>
          <p:spPr bwMode="auto">
            <a:xfrm>
              <a:off x="1419" y="2180"/>
              <a:ext cx="11" cy="27"/>
            </a:xfrm>
            <a:custGeom>
              <a:avLst/>
              <a:gdLst>
                <a:gd name="T0" fmla="*/ 0 w 14"/>
                <a:gd name="T1" fmla="*/ 2 h 38"/>
                <a:gd name="T2" fmla="*/ 3 w 14"/>
                <a:gd name="T3" fmla="*/ 38 h 38"/>
                <a:gd name="T4" fmla="*/ 14 w 14"/>
                <a:gd name="T5" fmla="*/ 36 h 38"/>
                <a:gd name="T6" fmla="*/ 10 w 14"/>
                <a:gd name="T7" fmla="*/ 0 h 38"/>
                <a:gd name="T8" fmla="*/ 0 w 14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8">
                  <a:moveTo>
                    <a:pt x="0" y="2"/>
                  </a:moveTo>
                  <a:lnTo>
                    <a:pt x="3" y="38"/>
                  </a:lnTo>
                  <a:lnTo>
                    <a:pt x="14" y="36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1" name="Freeform 560"/>
            <p:cNvSpPr>
              <a:spLocks/>
            </p:cNvSpPr>
            <p:nvPr/>
          </p:nvSpPr>
          <p:spPr bwMode="auto">
            <a:xfrm>
              <a:off x="1809" y="2139"/>
              <a:ext cx="11" cy="26"/>
            </a:xfrm>
            <a:custGeom>
              <a:avLst/>
              <a:gdLst>
                <a:gd name="T0" fmla="*/ 0 w 15"/>
                <a:gd name="T1" fmla="*/ 2 h 34"/>
                <a:gd name="T2" fmla="*/ 3 w 15"/>
                <a:gd name="T3" fmla="*/ 34 h 34"/>
                <a:gd name="T4" fmla="*/ 15 w 15"/>
                <a:gd name="T5" fmla="*/ 32 h 34"/>
                <a:gd name="T6" fmla="*/ 12 w 15"/>
                <a:gd name="T7" fmla="*/ 0 h 34"/>
                <a:gd name="T8" fmla="*/ 0 w 15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0" y="2"/>
                  </a:moveTo>
                  <a:lnTo>
                    <a:pt x="3" y="34"/>
                  </a:lnTo>
                  <a:lnTo>
                    <a:pt x="15" y="32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2" name="Freeform 561"/>
            <p:cNvSpPr>
              <a:spLocks/>
            </p:cNvSpPr>
            <p:nvPr/>
          </p:nvSpPr>
          <p:spPr bwMode="auto">
            <a:xfrm>
              <a:off x="1885" y="2130"/>
              <a:ext cx="9" cy="24"/>
            </a:xfrm>
            <a:custGeom>
              <a:avLst/>
              <a:gdLst>
                <a:gd name="T0" fmla="*/ 0 w 14"/>
                <a:gd name="T1" fmla="*/ 2 h 32"/>
                <a:gd name="T2" fmla="*/ 4 w 14"/>
                <a:gd name="T3" fmla="*/ 32 h 32"/>
                <a:gd name="T4" fmla="*/ 14 w 14"/>
                <a:gd name="T5" fmla="*/ 31 h 32"/>
                <a:gd name="T6" fmla="*/ 11 w 14"/>
                <a:gd name="T7" fmla="*/ 0 h 32"/>
                <a:gd name="T8" fmla="*/ 0 w 14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0" y="2"/>
                  </a:moveTo>
                  <a:lnTo>
                    <a:pt x="4" y="32"/>
                  </a:lnTo>
                  <a:lnTo>
                    <a:pt x="14" y="31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3" name="Freeform 562"/>
            <p:cNvSpPr>
              <a:spLocks/>
            </p:cNvSpPr>
            <p:nvPr/>
          </p:nvSpPr>
          <p:spPr bwMode="auto">
            <a:xfrm>
              <a:off x="1422" y="1931"/>
              <a:ext cx="821" cy="206"/>
            </a:xfrm>
            <a:custGeom>
              <a:avLst/>
              <a:gdLst>
                <a:gd name="T0" fmla="*/ 39 w 733"/>
                <a:gd name="T1" fmla="*/ 408 h 496"/>
                <a:gd name="T2" fmla="*/ 73 w 733"/>
                <a:gd name="T3" fmla="*/ 411 h 496"/>
                <a:gd name="T4" fmla="*/ 119 w 733"/>
                <a:gd name="T5" fmla="*/ 409 h 496"/>
                <a:gd name="T6" fmla="*/ 175 w 733"/>
                <a:gd name="T7" fmla="*/ 397 h 496"/>
                <a:gd name="T8" fmla="*/ 226 w 733"/>
                <a:gd name="T9" fmla="*/ 374 h 496"/>
                <a:gd name="T10" fmla="*/ 265 w 733"/>
                <a:gd name="T11" fmla="*/ 345 h 496"/>
                <a:gd name="T12" fmla="*/ 279 w 733"/>
                <a:gd name="T13" fmla="*/ 333 h 496"/>
                <a:gd name="T14" fmla="*/ 298 w 733"/>
                <a:gd name="T15" fmla="*/ 316 h 496"/>
                <a:gd name="T16" fmla="*/ 313 w 733"/>
                <a:gd name="T17" fmla="*/ 300 h 496"/>
                <a:gd name="T18" fmla="*/ 338 w 733"/>
                <a:gd name="T19" fmla="*/ 282 h 496"/>
                <a:gd name="T20" fmla="*/ 369 w 733"/>
                <a:gd name="T21" fmla="*/ 251 h 496"/>
                <a:gd name="T22" fmla="*/ 398 w 733"/>
                <a:gd name="T23" fmla="*/ 205 h 496"/>
                <a:gd name="T24" fmla="*/ 420 w 733"/>
                <a:gd name="T25" fmla="*/ 151 h 496"/>
                <a:gd name="T26" fmla="*/ 435 w 733"/>
                <a:gd name="T27" fmla="*/ 98 h 496"/>
                <a:gd name="T28" fmla="*/ 449 w 733"/>
                <a:gd name="T29" fmla="*/ 64 h 496"/>
                <a:gd name="T30" fmla="*/ 461 w 733"/>
                <a:gd name="T31" fmla="*/ 45 h 496"/>
                <a:gd name="T32" fmla="*/ 478 w 733"/>
                <a:gd name="T33" fmla="*/ 30 h 496"/>
                <a:gd name="T34" fmla="*/ 498 w 733"/>
                <a:gd name="T35" fmla="*/ 18 h 496"/>
                <a:gd name="T36" fmla="*/ 524 w 733"/>
                <a:gd name="T37" fmla="*/ 10 h 496"/>
                <a:gd name="T38" fmla="*/ 568 w 733"/>
                <a:gd name="T39" fmla="*/ 1 h 496"/>
                <a:gd name="T40" fmla="*/ 631 w 733"/>
                <a:gd name="T41" fmla="*/ 1 h 496"/>
                <a:gd name="T42" fmla="*/ 656 w 733"/>
                <a:gd name="T43" fmla="*/ 3 h 496"/>
                <a:gd name="T44" fmla="*/ 677 w 733"/>
                <a:gd name="T45" fmla="*/ 10 h 496"/>
                <a:gd name="T46" fmla="*/ 690 w 733"/>
                <a:gd name="T47" fmla="*/ 18 h 496"/>
                <a:gd name="T48" fmla="*/ 707 w 733"/>
                <a:gd name="T49" fmla="*/ 42 h 496"/>
                <a:gd name="T50" fmla="*/ 721 w 733"/>
                <a:gd name="T51" fmla="*/ 73 h 496"/>
                <a:gd name="T52" fmla="*/ 729 w 733"/>
                <a:gd name="T53" fmla="*/ 105 h 496"/>
                <a:gd name="T54" fmla="*/ 733 w 733"/>
                <a:gd name="T55" fmla="*/ 139 h 496"/>
                <a:gd name="T56" fmla="*/ 726 w 733"/>
                <a:gd name="T57" fmla="*/ 205 h 496"/>
                <a:gd name="T58" fmla="*/ 716 w 733"/>
                <a:gd name="T59" fmla="*/ 236 h 496"/>
                <a:gd name="T60" fmla="*/ 689 w 733"/>
                <a:gd name="T61" fmla="*/ 290 h 496"/>
                <a:gd name="T62" fmla="*/ 672 w 733"/>
                <a:gd name="T63" fmla="*/ 338 h 496"/>
                <a:gd name="T64" fmla="*/ 650 w 733"/>
                <a:gd name="T65" fmla="*/ 370 h 496"/>
                <a:gd name="T66" fmla="*/ 616 w 733"/>
                <a:gd name="T67" fmla="*/ 397 h 496"/>
                <a:gd name="T68" fmla="*/ 578 w 733"/>
                <a:gd name="T69" fmla="*/ 421 h 496"/>
                <a:gd name="T70" fmla="*/ 534 w 733"/>
                <a:gd name="T71" fmla="*/ 438 h 496"/>
                <a:gd name="T72" fmla="*/ 485 w 733"/>
                <a:gd name="T73" fmla="*/ 450 h 496"/>
                <a:gd name="T74" fmla="*/ 432 w 733"/>
                <a:gd name="T75" fmla="*/ 457 h 496"/>
                <a:gd name="T76" fmla="*/ 386 w 733"/>
                <a:gd name="T77" fmla="*/ 465 h 496"/>
                <a:gd name="T78" fmla="*/ 325 w 733"/>
                <a:gd name="T79" fmla="*/ 476 h 496"/>
                <a:gd name="T80" fmla="*/ 243 w 733"/>
                <a:gd name="T81" fmla="*/ 486 h 496"/>
                <a:gd name="T82" fmla="*/ 167 w 733"/>
                <a:gd name="T83" fmla="*/ 493 h 496"/>
                <a:gd name="T84" fmla="*/ 131 w 733"/>
                <a:gd name="T85" fmla="*/ 496 h 496"/>
                <a:gd name="T86" fmla="*/ 99 w 733"/>
                <a:gd name="T87" fmla="*/ 496 h 496"/>
                <a:gd name="T88" fmla="*/ 73 w 733"/>
                <a:gd name="T89" fmla="*/ 493 h 496"/>
                <a:gd name="T90" fmla="*/ 46 w 733"/>
                <a:gd name="T91" fmla="*/ 481 h 496"/>
                <a:gd name="T92" fmla="*/ 19 w 733"/>
                <a:gd name="T93" fmla="*/ 462 h 496"/>
                <a:gd name="T94" fmla="*/ 4 w 733"/>
                <a:gd name="T95" fmla="*/ 445 h 496"/>
                <a:gd name="T96" fmla="*/ 0 w 733"/>
                <a:gd name="T97" fmla="*/ 435 h 496"/>
                <a:gd name="T98" fmla="*/ 7 w 733"/>
                <a:gd name="T99" fmla="*/ 421 h 496"/>
                <a:gd name="T100" fmla="*/ 26 w 733"/>
                <a:gd name="T101" fmla="*/ 40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3" h="496">
                  <a:moveTo>
                    <a:pt x="26" y="406"/>
                  </a:moveTo>
                  <a:lnTo>
                    <a:pt x="39" y="408"/>
                  </a:lnTo>
                  <a:lnTo>
                    <a:pt x="56" y="411"/>
                  </a:lnTo>
                  <a:lnTo>
                    <a:pt x="73" y="411"/>
                  </a:lnTo>
                  <a:lnTo>
                    <a:pt x="95" y="411"/>
                  </a:lnTo>
                  <a:lnTo>
                    <a:pt x="119" y="409"/>
                  </a:lnTo>
                  <a:lnTo>
                    <a:pt x="146" y="404"/>
                  </a:lnTo>
                  <a:lnTo>
                    <a:pt x="175" y="397"/>
                  </a:lnTo>
                  <a:lnTo>
                    <a:pt x="202" y="387"/>
                  </a:lnTo>
                  <a:lnTo>
                    <a:pt x="226" y="374"/>
                  </a:lnTo>
                  <a:lnTo>
                    <a:pt x="248" y="360"/>
                  </a:lnTo>
                  <a:lnTo>
                    <a:pt x="265" y="345"/>
                  </a:lnTo>
                  <a:lnTo>
                    <a:pt x="274" y="338"/>
                  </a:lnTo>
                  <a:lnTo>
                    <a:pt x="279" y="333"/>
                  </a:lnTo>
                  <a:lnTo>
                    <a:pt x="289" y="323"/>
                  </a:lnTo>
                  <a:lnTo>
                    <a:pt x="298" y="316"/>
                  </a:lnTo>
                  <a:lnTo>
                    <a:pt x="304" y="309"/>
                  </a:lnTo>
                  <a:lnTo>
                    <a:pt x="313" y="300"/>
                  </a:lnTo>
                  <a:lnTo>
                    <a:pt x="325" y="294"/>
                  </a:lnTo>
                  <a:lnTo>
                    <a:pt x="338" y="282"/>
                  </a:lnTo>
                  <a:lnTo>
                    <a:pt x="354" y="268"/>
                  </a:lnTo>
                  <a:lnTo>
                    <a:pt x="369" y="251"/>
                  </a:lnTo>
                  <a:lnTo>
                    <a:pt x="384" y="229"/>
                  </a:lnTo>
                  <a:lnTo>
                    <a:pt x="398" y="205"/>
                  </a:lnTo>
                  <a:lnTo>
                    <a:pt x="410" y="178"/>
                  </a:lnTo>
                  <a:lnTo>
                    <a:pt x="420" y="151"/>
                  </a:lnTo>
                  <a:lnTo>
                    <a:pt x="429" y="124"/>
                  </a:lnTo>
                  <a:lnTo>
                    <a:pt x="435" y="98"/>
                  </a:lnTo>
                  <a:lnTo>
                    <a:pt x="444" y="74"/>
                  </a:lnTo>
                  <a:lnTo>
                    <a:pt x="449" y="64"/>
                  </a:lnTo>
                  <a:lnTo>
                    <a:pt x="454" y="54"/>
                  </a:lnTo>
                  <a:lnTo>
                    <a:pt x="461" y="45"/>
                  </a:lnTo>
                  <a:lnTo>
                    <a:pt x="469" y="37"/>
                  </a:lnTo>
                  <a:lnTo>
                    <a:pt x="478" y="30"/>
                  </a:lnTo>
                  <a:lnTo>
                    <a:pt x="488" y="25"/>
                  </a:lnTo>
                  <a:lnTo>
                    <a:pt x="498" y="18"/>
                  </a:lnTo>
                  <a:lnTo>
                    <a:pt x="510" y="15"/>
                  </a:lnTo>
                  <a:lnTo>
                    <a:pt x="524" y="10"/>
                  </a:lnTo>
                  <a:lnTo>
                    <a:pt x="537" y="6"/>
                  </a:lnTo>
                  <a:lnTo>
                    <a:pt x="568" y="1"/>
                  </a:lnTo>
                  <a:lnTo>
                    <a:pt x="600" y="0"/>
                  </a:lnTo>
                  <a:lnTo>
                    <a:pt x="631" y="1"/>
                  </a:lnTo>
                  <a:lnTo>
                    <a:pt x="644" y="1"/>
                  </a:lnTo>
                  <a:lnTo>
                    <a:pt x="656" y="3"/>
                  </a:lnTo>
                  <a:lnTo>
                    <a:pt x="667" y="6"/>
                  </a:lnTo>
                  <a:lnTo>
                    <a:pt x="677" y="10"/>
                  </a:lnTo>
                  <a:lnTo>
                    <a:pt x="684" y="15"/>
                  </a:lnTo>
                  <a:lnTo>
                    <a:pt x="690" y="18"/>
                  </a:lnTo>
                  <a:lnTo>
                    <a:pt x="699" y="30"/>
                  </a:lnTo>
                  <a:lnTo>
                    <a:pt x="707" y="42"/>
                  </a:lnTo>
                  <a:lnTo>
                    <a:pt x="714" y="57"/>
                  </a:lnTo>
                  <a:lnTo>
                    <a:pt x="721" y="73"/>
                  </a:lnTo>
                  <a:lnTo>
                    <a:pt x="726" y="90"/>
                  </a:lnTo>
                  <a:lnTo>
                    <a:pt x="729" y="105"/>
                  </a:lnTo>
                  <a:lnTo>
                    <a:pt x="731" y="122"/>
                  </a:lnTo>
                  <a:lnTo>
                    <a:pt x="733" y="139"/>
                  </a:lnTo>
                  <a:lnTo>
                    <a:pt x="731" y="171"/>
                  </a:lnTo>
                  <a:lnTo>
                    <a:pt x="726" y="205"/>
                  </a:lnTo>
                  <a:lnTo>
                    <a:pt x="721" y="221"/>
                  </a:lnTo>
                  <a:lnTo>
                    <a:pt x="716" y="236"/>
                  </a:lnTo>
                  <a:lnTo>
                    <a:pt x="702" y="263"/>
                  </a:lnTo>
                  <a:lnTo>
                    <a:pt x="689" y="290"/>
                  </a:lnTo>
                  <a:lnTo>
                    <a:pt x="678" y="321"/>
                  </a:lnTo>
                  <a:lnTo>
                    <a:pt x="672" y="338"/>
                  </a:lnTo>
                  <a:lnTo>
                    <a:pt x="661" y="353"/>
                  </a:lnTo>
                  <a:lnTo>
                    <a:pt x="650" y="370"/>
                  </a:lnTo>
                  <a:lnTo>
                    <a:pt x="634" y="384"/>
                  </a:lnTo>
                  <a:lnTo>
                    <a:pt x="616" y="397"/>
                  </a:lnTo>
                  <a:lnTo>
                    <a:pt x="597" y="409"/>
                  </a:lnTo>
                  <a:lnTo>
                    <a:pt x="578" y="421"/>
                  </a:lnTo>
                  <a:lnTo>
                    <a:pt x="558" y="431"/>
                  </a:lnTo>
                  <a:lnTo>
                    <a:pt x="534" y="438"/>
                  </a:lnTo>
                  <a:lnTo>
                    <a:pt x="510" y="445"/>
                  </a:lnTo>
                  <a:lnTo>
                    <a:pt x="485" y="450"/>
                  </a:lnTo>
                  <a:lnTo>
                    <a:pt x="459" y="453"/>
                  </a:lnTo>
                  <a:lnTo>
                    <a:pt x="432" y="457"/>
                  </a:lnTo>
                  <a:lnTo>
                    <a:pt x="408" y="460"/>
                  </a:lnTo>
                  <a:lnTo>
                    <a:pt x="386" y="465"/>
                  </a:lnTo>
                  <a:lnTo>
                    <a:pt x="364" y="469"/>
                  </a:lnTo>
                  <a:lnTo>
                    <a:pt x="325" y="476"/>
                  </a:lnTo>
                  <a:lnTo>
                    <a:pt x="284" y="481"/>
                  </a:lnTo>
                  <a:lnTo>
                    <a:pt x="243" y="486"/>
                  </a:lnTo>
                  <a:lnTo>
                    <a:pt x="204" y="489"/>
                  </a:lnTo>
                  <a:lnTo>
                    <a:pt x="167" y="493"/>
                  </a:lnTo>
                  <a:lnTo>
                    <a:pt x="148" y="494"/>
                  </a:lnTo>
                  <a:lnTo>
                    <a:pt x="131" y="496"/>
                  </a:lnTo>
                  <a:lnTo>
                    <a:pt x="114" y="496"/>
                  </a:lnTo>
                  <a:lnTo>
                    <a:pt x="99" y="496"/>
                  </a:lnTo>
                  <a:lnTo>
                    <a:pt x="85" y="494"/>
                  </a:lnTo>
                  <a:lnTo>
                    <a:pt x="73" y="493"/>
                  </a:lnTo>
                  <a:lnTo>
                    <a:pt x="60" y="488"/>
                  </a:lnTo>
                  <a:lnTo>
                    <a:pt x="46" y="481"/>
                  </a:lnTo>
                  <a:lnTo>
                    <a:pt x="32" y="472"/>
                  </a:lnTo>
                  <a:lnTo>
                    <a:pt x="19" y="462"/>
                  </a:lnTo>
                  <a:lnTo>
                    <a:pt x="7" y="450"/>
                  </a:lnTo>
                  <a:lnTo>
                    <a:pt x="4" y="445"/>
                  </a:lnTo>
                  <a:lnTo>
                    <a:pt x="2" y="440"/>
                  </a:lnTo>
                  <a:lnTo>
                    <a:pt x="0" y="435"/>
                  </a:lnTo>
                  <a:lnTo>
                    <a:pt x="2" y="431"/>
                  </a:lnTo>
                  <a:lnTo>
                    <a:pt x="7" y="421"/>
                  </a:lnTo>
                  <a:lnTo>
                    <a:pt x="15" y="414"/>
                  </a:lnTo>
                  <a:lnTo>
                    <a:pt x="26" y="406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4" name="Freeform 563"/>
            <p:cNvSpPr>
              <a:spLocks/>
            </p:cNvSpPr>
            <p:nvPr/>
          </p:nvSpPr>
          <p:spPr bwMode="auto">
            <a:xfrm>
              <a:off x="3825" y="2064"/>
              <a:ext cx="520" cy="67"/>
            </a:xfrm>
            <a:custGeom>
              <a:avLst/>
              <a:gdLst>
                <a:gd name="T0" fmla="*/ 39 w 733"/>
                <a:gd name="T1" fmla="*/ 408 h 496"/>
                <a:gd name="T2" fmla="*/ 73 w 733"/>
                <a:gd name="T3" fmla="*/ 411 h 496"/>
                <a:gd name="T4" fmla="*/ 119 w 733"/>
                <a:gd name="T5" fmla="*/ 409 h 496"/>
                <a:gd name="T6" fmla="*/ 175 w 733"/>
                <a:gd name="T7" fmla="*/ 397 h 496"/>
                <a:gd name="T8" fmla="*/ 226 w 733"/>
                <a:gd name="T9" fmla="*/ 374 h 496"/>
                <a:gd name="T10" fmla="*/ 265 w 733"/>
                <a:gd name="T11" fmla="*/ 345 h 496"/>
                <a:gd name="T12" fmla="*/ 279 w 733"/>
                <a:gd name="T13" fmla="*/ 333 h 496"/>
                <a:gd name="T14" fmla="*/ 298 w 733"/>
                <a:gd name="T15" fmla="*/ 316 h 496"/>
                <a:gd name="T16" fmla="*/ 313 w 733"/>
                <a:gd name="T17" fmla="*/ 300 h 496"/>
                <a:gd name="T18" fmla="*/ 338 w 733"/>
                <a:gd name="T19" fmla="*/ 282 h 496"/>
                <a:gd name="T20" fmla="*/ 369 w 733"/>
                <a:gd name="T21" fmla="*/ 251 h 496"/>
                <a:gd name="T22" fmla="*/ 398 w 733"/>
                <a:gd name="T23" fmla="*/ 205 h 496"/>
                <a:gd name="T24" fmla="*/ 420 w 733"/>
                <a:gd name="T25" fmla="*/ 151 h 496"/>
                <a:gd name="T26" fmla="*/ 435 w 733"/>
                <a:gd name="T27" fmla="*/ 98 h 496"/>
                <a:gd name="T28" fmla="*/ 449 w 733"/>
                <a:gd name="T29" fmla="*/ 64 h 496"/>
                <a:gd name="T30" fmla="*/ 461 w 733"/>
                <a:gd name="T31" fmla="*/ 45 h 496"/>
                <a:gd name="T32" fmla="*/ 478 w 733"/>
                <a:gd name="T33" fmla="*/ 30 h 496"/>
                <a:gd name="T34" fmla="*/ 498 w 733"/>
                <a:gd name="T35" fmla="*/ 18 h 496"/>
                <a:gd name="T36" fmla="*/ 524 w 733"/>
                <a:gd name="T37" fmla="*/ 10 h 496"/>
                <a:gd name="T38" fmla="*/ 568 w 733"/>
                <a:gd name="T39" fmla="*/ 1 h 496"/>
                <a:gd name="T40" fmla="*/ 631 w 733"/>
                <a:gd name="T41" fmla="*/ 1 h 496"/>
                <a:gd name="T42" fmla="*/ 656 w 733"/>
                <a:gd name="T43" fmla="*/ 3 h 496"/>
                <a:gd name="T44" fmla="*/ 677 w 733"/>
                <a:gd name="T45" fmla="*/ 10 h 496"/>
                <a:gd name="T46" fmla="*/ 690 w 733"/>
                <a:gd name="T47" fmla="*/ 18 h 496"/>
                <a:gd name="T48" fmla="*/ 707 w 733"/>
                <a:gd name="T49" fmla="*/ 42 h 496"/>
                <a:gd name="T50" fmla="*/ 721 w 733"/>
                <a:gd name="T51" fmla="*/ 73 h 496"/>
                <a:gd name="T52" fmla="*/ 729 w 733"/>
                <a:gd name="T53" fmla="*/ 105 h 496"/>
                <a:gd name="T54" fmla="*/ 733 w 733"/>
                <a:gd name="T55" fmla="*/ 139 h 496"/>
                <a:gd name="T56" fmla="*/ 726 w 733"/>
                <a:gd name="T57" fmla="*/ 205 h 496"/>
                <a:gd name="T58" fmla="*/ 716 w 733"/>
                <a:gd name="T59" fmla="*/ 236 h 496"/>
                <a:gd name="T60" fmla="*/ 689 w 733"/>
                <a:gd name="T61" fmla="*/ 290 h 496"/>
                <a:gd name="T62" fmla="*/ 672 w 733"/>
                <a:gd name="T63" fmla="*/ 338 h 496"/>
                <a:gd name="T64" fmla="*/ 650 w 733"/>
                <a:gd name="T65" fmla="*/ 370 h 496"/>
                <a:gd name="T66" fmla="*/ 616 w 733"/>
                <a:gd name="T67" fmla="*/ 397 h 496"/>
                <a:gd name="T68" fmla="*/ 578 w 733"/>
                <a:gd name="T69" fmla="*/ 421 h 496"/>
                <a:gd name="T70" fmla="*/ 534 w 733"/>
                <a:gd name="T71" fmla="*/ 438 h 496"/>
                <a:gd name="T72" fmla="*/ 485 w 733"/>
                <a:gd name="T73" fmla="*/ 450 h 496"/>
                <a:gd name="T74" fmla="*/ 432 w 733"/>
                <a:gd name="T75" fmla="*/ 457 h 496"/>
                <a:gd name="T76" fmla="*/ 386 w 733"/>
                <a:gd name="T77" fmla="*/ 465 h 496"/>
                <a:gd name="T78" fmla="*/ 325 w 733"/>
                <a:gd name="T79" fmla="*/ 476 h 496"/>
                <a:gd name="T80" fmla="*/ 243 w 733"/>
                <a:gd name="T81" fmla="*/ 486 h 496"/>
                <a:gd name="T82" fmla="*/ 167 w 733"/>
                <a:gd name="T83" fmla="*/ 493 h 496"/>
                <a:gd name="T84" fmla="*/ 131 w 733"/>
                <a:gd name="T85" fmla="*/ 496 h 496"/>
                <a:gd name="T86" fmla="*/ 99 w 733"/>
                <a:gd name="T87" fmla="*/ 496 h 496"/>
                <a:gd name="T88" fmla="*/ 73 w 733"/>
                <a:gd name="T89" fmla="*/ 493 h 496"/>
                <a:gd name="T90" fmla="*/ 46 w 733"/>
                <a:gd name="T91" fmla="*/ 481 h 496"/>
                <a:gd name="T92" fmla="*/ 19 w 733"/>
                <a:gd name="T93" fmla="*/ 462 h 496"/>
                <a:gd name="T94" fmla="*/ 4 w 733"/>
                <a:gd name="T95" fmla="*/ 445 h 496"/>
                <a:gd name="T96" fmla="*/ 0 w 733"/>
                <a:gd name="T97" fmla="*/ 435 h 496"/>
                <a:gd name="T98" fmla="*/ 7 w 733"/>
                <a:gd name="T99" fmla="*/ 421 h 496"/>
                <a:gd name="T100" fmla="*/ 26 w 733"/>
                <a:gd name="T101" fmla="*/ 40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3" h="496">
                  <a:moveTo>
                    <a:pt x="26" y="406"/>
                  </a:moveTo>
                  <a:lnTo>
                    <a:pt x="39" y="408"/>
                  </a:lnTo>
                  <a:lnTo>
                    <a:pt x="56" y="411"/>
                  </a:lnTo>
                  <a:lnTo>
                    <a:pt x="73" y="411"/>
                  </a:lnTo>
                  <a:lnTo>
                    <a:pt x="95" y="411"/>
                  </a:lnTo>
                  <a:lnTo>
                    <a:pt x="119" y="409"/>
                  </a:lnTo>
                  <a:lnTo>
                    <a:pt x="146" y="404"/>
                  </a:lnTo>
                  <a:lnTo>
                    <a:pt x="175" y="397"/>
                  </a:lnTo>
                  <a:lnTo>
                    <a:pt x="202" y="387"/>
                  </a:lnTo>
                  <a:lnTo>
                    <a:pt x="226" y="374"/>
                  </a:lnTo>
                  <a:lnTo>
                    <a:pt x="248" y="360"/>
                  </a:lnTo>
                  <a:lnTo>
                    <a:pt x="265" y="345"/>
                  </a:lnTo>
                  <a:lnTo>
                    <a:pt x="274" y="338"/>
                  </a:lnTo>
                  <a:lnTo>
                    <a:pt x="279" y="333"/>
                  </a:lnTo>
                  <a:lnTo>
                    <a:pt x="289" y="323"/>
                  </a:lnTo>
                  <a:lnTo>
                    <a:pt x="298" y="316"/>
                  </a:lnTo>
                  <a:lnTo>
                    <a:pt x="304" y="309"/>
                  </a:lnTo>
                  <a:lnTo>
                    <a:pt x="313" y="300"/>
                  </a:lnTo>
                  <a:lnTo>
                    <a:pt x="325" y="294"/>
                  </a:lnTo>
                  <a:lnTo>
                    <a:pt x="338" y="282"/>
                  </a:lnTo>
                  <a:lnTo>
                    <a:pt x="354" y="268"/>
                  </a:lnTo>
                  <a:lnTo>
                    <a:pt x="369" y="251"/>
                  </a:lnTo>
                  <a:lnTo>
                    <a:pt x="384" y="229"/>
                  </a:lnTo>
                  <a:lnTo>
                    <a:pt x="398" y="205"/>
                  </a:lnTo>
                  <a:lnTo>
                    <a:pt x="410" y="178"/>
                  </a:lnTo>
                  <a:lnTo>
                    <a:pt x="420" y="151"/>
                  </a:lnTo>
                  <a:lnTo>
                    <a:pt x="429" y="124"/>
                  </a:lnTo>
                  <a:lnTo>
                    <a:pt x="435" y="98"/>
                  </a:lnTo>
                  <a:lnTo>
                    <a:pt x="444" y="74"/>
                  </a:lnTo>
                  <a:lnTo>
                    <a:pt x="449" y="64"/>
                  </a:lnTo>
                  <a:lnTo>
                    <a:pt x="454" y="54"/>
                  </a:lnTo>
                  <a:lnTo>
                    <a:pt x="461" y="45"/>
                  </a:lnTo>
                  <a:lnTo>
                    <a:pt x="469" y="37"/>
                  </a:lnTo>
                  <a:lnTo>
                    <a:pt x="478" y="30"/>
                  </a:lnTo>
                  <a:lnTo>
                    <a:pt x="488" y="25"/>
                  </a:lnTo>
                  <a:lnTo>
                    <a:pt x="498" y="18"/>
                  </a:lnTo>
                  <a:lnTo>
                    <a:pt x="510" y="15"/>
                  </a:lnTo>
                  <a:lnTo>
                    <a:pt x="524" y="10"/>
                  </a:lnTo>
                  <a:lnTo>
                    <a:pt x="537" y="6"/>
                  </a:lnTo>
                  <a:lnTo>
                    <a:pt x="568" y="1"/>
                  </a:lnTo>
                  <a:lnTo>
                    <a:pt x="600" y="0"/>
                  </a:lnTo>
                  <a:lnTo>
                    <a:pt x="631" y="1"/>
                  </a:lnTo>
                  <a:lnTo>
                    <a:pt x="644" y="1"/>
                  </a:lnTo>
                  <a:lnTo>
                    <a:pt x="656" y="3"/>
                  </a:lnTo>
                  <a:lnTo>
                    <a:pt x="667" y="6"/>
                  </a:lnTo>
                  <a:lnTo>
                    <a:pt x="677" y="10"/>
                  </a:lnTo>
                  <a:lnTo>
                    <a:pt x="684" y="15"/>
                  </a:lnTo>
                  <a:lnTo>
                    <a:pt x="690" y="18"/>
                  </a:lnTo>
                  <a:lnTo>
                    <a:pt x="699" y="30"/>
                  </a:lnTo>
                  <a:lnTo>
                    <a:pt x="707" y="42"/>
                  </a:lnTo>
                  <a:lnTo>
                    <a:pt x="714" y="57"/>
                  </a:lnTo>
                  <a:lnTo>
                    <a:pt x="721" y="73"/>
                  </a:lnTo>
                  <a:lnTo>
                    <a:pt x="726" y="90"/>
                  </a:lnTo>
                  <a:lnTo>
                    <a:pt x="729" y="105"/>
                  </a:lnTo>
                  <a:lnTo>
                    <a:pt x="731" y="122"/>
                  </a:lnTo>
                  <a:lnTo>
                    <a:pt x="733" y="139"/>
                  </a:lnTo>
                  <a:lnTo>
                    <a:pt x="731" y="171"/>
                  </a:lnTo>
                  <a:lnTo>
                    <a:pt x="726" y="205"/>
                  </a:lnTo>
                  <a:lnTo>
                    <a:pt x="721" y="221"/>
                  </a:lnTo>
                  <a:lnTo>
                    <a:pt x="716" y="236"/>
                  </a:lnTo>
                  <a:lnTo>
                    <a:pt x="702" y="263"/>
                  </a:lnTo>
                  <a:lnTo>
                    <a:pt x="689" y="290"/>
                  </a:lnTo>
                  <a:lnTo>
                    <a:pt x="678" y="321"/>
                  </a:lnTo>
                  <a:lnTo>
                    <a:pt x="672" y="338"/>
                  </a:lnTo>
                  <a:lnTo>
                    <a:pt x="661" y="353"/>
                  </a:lnTo>
                  <a:lnTo>
                    <a:pt x="650" y="370"/>
                  </a:lnTo>
                  <a:lnTo>
                    <a:pt x="634" y="384"/>
                  </a:lnTo>
                  <a:lnTo>
                    <a:pt x="616" y="397"/>
                  </a:lnTo>
                  <a:lnTo>
                    <a:pt x="597" y="409"/>
                  </a:lnTo>
                  <a:lnTo>
                    <a:pt x="578" y="421"/>
                  </a:lnTo>
                  <a:lnTo>
                    <a:pt x="558" y="431"/>
                  </a:lnTo>
                  <a:lnTo>
                    <a:pt x="534" y="438"/>
                  </a:lnTo>
                  <a:lnTo>
                    <a:pt x="510" y="445"/>
                  </a:lnTo>
                  <a:lnTo>
                    <a:pt x="485" y="450"/>
                  </a:lnTo>
                  <a:lnTo>
                    <a:pt x="459" y="453"/>
                  </a:lnTo>
                  <a:lnTo>
                    <a:pt x="432" y="457"/>
                  </a:lnTo>
                  <a:lnTo>
                    <a:pt x="408" y="460"/>
                  </a:lnTo>
                  <a:lnTo>
                    <a:pt x="386" y="465"/>
                  </a:lnTo>
                  <a:lnTo>
                    <a:pt x="364" y="469"/>
                  </a:lnTo>
                  <a:lnTo>
                    <a:pt x="325" y="476"/>
                  </a:lnTo>
                  <a:lnTo>
                    <a:pt x="284" y="481"/>
                  </a:lnTo>
                  <a:lnTo>
                    <a:pt x="243" y="486"/>
                  </a:lnTo>
                  <a:lnTo>
                    <a:pt x="204" y="489"/>
                  </a:lnTo>
                  <a:lnTo>
                    <a:pt x="167" y="493"/>
                  </a:lnTo>
                  <a:lnTo>
                    <a:pt x="148" y="494"/>
                  </a:lnTo>
                  <a:lnTo>
                    <a:pt x="131" y="496"/>
                  </a:lnTo>
                  <a:lnTo>
                    <a:pt x="114" y="496"/>
                  </a:lnTo>
                  <a:lnTo>
                    <a:pt x="99" y="496"/>
                  </a:lnTo>
                  <a:lnTo>
                    <a:pt x="85" y="494"/>
                  </a:lnTo>
                  <a:lnTo>
                    <a:pt x="73" y="493"/>
                  </a:lnTo>
                  <a:lnTo>
                    <a:pt x="60" y="488"/>
                  </a:lnTo>
                  <a:lnTo>
                    <a:pt x="46" y="481"/>
                  </a:lnTo>
                  <a:lnTo>
                    <a:pt x="32" y="472"/>
                  </a:lnTo>
                  <a:lnTo>
                    <a:pt x="19" y="462"/>
                  </a:lnTo>
                  <a:lnTo>
                    <a:pt x="7" y="450"/>
                  </a:lnTo>
                  <a:lnTo>
                    <a:pt x="4" y="445"/>
                  </a:lnTo>
                  <a:lnTo>
                    <a:pt x="2" y="440"/>
                  </a:lnTo>
                  <a:lnTo>
                    <a:pt x="0" y="435"/>
                  </a:lnTo>
                  <a:lnTo>
                    <a:pt x="2" y="431"/>
                  </a:lnTo>
                  <a:lnTo>
                    <a:pt x="7" y="421"/>
                  </a:lnTo>
                  <a:lnTo>
                    <a:pt x="15" y="414"/>
                  </a:lnTo>
                  <a:lnTo>
                    <a:pt x="26" y="406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5" name="Rectangle 564"/>
            <p:cNvSpPr>
              <a:spLocks noChangeArrowheads="1"/>
            </p:cNvSpPr>
            <p:nvPr/>
          </p:nvSpPr>
          <p:spPr bwMode="auto">
            <a:xfrm>
              <a:off x="3828" y="2396"/>
              <a:ext cx="75" cy="12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6" name="Freeform 565"/>
            <p:cNvSpPr>
              <a:spLocks/>
            </p:cNvSpPr>
            <p:nvPr/>
          </p:nvSpPr>
          <p:spPr bwMode="auto">
            <a:xfrm>
              <a:off x="3825" y="2394"/>
              <a:ext cx="83" cy="136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0 w 111"/>
                <a:gd name="T11" fmla="*/ 10 h 178"/>
                <a:gd name="T12" fmla="*/ 100 w 111"/>
                <a:gd name="T13" fmla="*/ 10 h 178"/>
                <a:gd name="T14" fmla="*/ 100 w 111"/>
                <a:gd name="T15" fmla="*/ 168 h 178"/>
                <a:gd name="T16" fmla="*/ 10 w 111"/>
                <a:gd name="T17" fmla="*/ 168 h 178"/>
                <a:gd name="T18" fmla="*/ 10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0" y="10"/>
                  </a:lnTo>
                  <a:lnTo>
                    <a:pt x="100" y="168"/>
                  </a:lnTo>
                  <a:lnTo>
                    <a:pt x="10" y="168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7" name="Freeform 566"/>
            <p:cNvSpPr>
              <a:spLocks/>
            </p:cNvSpPr>
            <p:nvPr/>
          </p:nvSpPr>
          <p:spPr bwMode="auto">
            <a:xfrm>
              <a:off x="3847" y="2439"/>
              <a:ext cx="41" cy="43"/>
            </a:xfrm>
            <a:custGeom>
              <a:avLst/>
              <a:gdLst>
                <a:gd name="T0" fmla="*/ 0 w 54"/>
                <a:gd name="T1" fmla="*/ 27 h 54"/>
                <a:gd name="T2" fmla="*/ 1 w 54"/>
                <a:gd name="T3" fmla="*/ 37 h 54"/>
                <a:gd name="T4" fmla="*/ 8 w 54"/>
                <a:gd name="T5" fmla="*/ 48 h 54"/>
                <a:gd name="T6" fmla="*/ 17 w 54"/>
                <a:gd name="T7" fmla="*/ 53 h 54"/>
                <a:gd name="T8" fmla="*/ 27 w 54"/>
                <a:gd name="T9" fmla="*/ 54 h 54"/>
                <a:gd name="T10" fmla="*/ 37 w 54"/>
                <a:gd name="T11" fmla="*/ 53 h 54"/>
                <a:gd name="T12" fmla="*/ 47 w 54"/>
                <a:gd name="T13" fmla="*/ 48 h 54"/>
                <a:gd name="T14" fmla="*/ 52 w 54"/>
                <a:gd name="T15" fmla="*/ 37 h 54"/>
                <a:gd name="T16" fmla="*/ 54 w 54"/>
                <a:gd name="T17" fmla="*/ 27 h 54"/>
                <a:gd name="T18" fmla="*/ 52 w 54"/>
                <a:gd name="T19" fmla="*/ 17 h 54"/>
                <a:gd name="T20" fmla="*/ 47 w 54"/>
                <a:gd name="T21" fmla="*/ 8 h 54"/>
                <a:gd name="T22" fmla="*/ 37 w 54"/>
                <a:gd name="T23" fmla="*/ 2 h 54"/>
                <a:gd name="T24" fmla="*/ 27 w 54"/>
                <a:gd name="T25" fmla="*/ 0 h 54"/>
                <a:gd name="T26" fmla="*/ 17 w 54"/>
                <a:gd name="T27" fmla="*/ 2 h 54"/>
                <a:gd name="T28" fmla="*/ 8 w 54"/>
                <a:gd name="T29" fmla="*/ 8 h 54"/>
                <a:gd name="T30" fmla="*/ 1 w 54"/>
                <a:gd name="T31" fmla="*/ 17 h 54"/>
                <a:gd name="T32" fmla="*/ 0 w 54"/>
                <a:gd name="T33" fmla="*/ 27 h 54"/>
                <a:gd name="T34" fmla="*/ 10 w 54"/>
                <a:gd name="T35" fmla="*/ 27 h 54"/>
                <a:gd name="T36" fmla="*/ 12 w 54"/>
                <a:gd name="T37" fmla="*/ 22 h 54"/>
                <a:gd name="T38" fmla="*/ 15 w 54"/>
                <a:gd name="T39" fmla="*/ 15 h 54"/>
                <a:gd name="T40" fmla="*/ 22 w 54"/>
                <a:gd name="T41" fmla="*/ 12 h 54"/>
                <a:gd name="T42" fmla="*/ 27 w 54"/>
                <a:gd name="T43" fmla="*/ 10 h 54"/>
                <a:gd name="T44" fmla="*/ 32 w 54"/>
                <a:gd name="T45" fmla="*/ 12 h 54"/>
                <a:gd name="T46" fmla="*/ 39 w 54"/>
                <a:gd name="T47" fmla="*/ 15 h 54"/>
                <a:gd name="T48" fmla="*/ 42 w 54"/>
                <a:gd name="T49" fmla="*/ 22 h 54"/>
                <a:gd name="T50" fmla="*/ 44 w 54"/>
                <a:gd name="T51" fmla="*/ 27 h 54"/>
                <a:gd name="T52" fmla="*/ 42 w 54"/>
                <a:gd name="T53" fmla="*/ 34 h 54"/>
                <a:gd name="T54" fmla="*/ 39 w 54"/>
                <a:gd name="T55" fmla="*/ 39 h 54"/>
                <a:gd name="T56" fmla="*/ 34 w 54"/>
                <a:gd name="T57" fmla="*/ 42 h 54"/>
                <a:gd name="T58" fmla="*/ 27 w 54"/>
                <a:gd name="T59" fmla="*/ 44 h 54"/>
                <a:gd name="T60" fmla="*/ 22 w 54"/>
                <a:gd name="T61" fmla="*/ 42 h 54"/>
                <a:gd name="T62" fmla="*/ 15 w 54"/>
                <a:gd name="T63" fmla="*/ 39 h 54"/>
                <a:gd name="T64" fmla="*/ 12 w 54"/>
                <a:gd name="T65" fmla="*/ 32 h 54"/>
                <a:gd name="T66" fmla="*/ 10 w 54"/>
                <a:gd name="T67" fmla="*/ 27 h 54"/>
                <a:gd name="T68" fmla="*/ 0 w 54"/>
                <a:gd name="T6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54">
                  <a:moveTo>
                    <a:pt x="0" y="27"/>
                  </a:moveTo>
                  <a:lnTo>
                    <a:pt x="1" y="37"/>
                  </a:lnTo>
                  <a:lnTo>
                    <a:pt x="8" y="48"/>
                  </a:lnTo>
                  <a:lnTo>
                    <a:pt x="17" y="53"/>
                  </a:lnTo>
                  <a:lnTo>
                    <a:pt x="27" y="54"/>
                  </a:lnTo>
                  <a:lnTo>
                    <a:pt x="37" y="53"/>
                  </a:lnTo>
                  <a:lnTo>
                    <a:pt x="47" y="48"/>
                  </a:lnTo>
                  <a:lnTo>
                    <a:pt x="52" y="37"/>
                  </a:lnTo>
                  <a:lnTo>
                    <a:pt x="54" y="27"/>
                  </a:lnTo>
                  <a:lnTo>
                    <a:pt x="52" y="17"/>
                  </a:lnTo>
                  <a:lnTo>
                    <a:pt x="47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7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5" y="15"/>
                  </a:lnTo>
                  <a:lnTo>
                    <a:pt x="22" y="12"/>
                  </a:lnTo>
                  <a:lnTo>
                    <a:pt x="27" y="10"/>
                  </a:lnTo>
                  <a:lnTo>
                    <a:pt x="32" y="12"/>
                  </a:lnTo>
                  <a:lnTo>
                    <a:pt x="39" y="15"/>
                  </a:lnTo>
                  <a:lnTo>
                    <a:pt x="42" y="22"/>
                  </a:lnTo>
                  <a:lnTo>
                    <a:pt x="44" y="27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4" y="42"/>
                  </a:lnTo>
                  <a:lnTo>
                    <a:pt x="27" y="44"/>
                  </a:lnTo>
                  <a:lnTo>
                    <a:pt x="22" y="42"/>
                  </a:lnTo>
                  <a:lnTo>
                    <a:pt x="15" y="39"/>
                  </a:lnTo>
                  <a:lnTo>
                    <a:pt x="12" y="32"/>
                  </a:lnTo>
                  <a:lnTo>
                    <a:pt x="1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8" name="Rectangle 567"/>
            <p:cNvSpPr>
              <a:spLocks noChangeArrowheads="1"/>
            </p:cNvSpPr>
            <p:nvPr/>
          </p:nvSpPr>
          <p:spPr bwMode="auto">
            <a:xfrm>
              <a:off x="3864" y="2416"/>
              <a:ext cx="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9" name="Rectangle 568"/>
            <p:cNvSpPr>
              <a:spLocks noChangeArrowheads="1"/>
            </p:cNvSpPr>
            <p:nvPr/>
          </p:nvSpPr>
          <p:spPr bwMode="auto">
            <a:xfrm>
              <a:off x="3864" y="2479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0" name="Freeform 569"/>
            <p:cNvSpPr>
              <a:spLocks/>
            </p:cNvSpPr>
            <p:nvPr/>
          </p:nvSpPr>
          <p:spPr bwMode="auto">
            <a:xfrm>
              <a:off x="3825" y="2394"/>
              <a:ext cx="83" cy="136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0 w 111"/>
                <a:gd name="T11" fmla="*/ 10 h 178"/>
                <a:gd name="T12" fmla="*/ 100 w 111"/>
                <a:gd name="T13" fmla="*/ 10 h 178"/>
                <a:gd name="T14" fmla="*/ 100 w 111"/>
                <a:gd name="T15" fmla="*/ 168 h 178"/>
                <a:gd name="T16" fmla="*/ 10 w 111"/>
                <a:gd name="T17" fmla="*/ 168 h 178"/>
                <a:gd name="T18" fmla="*/ 10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0" y="10"/>
                  </a:lnTo>
                  <a:lnTo>
                    <a:pt x="100" y="168"/>
                  </a:lnTo>
                  <a:lnTo>
                    <a:pt x="10" y="168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1" name="Rectangle 570"/>
            <p:cNvSpPr>
              <a:spLocks noChangeArrowheads="1"/>
            </p:cNvSpPr>
            <p:nvPr/>
          </p:nvSpPr>
          <p:spPr bwMode="auto">
            <a:xfrm>
              <a:off x="4256" y="2394"/>
              <a:ext cx="75" cy="1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2" name="Freeform 571"/>
            <p:cNvSpPr>
              <a:spLocks/>
            </p:cNvSpPr>
            <p:nvPr/>
          </p:nvSpPr>
          <p:spPr bwMode="auto">
            <a:xfrm>
              <a:off x="4253" y="2391"/>
              <a:ext cx="83" cy="133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0 w 111"/>
                <a:gd name="T11" fmla="*/ 10 h 178"/>
                <a:gd name="T12" fmla="*/ 100 w 111"/>
                <a:gd name="T13" fmla="*/ 10 h 178"/>
                <a:gd name="T14" fmla="*/ 100 w 111"/>
                <a:gd name="T15" fmla="*/ 168 h 178"/>
                <a:gd name="T16" fmla="*/ 10 w 111"/>
                <a:gd name="T17" fmla="*/ 168 h 178"/>
                <a:gd name="T18" fmla="*/ 10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0" y="10"/>
                  </a:lnTo>
                  <a:lnTo>
                    <a:pt x="100" y="168"/>
                  </a:lnTo>
                  <a:lnTo>
                    <a:pt x="10" y="168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3" name="Freeform 572"/>
            <p:cNvSpPr>
              <a:spLocks/>
            </p:cNvSpPr>
            <p:nvPr/>
          </p:nvSpPr>
          <p:spPr bwMode="auto">
            <a:xfrm>
              <a:off x="4274" y="2435"/>
              <a:ext cx="42" cy="41"/>
            </a:xfrm>
            <a:custGeom>
              <a:avLst/>
              <a:gdLst>
                <a:gd name="T0" fmla="*/ 0 w 54"/>
                <a:gd name="T1" fmla="*/ 27 h 54"/>
                <a:gd name="T2" fmla="*/ 1 w 54"/>
                <a:gd name="T3" fmla="*/ 37 h 54"/>
                <a:gd name="T4" fmla="*/ 8 w 54"/>
                <a:gd name="T5" fmla="*/ 48 h 54"/>
                <a:gd name="T6" fmla="*/ 17 w 54"/>
                <a:gd name="T7" fmla="*/ 53 h 54"/>
                <a:gd name="T8" fmla="*/ 27 w 54"/>
                <a:gd name="T9" fmla="*/ 54 h 54"/>
                <a:gd name="T10" fmla="*/ 37 w 54"/>
                <a:gd name="T11" fmla="*/ 53 h 54"/>
                <a:gd name="T12" fmla="*/ 47 w 54"/>
                <a:gd name="T13" fmla="*/ 48 h 54"/>
                <a:gd name="T14" fmla="*/ 52 w 54"/>
                <a:gd name="T15" fmla="*/ 37 h 54"/>
                <a:gd name="T16" fmla="*/ 54 w 54"/>
                <a:gd name="T17" fmla="*/ 27 h 54"/>
                <a:gd name="T18" fmla="*/ 52 w 54"/>
                <a:gd name="T19" fmla="*/ 17 h 54"/>
                <a:gd name="T20" fmla="*/ 47 w 54"/>
                <a:gd name="T21" fmla="*/ 8 h 54"/>
                <a:gd name="T22" fmla="*/ 37 w 54"/>
                <a:gd name="T23" fmla="*/ 2 h 54"/>
                <a:gd name="T24" fmla="*/ 27 w 54"/>
                <a:gd name="T25" fmla="*/ 0 h 54"/>
                <a:gd name="T26" fmla="*/ 17 w 54"/>
                <a:gd name="T27" fmla="*/ 2 h 54"/>
                <a:gd name="T28" fmla="*/ 8 w 54"/>
                <a:gd name="T29" fmla="*/ 8 h 54"/>
                <a:gd name="T30" fmla="*/ 1 w 54"/>
                <a:gd name="T31" fmla="*/ 17 h 54"/>
                <a:gd name="T32" fmla="*/ 0 w 54"/>
                <a:gd name="T33" fmla="*/ 27 h 54"/>
                <a:gd name="T34" fmla="*/ 10 w 54"/>
                <a:gd name="T35" fmla="*/ 27 h 54"/>
                <a:gd name="T36" fmla="*/ 12 w 54"/>
                <a:gd name="T37" fmla="*/ 22 h 54"/>
                <a:gd name="T38" fmla="*/ 15 w 54"/>
                <a:gd name="T39" fmla="*/ 15 h 54"/>
                <a:gd name="T40" fmla="*/ 22 w 54"/>
                <a:gd name="T41" fmla="*/ 12 h 54"/>
                <a:gd name="T42" fmla="*/ 27 w 54"/>
                <a:gd name="T43" fmla="*/ 10 h 54"/>
                <a:gd name="T44" fmla="*/ 32 w 54"/>
                <a:gd name="T45" fmla="*/ 12 h 54"/>
                <a:gd name="T46" fmla="*/ 39 w 54"/>
                <a:gd name="T47" fmla="*/ 15 h 54"/>
                <a:gd name="T48" fmla="*/ 42 w 54"/>
                <a:gd name="T49" fmla="*/ 22 h 54"/>
                <a:gd name="T50" fmla="*/ 44 w 54"/>
                <a:gd name="T51" fmla="*/ 27 h 54"/>
                <a:gd name="T52" fmla="*/ 42 w 54"/>
                <a:gd name="T53" fmla="*/ 34 h 54"/>
                <a:gd name="T54" fmla="*/ 39 w 54"/>
                <a:gd name="T55" fmla="*/ 39 h 54"/>
                <a:gd name="T56" fmla="*/ 34 w 54"/>
                <a:gd name="T57" fmla="*/ 42 h 54"/>
                <a:gd name="T58" fmla="*/ 27 w 54"/>
                <a:gd name="T59" fmla="*/ 44 h 54"/>
                <a:gd name="T60" fmla="*/ 22 w 54"/>
                <a:gd name="T61" fmla="*/ 42 h 54"/>
                <a:gd name="T62" fmla="*/ 15 w 54"/>
                <a:gd name="T63" fmla="*/ 39 h 54"/>
                <a:gd name="T64" fmla="*/ 12 w 54"/>
                <a:gd name="T65" fmla="*/ 32 h 54"/>
                <a:gd name="T66" fmla="*/ 10 w 54"/>
                <a:gd name="T67" fmla="*/ 27 h 54"/>
                <a:gd name="T68" fmla="*/ 0 w 54"/>
                <a:gd name="T6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54">
                  <a:moveTo>
                    <a:pt x="0" y="27"/>
                  </a:moveTo>
                  <a:lnTo>
                    <a:pt x="1" y="37"/>
                  </a:lnTo>
                  <a:lnTo>
                    <a:pt x="8" y="48"/>
                  </a:lnTo>
                  <a:lnTo>
                    <a:pt x="17" y="53"/>
                  </a:lnTo>
                  <a:lnTo>
                    <a:pt x="27" y="54"/>
                  </a:lnTo>
                  <a:lnTo>
                    <a:pt x="37" y="53"/>
                  </a:lnTo>
                  <a:lnTo>
                    <a:pt x="47" y="48"/>
                  </a:lnTo>
                  <a:lnTo>
                    <a:pt x="52" y="37"/>
                  </a:lnTo>
                  <a:lnTo>
                    <a:pt x="54" y="27"/>
                  </a:lnTo>
                  <a:lnTo>
                    <a:pt x="52" y="17"/>
                  </a:lnTo>
                  <a:lnTo>
                    <a:pt x="47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1" y="17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12" y="22"/>
                  </a:lnTo>
                  <a:lnTo>
                    <a:pt x="15" y="15"/>
                  </a:lnTo>
                  <a:lnTo>
                    <a:pt x="22" y="12"/>
                  </a:lnTo>
                  <a:lnTo>
                    <a:pt x="27" y="10"/>
                  </a:lnTo>
                  <a:lnTo>
                    <a:pt x="32" y="12"/>
                  </a:lnTo>
                  <a:lnTo>
                    <a:pt x="39" y="15"/>
                  </a:lnTo>
                  <a:lnTo>
                    <a:pt x="42" y="22"/>
                  </a:lnTo>
                  <a:lnTo>
                    <a:pt x="44" y="27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4" y="42"/>
                  </a:lnTo>
                  <a:lnTo>
                    <a:pt x="27" y="44"/>
                  </a:lnTo>
                  <a:lnTo>
                    <a:pt x="22" y="42"/>
                  </a:lnTo>
                  <a:lnTo>
                    <a:pt x="15" y="39"/>
                  </a:lnTo>
                  <a:lnTo>
                    <a:pt x="12" y="32"/>
                  </a:lnTo>
                  <a:lnTo>
                    <a:pt x="1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4" name="Rectangle 573"/>
            <p:cNvSpPr>
              <a:spLocks noChangeArrowheads="1"/>
            </p:cNvSpPr>
            <p:nvPr/>
          </p:nvSpPr>
          <p:spPr bwMode="auto">
            <a:xfrm>
              <a:off x="4292" y="2412"/>
              <a:ext cx="8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5" name="Rectangle 574"/>
            <p:cNvSpPr>
              <a:spLocks noChangeArrowheads="1"/>
            </p:cNvSpPr>
            <p:nvPr/>
          </p:nvSpPr>
          <p:spPr bwMode="auto">
            <a:xfrm>
              <a:off x="4292" y="2474"/>
              <a:ext cx="8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6" name="Freeform 575"/>
            <p:cNvSpPr>
              <a:spLocks/>
            </p:cNvSpPr>
            <p:nvPr/>
          </p:nvSpPr>
          <p:spPr bwMode="auto">
            <a:xfrm>
              <a:off x="4253" y="2391"/>
              <a:ext cx="83" cy="133"/>
            </a:xfrm>
            <a:custGeom>
              <a:avLst/>
              <a:gdLst>
                <a:gd name="T0" fmla="*/ 0 w 111"/>
                <a:gd name="T1" fmla="*/ 0 h 178"/>
                <a:gd name="T2" fmla="*/ 0 w 111"/>
                <a:gd name="T3" fmla="*/ 178 h 178"/>
                <a:gd name="T4" fmla="*/ 111 w 111"/>
                <a:gd name="T5" fmla="*/ 178 h 178"/>
                <a:gd name="T6" fmla="*/ 111 w 111"/>
                <a:gd name="T7" fmla="*/ 0 h 178"/>
                <a:gd name="T8" fmla="*/ 0 w 111"/>
                <a:gd name="T9" fmla="*/ 0 h 178"/>
                <a:gd name="T10" fmla="*/ 10 w 111"/>
                <a:gd name="T11" fmla="*/ 10 h 178"/>
                <a:gd name="T12" fmla="*/ 100 w 111"/>
                <a:gd name="T13" fmla="*/ 10 h 178"/>
                <a:gd name="T14" fmla="*/ 100 w 111"/>
                <a:gd name="T15" fmla="*/ 168 h 178"/>
                <a:gd name="T16" fmla="*/ 10 w 111"/>
                <a:gd name="T17" fmla="*/ 168 h 178"/>
                <a:gd name="T18" fmla="*/ 10 w 111"/>
                <a:gd name="T19" fmla="*/ 10 h 178"/>
                <a:gd name="T20" fmla="*/ 0 w 111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78">
                  <a:moveTo>
                    <a:pt x="0" y="0"/>
                  </a:moveTo>
                  <a:lnTo>
                    <a:pt x="0" y="178"/>
                  </a:lnTo>
                  <a:lnTo>
                    <a:pt x="111" y="178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0" y="10"/>
                  </a:lnTo>
                  <a:lnTo>
                    <a:pt x="100" y="168"/>
                  </a:lnTo>
                  <a:lnTo>
                    <a:pt x="10" y="168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7" name="Rectangle 576"/>
            <p:cNvSpPr>
              <a:spLocks noChangeArrowheads="1"/>
            </p:cNvSpPr>
            <p:nvPr/>
          </p:nvSpPr>
          <p:spPr bwMode="auto">
            <a:xfrm>
              <a:off x="4519" y="1254"/>
              <a:ext cx="8" cy="1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8" name="Freeform 577"/>
            <p:cNvSpPr>
              <a:spLocks/>
            </p:cNvSpPr>
            <p:nvPr/>
          </p:nvSpPr>
          <p:spPr bwMode="auto">
            <a:xfrm>
              <a:off x="2083" y="2346"/>
              <a:ext cx="141" cy="326"/>
            </a:xfrm>
            <a:custGeom>
              <a:avLst/>
              <a:gdLst>
                <a:gd name="T0" fmla="*/ 0 w 187"/>
                <a:gd name="T1" fmla="*/ 10 h 433"/>
                <a:gd name="T2" fmla="*/ 177 w 187"/>
                <a:gd name="T3" fmla="*/ 10 h 433"/>
                <a:gd name="T4" fmla="*/ 177 w 187"/>
                <a:gd name="T5" fmla="*/ 433 h 433"/>
                <a:gd name="T6" fmla="*/ 187 w 187"/>
                <a:gd name="T7" fmla="*/ 433 h 433"/>
                <a:gd name="T8" fmla="*/ 187 w 187"/>
                <a:gd name="T9" fmla="*/ 0 h 433"/>
                <a:gd name="T10" fmla="*/ 0 w 187"/>
                <a:gd name="T11" fmla="*/ 0 h 433"/>
                <a:gd name="T12" fmla="*/ 0 w 187"/>
                <a:gd name="T13" fmla="*/ 1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433">
                  <a:moveTo>
                    <a:pt x="0" y="10"/>
                  </a:moveTo>
                  <a:lnTo>
                    <a:pt x="177" y="10"/>
                  </a:lnTo>
                  <a:lnTo>
                    <a:pt x="177" y="433"/>
                  </a:lnTo>
                  <a:lnTo>
                    <a:pt x="187" y="433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9" name="Rectangle 578"/>
            <p:cNvSpPr>
              <a:spLocks noChangeArrowheads="1"/>
            </p:cNvSpPr>
            <p:nvPr/>
          </p:nvSpPr>
          <p:spPr bwMode="auto">
            <a:xfrm>
              <a:off x="4448" y="1253"/>
              <a:ext cx="8" cy="8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80" name="Line 579"/>
            <p:cNvSpPr>
              <a:spLocks noChangeShapeType="1"/>
            </p:cNvSpPr>
            <p:nvPr/>
          </p:nvSpPr>
          <p:spPr bwMode="auto">
            <a:xfrm>
              <a:off x="3075" y="1262"/>
              <a:ext cx="1497" cy="15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81" name="Line 580"/>
            <p:cNvSpPr>
              <a:spLocks noChangeShapeType="1"/>
            </p:cNvSpPr>
            <p:nvPr/>
          </p:nvSpPr>
          <p:spPr bwMode="auto">
            <a:xfrm flipH="1">
              <a:off x="3075" y="1262"/>
              <a:ext cx="1311" cy="15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583" name="Picture 582" descr="cc-9803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1" t="8276" b="44122"/>
          <a:stretch>
            <a:fillRect/>
          </a:stretch>
        </p:blipFill>
        <p:spPr bwMode="auto">
          <a:xfrm>
            <a:off x="5029200" y="2376488"/>
            <a:ext cx="4056063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5" name="Group 584"/>
          <p:cNvGrpSpPr>
            <a:grpSpLocks/>
          </p:cNvGrpSpPr>
          <p:nvPr/>
        </p:nvGrpSpPr>
        <p:grpSpPr bwMode="auto">
          <a:xfrm>
            <a:off x="4819650" y="5372100"/>
            <a:ext cx="2232025" cy="1076325"/>
            <a:chOff x="6726155" y="5445224"/>
            <a:chExt cx="2232323" cy="1075810"/>
          </a:xfrm>
        </p:grpSpPr>
        <p:pic>
          <p:nvPicPr>
            <p:cNvPr id="46087" name="Picture 581" descr="cc-9803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4709" t="67365" r="3746"/>
            <a:stretch>
              <a:fillRect/>
            </a:stretch>
          </p:blipFill>
          <p:spPr bwMode="auto">
            <a:xfrm>
              <a:off x="7833320" y="5445224"/>
              <a:ext cx="1125158" cy="1075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88" name="Picture 583" descr="cc-9803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165" t="71735" r="61876"/>
            <a:stretch>
              <a:fillRect/>
            </a:stretch>
          </p:blipFill>
          <p:spPr bwMode="auto">
            <a:xfrm>
              <a:off x="6726155" y="5589240"/>
              <a:ext cx="997282" cy="93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460BB-630A-4225-9C92-9ECAFB38A82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DA802E44-D519-4391-A5A4-7DF7D7746F3A}" type="slidenum">
              <a:rPr lang="en-US" sz="800">
                <a:latin typeface="+mn-lt"/>
              </a:rPr>
              <a:pPr algn="r">
                <a:defRPr/>
              </a:pPr>
              <a:t>24</a:t>
            </a:fld>
            <a:endParaRPr lang="en-US" sz="800">
              <a:latin typeface="+mn-lt"/>
            </a:endParaRPr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9" y="1209675"/>
            <a:ext cx="4284662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Improve </a:t>
            </a:r>
            <a:r>
              <a:rPr lang="en-GB" dirty="0"/>
              <a:t>water / oil </a:t>
            </a:r>
            <a:r>
              <a:rPr lang="en-GB" dirty="0" smtClean="0"/>
              <a:t>separation from air</a:t>
            </a:r>
            <a:endParaRPr lang="en-GB" dirty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Secure adequate </a:t>
            </a:r>
            <a:r>
              <a:rPr lang="en-GB" dirty="0"/>
              <a:t>permeability of air pads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Replace fabrics when plugged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When replacing air pad system, upgrade from ceramic tiles to fabric type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Check for leaks </a:t>
            </a:r>
            <a:r>
              <a:rPr lang="en-GB" dirty="0"/>
              <a:t>in the distribution </a:t>
            </a:r>
            <a:r>
              <a:rPr lang="en-GB" dirty="0" smtClean="0"/>
              <a:t>system (soap test)</a:t>
            </a:r>
            <a:endParaRPr lang="en-GB" dirty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 smtClean="0"/>
              <a:t>Secure proper functioning of air distribution valves (solenoid instead mechanical valve system)</a:t>
            </a:r>
            <a:endParaRPr lang="en-GB" dirty="0"/>
          </a:p>
        </p:txBody>
      </p:sp>
      <p:sp>
        <p:nvSpPr>
          <p:cNvPr id="47107" name="Title 4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Insufficient Aeration Air Quality</a:t>
            </a:r>
          </a:p>
        </p:txBody>
      </p:sp>
      <p:pic>
        <p:nvPicPr>
          <p:cNvPr id="4100" name="Picture 4" descr="http://www.abbeyproducts.com/images/leak-detection-fluid-ma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3" t="8616" r="49242" b="10334"/>
          <a:stretch/>
        </p:blipFill>
        <p:spPr bwMode="auto">
          <a:xfrm>
            <a:off x="7624200" y="3607144"/>
            <a:ext cx="1822791" cy="27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cardox.net/Img/silo_apo_0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9024" y="3634196"/>
            <a:ext cx="2054542" cy="27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2134" y="1268413"/>
            <a:ext cx="4369991" cy="195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02DF608-07BA-4571-A858-6FBADB56B289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FF678731-F39C-4766-BE51-3FAA960E4A78}" type="slidenum">
              <a:rPr lang="en-US" sz="800">
                <a:latin typeface="+mn-lt"/>
              </a:rPr>
              <a:pPr algn="r">
                <a:defRPr/>
              </a:pPr>
              <a:t>25</a:t>
            </a:fld>
            <a:endParaRPr lang="en-US" sz="800">
              <a:latin typeface="+mn-lt"/>
            </a:endParaRPr>
          </a:p>
        </p:txBody>
      </p:sp>
      <p:sp>
        <p:nvSpPr>
          <p:cNvPr id="49154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5000"/>
              </a:lnSpc>
            </a:pPr>
            <a:r>
              <a:rPr lang="en-GB" sz="3400" b="1"/>
              <a:t>Kiln Dust Management</a:t>
            </a:r>
          </a:p>
        </p:txBody>
      </p:sp>
      <p:sp>
        <p:nvSpPr>
          <p:cNvPr id="49155" name="Subtitle 2"/>
          <p:cNvSpPr>
            <a:spLocks/>
          </p:cNvSpPr>
          <p:nvPr/>
        </p:nvSpPr>
        <p:spPr bwMode="auto">
          <a:xfrm>
            <a:off x="531813" y="490538"/>
            <a:ext cx="62658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Raw Meal Homogenisation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750383-7421-4118-BB95-EBB32D3EABE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0089FACA-01A0-4D49-A875-F7881114EFBF}" type="slidenum">
              <a:rPr lang="en-US" sz="800">
                <a:latin typeface="+mn-lt"/>
              </a:rPr>
              <a:pPr algn="r">
                <a:defRPr/>
              </a:pPr>
              <a:t>26</a:t>
            </a:fld>
            <a:endParaRPr lang="en-US" sz="800">
              <a:latin typeface="+mn-lt"/>
            </a:endParaRPr>
          </a:p>
        </p:txBody>
      </p:sp>
      <p:sp>
        <p:nvSpPr>
          <p:cNvPr id="50178" name="Content Placeholder 6"/>
          <p:cNvSpPr>
            <a:spLocks/>
          </p:cNvSpPr>
          <p:nvPr/>
        </p:nvSpPr>
        <p:spPr bwMode="auto">
          <a:xfrm>
            <a:off x="560388" y="133826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/>
              <a:t>There are several ways to handle kiln dust in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Compound operation:		Raw mill is operating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Direct operation:		Raw mill is stopped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/>
              <a:t>The choice depends on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Installation / arrangement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Segregation factor </a:t>
            </a:r>
            <a:r>
              <a:rPr lang="en-GB" dirty="0" smtClean="0"/>
              <a:t>(SF)</a:t>
            </a:r>
            <a:endParaRPr lang="en-GB" dirty="0"/>
          </a:p>
        </p:txBody>
      </p:sp>
      <p:sp>
        <p:nvSpPr>
          <p:cNvPr id="50179" name="Title 5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Kiln Dust Management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970B6-3D84-468D-B280-2912CA04FAA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CCB715FA-6E1D-4A92-ACEE-470D95011416}" type="slidenum">
              <a:rPr lang="en-US" sz="800">
                <a:latin typeface="+mn-lt"/>
              </a:rPr>
              <a:pPr algn="r">
                <a:defRPr/>
              </a:pPr>
              <a:t>27</a:t>
            </a:fld>
            <a:endParaRPr lang="en-US" sz="800">
              <a:latin typeface="+mn-lt"/>
            </a:endParaRPr>
          </a:p>
        </p:txBody>
      </p:sp>
      <p:sp>
        <p:nvSpPr>
          <p:cNvPr id="36866" name="Content Placeholder 3"/>
          <p:cNvSpPr>
            <a:spLocks/>
          </p:cNvSpPr>
          <p:nvPr/>
        </p:nvSpPr>
        <p:spPr bwMode="auto">
          <a:xfrm>
            <a:off x="560388" y="125253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Segregation factor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Describes tendency to cause segregation problems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Is an indication for high deviation of kiln dust chemistry from raw meal chemistry</a:t>
            </a:r>
          </a:p>
        </p:txBody>
      </p:sp>
      <p:sp>
        <p:nvSpPr>
          <p:cNvPr id="36867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Segregation Factor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1535113" y="4762500"/>
            <a:ext cx="2435225" cy="477838"/>
          </a:xfrm>
          <a:prstGeom prst="rect">
            <a:avLst/>
          </a:prstGeom>
          <a:solidFill>
            <a:srgbClr val="FFC819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z="2000"/>
              <a:t>Critical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3970338" y="4762500"/>
            <a:ext cx="2435225" cy="477838"/>
          </a:xfrm>
          <a:prstGeom prst="rect">
            <a:avLst/>
          </a:prstGeom>
          <a:solidFill>
            <a:srgbClr val="00965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endParaRPr lang="de-CH" sz="2000"/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405563" y="4762500"/>
            <a:ext cx="2435225" cy="477838"/>
          </a:xfrm>
          <a:prstGeom prst="rect">
            <a:avLst/>
          </a:prstGeom>
          <a:solidFill>
            <a:srgbClr val="FFC819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z="2000"/>
              <a:t>Critical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1535113" y="5240338"/>
            <a:ext cx="2435225" cy="477837"/>
          </a:xfrm>
          <a:prstGeom prst="rect">
            <a:avLst/>
          </a:prstGeom>
          <a:solidFill>
            <a:srgbClr val="FFC819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z="2000"/>
              <a:t>Sf &lt; 0.8</a:t>
            </a: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3970338" y="5240338"/>
            <a:ext cx="2435225" cy="477837"/>
          </a:xfrm>
          <a:prstGeom prst="rect">
            <a:avLst/>
          </a:prstGeom>
          <a:solidFill>
            <a:srgbClr val="00965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z="2000">
                <a:solidFill>
                  <a:schemeClr val="bg1"/>
                </a:solidFill>
              </a:rPr>
              <a:t>0.8 &lt; Sf &lt; 1.2</a:t>
            </a: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6405563" y="5240338"/>
            <a:ext cx="2435225" cy="477837"/>
          </a:xfrm>
          <a:prstGeom prst="rect">
            <a:avLst/>
          </a:prstGeom>
          <a:solidFill>
            <a:srgbClr val="FFC819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z="2000"/>
              <a:t>Sf &gt; 1.2</a:t>
            </a:r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970338" y="4762500"/>
            <a:ext cx="0" cy="9556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6405563" y="4762500"/>
            <a:ext cx="0" cy="9556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6876" name="Line 14"/>
          <p:cNvSpPr>
            <a:spLocks noChangeShapeType="1"/>
          </p:cNvSpPr>
          <p:nvPr/>
        </p:nvSpPr>
        <p:spPr bwMode="auto">
          <a:xfrm>
            <a:off x="1535113" y="5240338"/>
            <a:ext cx="73056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1535113" y="4762500"/>
            <a:ext cx="0" cy="9556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6878" name="Line 16"/>
          <p:cNvSpPr>
            <a:spLocks noChangeShapeType="1"/>
          </p:cNvSpPr>
          <p:nvPr/>
        </p:nvSpPr>
        <p:spPr bwMode="auto">
          <a:xfrm>
            <a:off x="8840788" y="4762500"/>
            <a:ext cx="0" cy="9556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6879" name="Line 17"/>
          <p:cNvSpPr>
            <a:spLocks noChangeShapeType="1"/>
          </p:cNvSpPr>
          <p:nvPr/>
        </p:nvSpPr>
        <p:spPr bwMode="auto">
          <a:xfrm>
            <a:off x="1535113" y="4762500"/>
            <a:ext cx="73056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6880" name="Line 18"/>
          <p:cNvSpPr>
            <a:spLocks noChangeShapeType="1"/>
          </p:cNvSpPr>
          <p:nvPr/>
        </p:nvSpPr>
        <p:spPr bwMode="auto">
          <a:xfrm>
            <a:off x="1535113" y="5718175"/>
            <a:ext cx="73056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36881" name="Picture 1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2100" y="3140075"/>
            <a:ext cx="2911475" cy="1114425"/>
          </a:xfrm>
          <a:prstGeom prst="rect">
            <a:avLst/>
          </a:prstGeom>
          <a:solidFill>
            <a:srgbClr val="DDDDDD"/>
          </a:solidFill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6882" name="Picture 1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1238" y="3140075"/>
            <a:ext cx="2724150" cy="1114425"/>
          </a:xfrm>
          <a:prstGeom prst="rect">
            <a:avLst/>
          </a:prstGeom>
          <a:solidFill>
            <a:srgbClr val="DDDDDD"/>
          </a:solidFill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5045075" y="3446463"/>
            <a:ext cx="45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417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E1F15C-AF44-4918-AE82-04774160E05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FF57161C-FAA7-47E2-8022-F692536AC713}" type="slidenum">
              <a:rPr lang="en-US" sz="800">
                <a:latin typeface="+mn-lt"/>
              </a:rPr>
              <a:pPr algn="r">
                <a:defRPr/>
              </a:pPr>
              <a:t>28</a:t>
            </a:fld>
            <a:endParaRPr lang="en-US" sz="800">
              <a:latin typeface="+mn-lt"/>
            </a:endParaRPr>
          </a:p>
        </p:txBody>
      </p:sp>
      <p:sp>
        <p:nvSpPr>
          <p:cNvPr id="51202" name="Content Placeholder 6"/>
          <p:cNvSpPr>
            <a:spLocks/>
          </p:cNvSpPr>
          <p:nvPr/>
        </p:nvSpPr>
        <p:spPr bwMode="auto">
          <a:xfrm>
            <a:off x="560388" y="12382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Compound operation: Raw meal and kiln dust to blending silo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Direct operation: Kiln dust to kiln feed bin</a:t>
            </a:r>
          </a:p>
        </p:txBody>
      </p:sp>
      <p:sp>
        <p:nvSpPr>
          <p:cNvPr id="51203" name="Title 5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Option 1</a:t>
            </a:r>
          </a:p>
        </p:txBody>
      </p:sp>
      <p:grpSp>
        <p:nvGrpSpPr>
          <p:cNvPr id="51204" name="Group 11"/>
          <p:cNvGrpSpPr>
            <a:grpSpLocks/>
          </p:cNvGrpSpPr>
          <p:nvPr/>
        </p:nvGrpSpPr>
        <p:grpSpPr bwMode="auto">
          <a:xfrm>
            <a:off x="762000" y="1671638"/>
            <a:ext cx="6351588" cy="1905000"/>
            <a:chOff x="960" y="960"/>
            <a:chExt cx="4560" cy="1200"/>
          </a:xfrm>
        </p:grpSpPr>
        <p:sp>
          <p:nvSpPr>
            <p:cNvPr id="1117" name="Line 12"/>
            <p:cNvSpPr>
              <a:spLocks noChangeShapeType="1"/>
            </p:cNvSpPr>
            <p:nvPr/>
          </p:nvSpPr>
          <p:spPr bwMode="auto">
            <a:xfrm>
              <a:off x="2251" y="1951"/>
              <a:ext cx="10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18" name="Freeform 13"/>
            <p:cNvSpPr>
              <a:spLocks/>
            </p:cNvSpPr>
            <p:nvPr/>
          </p:nvSpPr>
          <p:spPr bwMode="auto">
            <a:xfrm>
              <a:off x="3339" y="1055"/>
              <a:ext cx="113" cy="956"/>
            </a:xfrm>
            <a:custGeom>
              <a:avLst/>
              <a:gdLst>
                <a:gd name="T0" fmla="*/ 96 w 144"/>
                <a:gd name="T1" fmla="*/ 816 h 816"/>
                <a:gd name="T2" fmla="*/ 96 w 144"/>
                <a:gd name="T3" fmla="*/ 48 h 816"/>
                <a:gd name="T4" fmla="*/ 144 w 144"/>
                <a:gd name="T5" fmla="*/ 48 h 816"/>
                <a:gd name="T6" fmla="*/ 96 w 144"/>
                <a:gd name="T7" fmla="*/ 0 h 816"/>
                <a:gd name="T8" fmla="*/ 48 w 144"/>
                <a:gd name="T9" fmla="*/ 0 h 816"/>
                <a:gd name="T10" fmla="*/ 48 w 144"/>
                <a:gd name="T11" fmla="*/ 768 h 816"/>
                <a:gd name="T12" fmla="*/ 0 w 144"/>
                <a:gd name="T13" fmla="*/ 768 h 816"/>
                <a:gd name="T14" fmla="*/ 48 w 144"/>
                <a:gd name="T15" fmla="*/ 816 h 816"/>
                <a:gd name="T16" fmla="*/ 96 w 144"/>
                <a:gd name="T1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16">
                  <a:moveTo>
                    <a:pt x="96" y="816"/>
                  </a:moveTo>
                  <a:lnTo>
                    <a:pt x="96" y="48"/>
                  </a:lnTo>
                  <a:lnTo>
                    <a:pt x="144" y="4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48" y="816"/>
                  </a:lnTo>
                  <a:lnTo>
                    <a:pt x="96" y="81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19" name="Line 14"/>
            <p:cNvSpPr>
              <a:spLocks noChangeShapeType="1"/>
            </p:cNvSpPr>
            <p:nvPr/>
          </p:nvSpPr>
          <p:spPr bwMode="auto">
            <a:xfrm flipV="1">
              <a:off x="3643" y="1670"/>
              <a:ext cx="5" cy="2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20" name="Line 15"/>
            <p:cNvSpPr>
              <a:spLocks noChangeShapeType="1"/>
            </p:cNvSpPr>
            <p:nvPr/>
          </p:nvSpPr>
          <p:spPr bwMode="auto">
            <a:xfrm flipH="1" flipV="1">
              <a:off x="3675" y="2011"/>
              <a:ext cx="5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21" name="Line 16"/>
            <p:cNvSpPr>
              <a:spLocks noChangeShapeType="1"/>
            </p:cNvSpPr>
            <p:nvPr/>
          </p:nvSpPr>
          <p:spPr bwMode="auto">
            <a:xfrm flipV="1">
              <a:off x="3675" y="1963"/>
              <a:ext cx="0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22" name="Rectangle 17"/>
            <p:cNvSpPr>
              <a:spLocks noChangeArrowheads="1"/>
            </p:cNvSpPr>
            <p:nvPr/>
          </p:nvSpPr>
          <p:spPr bwMode="auto">
            <a:xfrm>
              <a:off x="3596" y="1821"/>
              <a:ext cx="90" cy="95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23" name="Rectangle 18"/>
            <p:cNvSpPr>
              <a:spLocks noChangeArrowheads="1"/>
            </p:cNvSpPr>
            <p:nvPr/>
          </p:nvSpPr>
          <p:spPr bwMode="auto">
            <a:xfrm>
              <a:off x="3629" y="1939"/>
              <a:ext cx="59" cy="24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1767" name="Group 19"/>
            <p:cNvGrpSpPr>
              <a:grpSpLocks/>
            </p:cNvGrpSpPr>
            <p:nvPr/>
          </p:nvGrpSpPr>
          <p:grpSpPr bwMode="auto">
            <a:xfrm>
              <a:off x="3427" y="1124"/>
              <a:ext cx="369" cy="546"/>
              <a:chOff x="3184" y="2759"/>
              <a:chExt cx="296" cy="596"/>
            </a:xfrm>
          </p:grpSpPr>
          <p:sp>
            <p:nvSpPr>
              <p:cNvPr id="1666" name="Rectangle 20"/>
              <p:cNvSpPr>
                <a:spLocks noChangeArrowheads="1"/>
              </p:cNvSpPr>
              <p:nvPr/>
            </p:nvSpPr>
            <p:spPr bwMode="auto">
              <a:xfrm>
                <a:off x="3236" y="2811"/>
                <a:ext cx="242" cy="544"/>
              </a:xfrm>
              <a:prstGeom prst="rect">
                <a:avLst/>
              </a:prstGeom>
              <a:gradFill rotWithShape="0">
                <a:gsLst>
                  <a:gs pos="0">
                    <a:srgbClr val="CC9900">
                      <a:gamma/>
                      <a:shade val="46275"/>
                      <a:invGamma/>
                    </a:srgbClr>
                  </a:gs>
                  <a:gs pos="5000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7" name="Line 21"/>
              <p:cNvSpPr>
                <a:spLocks noChangeShapeType="1"/>
              </p:cNvSpPr>
              <p:nvPr/>
            </p:nvSpPr>
            <p:spPr bwMode="auto">
              <a:xfrm>
                <a:off x="3184" y="2759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8" name="Line 22"/>
              <p:cNvSpPr>
                <a:spLocks noChangeShapeType="1"/>
              </p:cNvSpPr>
              <p:nvPr/>
            </p:nvSpPr>
            <p:spPr bwMode="auto">
              <a:xfrm flipV="1">
                <a:off x="3357" y="2759"/>
                <a:ext cx="0" cy="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9" name="AutoShape 23"/>
              <p:cNvSpPr>
                <a:spLocks noChangeArrowheads="1"/>
              </p:cNvSpPr>
              <p:nvPr/>
            </p:nvSpPr>
            <p:spPr bwMode="auto">
              <a:xfrm>
                <a:off x="3284" y="3225"/>
                <a:ext cx="144" cy="13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96600">
                      <a:gamma/>
                      <a:shade val="0"/>
                      <a:invGamma/>
                    </a:srgbClr>
                  </a:gs>
                  <a:gs pos="50000">
                    <a:srgbClr val="996600"/>
                  </a:gs>
                  <a:gs pos="100000">
                    <a:srgbClr val="9966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1768" name="Group 24"/>
            <p:cNvGrpSpPr>
              <a:grpSpLocks/>
            </p:cNvGrpSpPr>
            <p:nvPr/>
          </p:nvGrpSpPr>
          <p:grpSpPr bwMode="auto">
            <a:xfrm>
              <a:off x="4243" y="1472"/>
              <a:ext cx="1277" cy="688"/>
              <a:chOff x="3552" y="2992"/>
              <a:chExt cx="1026" cy="752"/>
            </a:xfrm>
          </p:grpSpPr>
          <p:sp>
            <p:nvSpPr>
              <p:cNvPr id="1645" name="Rectangle 25"/>
              <p:cNvSpPr>
                <a:spLocks noChangeArrowheads="1"/>
              </p:cNvSpPr>
              <p:nvPr/>
            </p:nvSpPr>
            <p:spPr bwMode="auto">
              <a:xfrm rot="117116">
                <a:off x="3707" y="3583"/>
                <a:ext cx="822" cy="82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6" name="Rectangle 26"/>
              <p:cNvSpPr>
                <a:spLocks noChangeArrowheads="1"/>
              </p:cNvSpPr>
              <p:nvPr/>
            </p:nvSpPr>
            <p:spPr bwMode="auto">
              <a:xfrm rot="117116">
                <a:off x="3860" y="3547"/>
                <a:ext cx="27" cy="132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7" name="Rectangle 27"/>
              <p:cNvSpPr>
                <a:spLocks noChangeArrowheads="1"/>
              </p:cNvSpPr>
              <p:nvPr/>
            </p:nvSpPr>
            <p:spPr bwMode="auto">
              <a:xfrm rot="117116">
                <a:off x="4297" y="3561"/>
                <a:ext cx="27" cy="137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8" name="Line 28"/>
              <p:cNvSpPr>
                <a:spLocks noChangeShapeType="1"/>
              </p:cNvSpPr>
              <p:nvPr/>
            </p:nvSpPr>
            <p:spPr bwMode="auto">
              <a:xfrm>
                <a:off x="3655" y="3528"/>
                <a:ext cx="52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9" name="Freeform 29"/>
              <p:cNvSpPr>
                <a:spLocks/>
              </p:cNvSpPr>
              <p:nvPr/>
            </p:nvSpPr>
            <p:spPr bwMode="auto">
              <a:xfrm flipH="1">
                <a:off x="3682" y="3391"/>
                <a:ext cx="52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0" name="Freeform 30"/>
              <p:cNvSpPr>
                <a:spLocks/>
              </p:cNvSpPr>
              <p:nvPr/>
            </p:nvSpPr>
            <p:spPr bwMode="auto">
              <a:xfrm flipH="1">
                <a:off x="3606" y="3283"/>
                <a:ext cx="49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1" name="Line 31"/>
              <p:cNvSpPr>
                <a:spLocks noChangeShapeType="1"/>
              </p:cNvSpPr>
              <p:nvPr/>
            </p:nvSpPr>
            <p:spPr bwMode="auto">
              <a:xfrm flipH="1">
                <a:off x="3707" y="3283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2" name="Line 32"/>
              <p:cNvSpPr>
                <a:spLocks noChangeShapeType="1"/>
              </p:cNvSpPr>
              <p:nvPr/>
            </p:nvSpPr>
            <p:spPr bwMode="auto">
              <a:xfrm flipH="1">
                <a:off x="3630" y="3175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3" name="Line 33"/>
              <p:cNvSpPr>
                <a:spLocks noChangeShapeType="1"/>
              </p:cNvSpPr>
              <p:nvPr/>
            </p:nvSpPr>
            <p:spPr bwMode="auto">
              <a:xfrm flipH="1">
                <a:off x="3630" y="3175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4" name="Line 34"/>
              <p:cNvSpPr>
                <a:spLocks noChangeShapeType="1"/>
              </p:cNvSpPr>
              <p:nvPr/>
            </p:nvSpPr>
            <p:spPr bwMode="auto">
              <a:xfrm flipH="1">
                <a:off x="3630" y="3283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5" name="Freeform 35"/>
              <p:cNvSpPr>
                <a:spLocks/>
              </p:cNvSpPr>
              <p:nvPr/>
            </p:nvSpPr>
            <p:spPr bwMode="auto">
              <a:xfrm flipH="1">
                <a:off x="3682" y="3175"/>
                <a:ext cx="52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6" name="Freeform 36"/>
              <p:cNvSpPr>
                <a:spLocks/>
              </p:cNvSpPr>
              <p:nvPr/>
            </p:nvSpPr>
            <p:spPr bwMode="auto">
              <a:xfrm flipH="1">
                <a:off x="3606" y="3501"/>
                <a:ext cx="49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7" name="Line 37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8" name="Line 38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59" name="Line 39"/>
              <p:cNvSpPr>
                <a:spLocks noChangeShapeType="1"/>
              </p:cNvSpPr>
              <p:nvPr/>
            </p:nvSpPr>
            <p:spPr bwMode="auto">
              <a:xfrm>
                <a:off x="3630" y="3583"/>
                <a:ext cx="77" cy="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0" name="Line 40"/>
              <p:cNvSpPr>
                <a:spLocks noChangeShapeType="1"/>
              </p:cNvSpPr>
              <p:nvPr/>
            </p:nvSpPr>
            <p:spPr bwMode="auto">
              <a:xfrm flipV="1">
                <a:off x="3552" y="3121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1" name="Freeform 41"/>
              <p:cNvSpPr>
                <a:spLocks/>
              </p:cNvSpPr>
              <p:nvPr/>
            </p:nvSpPr>
            <p:spPr bwMode="auto">
              <a:xfrm flipH="1">
                <a:off x="3605" y="2992"/>
                <a:ext cx="49" cy="83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2" name="Line 42"/>
              <p:cNvSpPr>
                <a:spLocks noChangeShapeType="1"/>
              </p:cNvSpPr>
              <p:nvPr/>
            </p:nvSpPr>
            <p:spPr bwMode="auto">
              <a:xfrm flipH="1">
                <a:off x="3628" y="2992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3" name="Line 43"/>
              <p:cNvSpPr>
                <a:spLocks noChangeShapeType="1"/>
              </p:cNvSpPr>
              <p:nvPr/>
            </p:nvSpPr>
            <p:spPr bwMode="auto">
              <a:xfrm flipH="1">
                <a:off x="3707" y="2992"/>
                <a:ext cx="0" cy="1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4" name="Line 44"/>
              <p:cNvSpPr>
                <a:spLocks noChangeShapeType="1"/>
              </p:cNvSpPr>
              <p:nvPr/>
            </p:nvSpPr>
            <p:spPr bwMode="auto">
              <a:xfrm flipH="1" flipV="1">
                <a:off x="3552" y="3121"/>
                <a:ext cx="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65" name="Freeform 45"/>
              <p:cNvSpPr>
                <a:spLocks/>
              </p:cNvSpPr>
              <p:nvPr/>
            </p:nvSpPr>
            <p:spPr bwMode="auto">
              <a:xfrm>
                <a:off x="4505" y="3589"/>
                <a:ext cx="73" cy="155"/>
              </a:xfrm>
              <a:custGeom>
                <a:avLst/>
                <a:gdLst>
                  <a:gd name="T0" fmla="*/ 144 w 144"/>
                  <a:gd name="T1" fmla="*/ 288 h 288"/>
                  <a:gd name="T2" fmla="*/ 0 w 144"/>
                  <a:gd name="T3" fmla="*/ 288 h 288"/>
                  <a:gd name="T4" fmla="*/ 0 w 144"/>
                  <a:gd name="T5" fmla="*/ 48 h 288"/>
                  <a:gd name="T6" fmla="*/ 0 w 144"/>
                  <a:gd name="T7" fmla="*/ 0 h 288"/>
                  <a:gd name="T8" fmla="*/ 48 w 144"/>
                  <a:gd name="T9" fmla="*/ 0 h 288"/>
                  <a:gd name="T10" fmla="*/ 144 w 144"/>
                  <a:gd name="T11" fmla="*/ 96 h 288"/>
                  <a:gd name="T12" fmla="*/ 144 w 144"/>
                  <a:gd name="T13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88">
                    <a:moveTo>
                      <a:pt x="144" y="288"/>
                    </a:moveTo>
                    <a:lnTo>
                      <a:pt x="0" y="288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144" y="96"/>
                    </a:lnTo>
                    <a:lnTo>
                      <a:pt x="144" y="288"/>
                    </a:lnTo>
                    <a:close/>
                  </a:path>
                </a:pathLst>
              </a:custGeom>
              <a:solidFill>
                <a:srgbClr val="99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1769" name="Group 46"/>
            <p:cNvGrpSpPr>
              <a:grpSpLocks/>
            </p:cNvGrpSpPr>
            <p:nvPr/>
          </p:nvGrpSpPr>
          <p:grpSpPr bwMode="auto">
            <a:xfrm>
              <a:off x="1901" y="1806"/>
              <a:ext cx="213" cy="284"/>
              <a:chOff x="1849" y="3312"/>
              <a:chExt cx="336" cy="576"/>
            </a:xfrm>
          </p:grpSpPr>
          <p:sp>
            <p:nvSpPr>
              <p:cNvPr id="1640" name="AutoShape 47"/>
              <p:cNvSpPr>
                <a:spLocks noChangeArrowheads="1"/>
              </p:cNvSpPr>
              <p:nvPr/>
            </p:nvSpPr>
            <p:spPr bwMode="auto">
              <a:xfrm>
                <a:off x="1873" y="3505"/>
                <a:ext cx="289" cy="144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1" name="AutoShape 48"/>
              <p:cNvSpPr>
                <a:spLocks noChangeArrowheads="1"/>
              </p:cNvSpPr>
              <p:nvPr/>
            </p:nvSpPr>
            <p:spPr bwMode="auto">
              <a:xfrm flipV="1">
                <a:off x="1851" y="3839"/>
                <a:ext cx="336" cy="49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2" name="AutoShape 49"/>
              <p:cNvSpPr>
                <a:spLocks noChangeArrowheads="1"/>
              </p:cNvSpPr>
              <p:nvPr/>
            </p:nvSpPr>
            <p:spPr bwMode="auto">
              <a:xfrm flipV="1">
                <a:off x="1873" y="3312"/>
                <a:ext cx="289" cy="95"/>
              </a:xfrm>
              <a:custGeom>
                <a:avLst/>
                <a:gdLst>
                  <a:gd name="G0" fmla="+- 6899 0 0"/>
                  <a:gd name="G1" fmla="+- 21600 0 6899"/>
                  <a:gd name="G2" fmla="*/ 6899 1 2"/>
                  <a:gd name="G3" fmla="+- 21600 0 G2"/>
                  <a:gd name="G4" fmla="+/ 6899 21600 2"/>
                  <a:gd name="G5" fmla="+/ G1 0 2"/>
                  <a:gd name="G6" fmla="*/ 21600 21600 6899"/>
                  <a:gd name="G7" fmla="*/ G6 1 2"/>
                  <a:gd name="G8" fmla="+- 21600 0 G7"/>
                  <a:gd name="G9" fmla="*/ 21600 1 2"/>
                  <a:gd name="G10" fmla="+- 6899 0 G9"/>
                  <a:gd name="G11" fmla="?: G10 G8 0"/>
                  <a:gd name="G12" fmla="?: G10 G7 21600"/>
                  <a:gd name="T0" fmla="*/ 18150 w 21600"/>
                  <a:gd name="T1" fmla="*/ 10800 h 21600"/>
                  <a:gd name="T2" fmla="*/ 10800 w 21600"/>
                  <a:gd name="T3" fmla="*/ 21600 h 21600"/>
                  <a:gd name="T4" fmla="*/ 3450 w 21600"/>
                  <a:gd name="T5" fmla="*/ 10800 h 21600"/>
                  <a:gd name="T6" fmla="*/ 10800 w 21600"/>
                  <a:gd name="T7" fmla="*/ 0 h 21600"/>
                  <a:gd name="T8" fmla="*/ 5250 w 21600"/>
                  <a:gd name="T9" fmla="*/ 5250 h 21600"/>
                  <a:gd name="T10" fmla="*/ 16350 w 21600"/>
                  <a:gd name="T11" fmla="*/ 1635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99" y="21600"/>
                    </a:lnTo>
                    <a:lnTo>
                      <a:pt x="147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3" name="Rectangle 50"/>
              <p:cNvSpPr>
                <a:spLocks noChangeArrowheads="1"/>
              </p:cNvSpPr>
              <p:nvPr/>
            </p:nvSpPr>
            <p:spPr bwMode="auto">
              <a:xfrm>
                <a:off x="1914" y="3649"/>
                <a:ext cx="209" cy="191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44" name="Rectangle 51"/>
              <p:cNvSpPr>
                <a:spLocks noChangeArrowheads="1"/>
              </p:cNvSpPr>
              <p:nvPr/>
            </p:nvSpPr>
            <p:spPr bwMode="auto">
              <a:xfrm>
                <a:off x="1873" y="3407"/>
                <a:ext cx="289" cy="97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127" name="Line 52"/>
            <p:cNvSpPr>
              <a:spLocks noChangeShapeType="1"/>
            </p:cNvSpPr>
            <p:nvPr/>
          </p:nvSpPr>
          <p:spPr bwMode="auto">
            <a:xfrm>
              <a:off x="2011" y="1474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1771" name="Group 53"/>
            <p:cNvGrpSpPr>
              <a:grpSpLocks/>
            </p:cNvGrpSpPr>
            <p:nvPr/>
          </p:nvGrpSpPr>
          <p:grpSpPr bwMode="auto">
            <a:xfrm>
              <a:off x="2558" y="1166"/>
              <a:ext cx="305" cy="261"/>
              <a:chOff x="2045" y="2640"/>
              <a:chExt cx="245" cy="285"/>
            </a:xfrm>
          </p:grpSpPr>
          <p:grpSp>
            <p:nvGrpSpPr>
              <p:cNvPr id="51818" name="Group 54"/>
              <p:cNvGrpSpPr>
                <a:grpSpLocks/>
              </p:cNvGrpSpPr>
              <p:nvPr/>
            </p:nvGrpSpPr>
            <p:grpSpPr bwMode="auto">
              <a:xfrm flipH="1">
                <a:off x="2079" y="2640"/>
                <a:ext cx="211" cy="285"/>
                <a:chOff x="2206" y="864"/>
                <a:chExt cx="1612" cy="2336"/>
              </a:xfrm>
            </p:grpSpPr>
            <p:sp>
              <p:nvSpPr>
                <p:cNvPr id="1177" name="Freeform 55"/>
                <p:cNvSpPr>
                  <a:spLocks/>
                </p:cNvSpPr>
                <p:nvPr/>
              </p:nvSpPr>
              <p:spPr bwMode="auto">
                <a:xfrm>
                  <a:off x="2204" y="864"/>
                  <a:ext cx="1252" cy="1584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7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393" y="1535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7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575" y="1705"/>
                  <a:ext cx="0" cy="6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638" y="1428"/>
                  <a:ext cx="0" cy="6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81" name="AutoShape 59"/>
                <p:cNvSpPr>
                  <a:spLocks noChangeArrowheads="1"/>
                </p:cNvSpPr>
                <p:nvPr/>
              </p:nvSpPr>
              <p:spPr bwMode="auto">
                <a:xfrm>
                  <a:off x="2337" y="1473"/>
                  <a:ext cx="49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82" name="AutoShape 60"/>
                <p:cNvSpPr>
                  <a:spLocks noChangeArrowheads="1"/>
                </p:cNvSpPr>
                <p:nvPr/>
              </p:nvSpPr>
              <p:spPr bwMode="auto">
                <a:xfrm>
                  <a:off x="2393" y="1508"/>
                  <a:ext cx="49" cy="1002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83" name="AutoShape 61"/>
                <p:cNvSpPr>
                  <a:spLocks noChangeArrowheads="1"/>
                </p:cNvSpPr>
                <p:nvPr/>
              </p:nvSpPr>
              <p:spPr bwMode="auto">
                <a:xfrm>
                  <a:off x="2449" y="1473"/>
                  <a:ext cx="49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84" name="AutoShape 62"/>
                <p:cNvSpPr>
                  <a:spLocks noChangeArrowheads="1"/>
                </p:cNvSpPr>
                <p:nvPr/>
              </p:nvSpPr>
              <p:spPr bwMode="auto">
                <a:xfrm>
                  <a:off x="2505" y="1437"/>
                  <a:ext cx="49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85" name="AutoShape 63"/>
                <p:cNvSpPr>
                  <a:spLocks noChangeArrowheads="1"/>
                </p:cNvSpPr>
                <p:nvPr/>
              </p:nvSpPr>
              <p:spPr bwMode="auto">
                <a:xfrm>
                  <a:off x="2288" y="1446"/>
                  <a:ext cx="49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829" name="Group 64"/>
                <p:cNvGrpSpPr>
                  <a:grpSpLocks/>
                </p:cNvGrpSpPr>
                <p:nvPr/>
              </p:nvGrpSpPr>
              <p:grpSpPr bwMode="auto">
                <a:xfrm>
                  <a:off x="3204" y="86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9416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637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448" y="3169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8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742" y="3169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9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448" y="2983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941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619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4370" y="3540"/>
                      <a:ext cx="120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0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4490" y="3540"/>
                      <a:ext cx="163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1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4370" y="3463"/>
                      <a:ext cx="283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2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4272" y="2829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3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566" y="2829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4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4272" y="2643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5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937"/>
                      <a:ext cx="98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6" name="Line 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76"/>
                      <a:ext cx="54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7" name="Line 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3" y="2937"/>
                      <a:ext cx="294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8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4" y="2814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29" name="Oval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9" y="2860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0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4" y="2922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1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67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2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" y="2814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3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2860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4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0" y="2721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5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" y="2767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36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1" y="2814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7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906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608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6" y="1199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609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7" y="906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942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616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2448" y="3162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17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2742" y="3162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18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2448" y="2976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611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3" y="720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612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204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61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5046" y="2405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61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427" y="2204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61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5133" y="1926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30" name="Group 100"/>
                <p:cNvGrpSpPr>
                  <a:grpSpLocks/>
                </p:cNvGrpSpPr>
                <p:nvPr/>
              </p:nvGrpSpPr>
              <p:grpSpPr bwMode="auto">
                <a:xfrm>
                  <a:off x="2959" y="978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213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60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2449" y="3204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03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2742" y="3204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04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2449" y="3018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214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584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4371" y="3544"/>
                      <a:ext cx="120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85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4490" y="3544"/>
                      <a:ext cx="163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86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4371" y="3467"/>
                      <a:ext cx="283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87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273" y="2833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88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4566" y="2833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89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4273" y="2663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0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3" y="2941"/>
                      <a:ext cx="98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1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80"/>
                      <a:ext cx="54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2" name="Line 1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3" y="2941"/>
                      <a:ext cx="294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3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4" y="2818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4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9" y="2864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5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5" y="2926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6" name="Oval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71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7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" y="2818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8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3" y="2864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99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1" y="2725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0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" y="2771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60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1" y="2818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572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3" y="910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73" name="Lin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6" y="1203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74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7" y="910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218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581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2449" y="3166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82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2742" y="3166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83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2449" y="2980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576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3" y="724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77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2208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78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5046" y="2409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79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5427" y="2208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8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5133" y="1930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31" name="Group 136"/>
                <p:cNvGrpSpPr>
                  <a:grpSpLocks/>
                </p:cNvGrpSpPr>
                <p:nvPr/>
              </p:nvGrpSpPr>
              <p:grpSpPr bwMode="auto">
                <a:xfrm>
                  <a:off x="2709" y="1089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178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567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2446" y="316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8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2740" y="316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9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446" y="2981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17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549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4368" y="3538"/>
                      <a:ext cx="120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0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4487" y="3538"/>
                      <a:ext cx="163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1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4368" y="3461"/>
                      <a:ext cx="283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2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4270" y="282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3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4564" y="282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4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4270" y="2641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5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35"/>
                      <a:ext cx="98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6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9" y="3074"/>
                      <a:ext cx="54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7" name="Line 1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1" y="2935"/>
                      <a:ext cx="294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8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1" y="2811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59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7" y="2858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0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920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1" name="Oval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9" y="2765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2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4" y="2811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3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0" y="2858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4" name="Oval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2719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5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3" y="2765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66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9" y="2811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537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0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38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4" y="1197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39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4" y="90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183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546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2446" y="3159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47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2740" y="3159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48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2446" y="2974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541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1" y="718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42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2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43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5044" y="2403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44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5424" y="2202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45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5131" y="1924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32" name="Group 172"/>
                <p:cNvGrpSpPr>
                  <a:grpSpLocks/>
                </p:cNvGrpSpPr>
                <p:nvPr/>
              </p:nvGrpSpPr>
              <p:grpSpPr bwMode="auto">
                <a:xfrm>
                  <a:off x="2893" y="1205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143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532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2432" y="3167"/>
                      <a:ext cx="305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33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2736" y="316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34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2432" y="2982"/>
                      <a:ext cx="68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144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514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4354" y="3539"/>
                      <a:ext cx="131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15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4484" y="3539"/>
                      <a:ext cx="163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16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4354" y="3461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17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4256" y="2827"/>
                      <a:ext cx="305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18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4560" y="282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19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4256" y="2642"/>
                      <a:ext cx="68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0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6" y="2936"/>
                      <a:ext cx="98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1" name="Line 1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6" y="3075"/>
                      <a:ext cx="54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2" name="Line 1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47" y="2936"/>
                      <a:ext cx="294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3" name="Oval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8" y="2812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4" name="Oval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3" y="2858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5" name="Oval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8" y="2920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6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6" y="2766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7" name="Oval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1" y="2812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8" name="Oval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6" y="2858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29" name="Oval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5" y="2719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30" name="Oval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2766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31" name="Oval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5" y="2812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502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36" y="904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03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198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04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1" y="904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148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511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2432" y="3160"/>
                      <a:ext cx="305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12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736" y="3160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513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432" y="2974"/>
                      <a:ext cx="68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506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27" y="718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07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4736" y="2203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08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404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09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5421" y="2203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510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127" y="1924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33" name="Group 208"/>
                <p:cNvGrpSpPr>
                  <a:grpSpLocks/>
                </p:cNvGrpSpPr>
                <p:nvPr/>
              </p:nvGrpSpPr>
              <p:grpSpPr bwMode="auto">
                <a:xfrm>
                  <a:off x="3141" y="108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108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497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2448" y="3203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8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2742" y="3203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9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2448" y="3017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109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479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4370" y="3543"/>
                      <a:ext cx="120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0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4490" y="3543"/>
                      <a:ext cx="163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1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4370" y="3466"/>
                      <a:ext cx="283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2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4272" y="2832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3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4566" y="2832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4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4272" y="2646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5" name="Line 2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940"/>
                      <a:ext cx="98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6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79"/>
                      <a:ext cx="54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7" name="Line 2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3" y="2940"/>
                      <a:ext cx="294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8" name="Oval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4" y="2817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89" name="Oval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9" y="2863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0" name="Oval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4" y="2925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1" name="Oval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70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2" name="Oval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" y="2817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3" name="Oval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2863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4" name="Oval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1" y="2724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5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6" y="2770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96" name="Oval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1" y="2817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467" name="Line 2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909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68" name="Line 2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6" y="1202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69" name="Line 2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7" y="909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113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476" name="Freeform 236"/>
                    <p:cNvSpPr>
                      <a:spLocks/>
                    </p:cNvSpPr>
                    <p:nvPr/>
                  </p:nvSpPr>
                  <p:spPr bwMode="auto">
                    <a:xfrm>
                      <a:off x="2448" y="3165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77" name="Freeform 237"/>
                    <p:cNvSpPr>
                      <a:spLocks/>
                    </p:cNvSpPr>
                    <p:nvPr/>
                  </p:nvSpPr>
                  <p:spPr bwMode="auto">
                    <a:xfrm>
                      <a:off x="2742" y="3165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78" name="Freeform 238"/>
                    <p:cNvSpPr>
                      <a:spLocks/>
                    </p:cNvSpPr>
                    <p:nvPr/>
                  </p:nvSpPr>
                  <p:spPr bwMode="auto">
                    <a:xfrm>
                      <a:off x="2448" y="2979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471" name="Line 2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3" y="72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7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207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73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5046" y="2408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74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5427" y="2207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7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5133" y="1929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34" name="Group 244"/>
                <p:cNvGrpSpPr>
                  <a:grpSpLocks/>
                </p:cNvGrpSpPr>
                <p:nvPr/>
              </p:nvGrpSpPr>
              <p:grpSpPr bwMode="auto">
                <a:xfrm>
                  <a:off x="2459" y="1200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073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462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2443" y="320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63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2737" y="320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64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2443" y="3021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074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444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4365" y="3547"/>
                      <a:ext cx="120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45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4485" y="3547"/>
                      <a:ext cx="163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46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4365" y="3485"/>
                      <a:ext cx="283" cy="6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47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4267" y="286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48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4561" y="286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49" name="Freeform 255"/>
                    <p:cNvSpPr>
                      <a:spLocks/>
                    </p:cNvSpPr>
                    <p:nvPr/>
                  </p:nvSpPr>
                  <p:spPr bwMode="auto">
                    <a:xfrm>
                      <a:off x="4267" y="2681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0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7" y="2975"/>
                      <a:ext cx="98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1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6" y="3114"/>
                      <a:ext cx="54" cy="4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2" name="Line 2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48" y="2975"/>
                      <a:ext cx="294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3" name="Oval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8" y="2852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4" name="Oval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4" y="2898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5" name="Oval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9" y="2960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6" name="Oval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6" y="2805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7" name="Oval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" y="2852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8" name="Oval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7" y="2898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59" name="Oval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5" y="2759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60" name="Oval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2805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61" name="Oval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6" y="2852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432" name="Line 2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7" y="91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33" name="Line 2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1" y="1206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34" name="Line 2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2" y="91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078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441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2443" y="3169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42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2737" y="3169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43" name="Freeform 274"/>
                    <p:cNvSpPr>
                      <a:spLocks/>
                    </p:cNvSpPr>
                    <p:nvPr/>
                  </p:nvSpPr>
                  <p:spPr bwMode="auto">
                    <a:xfrm>
                      <a:off x="2443" y="2983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436" name="Line 2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28" y="727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37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4747" y="2211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38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5041" y="2412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39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5422" y="2211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40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5128" y="1933"/>
                    <a:ext cx="0" cy="54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35" name="Group 280"/>
                <p:cNvGrpSpPr>
                  <a:grpSpLocks/>
                </p:cNvGrpSpPr>
                <p:nvPr/>
              </p:nvGrpSpPr>
              <p:grpSpPr bwMode="auto">
                <a:xfrm>
                  <a:off x="2638" y="131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038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427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2447" y="3165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8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2741" y="3165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9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2447" y="2979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039" name="Group 28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409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4369" y="3536"/>
                      <a:ext cx="120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0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4489" y="3536"/>
                      <a:ext cx="163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1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4369" y="3458"/>
                      <a:ext cx="283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2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4271" y="2825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3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4565" y="2825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4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4271" y="2639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5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1" y="2933"/>
                      <a:ext cx="98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6" name="Line 2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1" y="3072"/>
                      <a:ext cx="54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7" name="Line 2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2" y="2933"/>
                      <a:ext cx="294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8" name="Oval 2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3" y="2809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19" name="Oval 2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8" y="2856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0" name="Oval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3" y="2917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1" name="Oval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1" y="2763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2" name="Oval 2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6" y="2809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3" name="Oval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1" y="2856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4" name="Oval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0" y="2716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5" name="Oval 3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763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26" name="Oval 3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0" y="2809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397" name="Line 3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1" y="901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98" name="Line 3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5" y="1195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99" name="Line 3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6" y="901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043" name="Group 30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406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2447" y="315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07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2741" y="315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408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2447" y="2972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401" name="Line 3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2" y="716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02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4751" y="2200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03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5045" y="2401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04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5426" y="2200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405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5132" y="1922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36" name="Group 316"/>
                <p:cNvGrpSpPr>
                  <a:grpSpLocks/>
                </p:cNvGrpSpPr>
                <p:nvPr/>
              </p:nvGrpSpPr>
              <p:grpSpPr bwMode="auto">
                <a:xfrm>
                  <a:off x="3385" y="1637"/>
                  <a:ext cx="432" cy="278"/>
                  <a:chOff x="2448" y="2976"/>
                  <a:chExt cx="672" cy="480"/>
                </a:xfrm>
              </p:grpSpPr>
              <p:sp>
                <p:nvSpPr>
                  <p:cNvPr id="1392" name="Freeform 317"/>
                  <p:cNvSpPr>
                    <a:spLocks/>
                  </p:cNvSpPr>
                  <p:nvPr/>
                </p:nvSpPr>
                <p:spPr bwMode="auto">
                  <a:xfrm>
                    <a:off x="2450" y="3156"/>
                    <a:ext cx="294" cy="294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93" name="Freeform 318"/>
                  <p:cNvSpPr>
                    <a:spLocks/>
                  </p:cNvSpPr>
                  <p:nvPr/>
                </p:nvSpPr>
                <p:spPr bwMode="auto">
                  <a:xfrm>
                    <a:off x="2743" y="3156"/>
                    <a:ext cx="381" cy="294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94" name="Freeform 319"/>
                  <p:cNvSpPr>
                    <a:spLocks/>
                  </p:cNvSpPr>
                  <p:nvPr/>
                </p:nvSpPr>
                <p:spPr bwMode="auto">
                  <a:xfrm>
                    <a:off x="2450" y="2970"/>
                    <a:ext cx="675" cy="18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194" name="Freeform 320"/>
                <p:cNvSpPr>
                  <a:spLocks/>
                </p:cNvSpPr>
                <p:nvPr/>
              </p:nvSpPr>
              <p:spPr bwMode="auto">
                <a:xfrm rot="-21600000">
                  <a:off x="3386" y="2081"/>
                  <a:ext cx="182" cy="170"/>
                </a:xfrm>
                <a:custGeom>
                  <a:avLst/>
                  <a:gdLst>
                    <a:gd name="T0" fmla="*/ 0 w 288"/>
                    <a:gd name="T1" fmla="*/ 0 h 288"/>
                    <a:gd name="T2" fmla="*/ 0 w 288"/>
                    <a:gd name="T3" fmla="*/ 96 h 288"/>
                    <a:gd name="T4" fmla="*/ 288 w 288"/>
                    <a:gd name="T5" fmla="*/ 288 h 288"/>
                    <a:gd name="T6" fmla="*/ 288 w 288"/>
                    <a:gd name="T7" fmla="*/ 192 h 288"/>
                    <a:gd name="T8" fmla="*/ 0 w 288"/>
                    <a:gd name="T9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288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88" y="288"/>
                      </a:lnTo>
                      <a:lnTo>
                        <a:pt x="288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763B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95" name="Freeform 321"/>
                <p:cNvSpPr>
                  <a:spLocks/>
                </p:cNvSpPr>
                <p:nvPr/>
              </p:nvSpPr>
              <p:spPr bwMode="auto">
                <a:xfrm rot="-21600000">
                  <a:off x="3568" y="2081"/>
                  <a:ext cx="252" cy="170"/>
                </a:xfrm>
                <a:custGeom>
                  <a:avLst/>
                  <a:gdLst>
                    <a:gd name="T0" fmla="*/ 0 w 384"/>
                    <a:gd name="T1" fmla="*/ 288 h 288"/>
                    <a:gd name="T2" fmla="*/ 384 w 384"/>
                    <a:gd name="T3" fmla="*/ 96 h 288"/>
                    <a:gd name="T4" fmla="*/ 384 w 384"/>
                    <a:gd name="T5" fmla="*/ 0 h 288"/>
                    <a:gd name="T6" fmla="*/ 0 w 384"/>
                    <a:gd name="T7" fmla="*/ 19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384" y="96"/>
                      </a:lnTo>
                      <a:lnTo>
                        <a:pt x="384" y="0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6633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96" name="Freeform 322"/>
                <p:cNvSpPr>
                  <a:spLocks/>
                </p:cNvSpPr>
                <p:nvPr/>
              </p:nvSpPr>
              <p:spPr bwMode="auto">
                <a:xfrm rot="-21600000">
                  <a:off x="3386" y="1965"/>
                  <a:ext cx="434" cy="116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97" name="Line 323"/>
                <p:cNvSpPr>
                  <a:spLocks noChangeShapeType="1"/>
                </p:cNvSpPr>
                <p:nvPr/>
              </p:nvSpPr>
              <p:spPr bwMode="auto">
                <a:xfrm rot="-21600000">
                  <a:off x="3386" y="2135"/>
                  <a:ext cx="63" cy="3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98" name="Line 324"/>
                <p:cNvSpPr>
                  <a:spLocks noChangeShapeType="1"/>
                </p:cNvSpPr>
                <p:nvPr/>
              </p:nvSpPr>
              <p:spPr bwMode="auto">
                <a:xfrm flipH="1">
                  <a:off x="3631" y="2135"/>
                  <a:ext cx="189" cy="3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99" name="Oval 325"/>
                <p:cNvSpPr>
                  <a:spLocks noChangeArrowheads="1"/>
                </p:cNvSpPr>
                <p:nvPr/>
              </p:nvSpPr>
              <p:spPr bwMode="auto">
                <a:xfrm rot="-21600000">
                  <a:off x="3477" y="2063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0" name="Oval 326"/>
                <p:cNvSpPr>
                  <a:spLocks noChangeArrowheads="1"/>
                </p:cNvSpPr>
                <p:nvPr/>
              </p:nvSpPr>
              <p:spPr bwMode="auto">
                <a:xfrm rot="-21600000">
                  <a:off x="3519" y="2090"/>
                  <a:ext cx="28" cy="3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1" name="Oval 327"/>
                <p:cNvSpPr>
                  <a:spLocks noChangeArrowheads="1"/>
                </p:cNvSpPr>
                <p:nvPr/>
              </p:nvSpPr>
              <p:spPr bwMode="auto">
                <a:xfrm rot="-21600000">
                  <a:off x="3561" y="2126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2" name="Oval 328"/>
                <p:cNvSpPr>
                  <a:spLocks noChangeArrowheads="1"/>
                </p:cNvSpPr>
                <p:nvPr/>
              </p:nvSpPr>
              <p:spPr bwMode="auto">
                <a:xfrm rot="-21600000">
                  <a:off x="3540" y="2036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3" name="Oval 329"/>
                <p:cNvSpPr>
                  <a:spLocks noChangeArrowheads="1"/>
                </p:cNvSpPr>
                <p:nvPr/>
              </p:nvSpPr>
              <p:spPr bwMode="auto">
                <a:xfrm rot="-21600000">
                  <a:off x="3582" y="2063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4" name="Oval 330"/>
                <p:cNvSpPr>
                  <a:spLocks noChangeArrowheads="1"/>
                </p:cNvSpPr>
                <p:nvPr/>
              </p:nvSpPr>
              <p:spPr bwMode="auto">
                <a:xfrm rot="-21600000">
                  <a:off x="3624" y="2099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5" name="Oval 331"/>
                <p:cNvSpPr>
                  <a:spLocks noChangeArrowheads="1"/>
                </p:cNvSpPr>
                <p:nvPr/>
              </p:nvSpPr>
              <p:spPr bwMode="auto">
                <a:xfrm rot="-21600000">
                  <a:off x="3610" y="2010"/>
                  <a:ext cx="35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6" name="Oval 332"/>
                <p:cNvSpPr>
                  <a:spLocks noChangeArrowheads="1"/>
                </p:cNvSpPr>
                <p:nvPr/>
              </p:nvSpPr>
              <p:spPr bwMode="auto">
                <a:xfrm rot="-21600000">
                  <a:off x="3652" y="2036"/>
                  <a:ext cx="35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7" name="Oval 333"/>
                <p:cNvSpPr>
                  <a:spLocks noChangeArrowheads="1"/>
                </p:cNvSpPr>
                <p:nvPr/>
              </p:nvSpPr>
              <p:spPr bwMode="auto">
                <a:xfrm rot="-21600000">
                  <a:off x="3694" y="2072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8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3386" y="1079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09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568" y="1249"/>
                  <a:ext cx="0" cy="6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10" name="Line 336"/>
                <p:cNvSpPr>
                  <a:spLocks noChangeShapeType="1"/>
                </p:cNvSpPr>
                <p:nvPr/>
              </p:nvSpPr>
              <p:spPr bwMode="auto">
                <a:xfrm flipV="1">
                  <a:off x="3820" y="1079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11" name="Line 337"/>
                <p:cNvSpPr>
                  <a:spLocks noChangeShapeType="1"/>
                </p:cNvSpPr>
                <p:nvPr/>
              </p:nvSpPr>
              <p:spPr bwMode="auto">
                <a:xfrm rot="-21600000">
                  <a:off x="3386" y="1831"/>
                  <a:ext cx="0" cy="224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12" name="Line 338"/>
                <p:cNvSpPr>
                  <a:spLocks noChangeShapeType="1"/>
                </p:cNvSpPr>
                <p:nvPr/>
              </p:nvSpPr>
              <p:spPr bwMode="auto">
                <a:xfrm rot="-21600000">
                  <a:off x="3568" y="1947"/>
                  <a:ext cx="0" cy="21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13" name="Line 339"/>
                <p:cNvSpPr>
                  <a:spLocks noChangeShapeType="1"/>
                </p:cNvSpPr>
                <p:nvPr/>
              </p:nvSpPr>
              <p:spPr bwMode="auto">
                <a:xfrm rot="-21600000">
                  <a:off x="3631" y="1661"/>
                  <a:ext cx="0" cy="31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14" name="Freeform 340"/>
                <p:cNvSpPr>
                  <a:spLocks/>
                </p:cNvSpPr>
                <p:nvPr/>
              </p:nvSpPr>
              <p:spPr bwMode="auto">
                <a:xfrm rot="-21600000">
                  <a:off x="3134" y="2081"/>
                  <a:ext cx="434" cy="107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15" name="Oval 341"/>
                <p:cNvSpPr>
                  <a:spLocks noChangeArrowheads="1"/>
                </p:cNvSpPr>
                <p:nvPr/>
              </p:nvSpPr>
              <p:spPr bwMode="auto">
                <a:xfrm rot="-21600000">
                  <a:off x="3365" y="2126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859" name="Group 342"/>
                <p:cNvGrpSpPr>
                  <a:grpSpLocks/>
                </p:cNvGrpSpPr>
                <p:nvPr/>
              </p:nvGrpSpPr>
              <p:grpSpPr bwMode="auto">
                <a:xfrm>
                  <a:off x="2206" y="131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000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389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2445" y="3161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90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2739" y="3161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91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2445" y="2976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001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371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4367" y="3532"/>
                      <a:ext cx="120" cy="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2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4487" y="3532"/>
                      <a:ext cx="163" cy="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3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4367" y="3455"/>
                      <a:ext cx="283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4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4269" y="2821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5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4563" y="2821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6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4269" y="2636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7" name="Line 3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9" y="2929"/>
                      <a:ext cx="98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8" name="Line 3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8" y="3069"/>
                      <a:ext cx="54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9" name="Line 3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0" y="2929"/>
                      <a:ext cx="294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0" name="Oval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0" y="2806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1" name="Oval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6" y="2852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2" name="Oval 3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2914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3" name="Oval 3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8" y="2759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4" name="Oval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4" y="2806"/>
                      <a:ext cx="4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5" name="Oval 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9" y="2852"/>
                      <a:ext cx="44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6" name="Oval 3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7" y="2713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7" name="Oval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2" y="2759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88" name="Oval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8" y="2806"/>
                      <a:ext cx="5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359" name="Line 3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9" y="913"/>
                    <a:ext cx="0" cy="1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60" name="Line 3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3" y="1207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61" name="Line 3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3" y="913"/>
                    <a:ext cx="0" cy="1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005" name="Group 36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36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2445" y="3169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6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2739" y="3169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70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2445" y="2999"/>
                      <a:ext cx="675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363" name="Line 3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0" y="743"/>
                    <a:ext cx="0" cy="11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64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4749" y="2212"/>
                    <a:ext cx="0" cy="37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65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5043" y="2397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66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5423" y="2212"/>
                    <a:ext cx="0" cy="37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67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5130" y="1918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60" name="Group 378"/>
                <p:cNvGrpSpPr>
                  <a:grpSpLocks/>
                </p:cNvGrpSpPr>
                <p:nvPr/>
              </p:nvGrpSpPr>
              <p:grpSpPr bwMode="auto">
                <a:xfrm>
                  <a:off x="2393" y="2093"/>
                  <a:ext cx="432" cy="278"/>
                  <a:chOff x="2448" y="2976"/>
                  <a:chExt cx="672" cy="480"/>
                </a:xfrm>
              </p:grpSpPr>
              <p:sp>
                <p:nvSpPr>
                  <p:cNvPr id="1354" name="Freeform 379"/>
                  <p:cNvSpPr>
                    <a:spLocks/>
                  </p:cNvSpPr>
                  <p:nvPr/>
                </p:nvSpPr>
                <p:spPr bwMode="auto">
                  <a:xfrm>
                    <a:off x="2448" y="3157"/>
                    <a:ext cx="294" cy="294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55" name="Freeform 380"/>
                  <p:cNvSpPr>
                    <a:spLocks/>
                  </p:cNvSpPr>
                  <p:nvPr/>
                </p:nvSpPr>
                <p:spPr bwMode="auto">
                  <a:xfrm>
                    <a:off x="2742" y="3157"/>
                    <a:ext cx="381" cy="294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56" name="Freeform 381"/>
                  <p:cNvSpPr>
                    <a:spLocks/>
                  </p:cNvSpPr>
                  <p:nvPr/>
                </p:nvSpPr>
                <p:spPr bwMode="auto">
                  <a:xfrm>
                    <a:off x="2448" y="2971"/>
                    <a:ext cx="675" cy="18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218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827" y="1535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862" name="Group 383"/>
                <p:cNvGrpSpPr>
                  <a:grpSpLocks/>
                </p:cNvGrpSpPr>
                <p:nvPr/>
              </p:nvGrpSpPr>
              <p:grpSpPr bwMode="auto">
                <a:xfrm>
                  <a:off x="2394" y="971"/>
                  <a:ext cx="1423" cy="733"/>
                  <a:chOff x="2396" y="875"/>
                  <a:chExt cx="1423" cy="733"/>
                </a:xfrm>
              </p:grpSpPr>
              <p:grpSp>
                <p:nvGrpSpPr>
                  <p:cNvPr id="51988" name="Group 384"/>
                  <p:cNvGrpSpPr>
                    <a:grpSpLocks/>
                  </p:cNvGrpSpPr>
                  <p:nvPr/>
                </p:nvGrpSpPr>
                <p:grpSpPr bwMode="auto">
                  <a:xfrm>
                    <a:off x="3387" y="875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1351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2450" y="3162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52" name="Freeform 386"/>
                    <p:cNvSpPr>
                      <a:spLocks/>
                    </p:cNvSpPr>
                    <p:nvPr/>
                  </p:nvSpPr>
                  <p:spPr bwMode="auto">
                    <a:xfrm>
                      <a:off x="2743" y="3162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53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2450" y="2977"/>
                      <a:ext cx="675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346" name="Line 3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3" y="875"/>
                    <a:ext cx="0" cy="6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990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2396" y="1330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1348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2446" y="3165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49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2740" y="3165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350" name="Freeform 392"/>
                    <p:cNvSpPr>
                      <a:spLocks/>
                    </p:cNvSpPr>
                    <p:nvPr/>
                  </p:nvSpPr>
                  <p:spPr bwMode="auto">
                    <a:xfrm>
                      <a:off x="2446" y="2979"/>
                      <a:ext cx="675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51863" name="Group 393"/>
                <p:cNvGrpSpPr>
                  <a:grpSpLocks/>
                </p:cNvGrpSpPr>
                <p:nvPr/>
              </p:nvGrpSpPr>
              <p:grpSpPr bwMode="auto">
                <a:xfrm>
                  <a:off x="2254" y="2152"/>
                  <a:ext cx="1377" cy="1048"/>
                  <a:chOff x="2256" y="2056"/>
                  <a:chExt cx="1377" cy="1048"/>
                </a:xfrm>
              </p:grpSpPr>
              <p:sp>
                <p:nvSpPr>
                  <p:cNvPr id="1256" name="Freeform 394"/>
                  <p:cNvSpPr>
                    <a:spLocks/>
                  </p:cNvSpPr>
                  <p:nvPr/>
                </p:nvSpPr>
                <p:spPr bwMode="auto">
                  <a:xfrm>
                    <a:off x="2255" y="2415"/>
                    <a:ext cx="1105" cy="671"/>
                  </a:xfrm>
                  <a:custGeom>
                    <a:avLst/>
                    <a:gdLst>
                      <a:gd name="T0" fmla="*/ 1104 w 1104"/>
                      <a:gd name="T1" fmla="*/ 0 h 672"/>
                      <a:gd name="T2" fmla="*/ 0 w 1104"/>
                      <a:gd name="T3" fmla="*/ 480 h 672"/>
                      <a:gd name="T4" fmla="*/ 0 w 1104"/>
                      <a:gd name="T5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04" h="672">
                        <a:moveTo>
                          <a:pt x="1104" y="0"/>
                        </a:moveTo>
                        <a:lnTo>
                          <a:pt x="0" y="480"/>
                        </a:lnTo>
                        <a:lnTo>
                          <a:pt x="0" y="67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57" name="Freeform 395"/>
                  <p:cNvSpPr>
                    <a:spLocks/>
                  </p:cNvSpPr>
                  <p:nvPr/>
                </p:nvSpPr>
                <p:spPr bwMode="auto">
                  <a:xfrm rot="-21600000">
                    <a:off x="3451" y="2388"/>
                    <a:ext cx="77" cy="7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58" name="Freeform 396"/>
                  <p:cNvSpPr>
                    <a:spLocks/>
                  </p:cNvSpPr>
                  <p:nvPr/>
                </p:nvSpPr>
                <p:spPr bwMode="auto">
                  <a:xfrm rot="-21600000">
                    <a:off x="3528" y="2388"/>
                    <a:ext cx="105" cy="7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59" name="Freeform 397"/>
                  <p:cNvSpPr>
                    <a:spLocks/>
                  </p:cNvSpPr>
                  <p:nvPr/>
                </p:nvSpPr>
                <p:spPr bwMode="auto">
                  <a:xfrm rot="-21600000">
                    <a:off x="3451" y="2343"/>
                    <a:ext cx="182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0" name="Line 3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2" y="2119"/>
                    <a:ext cx="28" cy="3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1" name="Freeform 399"/>
                  <p:cNvSpPr>
                    <a:spLocks/>
                  </p:cNvSpPr>
                  <p:nvPr/>
                </p:nvSpPr>
                <p:spPr bwMode="auto">
                  <a:xfrm rot="-21600000">
                    <a:off x="3199" y="2504"/>
                    <a:ext cx="77" cy="63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2" name="Freeform 400"/>
                  <p:cNvSpPr>
                    <a:spLocks/>
                  </p:cNvSpPr>
                  <p:nvPr/>
                </p:nvSpPr>
                <p:spPr bwMode="auto">
                  <a:xfrm rot="-21600000">
                    <a:off x="3276" y="2504"/>
                    <a:ext cx="112" cy="63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3" name="Freeform 401"/>
                  <p:cNvSpPr>
                    <a:spLocks/>
                  </p:cNvSpPr>
                  <p:nvPr/>
                </p:nvSpPr>
                <p:spPr bwMode="auto">
                  <a:xfrm rot="-21600000">
                    <a:off x="3199" y="2460"/>
                    <a:ext cx="189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4" name="Freeform 402"/>
                  <p:cNvSpPr>
                    <a:spLocks/>
                  </p:cNvSpPr>
                  <p:nvPr/>
                </p:nvSpPr>
                <p:spPr bwMode="auto">
                  <a:xfrm rot="-21600000">
                    <a:off x="3136" y="2102"/>
                    <a:ext cx="189" cy="161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5" name="Freeform 403"/>
                  <p:cNvSpPr>
                    <a:spLocks/>
                  </p:cNvSpPr>
                  <p:nvPr/>
                </p:nvSpPr>
                <p:spPr bwMode="auto">
                  <a:xfrm rot="-21600000">
                    <a:off x="3325" y="2102"/>
                    <a:ext cx="245" cy="161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6" name="Line 404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3136" y="2155"/>
                    <a:ext cx="63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7" name="Line 4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0" y="2236"/>
                    <a:ext cx="35" cy="3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8" name="Line 4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88" y="2155"/>
                    <a:ext cx="182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69" name="Oval 40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34" y="2084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0" name="Oval 40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69" y="2111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1" name="Oval 40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11" y="2146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2" name="Oval 41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90" y="2057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3" name="Oval 41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32" y="2084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4" name="Oval 41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74" y="2119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5" name="Oval 41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09" y="2057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6" name="Oval 41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51" y="2093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7" name="Freeform 415"/>
                  <p:cNvSpPr>
                    <a:spLocks/>
                  </p:cNvSpPr>
                  <p:nvPr/>
                </p:nvSpPr>
                <p:spPr bwMode="auto">
                  <a:xfrm rot="-21600000">
                    <a:off x="2954" y="2612"/>
                    <a:ext cx="77" cy="7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8" name="Freeform 416"/>
                  <p:cNvSpPr>
                    <a:spLocks/>
                  </p:cNvSpPr>
                  <p:nvPr/>
                </p:nvSpPr>
                <p:spPr bwMode="auto">
                  <a:xfrm rot="-21600000">
                    <a:off x="3031" y="2612"/>
                    <a:ext cx="105" cy="7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79" name="Freeform 417"/>
                  <p:cNvSpPr>
                    <a:spLocks/>
                  </p:cNvSpPr>
                  <p:nvPr/>
                </p:nvSpPr>
                <p:spPr bwMode="auto">
                  <a:xfrm rot="-21600000">
                    <a:off x="2954" y="2567"/>
                    <a:ext cx="182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0" name="Freeform 418"/>
                  <p:cNvSpPr>
                    <a:spLocks/>
                  </p:cNvSpPr>
                  <p:nvPr/>
                </p:nvSpPr>
                <p:spPr bwMode="auto">
                  <a:xfrm rot="-21600000">
                    <a:off x="2891" y="2209"/>
                    <a:ext cx="182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1" name="Freeform 419"/>
                  <p:cNvSpPr>
                    <a:spLocks/>
                  </p:cNvSpPr>
                  <p:nvPr/>
                </p:nvSpPr>
                <p:spPr bwMode="auto">
                  <a:xfrm rot="-21600000">
                    <a:off x="3073" y="2209"/>
                    <a:ext cx="252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2" name="Freeform 420"/>
                  <p:cNvSpPr>
                    <a:spLocks/>
                  </p:cNvSpPr>
                  <p:nvPr/>
                </p:nvSpPr>
                <p:spPr bwMode="auto">
                  <a:xfrm rot="-21600000">
                    <a:off x="2891" y="2102"/>
                    <a:ext cx="434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3" name="Line 42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91" y="2263"/>
                    <a:ext cx="63" cy="3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4" name="Line 4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5" y="2352"/>
                    <a:ext cx="28" cy="3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5" name="Line 4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6" y="2263"/>
                    <a:ext cx="189" cy="3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6" name="Oval 42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82" y="2200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7" name="Oval 42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24" y="2227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8" name="Oval 42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66" y="2254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89" name="Oval 42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45" y="2173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0" name="Oval 42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87" y="2200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1" name="Oval 42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29" y="2227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2" name="Oval 43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15" y="2137"/>
                    <a:ext cx="35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3" name="Oval 43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57" y="2173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4" name="Oval 43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99" y="2200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5" name="Freeform 433"/>
                  <p:cNvSpPr>
                    <a:spLocks/>
                  </p:cNvSpPr>
                  <p:nvPr/>
                </p:nvSpPr>
                <p:spPr bwMode="auto">
                  <a:xfrm rot="-21600000">
                    <a:off x="2703" y="2737"/>
                    <a:ext cx="84" cy="63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6" name="Freeform 434"/>
                  <p:cNvSpPr>
                    <a:spLocks/>
                  </p:cNvSpPr>
                  <p:nvPr/>
                </p:nvSpPr>
                <p:spPr bwMode="auto">
                  <a:xfrm rot="-21600000">
                    <a:off x="2787" y="2737"/>
                    <a:ext cx="105" cy="63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7" name="Freeform 435"/>
                  <p:cNvSpPr>
                    <a:spLocks/>
                  </p:cNvSpPr>
                  <p:nvPr/>
                </p:nvSpPr>
                <p:spPr bwMode="auto">
                  <a:xfrm rot="-21600000">
                    <a:off x="2703" y="2692"/>
                    <a:ext cx="189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8" name="Freeform 436"/>
                  <p:cNvSpPr>
                    <a:spLocks/>
                  </p:cNvSpPr>
                  <p:nvPr/>
                </p:nvSpPr>
                <p:spPr bwMode="auto">
                  <a:xfrm rot="-21600000">
                    <a:off x="2640" y="2325"/>
                    <a:ext cx="189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99" name="Freeform 437"/>
                  <p:cNvSpPr>
                    <a:spLocks/>
                  </p:cNvSpPr>
                  <p:nvPr/>
                </p:nvSpPr>
                <p:spPr bwMode="auto">
                  <a:xfrm rot="-21600000">
                    <a:off x="2829" y="2325"/>
                    <a:ext cx="245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0" name="Freeform 438"/>
                  <p:cNvSpPr>
                    <a:spLocks/>
                  </p:cNvSpPr>
                  <p:nvPr/>
                </p:nvSpPr>
                <p:spPr bwMode="auto">
                  <a:xfrm rot="-21600000">
                    <a:off x="2640" y="2218"/>
                    <a:ext cx="434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1" name="Line 439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640" y="2388"/>
                    <a:ext cx="63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2" name="Line 4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4" y="2469"/>
                    <a:ext cx="35" cy="3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3" name="Line 4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91" y="2388"/>
                    <a:ext cx="182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4" name="Oval 44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38" y="2316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5" name="Oval 44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80" y="2343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6" name="Oval 44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15" y="2379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7" name="Oval 44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94" y="2290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8" name="Oval 44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35" y="2316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09" name="Oval 44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77" y="2352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0" name="Oval 44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70" y="2263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1" name="Oval 44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12" y="2290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2" name="Oval 45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54" y="2316"/>
                    <a:ext cx="28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3" name="Freeform 451"/>
                  <p:cNvSpPr>
                    <a:spLocks/>
                  </p:cNvSpPr>
                  <p:nvPr/>
                </p:nvSpPr>
                <p:spPr bwMode="auto">
                  <a:xfrm rot="-21600000">
                    <a:off x="2458" y="2844"/>
                    <a:ext cx="77" cy="7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4" name="Freeform 452"/>
                  <p:cNvSpPr>
                    <a:spLocks/>
                  </p:cNvSpPr>
                  <p:nvPr/>
                </p:nvSpPr>
                <p:spPr bwMode="auto">
                  <a:xfrm rot="-21600000">
                    <a:off x="2535" y="2844"/>
                    <a:ext cx="105" cy="7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5" name="Freeform 453"/>
                  <p:cNvSpPr>
                    <a:spLocks/>
                  </p:cNvSpPr>
                  <p:nvPr/>
                </p:nvSpPr>
                <p:spPr bwMode="auto">
                  <a:xfrm rot="-21600000">
                    <a:off x="2458" y="2800"/>
                    <a:ext cx="182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6" name="Freeform 454"/>
                  <p:cNvSpPr>
                    <a:spLocks/>
                  </p:cNvSpPr>
                  <p:nvPr/>
                </p:nvSpPr>
                <p:spPr bwMode="auto">
                  <a:xfrm rot="-21600000">
                    <a:off x="2395" y="2442"/>
                    <a:ext cx="182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7" name="Freeform 455"/>
                  <p:cNvSpPr>
                    <a:spLocks/>
                  </p:cNvSpPr>
                  <p:nvPr/>
                </p:nvSpPr>
                <p:spPr bwMode="auto">
                  <a:xfrm rot="-21600000">
                    <a:off x="2577" y="2442"/>
                    <a:ext cx="252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8" name="Freeform 456"/>
                  <p:cNvSpPr>
                    <a:spLocks/>
                  </p:cNvSpPr>
                  <p:nvPr/>
                </p:nvSpPr>
                <p:spPr bwMode="auto">
                  <a:xfrm rot="-21600000">
                    <a:off x="2395" y="2334"/>
                    <a:ext cx="434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19" name="Line 457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5" y="2495"/>
                    <a:ext cx="63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0" name="Line 4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9" y="2576"/>
                    <a:ext cx="28" cy="3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1" name="Line 4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0" y="2495"/>
                    <a:ext cx="189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2" name="Oval 46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486" y="2424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3" name="Oval 46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28" y="2451"/>
                    <a:ext cx="28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4" name="Oval 46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70" y="2486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5" name="Oval 46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49" y="2397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6" name="Oval 46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91" y="2424"/>
                    <a:ext cx="28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7" name="Oval 46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33" y="2460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8" name="Oval 46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19" y="2370"/>
                    <a:ext cx="35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29" name="Oval 46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61" y="2397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0" name="Oval 46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03" y="2433"/>
                    <a:ext cx="2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1" name="Line 469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5" y="2191"/>
                    <a:ext cx="0" cy="2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2" name="Line 470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577" y="2307"/>
                    <a:ext cx="0" cy="21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3" name="Line 47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29" y="2191"/>
                    <a:ext cx="0" cy="2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4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2451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5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3241" y="2558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6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2996" y="2665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7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2759" y="2791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8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2598" y="2871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39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3311" y="2307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40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3059" y="2397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41" name="Line 479"/>
                  <p:cNvSpPr>
                    <a:spLocks noChangeShapeType="1"/>
                  </p:cNvSpPr>
                  <p:nvPr/>
                </p:nvSpPr>
                <p:spPr bwMode="auto">
                  <a:xfrm>
                    <a:off x="2815" y="2513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42" name="Line 480"/>
                  <p:cNvSpPr>
                    <a:spLocks noChangeShapeType="1"/>
                  </p:cNvSpPr>
                  <p:nvPr/>
                </p:nvSpPr>
                <p:spPr bwMode="auto">
                  <a:xfrm>
                    <a:off x="2549" y="2639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43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2318" y="2782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344" name="Freeform 482"/>
                  <p:cNvSpPr>
                    <a:spLocks/>
                  </p:cNvSpPr>
                  <p:nvPr/>
                </p:nvSpPr>
                <p:spPr bwMode="auto">
                  <a:xfrm>
                    <a:off x="2542" y="2576"/>
                    <a:ext cx="1056" cy="528"/>
                  </a:xfrm>
                  <a:custGeom>
                    <a:avLst/>
                    <a:gdLst>
                      <a:gd name="T0" fmla="*/ 1056 w 1056"/>
                      <a:gd name="T1" fmla="*/ 0 h 528"/>
                      <a:gd name="T2" fmla="*/ 0 w 1056"/>
                      <a:gd name="T3" fmla="*/ 480 h 528"/>
                      <a:gd name="T4" fmla="*/ 0 w 1056"/>
                      <a:gd name="T5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56" h="528">
                        <a:moveTo>
                          <a:pt x="1056" y="0"/>
                        </a:moveTo>
                        <a:lnTo>
                          <a:pt x="0" y="480"/>
                        </a:lnTo>
                        <a:lnTo>
                          <a:pt x="0" y="52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221" name="Line 483"/>
                <p:cNvSpPr>
                  <a:spLocks noChangeShapeType="1"/>
                </p:cNvSpPr>
                <p:nvPr/>
              </p:nvSpPr>
              <p:spPr bwMode="auto">
                <a:xfrm rot="-21600000">
                  <a:off x="2638" y="2117"/>
                  <a:ext cx="0" cy="31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22" name="Freeform 484"/>
                <p:cNvSpPr>
                  <a:spLocks/>
                </p:cNvSpPr>
                <p:nvPr/>
              </p:nvSpPr>
              <p:spPr bwMode="auto">
                <a:xfrm>
                  <a:off x="2302" y="1974"/>
                  <a:ext cx="140" cy="242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23" name="Freeform 485"/>
                <p:cNvSpPr>
                  <a:spLocks/>
                </p:cNvSpPr>
                <p:nvPr/>
              </p:nvSpPr>
              <p:spPr bwMode="auto">
                <a:xfrm>
                  <a:off x="2323" y="2001"/>
                  <a:ext cx="91" cy="188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224" name="Freeform 486"/>
                <p:cNvSpPr>
                  <a:spLocks/>
                </p:cNvSpPr>
                <p:nvPr/>
              </p:nvSpPr>
              <p:spPr bwMode="auto">
                <a:xfrm>
                  <a:off x="2568" y="1079"/>
                  <a:ext cx="1252" cy="1584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868" name="Group 487"/>
                <p:cNvGrpSpPr>
                  <a:grpSpLocks/>
                </p:cNvGrpSpPr>
                <p:nvPr/>
              </p:nvGrpSpPr>
              <p:grpSpPr bwMode="auto">
                <a:xfrm>
                  <a:off x="2638" y="18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894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254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2685" y="1779"/>
                      <a:ext cx="147" cy="188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255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6" y="1860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252" name="Freeform 491"/>
                  <p:cNvSpPr>
                    <a:spLocks/>
                  </p:cNvSpPr>
                  <p:nvPr/>
                </p:nvSpPr>
                <p:spPr bwMode="auto">
                  <a:xfrm>
                    <a:off x="2685" y="1744"/>
                    <a:ext cx="147" cy="331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53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2783" y="1869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69" name="Group 493"/>
                <p:cNvGrpSpPr>
                  <a:grpSpLocks/>
                </p:cNvGrpSpPr>
                <p:nvPr/>
              </p:nvGrpSpPr>
              <p:grpSpPr bwMode="auto">
                <a:xfrm>
                  <a:off x="2878" y="172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889" name="Group 494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249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2668" y="1780"/>
                      <a:ext cx="161" cy="188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250" name="Line 4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9" y="1861"/>
                      <a:ext cx="6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7" name="Freeform 497"/>
                  <p:cNvSpPr>
                    <a:spLocks/>
                  </p:cNvSpPr>
                  <p:nvPr/>
                </p:nvSpPr>
                <p:spPr bwMode="auto">
                  <a:xfrm>
                    <a:off x="2682" y="1744"/>
                    <a:ext cx="147" cy="331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48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2780" y="1869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70" name="Group 499"/>
                <p:cNvGrpSpPr>
                  <a:grpSpLocks/>
                </p:cNvGrpSpPr>
                <p:nvPr/>
              </p:nvGrpSpPr>
              <p:grpSpPr bwMode="auto">
                <a:xfrm>
                  <a:off x="3131" y="1632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884" name="Group 500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244" name="Freeform 501"/>
                    <p:cNvSpPr>
                      <a:spLocks/>
                    </p:cNvSpPr>
                    <p:nvPr/>
                  </p:nvSpPr>
                  <p:spPr bwMode="auto">
                    <a:xfrm>
                      <a:off x="2688" y="1778"/>
                      <a:ext cx="147" cy="215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245" name="Line 5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9" y="1858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2" name="Freeform 503"/>
                  <p:cNvSpPr>
                    <a:spLocks/>
                  </p:cNvSpPr>
                  <p:nvPr/>
                </p:nvSpPr>
                <p:spPr bwMode="auto">
                  <a:xfrm>
                    <a:off x="2688" y="1742"/>
                    <a:ext cx="147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43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2786" y="1876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71" name="Group 505"/>
                <p:cNvGrpSpPr>
                  <a:grpSpLocks/>
                </p:cNvGrpSpPr>
                <p:nvPr/>
              </p:nvGrpSpPr>
              <p:grpSpPr bwMode="auto">
                <a:xfrm>
                  <a:off x="3355" y="15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879" name="Group 506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239" name="Freeform 507"/>
                    <p:cNvSpPr>
                      <a:spLocks/>
                    </p:cNvSpPr>
                    <p:nvPr/>
                  </p:nvSpPr>
                  <p:spPr bwMode="auto">
                    <a:xfrm>
                      <a:off x="2688" y="1775"/>
                      <a:ext cx="147" cy="197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240" name="Line 5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9" y="1856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7" name="Freeform 509"/>
                  <p:cNvSpPr>
                    <a:spLocks/>
                  </p:cNvSpPr>
                  <p:nvPr/>
                </p:nvSpPr>
                <p:spPr bwMode="auto">
                  <a:xfrm>
                    <a:off x="2688" y="1739"/>
                    <a:ext cx="147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38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2786" y="1874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872" name="Group 511"/>
                <p:cNvGrpSpPr>
                  <a:grpSpLocks/>
                </p:cNvGrpSpPr>
                <p:nvPr/>
              </p:nvGrpSpPr>
              <p:grpSpPr bwMode="auto">
                <a:xfrm>
                  <a:off x="3598" y="140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874" name="Group 512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234" name="Freeform 513"/>
                    <p:cNvSpPr>
                      <a:spLocks/>
                    </p:cNvSpPr>
                    <p:nvPr/>
                  </p:nvSpPr>
                  <p:spPr bwMode="auto">
                    <a:xfrm>
                      <a:off x="2669" y="1778"/>
                      <a:ext cx="182" cy="215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235" name="Line 5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4" y="1858"/>
                      <a:ext cx="7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2" name="Freeform 515"/>
                  <p:cNvSpPr>
                    <a:spLocks/>
                  </p:cNvSpPr>
                  <p:nvPr/>
                </p:nvSpPr>
                <p:spPr bwMode="auto">
                  <a:xfrm>
                    <a:off x="2683" y="1742"/>
                    <a:ext cx="168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233" name="Line 516"/>
                  <p:cNvSpPr>
                    <a:spLocks noChangeShapeType="1"/>
                  </p:cNvSpPr>
                  <p:nvPr/>
                </p:nvSpPr>
                <p:spPr bwMode="auto">
                  <a:xfrm>
                    <a:off x="2788" y="1876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230" name="Freeform 517"/>
                <p:cNvSpPr>
                  <a:spLocks/>
                </p:cNvSpPr>
                <p:nvPr/>
              </p:nvSpPr>
              <p:spPr bwMode="auto">
                <a:xfrm>
                  <a:off x="2687" y="962"/>
                  <a:ext cx="909" cy="474"/>
                </a:xfrm>
                <a:custGeom>
                  <a:avLst/>
                  <a:gdLst>
                    <a:gd name="T0" fmla="*/ 0 w 912"/>
                    <a:gd name="T1" fmla="*/ 240 h 480"/>
                    <a:gd name="T2" fmla="*/ 384 w 912"/>
                    <a:gd name="T3" fmla="*/ 480 h 480"/>
                    <a:gd name="T4" fmla="*/ 912 w 912"/>
                    <a:gd name="T5" fmla="*/ 240 h 480"/>
                    <a:gd name="T6" fmla="*/ 528 w 912"/>
                    <a:gd name="T7" fmla="*/ 0 h 480"/>
                    <a:gd name="T8" fmla="*/ 0 w 912"/>
                    <a:gd name="T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2" h="480">
                      <a:moveTo>
                        <a:pt x="0" y="240"/>
                      </a:moveTo>
                      <a:lnTo>
                        <a:pt x="384" y="480"/>
                      </a:lnTo>
                      <a:lnTo>
                        <a:pt x="912" y="240"/>
                      </a:lnTo>
                      <a:lnTo>
                        <a:pt x="528" y="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176" name="Line 518"/>
              <p:cNvSpPr>
                <a:spLocks noChangeShapeType="1"/>
              </p:cNvSpPr>
              <p:nvPr/>
            </p:nvSpPr>
            <p:spPr bwMode="auto">
              <a:xfrm>
                <a:off x="2045" y="2744"/>
                <a:ext cx="3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129" name="Line 519"/>
            <p:cNvSpPr>
              <a:spLocks noChangeShapeType="1"/>
            </p:cNvSpPr>
            <p:nvPr/>
          </p:nvSpPr>
          <p:spPr bwMode="auto">
            <a:xfrm>
              <a:off x="2833" y="1423"/>
              <a:ext cx="0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0" name="Line 520"/>
            <p:cNvSpPr>
              <a:spLocks noChangeShapeType="1"/>
            </p:cNvSpPr>
            <p:nvPr/>
          </p:nvSpPr>
          <p:spPr bwMode="auto">
            <a:xfrm flipV="1">
              <a:off x="1381" y="1595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1" name="Line 521"/>
            <p:cNvSpPr>
              <a:spLocks noChangeShapeType="1"/>
            </p:cNvSpPr>
            <p:nvPr/>
          </p:nvSpPr>
          <p:spPr bwMode="auto">
            <a:xfrm flipV="1">
              <a:off x="1203" y="1595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1775" name="Group 522"/>
            <p:cNvGrpSpPr>
              <a:grpSpLocks/>
            </p:cNvGrpSpPr>
            <p:nvPr/>
          </p:nvGrpSpPr>
          <p:grpSpPr bwMode="auto">
            <a:xfrm>
              <a:off x="960" y="1655"/>
              <a:ext cx="528" cy="284"/>
              <a:chOff x="2687" y="2137"/>
              <a:chExt cx="836" cy="574"/>
            </a:xfrm>
          </p:grpSpPr>
          <p:grpSp>
            <p:nvGrpSpPr>
              <p:cNvPr id="51794" name="Group 523"/>
              <p:cNvGrpSpPr>
                <a:grpSpLocks/>
              </p:cNvGrpSpPr>
              <p:nvPr/>
            </p:nvGrpSpPr>
            <p:grpSpPr bwMode="auto">
              <a:xfrm>
                <a:off x="2688" y="2137"/>
                <a:ext cx="192" cy="480"/>
                <a:chOff x="4560" y="2544"/>
                <a:chExt cx="192" cy="480"/>
              </a:xfrm>
            </p:grpSpPr>
            <p:sp>
              <p:nvSpPr>
                <p:cNvPr id="1173" name="Rectangle 524"/>
                <p:cNvSpPr>
                  <a:spLocks noChangeArrowheads="1"/>
                </p:cNvSpPr>
                <p:nvPr/>
              </p:nvSpPr>
              <p:spPr bwMode="auto">
                <a:xfrm>
                  <a:off x="4564" y="2544"/>
                  <a:ext cx="18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74" name="AutoShape 525"/>
                <p:cNvSpPr>
                  <a:spLocks noChangeArrowheads="1"/>
                </p:cNvSpPr>
                <p:nvPr/>
              </p:nvSpPr>
              <p:spPr bwMode="auto">
                <a:xfrm flipV="1">
                  <a:off x="4563" y="2880"/>
                  <a:ext cx="189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795" name="Group 526"/>
              <p:cNvGrpSpPr>
                <a:grpSpLocks/>
              </p:cNvGrpSpPr>
              <p:nvPr/>
            </p:nvGrpSpPr>
            <p:grpSpPr bwMode="auto">
              <a:xfrm>
                <a:off x="2976" y="2137"/>
                <a:ext cx="192" cy="480"/>
                <a:chOff x="4560" y="2544"/>
                <a:chExt cx="192" cy="480"/>
              </a:xfrm>
            </p:grpSpPr>
            <p:sp>
              <p:nvSpPr>
                <p:cNvPr id="1171" name="Rectangle 527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8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72" name="AutoShape 528"/>
                <p:cNvSpPr>
                  <a:spLocks noChangeArrowheads="1"/>
                </p:cNvSpPr>
                <p:nvPr/>
              </p:nvSpPr>
              <p:spPr bwMode="auto">
                <a:xfrm flipV="1">
                  <a:off x="4560" y="2880"/>
                  <a:ext cx="189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796" name="Group 529"/>
              <p:cNvGrpSpPr>
                <a:grpSpLocks/>
              </p:cNvGrpSpPr>
              <p:nvPr/>
            </p:nvGrpSpPr>
            <p:grpSpPr bwMode="auto">
              <a:xfrm>
                <a:off x="3264" y="2137"/>
                <a:ext cx="192" cy="480"/>
                <a:chOff x="4560" y="2544"/>
                <a:chExt cx="192" cy="480"/>
              </a:xfrm>
            </p:grpSpPr>
            <p:sp>
              <p:nvSpPr>
                <p:cNvPr id="1169" name="Rectangle 530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8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70" name="AutoShape 531"/>
                <p:cNvSpPr>
                  <a:spLocks noChangeArrowheads="1"/>
                </p:cNvSpPr>
                <p:nvPr/>
              </p:nvSpPr>
              <p:spPr bwMode="auto">
                <a:xfrm flipV="1">
                  <a:off x="4560" y="2880"/>
                  <a:ext cx="189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797" name="Group 532"/>
              <p:cNvGrpSpPr>
                <a:grpSpLocks/>
              </p:cNvGrpSpPr>
              <p:nvPr/>
            </p:nvGrpSpPr>
            <p:grpSpPr bwMode="auto">
              <a:xfrm>
                <a:off x="2687" y="2592"/>
                <a:ext cx="259" cy="119"/>
                <a:chOff x="2735" y="2592"/>
                <a:chExt cx="259" cy="119"/>
              </a:xfrm>
            </p:grpSpPr>
            <p:sp>
              <p:nvSpPr>
                <p:cNvPr id="1165" name="Rectangle 533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66" name="Oval 534"/>
                <p:cNvSpPr>
                  <a:spLocks noChangeArrowheads="1"/>
                </p:cNvSpPr>
                <p:nvPr/>
              </p:nvSpPr>
              <p:spPr bwMode="auto">
                <a:xfrm rot="-5055">
                  <a:off x="2943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67" name="Oval 535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9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68" name="AutoShape 536"/>
                <p:cNvSpPr>
                  <a:spLocks noChangeArrowheads="1"/>
                </p:cNvSpPr>
                <p:nvPr/>
              </p:nvSpPr>
              <p:spPr bwMode="auto">
                <a:xfrm>
                  <a:off x="2861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798" name="Group 537"/>
              <p:cNvGrpSpPr>
                <a:grpSpLocks/>
              </p:cNvGrpSpPr>
              <p:nvPr/>
            </p:nvGrpSpPr>
            <p:grpSpPr bwMode="auto">
              <a:xfrm>
                <a:off x="2976" y="2592"/>
                <a:ext cx="259" cy="119"/>
                <a:chOff x="2735" y="2592"/>
                <a:chExt cx="259" cy="119"/>
              </a:xfrm>
            </p:grpSpPr>
            <p:sp>
              <p:nvSpPr>
                <p:cNvPr id="1161" name="Rectangle 538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62" name="Oval 539"/>
                <p:cNvSpPr>
                  <a:spLocks noChangeArrowheads="1"/>
                </p:cNvSpPr>
                <p:nvPr/>
              </p:nvSpPr>
              <p:spPr bwMode="auto">
                <a:xfrm rot="-5055">
                  <a:off x="2942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63" name="Oval 540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9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64" name="AutoShape 541"/>
                <p:cNvSpPr>
                  <a:spLocks noChangeArrowheads="1"/>
                </p:cNvSpPr>
                <p:nvPr/>
              </p:nvSpPr>
              <p:spPr bwMode="auto">
                <a:xfrm>
                  <a:off x="2861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799" name="Group 542"/>
              <p:cNvGrpSpPr>
                <a:grpSpLocks/>
              </p:cNvGrpSpPr>
              <p:nvPr/>
            </p:nvGrpSpPr>
            <p:grpSpPr bwMode="auto">
              <a:xfrm>
                <a:off x="3264" y="2592"/>
                <a:ext cx="259" cy="119"/>
                <a:chOff x="2735" y="2592"/>
                <a:chExt cx="259" cy="119"/>
              </a:xfrm>
            </p:grpSpPr>
            <p:sp>
              <p:nvSpPr>
                <p:cNvPr id="1157" name="Rectangle 543"/>
                <p:cNvSpPr>
                  <a:spLocks noChangeArrowheads="1"/>
                </p:cNvSpPr>
                <p:nvPr/>
              </p:nvSpPr>
              <p:spPr bwMode="auto">
                <a:xfrm rot="-5055">
                  <a:off x="2754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58" name="Oval 544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59" name="Oval 545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9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60" name="AutoShape 546"/>
                <p:cNvSpPr>
                  <a:spLocks noChangeArrowheads="1"/>
                </p:cNvSpPr>
                <p:nvPr/>
              </p:nvSpPr>
              <p:spPr bwMode="auto">
                <a:xfrm>
                  <a:off x="2862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133" name="Line 547"/>
            <p:cNvSpPr>
              <a:spLocks noChangeShapeType="1"/>
            </p:cNvSpPr>
            <p:nvPr/>
          </p:nvSpPr>
          <p:spPr bwMode="auto">
            <a:xfrm>
              <a:off x="1477" y="1942"/>
              <a:ext cx="4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4" name="Line 548"/>
            <p:cNvSpPr>
              <a:spLocks noChangeShapeType="1"/>
            </p:cNvSpPr>
            <p:nvPr/>
          </p:nvSpPr>
          <p:spPr bwMode="auto">
            <a:xfrm flipH="1" flipV="1">
              <a:off x="1020" y="1595"/>
              <a:ext cx="3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5" name="Line 549"/>
            <p:cNvSpPr>
              <a:spLocks noChangeShapeType="1"/>
            </p:cNvSpPr>
            <p:nvPr/>
          </p:nvSpPr>
          <p:spPr bwMode="auto">
            <a:xfrm flipV="1">
              <a:off x="1032" y="1595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6" name="Freeform 550"/>
            <p:cNvSpPr>
              <a:spLocks/>
            </p:cNvSpPr>
            <p:nvPr/>
          </p:nvSpPr>
          <p:spPr bwMode="auto">
            <a:xfrm flipH="1">
              <a:off x="2214" y="1467"/>
              <a:ext cx="89" cy="135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7" name="Line 551"/>
            <p:cNvSpPr>
              <a:spLocks noChangeShapeType="1"/>
            </p:cNvSpPr>
            <p:nvPr/>
          </p:nvSpPr>
          <p:spPr bwMode="auto">
            <a:xfrm>
              <a:off x="2005" y="1473"/>
              <a:ext cx="2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8" name="Line 552"/>
            <p:cNvSpPr>
              <a:spLocks noChangeShapeType="1"/>
            </p:cNvSpPr>
            <p:nvPr/>
          </p:nvSpPr>
          <p:spPr bwMode="auto">
            <a:xfrm flipH="1" flipV="1">
              <a:off x="2258" y="1252"/>
              <a:ext cx="0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39" name="Line 553"/>
            <p:cNvSpPr>
              <a:spLocks noChangeShapeType="1"/>
            </p:cNvSpPr>
            <p:nvPr/>
          </p:nvSpPr>
          <p:spPr bwMode="auto">
            <a:xfrm>
              <a:off x="2251" y="1258"/>
              <a:ext cx="30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0" name="Line 554"/>
            <p:cNvSpPr>
              <a:spLocks noChangeShapeType="1"/>
            </p:cNvSpPr>
            <p:nvPr/>
          </p:nvSpPr>
          <p:spPr bwMode="auto">
            <a:xfrm>
              <a:off x="2258" y="1583"/>
              <a:ext cx="0" cy="3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1" name="Line 555"/>
            <p:cNvSpPr>
              <a:spLocks noChangeShapeType="1"/>
            </p:cNvSpPr>
            <p:nvPr/>
          </p:nvSpPr>
          <p:spPr bwMode="auto">
            <a:xfrm>
              <a:off x="2833" y="1758"/>
              <a:ext cx="481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2" name="Line 556"/>
            <p:cNvSpPr>
              <a:spLocks noChangeShapeType="1"/>
            </p:cNvSpPr>
            <p:nvPr/>
          </p:nvSpPr>
          <p:spPr bwMode="auto">
            <a:xfrm>
              <a:off x="3467" y="1758"/>
              <a:ext cx="18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3" name="Line 557"/>
            <p:cNvSpPr>
              <a:spLocks noChangeShapeType="1"/>
            </p:cNvSpPr>
            <p:nvPr/>
          </p:nvSpPr>
          <p:spPr bwMode="auto">
            <a:xfrm>
              <a:off x="4342" y="967"/>
              <a:ext cx="0" cy="5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4" name="Line 558"/>
            <p:cNvSpPr>
              <a:spLocks noChangeShapeType="1"/>
            </p:cNvSpPr>
            <p:nvPr/>
          </p:nvSpPr>
          <p:spPr bwMode="auto">
            <a:xfrm>
              <a:off x="2273" y="967"/>
              <a:ext cx="20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5" name="Line 559"/>
            <p:cNvSpPr>
              <a:spLocks noChangeShapeType="1"/>
            </p:cNvSpPr>
            <p:nvPr/>
          </p:nvSpPr>
          <p:spPr bwMode="auto">
            <a:xfrm>
              <a:off x="1721" y="967"/>
              <a:ext cx="0" cy="9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6" name="Line 560"/>
            <p:cNvSpPr>
              <a:spLocks noChangeShapeType="1"/>
            </p:cNvSpPr>
            <p:nvPr/>
          </p:nvSpPr>
          <p:spPr bwMode="auto">
            <a:xfrm flipH="1">
              <a:off x="1714" y="2021"/>
              <a:ext cx="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7" name="Line 561"/>
            <p:cNvSpPr>
              <a:spLocks noChangeShapeType="1"/>
            </p:cNvSpPr>
            <p:nvPr/>
          </p:nvSpPr>
          <p:spPr bwMode="auto">
            <a:xfrm>
              <a:off x="1721" y="1977"/>
              <a:ext cx="0" cy="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8" name="Line 562"/>
            <p:cNvSpPr>
              <a:spLocks noChangeShapeType="1"/>
            </p:cNvSpPr>
            <p:nvPr/>
          </p:nvSpPr>
          <p:spPr bwMode="auto">
            <a:xfrm flipH="1" flipV="1">
              <a:off x="2255" y="960"/>
              <a:ext cx="0" cy="298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49" name="Line 563"/>
            <p:cNvSpPr>
              <a:spLocks noChangeShapeType="1"/>
            </p:cNvSpPr>
            <p:nvPr/>
          </p:nvSpPr>
          <p:spPr bwMode="auto">
            <a:xfrm>
              <a:off x="1711" y="967"/>
              <a:ext cx="6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50" name="Line 564"/>
            <p:cNvSpPr>
              <a:spLocks noChangeShapeType="1"/>
            </p:cNvSpPr>
            <p:nvPr/>
          </p:nvSpPr>
          <p:spPr bwMode="auto">
            <a:xfrm>
              <a:off x="2834" y="1740"/>
              <a:ext cx="0" cy="2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1205" name="Group 565"/>
          <p:cNvGrpSpPr>
            <a:grpSpLocks/>
          </p:cNvGrpSpPr>
          <p:nvPr/>
        </p:nvGrpSpPr>
        <p:grpSpPr bwMode="auto">
          <a:xfrm>
            <a:off x="835025" y="4321175"/>
            <a:ext cx="6346825" cy="2209800"/>
            <a:chOff x="960" y="2544"/>
            <a:chExt cx="4512" cy="1392"/>
          </a:xfrm>
        </p:grpSpPr>
        <p:sp>
          <p:nvSpPr>
            <p:cNvPr id="1671" name="Line 566"/>
            <p:cNvSpPr>
              <a:spLocks noChangeShapeType="1"/>
            </p:cNvSpPr>
            <p:nvPr/>
          </p:nvSpPr>
          <p:spPr bwMode="auto">
            <a:xfrm>
              <a:off x="2238" y="3694"/>
              <a:ext cx="1088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72" name="Freeform 567"/>
            <p:cNvSpPr>
              <a:spLocks/>
            </p:cNvSpPr>
            <p:nvPr/>
          </p:nvSpPr>
          <p:spPr bwMode="auto">
            <a:xfrm>
              <a:off x="3314" y="2654"/>
              <a:ext cx="108" cy="1109"/>
            </a:xfrm>
            <a:custGeom>
              <a:avLst/>
              <a:gdLst>
                <a:gd name="T0" fmla="*/ 96 w 144"/>
                <a:gd name="T1" fmla="*/ 816 h 816"/>
                <a:gd name="T2" fmla="*/ 96 w 144"/>
                <a:gd name="T3" fmla="*/ 48 h 816"/>
                <a:gd name="T4" fmla="*/ 144 w 144"/>
                <a:gd name="T5" fmla="*/ 48 h 816"/>
                <a:gd name="T6" fmla="*/ 96 w 144"/>
                <a:gd name="T7" fmla="*/ 0 h 816"/>
                <a:gd name="T8" fmla="*/ 48 w 144"/>
                <a:gd name="T9" fmla="*/ 0 h 816"/>
                <a:gd name="T10" fmla="*/ 48 w 144"/>
                <a:gd name="T11" fmla="*/ 768 h 816"/>
                <a:gd name="T12" fmla="*/ 0 w 144"/>
                <a:gd name="T13" fmla="*/ 768 h 816"/>
                <a:gd name="T14" fmla="*/ 48 w 144"/>
                <a:gd name="T15" fmla="*/ 816 h 816"/>
                <a:gd name="T16" fmla="*/ 96 w 144"/>
                <a:gd name="T1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16">
                  <a:moveTo>
                    <a:pt x="96" y="816"/>
                  </a:moveTo>
                  <a:lnTo>
                    <a:pt x="96" y="48"/>
                  </a:lnTo>
                  <a:lnTo>
                    <a:pt x="144" y="4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48" y="816"/>
                  </a:lnTo>
                  <a:lnTo>
                    <a:pt x="96" y="81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73" name="Line 568"/>
            <p:cNvSpPr>
              <a:spLocks noChangeShapeType="1"/>
            </p:cNvSpPr>
            <p:nvPr/>
          </p:nvSpPr>
          <p:spPr bwMode="auto">
            <a:xfrm flipV="1">
              <a:off x="3616" y="3367"/>
              <a:ext cx="3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74" name="Line 569"/>
            <p:cNvSpPr>
              <a:spLocks noChangeShapeType="1"/>
            </p:cNvSpPr>
            <p:nvPr/>
          </p:nvSpPr>
          <p:spPr bwMode="auto">
            <a:xfrm flipH="1" flipV="1">
              <a:off x="3646" y="3763"/>
              <a:ext cx="5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75" name="Line 570"/>
            <p:cNvSpPr>
              <a:spLocks noChangeShapeType="1"/>
            </p:cNvSpPr>
            <p:nvPr/>
          </p:nvSpPr>
          <p:spPr bwMode="auto">
            <a:xfrm flipV="1">
              <a:off x="3646" y="3708"/>
              <a:ext cx="0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76" name="Rectangle 571"/>
            <p:cNvSpPr>
              <a:spLocks noChangeArrowheads="1"/>
            </p:cNvSpPr>
            <p:nvPr/>
          </p:nvSpPr>
          <p:spPr bwMode="auto">
            <a:xfrm>
              <a:off x="3568" y="3543"/>
              <a:ext cx="90" cy="110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77" name="Rectangle 572"/>
            <p:cNvSpPr>
              <a:spLocks noChangeArrowheads="1"/>
            </p:cNvSpPr>
            <p:nvPr/>
          </p:nvSpPr>
          <p:spPr bwMode="auto">
            <a:xfrm>
              <a:off x="3601" y="3679"/>
              <a:ext cx="59" cy="29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1214" name="Group 573"/>
            <p:cNvGrpSpPr>
              <a:grpSpLocks/>
            </p:cNvGrpSpPr>
            <p:nvPr/>
          </p:nvGrpSpPr>
          <p:grpSpPr bwMode="auto">
            <a:xfrm>
              <a:off x="3401" y="2734"/>
              <a:ext cx="365" cy="633"/>
              <a:chOff x="3184" y="2759"/>
              <a:chExt cx="296" cy="596"/>
            </a:xfrm>
          </p:grpSpPr>
          <p:sp>
            <p:nvSpPr>
              <p:cNvPr id="2220" name="Rectangle 574"/>
              <p:cNvSpPr>
                <a:spLocks noChangeArrowheads="1"/>
              </p:cNvSpPr>
              <p:nvPr/>
            </p:nvSpPr>
            <p:spPr bwMode="auto">
              <a:xfrm>
                <a:off x="3235" y="2811"/>
                <a:ext cx="243" cy="544"/>
              </a:xfrm>
              <a:prstGeom prst="rect">
                <a:avLst/>
              </a:prstGeom>
              <a:gradFill rotWithShape="0">
                <a:gsLst>
                  <a:gs pos="0">
                    <a:srgbClr val="CC9900">
                      <a:gamma/>
                      <a:shade val="46275"/>
                      <a:invGamma/>
                    </a:srgbClr>
                  </a:gs>
                  <a:gs pos="5000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21" name="Line 575"/>
              <p:cNvSpPr>
                <a:spLocks noChangeShapeType="1"/>
              </p:cNvSpPr>
              <p:nvPr/>
            </p:nvSpPr>
            <p:spPr bwMode="auto">
              <a:xfrm>
                <a:off x="3184" y="2759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22" name="Line 576"/>
              <p:cNvSpPr>
                <a:spLocks noChangeShapeType="1"/>
              </p:cNvSpPr>
              <p:nvPr/>
            </p:nvSpPr>
            <p:spPr bwMode="auto">
              <a:xfrm flipV="1">
                <a:off x="3357" y="2759"/>
                <a:ext cx="0" cy="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23" name="AutoShape 577"/>
              <p:cNvSpPr>
                <a:spLocks noChangeArrowheads="1"/>
              </p:cNvSpPr>
              <p:nvPr/>
            </p:nvSpPr>
            <p:spPr bwMode="auto">
              <a:xfrm>
                <a:off x="3284" y="3225"/>
                <a:ext cx="146" cy="13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96600">
                      <a:gamma/>
                      <a:shade val="0"/>
                      <a:invGamma/>
                    </a:srgbClr>
                  </a:gs>
                  <a:gs pos="50000">
                    <a:srgbClr val="996600"/>
                  </a:gs>
                  <a:gs pos="100000">
                    <a:srgbClr val="9966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1215" name="Group 578"/>
            <p:cNvGrpSpPr>
              <a:grpSpLocks/>
            </p:cNvGrpSpPr>
            <p:nvPr/>
          </p:nvGrpSpPr>
          <p:grpSpPr bwMode="auto">
            <a:xfrm>
              <a:off x="4209" y="3138"/>
              <a:ext cx="1263" cy="798"/>
              <a:chOff x="3552" y="2992"/>
              <a:chExt cx="1026" cy="752"/>
            </a:xfrm>
          </p:grpSpPr>
          <p:sp>
            <p:nvSpPr>
              <p:cNvPr id="2199" name="Rectangle 579"/>
              <p:cNvSpPr>
                <a:spLocks noChangeArrowheads="1"/>
              </p:cNvSpPr>
              <p:nvPr/>
            </p:nvSpPr>
            <p:spPr bwMode="auto">
              <a:xfrm rot="117116">
                <a:off x="3707" y="3583"/>
                <a:ext cx="822" cy="82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0" name="Rectangle 580"/>
              <p:cNvSpPr>
                <a:spLocks noChangeArrowheads="1"/>
              </p:cNvSpPr>
              <p:nvPr/>
            </p:nvSpPr>
            <p:spPr bwMode="auto">
              <a:xfrm rot="117116">
                <a:off x="3860" y="3547"/>
                <a:ext cx="27" cy="135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1" name="Rectangle 581"/>
              <p:cNvSpPr>
                <a:spLocks noChangeArrowheads="1"/>
              </p:cNvSpPr>
              <p:nvPr/>
            </p:nvSpPr>
            <p:spPr bwMode="auto">
              <a:xfrm rot="117116">
                <a:off x="4297" y="3562"/>
                <a:ext cx="26" cy="136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2" name="Line 582"/>
              <p:cNvSpPr>
                <a:spLocks noChangeShapeType="1"/>
              </p:cNvSpPr>
              <p:nvPr/>
            </p:nvSpPr>
            <p:spPr bwMode="auto">
              <a:xfrm>
                <a:off x="3655" y="3528"/>
                <a:ext cx="52" cy="1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3" name="Freeform 583"/>
              <p:cNvSpPr>
                <a:spLocks/>
              </p:cNvSpPr>
              <p:nvPr/>
            </p:nvSpPr>
            <p:spPr bwMode="auto">
              <a:xfrm flipH="1">
                <a:off x="3681" y="3391"/>
                <a:ext cx="50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4" name="Freeform 584"/>
              <p:cNvSpPr>
                <a:spLocks/>
              </p:cNvSpPr>
              <p:nvPr/>
            </p:nvSpPr>
            <p:spPr bwMode="auto">
              <a:xfrm flipH="1">
                <a:off x="3604" y="3283"/>
                <a:ext cx="50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5" name="Line 585"/>
              <p:cNvSpPr>
                <a:spLocks noChangeShapeType="1"/>
              </p:cNvSpPr>
              <p:nvPr/>
            </p:nvSpPr>
            <p:spPr bwMode="auto">
              <a:xfrm flipH="1">
                <a:off x="3707" y="3283"/>
                <a:ext cx="0" cy="1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6" name="Line 586"/>
              <p:cNvSpPr>
                <a:spLocks noChangeShapeType="1"/>
              </p:cNvSpPr>
              <p:nvPr/>
            </p:nvSpPr>
            <p:spPr bwMode="auto">
              <a:xfrm flipH="1">
                <a:off x="3630" y="3174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7" name="Line 587"/>
              <p:cNvSpPr>
                <a:spLocks noChangeShapeType="1"/>
              </p:cNvSpPr>
              <p:nvPr/>
            </p:nvSpPr>
            <p:spPr bwMode="auto">
              <a:xfrm flipH="1">
                <a:off x="3630" y="3174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8" name="Line 588"/>
              <p:cNvSpPr>
                <a:spLocks noChangeShapeType="1"/>
              </p:cNvSpPr>
              <p:nvPr/>
            </p:nvSpPr>
            <p:spPr bwMode="auto">
              <a:xfrm flipH="1">
                <a:off x="3630" y="3283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09" name="Freeform 589"/>
              <p:cNvSpPr>
                <a:spLocks/>
              </p:cNvSpPr>
              <p:nvPr/>
            </p:nvSpPr>
            <p:spPr bwMode="auto">
              <a:xfrm flipH="1">
                <a:off x="3681" y="3174"/>
                <a:ext cx="50" cy="81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0" name="Freeform 590"/>
              <p:cNvSpPr>
                <a:spLocks/>
              </p:cNvSpPr>
              <p:nvPr/>
            </p:nvSpPr>
            <p:spPr bwMode="auto">
              <a:xfrm flipH="1">
                <a:off x="3604" y="3501"/>
                <a:ext cx="50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1" name="Line 591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2" name="Line 592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3" name="Line 593"/>
              <p:cNvSpPr>
                <a:spLocks noChangeShapeType="1"/>
              </p:cNvSpPr>
              <p:nvPr/>
            </p:nvSpPr>
            <p:spPr bwMode="auto">
              <a:xfrm>
                <a:off x="3630" y="3583"/>
                <a:ext cx="77" cy="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4" name="Line 594"/>
              <p:cNvSpPr>
                <a:spLocks noChangeShapeType="1"/>
              </p:cNvSpPr>
              <p:nvPr/>
            </p:nvSpPr>
            <p:spPr bwMode="auto">
              <a:xfrm flipV="1">
                <a:off x="3552" y="3121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5" name="Freeform 595"/>
              <p:cNvSpPr>
                <a:spLocks/>
              </p:cNvSpPr>
              <p:nvPr/>
            </p:nvSpPr>
            <p:spPr bwMode="auto">
              <a:xfrm flipH="1">
                <a:off x="3603" y="2992"/>
                <a:ext cx="50" cy="83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6" name="Line 596"/>
              <p:cNvSpPr>
                <a:spLocks noChangeShapeType="1"/>
              </p:cNvSpPr>
              <p:nvPr/>
            </p:nvSpPr>
            <p:spPr bwMode="auto">
              <a:xfrm flipH="1">
                <a:off x="3627" y="2992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7" name="Line 597"/>
              <p:cNvSpPr>
                <a:spLocks noChangeShapeType="1"/>
              </p:cNvSpPr>
              <p:nvPr/>
            </p:nvSpPr>
            <p:spPr bwMode="auto">
              <a:xfrm flipH="1">
                <a:off x="3707" y="2992"/>
                <a:ext cx="0" cy="1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8" name="Line 598"/>
              <p:cNvSpPr>
                <a:spLocks noChangeShapeType="1"/>
              </p:cNvSpPr>
              <p:nvPr/>
            </p:nvSpPr>
            <p:spPr bwMode="auto">
              <a:xfrm flipH="1" flipV="1">
                <a:off x="3552" y="3121"/>
                <a:ext cx="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219" name="Freeform 599"/>
              <p:cNvSpPr>
                <a:spLocks/>
              </p:cNvSpPr>
              <p:nvPr/>
            </p:nvSpPr>
            <p:spPr bwMode="auto">
              <a:xfrm>
                <a:off x="4505" y="3589"/>
                <a:ext cx="73" cy="155"/>
              </a:xfrm>
              <a:custGeom>
                <a:avLst/>
                <a:gdLst>
                  <a:gd name="T0" fmla="*/ 144 w 144"/>
                  <a:gd name="T1" fmla="*/ 288 h 288"/>
                  <a:gd name="T2" fmla="*/ 0 w 144"/>
                  <a:gd name="T3" fmla="*/ 288 h 288"/>
                  <a:gd name="T4" fmla="*/ 0 w 144"/>
                  <a:gd name="T5" fmla="*/ 48 h 288"/>
                  <a:gd name="T6" fmla="*/ 0 w 144"/>
                  <a:gd name="T7" fmla="*/ 0 h 288"/>
                  <a:gd name="T8" fmla="*/ 48 w 144"/>
                  <a:gd name="T9" fmla="*/ 0 h 288"/>
                  <a:gd name="T10" fmla="*/ 144 w 144"/>
                  <a:gd name="T11" fmla="*/ 96 h 288"/>
                  <a:gd name="T12" fmla="*/ 144 w 144"/>
                  <a:gd name="T13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88">
                    <a:moveTo>
                      <a:pt x="144" y="288"/>
                    </a:moveTo>
                    <a:lnTo>
                      <a:pt x="0" y="288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144" y="96"/>
                    </a:lnTo>
                    <a:lnTo>
                      <a:pt x="144" y="288"/>
                    </a:lnTo>
                    <a:close/>
                  </a:path>
                </a:pathLst>
              </a:custGeom>
              <a:solidFill>
                <a:srgbClr val="99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1216" name="Group 600"/>
            <p:cNvGrpSpPr>
              <a:grpSpLocks/>
            </p:cNvGrpSpPr>
            <p:nvPr/>
          </p:nvGrpSpPr>
          <p:grpSpPr bwMode="auto">
            <a:xfrm>
              <a:off x="1891" y="3526"/>
              <a:ext cx="211" cy="329"/>
              <a:chOff x="1849" y="3312"/>
              <a:chExt cx="336" cy="576"/>
            </a:xfrm>
          </p:grpSpPr>
          <p:sp>
            <p:nvSpPr>
              <p:cNvPr id="2194" name="AutoShape 601"/>
              <p:cNvSpPr>
                <a:spLocks noChangeArrowheads="1"/>
              </p:cNvSpPr>
              <p:nvPr/>
            </p:nvSpPr>
            <p:spPr bwMode="auto">
              <a:xfrm>
                <a:off x="1872" y="3505"/>
                <a:ext cx="288" cy="144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95" name="AutoShape 602"/>
              <p:cNvSpPr>
                <a:spLocks noChangeArrowheads="1"/>
              </p:cNvSpPr>
              <p:nvPr/>
            </p:nvSpPr>
            <p:spPr bwMode="auto">
              <a:xfrm flipV="1">
                <a:off x="1849" y="3841"/>
                <a:ext cx="336" cy="47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96" name="AutoShape 603"/>
              <p:cNvSpPr>
                <a:spLocks noChangeArrowheads="1"/>
              </p:cNvSpPr>
              <p:nvPr/>
            </p:nvSpPr>
            <p:spPr bwMode="auto">
              <a:xfrm flipV="1">
                <a:off x="1872" y="3312"/>
                <a:ext cx="288" cy="96"/>
              </a:xfrm>
              <a:custGeom>
                <a:avLst/>
                <a:gdLst>
                  <a:gd name="G0" fmla="+- 6899 0 0"/>
                  <a:gd name="G1" fmla="+- 21600 0 6899"/>
                  <a:gd name="G2" fmla="*/ 6899 1 2"/>
                  <a:gd name="G3" fmla="+- 21600 0 G2"/>
                  <a:gd name="G4" fmla="+/ 6899 21600 2"/>
                  <a:gd name="G5" fmla="+/ G1 0 2"/>
                  <a:gd name="G6" fmla="*/ 21600 21600 6899"/>
                  <a:gd name="G7" fmla="*/ G6 1 2"/>
                  <a:gd name="G8" fmla="+- 21600 0 G7"/>
                  <a:gd name="G9" fmla="*/ 21600 1 2"/>
                  <a:gd name="G10" fmla="+- 6899 0 G9"/>
                  <a:gd name="G11" fmla="?: G10 G8 0"/>
                  <a:gd name="G12" fmla="?: G10 G7 21600"/>
                  <a:gd name="T0" fmla="*/ 18150 w 21600"/>
                  <a:gd name="T1" fmla="*/ 10800 h 21600"/>
                  <a:gd name="T2" fmla="*/ 10800 w 21600"/>
                  <a:gd name="T3" fmla="*/ 21600 h 21600"/>
                  <a:gd name="T4" fmla="*/ 3450 w 21600"/>
                  <a:gd name="T5" fmla="*/ 10800 h 21600"/>
                  <a:gd name="T6" fmla="*/ 10800 w 21600"/>
                  <a:gd name="T7" fmla="*/ 0 h 21600"/>
                  <a:gd name="T8" fmla="*/ 5250 w 21600"/>
                  <a:gd name="T9" fmla="*/ 5250 h 21600"/>
                  <a:gd name="T10" fmla="*/ 16350 w 21600"/>
                  <a:gd name="T11" fmla="*/ 1635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99" y="21600"/>
                    </a:lnTo>
                    <a:lnTo>
                      <a:pt x="147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97" name="Rectangle 604"/>
              <p:cNvSpPr>
                <a:spLocks noChangeArrowheads="1"/>
              </p:cNvSpPr>
              <p:nvPr/>
            </p:nvSpPr>
            <p:spPr bwMode="auto">
              <a:xfrm>
                <a:off x="1910" y="3648"/>
                <a:ext cx="212" cy="193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98" name="Rectangle 605"/>
              <p:cNvSpPr>
                <a:spLocks noChangeArrowheads="1"/>
              </p:cNvSpPr>
              <p:nvPr/>
            </p:nvSpPr>
            <p:spPr bwMode="auto">
              <a:xfrm>
                <a:off x="1872" y="3408"/>
                <a:ext cx="288" cy="96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681" name="Line 606"/>
            <p:cNvSpPr>
              <a:spLocks noChangeShapeType="1"/>
            </p:cNvSpPr>
            <p:nvPr/>
          </p:nvSpPr>
          <p:spPr bwMode="auto">
            <a:xfrm>
              <a:off x="2001" y="3140"/>
              <a:ext cx="0" cy="388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1218" name="Group 607"/>
            <p:cNvGrpSpPr>
              <a:grpSpLocks/>
            </p:cNvGrpSpPr>
            <p:nvPr/>
          </p:nvGrpSpPr>
          <p:grpSpPr bwMode="auto">
            <a:xfrm>
              <a:off x="2541" y="2783"/>
              <a:ext cx="302" cy="302"/>
              <a:chOff x="2045" y="2640"/>
              <a:chExt cx="245" cy="285"/>
            </a:xfrm>
          </p:grpSpPr>
          <p:grpSp>
            <p:nvGrpSpPr>
              <p:cNvPr id="51265" name="Group 608"/>
              <p:cNvGrpSpPr>
                <a:grpSpLocks/>
              </p:cNvGrpSpPr>
              <p:nvPr/>
            </p:nvGrpSpPr>
            <p:grpSpPr bwMode="auto">
              <a:xfrm flipH="1">
                <a:off x="2079" y="2640"/>
                <a:ext cx="211" cy="285"/>
                <a:chOff x="2206" y="864"/>
                <a:chExt cx="1612" cy="2336"/>
              </a:xfrm>
            </p:grpSpPr>
            <p:sp>
              <p:nvSpPr>
                <p:cNvPr id="1731" name="Freeform 609"/>
                <p:cNvSpPr>
                  <a:spLocks/>
                </p:cNvSpPr>
                <p:nvPr/>
              </p:nvSpPr>
              <p:spPr bwMode="auto">
                <a:xfrm>
                  <a:off x="2209" y="864"/>
                  <a:ext cx="1245" cy="1586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2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2398" y="1537"/>
                  <a:ext cx="0" cy="6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3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2580" y="1707"/>
                  <a:ext cx="0" cy="6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4" name="Line 612"/>
                <p:cNvSpPr>
                  <a:spLocks noChangeShapeType="1"/>
                </p:cNvSpPr>
                <p:nvPr/>
              </p:nvSpPr>
              <p:spPr bwMode="auto">
                <a:xfrm flipV="1">
                  <a:off x="2643" y="1429"/>
                  <a:ext cx="0" cy="6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5" name="AutoShape 613"/>
                <p:cNvSpPr>
                  <a:spLocks noChangeArrowheads="1"/>
                </p:cNvSpPr>
                <p:nvPr/>
              </p:nvSpPr>
              <p:spPr bwMode="auto">
                <a:xfrm>
                  <a:off x="2342" y="1475"/>
                  <a:ext cx="42" cy="1006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6" name="AutoShape 614"/>
                <p:cNvSpPr>
                  <a:spLocks noChangeArrowheads="1"/>
                </p:cNvSpPr>
                <p:nvPr/>
              </p:nvSpPr>
              <p:spPr bwMode="auto">
                <a:xfrm>
                  <a:off x="2398" y="1506"/>
                  <a:ext cx="42" cy="1006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7" name="AutoShape 615"/>
                <p:cNvSpPr>
                  <a:spLocks noChangeArrowheads="1"/>
                </p:cNvSpPr>
                <p:nvPr/>
              </p:nvSpPr>
              <p:spPr bwMode="auto">
                <a:xfrm>
                  <a:off x="2454" y="1475"/>
                  <a:ext cx="42" cy="1006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8" name="AutoShape 616"/>
                <p:cNvSpPr>
                  <a:spLocks noChangeArrowheads="1"/>
                </p:cNvSpPr>
                <p:nvPr/>
              </p:nvSpPr>
              <p:spPr bwMode="auto">
                <a:xfrm>
                  <a:off x="2510" y="1436"/>
                  <a:ext cx="42" cy="1013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9" name="AutoShape 617"/>
                <p:cNvSpPr>
                  <a:spLocks noChangeArrowheads="1"/>
                </p:cNvSpPr>
                <p:nvPr/>
              </p:nvSpPr>
              <p:spPr bwMode="auto">
                <a:xfrm>
                  <a:off x="2293" y="1452"/>
                  <a:ext cx="49" cy="1006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276" name="Group 618"/>
                <p:cNvGrpSpPr>
                  <a:grpSpLocks/>
                </p:cNvGrpSpPr>
                <p:nvPr/>
              </p:nvGrpSpPr>
              <p:grpSpPr bwMode="auto">
                <a:xfrm>
                  <a:off x="3204" y="86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695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191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2446" y="3160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92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2740" y="3160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93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2446" y="2973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696" name="Group 62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173" name="Freeform 624"/>
                    <p:cNvSpPr>
                      <a:spLocks/>
                    </p:cNvSpPr>
                    <p:nvPr/>
                  </p:nvSpPr>
                  <p:spPr bwMode="auto">
                    <a:xfrm>
                      <a:off x="4368" y="3531"/>
                      <a:ext cx="120" cy="120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4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4488" y="3531"/>
                      <a:ext cx="163" cy="120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5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4368" y="3464"/>
                      <a:ext cx="283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6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4270" y="2823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7" name="Freeform 628"/>
                    <p:cNvSpPr>
                      <a:spLocks/>
                    </p:cNvSpPr>
                    <p:nvPr/>
                  </p:nvSpPr>
                  <p:spPr bwMode="auto">
                    <a:xfrm>
                      <a:off x="4564" y="2823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8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4270" y="2636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9" name="Line 6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29"/>
                      <a:ext cx="98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0" name="Line 6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9" y="3076"/>
                      <a:ext cx="54" cy="5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1" name="Line 6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1" y="2929"/>
                      <a:ext cx="294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2" name="Oval 6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1" y="2809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3" name="Oval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7" y="2849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4" name="Oval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916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5" name="Oval 6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9" y="2756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6" name="Oval 6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5" y="2809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7" name="Oval 6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0" y="2863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8" name="Oval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2702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89" name="Oval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3" y="2756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90" name="Oval 6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9" y="2809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161" name="Line 6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07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62" name="Line 6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4" y="1201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63" name="Line 6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5" y="907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700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170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2446" y="3163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1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2740" y="3163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72" name="Freeform 648"/>
                    <p:cNvSpPr>
                      <a:spLocks/>
                    </p:cNvSpPr>
                    <p:nvPr/>
                  </p:nvSpPr>
                  <p:spPr bwMode="auto">
                    <a:xfrm>
                      <a:off x="2446" y="2976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165" name="Line 6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1" y="720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66" name="Line 650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3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67" name="Line 651"/>
                  <p:cNvSpPr>
                    <a:spLocks noChangeShapeType="1"/>
                  </p:cNvSpPr>
                  <p:nvPr/>
                </p:nvSpPr>
                <p:spPr bwMode="auto">
                  <a:xfrm>
                    <a:off x="5044" y="2403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68" name="Line 652"/>
                  <p:cNvSpPr>
                    <a:spLocks noChangeShapeType="1"/>
                  </p:cNvSpPr>
                  <p:nvPr/>
                </p:nvSpPr>
                <p:spPr bwMode="auto">
                  <a:xfrm>
                    <a:off x="5425" y="2203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69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5131" y="1922"/>
                    <a:ext cx="0" cy="52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277" name="Group 654"/>
                <p:cNvGrpSpPr>
                  <a:grpSpLocks/>
                </p:cNvGrpSpPr>
                <p:nvPr/>
              </p:nvGrpSpPr>
              <p:grpSpPr bwMode="auto">
                <a:xfrm>
                  <a:off x="2959" y="978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660" name="Group 65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156" name="Freeform 656"/>
                    <p:cNvSpPr>
                      <a:spLocks/>
                    </p:cNvSpPr>
                    <p:nvPr/>
                  </p:nvSpPr>
                  <p:spPr bwMode="auto">
                    <a:xfrm>
                      <a:off x="2446" y="3164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7" name="Freeform 657"/>
                    <p:cNvSpPr>
                      <a:spLocks/>
                    </p:cNvSpPr>
                    <p:nvPr/>
                  </p:nvSpPr>
                  <p:spPr bwMode="auto">
                    <a:xfrm>
                      <a:off x="2740" y="3164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8" name="Freeform 658"/>
                    <p:cNvSpPr>
                      <a:spLocks/>
                    </p:cNvSpPr>
                    <p:nvPr/>
                  </p:nvSpPr>
                  <p:spPr bwMode="auto">
                    <a:xfrm>
                      <a:off x="2446" y="2977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661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138" name="Freeform 660"/>
                    <p:cNvSpPr>
                      <a:spLocks/>
                    </p:cNvSpPr>
                    <p:nvPr/>
                  </p:nvSpPr>
                  <p:spPr bwMode="auto">
                    <a:xfrm>
                      <a:off x="4368" y="3534"/>
                      <a:ext cx="120" cy="120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39" name="Freeform 661"/>
                    <p:cNvSpPr>
                      <a:spLocks/>
                    </p:cNvSpPr>
                    <p:nvPr/>
                  </p:nvSpPr>
                  <p:spPr bwMode="auto">
                    <a:xfrm>
                      <a:off x="4488" y="3534"/>
                      <a:ext cx="163" cy="120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0" name="Freeform 662"/>
                    <p:cNvSpPr>
                      <a:spLocks/>
                    </p:cNvSpPr>
                    <p:nvPr/>
                  </p:nvSpPr>
                  <p:spPr bwMode="auto">
                    <a:xfrm>
                      <a:off x="4368" y="3467"/>
                      <a:ext cx="283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1" name="Freeform 663"/>
                    <p:cNvSpPr>
                      <a:spLocks/>
                    </p:cNvSpPr>
                    <p:nvPr/>
                  </p:nvSpPr>
                  <p:spPr bwMode="auto">
                    <a:xfrm>
                      <a:off x="4270" y="2826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2" name="Freeform 664"/>
                    <p:cNvSpPr>
                      <a:spLocks/>
                    </p:cNvSpPr>
                    <p:nvPr/>
                  </p:nvSpPr>
                  <p:spPr bwMode="auto">
                    <a:xfrm>
                      <a:off x="4564" y="2826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3" name="Freeform 665"/>
                    <p:cNvSpPr>
                      <a:spLocks/>
                    </p:cNvSpPr>
                    <p:nvPr/>
                  </p:nvSpPr>
                  <p:spPr bwMode="auto">
                    <a:xfrm>
                      <a:off x="4270" y="2639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4" name="Line 6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33"/>
                      <a:ext cx="98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5" name="Line 6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0" y="3080"/>
                      <a:ext cx="54" cy="5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6" name="Line 6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1" y="2933"/>
                      <a:ext cx="294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7" name="Oval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2" y="2813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8" name="Oval 6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7" y="285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49" name="Oval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920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0" name="Oval 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0" y="2759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1" name="Oval 6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5" y="2813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2" name="Oval 6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0" y="2866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3" name="Oval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2706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4" name="Oval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4" y="2759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55" name="Oval 6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9" y="281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126" name="Line 6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11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27" name="Line 6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4" y="1204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28" name="Line 6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5" y="911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665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135" name="Freeform 682"/>
                    <p:cNvSpPr>
                      <a:spLocks/>
                    </p:cNvSpPr>
                    <p:nvPr/>
                  </p:nvSpPr>
                  <p:spPr bwMode="auto">
                    <a:xfrm>
                      <a:off x="2446" y="316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36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2740" y="316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37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2446" y="2979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130" name="Line 6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1" y="723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31" name="Line 686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32" name="Line 687"/>
                  <p:cNvSpPr>
                    <a:spLocks noChangeShapeType="1"/>
                  </p:cNvSpPr>
                  <p:nvPr/>
                </p:nvSpPr>
                <p:spPr bwMode="auto">
                  <a:xfrm>
                    <a:off x="5044" y="240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33" name="Line 688"/>
                  <p:cNvSpPr>
                    <a:spLocks noChangeShapeType="1"/>
                  </p:cNvSpPr>
                  <p:nvPr/>
                </p:nvSpPr>
                <p:spPr bwMode="auto">
                  <a:xfrm>
                    <a:off x="5425" y="220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134" name="Line 689"/>
                  <p:cNvSpPr>
                    <a:spLocks noChangeShapeType="1"/>
                  </p:cNvSpPr>
                  <p:nvPr/>
                </p:nvSpPr>
                <p:spPr bwMode="auto">
                  <a:xfrm>
                    <a:off x="5131" y="1926"/>
                    <a:ext cx="0" cy="52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278" name="Group 690"/>
                <p:cNvGrpSpPr>
                  <a:grpSpLocks/>
                </p:cNvGrpSpPr>
                <p:nvPr/>
              </p:nvGrpSpPr>
              <p:grpSpPr bwMode="auto">
                <a:xfrm>
                  <a:off x="2709" y="1089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625" name="Group 69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121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2476" y="3159"/>
                      <a:ext cx="261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22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2737" y="3159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23" name="Freeform 694"/>
                    <p:cNvSpPr>
                      <a:spLocks/>
                    </p:cNvSpPr>
                    <p:nvPr/>
                  </p:nvSpPr>
                  <p:spPr bwMode="auto">
                    <a:xfrm>
                      <a:off x="2476" y="2972"/>
                      <a:ext cx="642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626" name="Group 69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103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4376" y="3530"/>
                      <a:ext cx="120" cy="120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4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4496" y="3530"/>
                      <a:ext cx="163" cy="120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5" name="Freeform 698"/>
                    <p:cNvSpPr>
                      <a:spLocks/>
                    </p:cNvSpPr>
                    <p:nvPr/>
                  </p:nvSpPr>
                  <p:spPr bwMode="auto">
                    <a:xfrm>
                      <a:off x="4376" y="3463"/>
                      <a:ext cx="283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6" name="Freeform 699"/>
                    <p:cNvSpPr>
                      <a:spLocks/>
                    </p:cNvSpPr>
                    <p:nvPr/>
                  </p:nvSpPr>
                  <p:spPr bwMode="auto">
                    <a:xfrm>
                      <a:off x="4300" y="2821"/>
                      <a:ext cx="261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7" name="Freeform 700"/>
                    <p:cNvSpPr>
                      <a:spLocks/>
                    </p:cNvSpPr>
                    <p:nvPr/>
                  </p:nvSpPr>
                  <p:spPr bwMode="auto">
                    <a:xfrm>
                      <a:off x="4561" y="2821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8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4300" y="2634"/>
                      <a:ext cx="642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9" name="Line 7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0" y="2928"/>
                      <a:ext cx="76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0" name="Line 7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8" y="3075"/>
                      <a:ext cx="44" cy="5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1" name="Line 7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" y="2928"/>
                      <a:ext cx="283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2" name="Oval 7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0" y="2808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3" name="Oval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5" y="2848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4" name="Oval 7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0" y="2915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5" name="Oval 7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8" y="2755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6" name="Oval 7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3" y="2808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7" name="Oval 7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7" y="2861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8" name="Oval 7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6" y="2701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19" name="Oval 7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2" y="2755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20" name="Oval 7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7" y="2808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091" name="Line 7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0" y="906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92" name="Line 7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1" y="1200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93" name="Line 7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2" y="906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630" name="Group 71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100" name="Freeform 718"/>
                    <p:cNvSpPr>
                      <a:spLocks/>
                    </p:cNvSpPr>
                    <p:nvPr/>
                  </p:nvSpPr>
                  <p:spPr bwMode="auto">
                    <a:xfrm>
                      <a:off x="2476" y="3162"/>
                      <a:ext cx="261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1" name="Freeform 719"/>
                    <p:cNvSpPr>
                      <a:spLocks/>
                    </p:cNvSpPr>
                    <p:nvPr/>
                  </p:nvSpPr>
                  <p:spPr bwMode="auto">
                    <a:xfrm>
                      <a:off x="2737" y="3162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102" name="Freeform 720"/>
                    <p:cNvSpPr>
                      <a:spLocks/>
                    </p:cNvSpPr>
                    <p:nvPr/>
                  </p:nvSpPr>
                  <p:spPr bwMode="auto">
                    <a:xfrm>
                      <a:off x="2476" y="2975"/>
                      <a:ext cx="642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095" name="Line 7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9" y="719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96" name="Line 722"/>
                  <p:cNvSpPr>
                    <a:spLocks noChangeShapeType="1"/>
                  </p:cNvSpPr>
                  <p:nvPr/>
                </p:nvSpPr>
                <p:spPr bwMode="auto">
                  <a:xfrm>
                    <a:off x="4780" y="2202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97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5041" y="2402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98" name="Line 724"/>
                  <p:cNvSpPr>
                    <a:spLocks noChangeShapeType="1"/>
                  </p:cNvSpPr>
                  <p:nvPr/>
                </p:nvSpPr>
                <p:spPr bwMode="auto">
                  <a:xfrm>
                    <a:off x="5422" y="2202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99" name="Line 725"/>
                  <p:cNvSpPr>
                    <a:spLocks noChangeShapeType="1"/>
                  </p:cNvSpPr>
                  <p:nvPr/>
                </p:nvSpPr>
                <p:spPr bwMode="auto">
                  <a:xfrm>
                    <a:off x="5139" y="1921"/>
                    <a:ext cx="0" cy="52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279" name="Group 726"/>
                <p:cNvGrpSpPr>
                  <a:grpSpLocks/>
                </p:cNvGrpSpPr>
                <p:nvPr/>
              </p:nvGrpSpPr>
              <p:grpSpPr bwMode="auto">
                <a:xfrm>
                  <a:off x="2893" y="1205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590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086" name="Freeform 728"/>
                    <p:cNvSpPr>
                      <a:spLocks/>
                    </p:cNvSpPr>
                    <p:nvPr/>
                  </p:nvSpPr>
                  <p:spPr bwMode="auto">
                    <a:xfrm>
                      <a:off x="2451" y="3159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7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2745" y="3159"/>
                      <a:ext cx="403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8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2451" y="2972"/>
                      <a:ext cx="68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591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06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4373" y="3530"/>
                      <a:ext cx="120" cy="120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6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4493" y="3530"/>
                      <a:ext cx="163" cy="120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4373" y="3463"/>
                      <a:ext cx="283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4275" y="2821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4569" y="2821"/>
                      <a:ext cx="403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3" name="Freeform 737"/>
                    <p:cNvSpPr>
                      <a:spLocks/>
                    </p:cNvSpPr>
                    <p:nvPr/>
                  </p:nvSpPr>
                  <p:spPr bwMode="auto">
                    <a:xfrm>
                      <a:off x="4275" y="2634"/>
                      <a:ext cx="68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4" name="Line 7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5" y="2928"/>
                      <a:ext cx="98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5" name="Line 7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4" y="3075"/>
                      <a:ext cx="54" cy="5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6" name="Line 7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2928"/>
                      <a:ext cx="316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7" name="Oval 7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808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8" name="Oval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2" y="2848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79" name="Oval 7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7" y="2915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0" name="Oval 7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4" y="2755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1" name="Oval 7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2808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2" name="Oval 7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5" y="2862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3" name="Oval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3" y="2701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4" name="Oval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8" y="2755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8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4" y="2808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056" name="Line 7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5" y="906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57" name="Line 7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9" y="1200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58" name="Line 7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40" y="906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595" name="Group 753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065" name="Freeform 754"/>
                    <p:cNvSpPr>
                      <a:spLocks/>
                    </p:cNvSpPr>
                    <p:nvPr/>
                  </p:nvSpPr>
                  <p:spPr bwMode="auto">
                    <a:xfrm>
                      <a:off x="2451" y="3162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66" name="Freeform 755"/>
                    <p:cNvSpPr>
                      <a:spLocks/>
                    </p:cNvSpPr>
                    <p:nvPr/>
                  </p:nvSpPr>
                  <p:spPr bwMode="auto">
                    <a:xfrm>
                      <a:off x="2745" y="3162"/>
                      <a:ext cx="403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67" name="Freeform 756"/>
                    <p:cNvSpPr>
                      <a:spLocks/>
                    </p:cNvSpPr>
                    <p:nvPr/>
                  </p:nvSpPr>
                  <p:spPr bwMode="auto">
                    <a:xfrm>
                      <a:off x="2451" y="2975"/>
                      <a:ext cx="68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060" name="Line 7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719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61" name="Line 758"/>
                  <p:cNvSpPr>
                    <a:spLocks noChangeShapeType="1"/>
                  </p:cNvSpPr>
                  <p:nvPr/>
                </p:nvSpPr>
                <p:spPr bwMode="auto">
                  <a:xfrm>
                    <a:off x="4755" y="2202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62" name="Line 759"/>
                  <p:cNvSpPr>
                    <a:spLocks noChangeShapeType="1"/>
                  </p:cNvSpPr>
                  <p:nvPr/>
                </p:nvSpPr>
                <p:spPr bwMode="auto">
                  <a:xfrm>
                    <a:off x="5049" y="2402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63" name="Line 760"/>
                  <p:cNvSpPr>
                    <a:spLocks noChangeShapeType="1"/>
                  </p:cNvSpPr>
                  <p:nvPr/>
                </p:nvSpPr>
                <p:spPr bwMode="auto">
                  <a:xfrm>
                    <a:off x="5440" y="2202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64" name="Line 761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21"/>
                    <a:ext cx="0" cy="52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280" name="Group 762"/>
                <p:cNvGrpSpPr>
                  <a:grpSpLocks/>
                </p:cNvGrpSpPr>
                <p:nvPr/>
              </p:nvGrpSpPr>
              <p:grpSpPr bwMode="auto">
                <a:xfrm>
                  <a:off x="3141" y="108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555" name="Group 76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051" name="Freeform 764"/>
                    <p:cNvSpPr>
                      <a:spLocks/>
                    </p:cNvSpPr>
                    <p:nvPr/>
                  </p:nvSpPr>
                  <p:spPr bwMode="auto">
                    <a:xfrm>
                      <a:off x="2446" y="3164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52" name="Freeform 765"/>
                    <p:cNvSpPr>
                      <a:spLocks/>
                    </p:cNvSpPr>
                    <p:nvPr/>
                  </p:nvSpPr>
                  <p:spPr bwMode="auto">
                    <a:xfrm>
                      <a:off x="2740" y="3164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53" name="Freeform 766"/>
                    <p:cNvSpPr>
                      <a:spLocks/>
                    </p:cNvSpPr>
                    <p:nvPr/>
                  </p:nvSpPr>
                  <p:spPr bwMode="auto">
                    <a:xfrm>
                      <a:off x="2446" y="2977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556" name="Group 76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033" name="Freeform 768"/>
                    <p:cNvSpPr>
                      <a:spLocks/>
                    </p:cNvSpPr>
                    <p:nvPr/>
                  </p:nvSpPr>
                  <p:spPr bwMode="auto">
                    <a:xfrm>
                      <a:off x="4368" y="3521"/>
                      <a:ext cx="120" cy="10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4" name="Freeform 769"/>
                    <p:cNvSpPr>
                      <a:spLocks/>
                    </p:cNvSpPr>
                    <p:nvPr/>
                  </p:nvSpPr>
                  <p:spPr bwMode="auto">
                    <a:xfrm>
                      <a:off x="4488" y="3521"/>
                      <a:ext cx="163" cy="10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5" name="Freeform 770"/>
                    <p:cNvSpPr>
                      <a:spLocks/>
                    </p:cNvSpPr>
                    <p:nvPr/>
                  </p:nvSpPr>
                  <p:spPr bwMode="auto">
                    <a:xfrm>
                      <a:off x="4368" y="3455"/>
                      <a:ext cx="283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6" name="Freeform 771"/>
                    <p:cNvSpPr>
                      <a:spLocks/>
                    </p:cNvSpPr>
                    <p:nvPr/>
                  </p:nvSpPr>
                  <p:spPr bwMode="auto">
                    <a:xfrm>
                      <a:off x="4270" y="282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7" name="Freeform 772"/>
                    <p:cNvSpPr>
                      <a:spLocks/>
                    </p:cNvSpPr>
                    <p:nvPr/>
                  </p:nvSpPr>
                  <p:spPr bwMode="auto">
                    <a:xfrm>
                      <a:off x="4564" y="282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8" name="Freeform 773"/>
                    <p:cNvSpPr>
                      <a:spLocks/>
                    </p:cNvSpPr>
                    <p:nvPr/>
                  </p:nvSpPr>
                  <p:spPr bwMode="auto">
                    <a:xfrm>
                      <a:off x="4270" y="2640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9" name="Line 7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20"/>
                      <a:ext cx="98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0" name="Line 7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9" y="3067"/>
                      <a:ext cx="54" cy="5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1" name="Line 7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1" y="2920"/>
                      <a:ext cx="294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2" name="Oval 7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1" y="2813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3" name="Oval 7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7" y="285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4" name="Oval 7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907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5" name="Oval 7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9" y="2760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6" name="Oval 7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5" y="2813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7" name="Oval 7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0" y="2867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8" name="Oval 7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8" y="2706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49" name="Oval 7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3" y="2760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50" name="Oval 7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9" y="281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021" name="Line 7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11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22" name="Line 7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4" y="1205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23" name="Line 7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5" y="911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560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030" name="Freeform 790"/>
                    <p:cNvSpPr>
                      <a:spLocks/>
                    </p:cNvSpPr>
                    <p:nvPr/>
                  </p:nvSpPr>
                  <p:spPr bwMode="auto">
                    <a:xfrm>
                      <a:off x="2446" y="316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1" name="Freeform 791"/>
                    <p:cNvSpPr>
                      <a:spLocks/>
                    </p:cNvSpPr>
                    <p:nvPr/>
                  </p:nvSpPr>
                  <p:spPr bwMode="auto">
                    <a:xfrm>
                      <a:off x="2740" y="316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32" name="Freeform 792"/>
                    <p:cNvSpPr>
                      <a:spLocks/>
                    </p:cNvSpPr>
                    <p:nvPr/>
                  </p:nvSpPr>
                  <p:spPr bwMode="auto">
                    <a:xfrm>
                      <a:off x="2446" y="2980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025" name="Line 7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1" y="724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26" name="Line 794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27" name="Line 795"/>
                  <p:cNvSpPr>
                    <a:spLocks noChangeShapeType="1"/>
                  </p:cNvSpPr>
                  <p:nvPr/>
                </p:nvSpPr>
                <p:spPr bwMode="auto">
                  <a:xfrm>
                    <a:off x="5044" y="2394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28" name="Line 796"/>
                  <p:cNvSpPr>
                    <a:spLocks noChangeShapeType="1"/>
                  </p:cNvSpPr>
                  <p:nvPr/>
                </p:nvSpPr>
                <p:spPr bwMode="auto">
                  <a:xfrm>
                    <a:off x="5425" y="220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29" name="Line 797"/>
                  <p:cNvSpPr>
                    <a:spLocks noChangeShapeType="1"/>
                  </p:cNvSpPr>
                  <p:nvPr/>
                </p:nvSpPr>
                <p:spPr bwMode="auto">
                  <a:xfrm>
                    <a:off x="5131" y="1913"/>
                    <a:ext cx="0" cy="53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281" name="Group 798"/>
                <p:cNvGrpSpPr>
                  <a:grpSpLocks/>
                </p:cNvGrpSpPr>
                <p:nvPr/>
              </p:nvGrpSpPr>
              <p:grpSpPr bwMode="auto">
                <a:xfrm>
                  <a:off x="2459" y="1200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520" name="Group 79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016" name="Freeform 800"/>
                    <p:cNvSpPr>
                      <a:spLocks/>
                    </p:cNvSpPr>
                    <p:nvPr/>
                  </p:nvSpPr>
                  <p:spPr bwMode="auto">
                    <a:xfrm>
                      <a:off x="2451" y="312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7" name="Freeform 801"/>
                    <p:cNvSpPr>
                      <a:spLocks/>
                    </p:cNvSpPr>
                    <p:nvPr/>
                  </p:nvSpPr>
                  <p:spPr bwMode="auto">
                    <a:xfrm>
                      <a:off x="2745" y="3127"/>
                      <a:ext cx="403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8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2451" y="2940"/>
                      <a:ext cx="68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521" name="Group 80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998" name="Freeform 804"/>
                    <p:cNvSpPr>
                      <a:spLocks/>
                    </p:cNvSpPr>
                    <p:nvPr/>
                  </p:nvSpPr>
                  <p:spPr bwMode="auto">
                    <a:xfrm>
                      <a:off x="4373" y="3525"/>
                      <a:ext cx="120" cy="120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99" name="Freeform 805"/>
                    <p:cNvSpPr>
                      <a:spLocks/>
                    </p:cNvSpPr>
                    <p:nvPr/>
                  </p:nvSpPr>
                  <p:spPr bwMode="auto">
                    <a:xfrm>
                      <a:off x="4493" y="3525"/>
                      <a:ext cx="163" cy="120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0" name="Freeform 806"/>
                    <p:cNvSpPr>
                      <a:spLocks/>
                    </p:cNvSpPr>
                    <p:nvPr/>
                  </p:nvSpPr>
                  <p:spPr bwMode="auto">
                    <a:xfrm>
                      <a:off x="4373" y="3458"/>
                      <a:ext cx="283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1" name="Freeform 807"/>
                    <p:cNvSpPr>
                      <a:spLocks/>
                    </p:cNvSpPr>
                    <p:nvPr/>
                  </p:nvSpPr>
                  <p:spPr bwMode="auto">
                    <a:xfrm>
                      <a:off x="4275" y="2790"/>
                      <a:ext cx="294" cy="30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2" name="Freeform 808"/>
                    <p:cNvSpPr>
                      <a:spLocks/>
                    </p:cNvSpPr>
                    <p:nvPr/>
                  </p:nvSpPr>
                  <p:spPr bwMode="auto">
                    <a:xfrm>
                      <a:off x="4569" y="2790"/>
                      <a:ext cx="403" cy="30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3" name="Freeform 809"/>
                    <p:cNvSpPr>
                      <a:spLocks/>
                    </p:cNvSpPr>
                    <p:nvPr/>
                  </p:nvSpPr>
                  <p:spPr bwMode="auto">
                    <a:xfrm>
                      <a:off x="4275" y="2603"/>
                      <a:ext cx="68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4" name="Line 8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5" y="2897"/>
                      <a:ext cx="98" cy="65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5" name="Line 8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5" y="3044"/>
                      <a:ext cx="54" cy="5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6" name="Line 8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2897"/>
                      <a:ext cx="316" cy="65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7" name="Oval 8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7" y="2777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8" name="Oval 8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2" y="2817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09" name="Oval 8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8" y="2884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0" name="Oval 8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5" y="272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1" name="Oval 8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2777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2" name="Oval 8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5" y="2830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3" name="Oval 8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4" y="2670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4" name="Oval 8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2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015" name="Oval 8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4" y="2777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6" name="Line 8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5" y="901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87" name="Line 8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9" y="1195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88" name="Line 8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2" y="901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525" name="Group 82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995" name="Freeform 826"/>
                    <p:cNvSpPr>
                      <a:spLocks/>
                    </p:cNvSpPr>
                    <p:nvPr/>
                  </p:nvSpPr>
                  <p:spPr bwMode="auto">
                    <a:xfrm>
                      <a:off x="2451" y="3157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96" name="Freeform 827"/>
                    <p:cNvSpPr>
                      <a:spLocks/>
                    </p:cNvSpPr>
                    <p:nvPr/>
                  </p:nvSpPr>
                  <p:spPr bwMode="auto">
                    <a:xfrm>
                      <a:off x="2745" y="3157"/>
                      <a:ext cx="403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97" name="Freeform 828"/>
                    <p:cNvSpPr>
                      <a:spLocks/>
                    </p:cNvSpPr>
                    <p:nvPr/>
                  </p:nvSpPr>
                  <p:spPr bwMode="auto">
                    <a:xfrm>
                      <a:off x="2451" y="2970"/>
                      <a:ext cx="68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990" name="Line 8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714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91" name="Line 830"/>
                  <p:cNvSpPr>
                    <a:spLocks noChangeShapeType="1"/>
                  </p:cNvSpPr>
                  <p:nvPr/>
                </p:nvSpPr>
                <p:spPr bwMode="auto">
                  <a:xfrm>
                    <a:off x="4755" y="219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92" name="Line 831"/>
                  <p:cNvSpPr>
                    <a:spLocks noChangeShapeType="1"/>
                  </p:cNvSpPr>
                  <p:nvPr/>
                </p:nvSpPr>
                <p:spPr bwMode="auto">
                  <a:xfrm>
                    <a:off x="5049" y="2398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93" name="Line 832"/>
                  <p:cNvSpPr>
                    <a:spLocks noChangeShapeType="1"/>
                  </p:cNvSpPr>
                  <p:nvPr/>
                </p:nvSpPr>
                <p:spPr bwMode="auto">
                  <a:xfrm>
                    <a:off x="5452" y="219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94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17"/>
                    <a:ext cx="0" cy="52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282" name="Group 834"/>
                <p:cNvGrpSpPr>
                  <a:grpSpLocks/>
                </p:cNvGrpSpPr>
                <p:nvPr/>
              </p:nvGrpSpPr>
              <p:grpSpPr bwMode="auto">
                <a:xfrm>
                  <a:off x="2638" y="131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485" name="Group 83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981" name="Freeform 836"/>
                    <p:cNvSpPr>
                      <a:spLocks/>
                    </p:cNvSpPr>
                    <p:nvPr/>
                  </p:nvSpPr>
                  <p:spPr bwMode="auto">
                    <a:xfrm>
                      <a:off x="2478" y="3158"/>
                      <a:ext cx="261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82" name="Freeform 837"/>
                    <p:cNvSpPr>
                      <a:spLocks/>
                    </p:cNvSpPr>
                    <p:nvPr/>
                  </p:nvSpPr>
                  <p:spPr bwMode="auto">
                    <a:xfrm>
                      <a:off x="2739" y="3158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83" name="Freeform 838"/>
                    <p:cNvSpPr>
                      <a:spLocks/>
                    </p:cNvSpPr>
                    <p:nvPr/>
                  </p:nvSpPr>
                  <p:spPr bwMode="auto">
                    <a:xfrm>
                      <a:off x="2478" y="2971"/>
                      <a:ext cx="642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486" name="Group 83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963" name="Freeform 840"/>
                    <p:cNvSpPr>
                      <a:spLocks/>
                    </p:cNvSpPr>
                    <p:nvPr/>
                  </p:nvSpPr>
                  <p:spPr bwMode="auto">
                    <a:xfrm>
                      <a:off x="4400" y="3528"/>
                      <a:ext cx="120" cy="120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4" name="Freeform 841"/>
                    <p:cNvSpPr>
                      <a:spLocks/>
                    </p:cNvSpPr>
                    <p:nvPr/>
                  </p:nvSpPr>
                  <p:spPr bwMode="auto">
                    <a:xfrm>
                      <a:off x="4508" y="3528"/>
                      <a:ext cx="152" cy="120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5" name="Freeform 842"/>
                    <p:cNvSpPr>
                      <a:spLocks/>
                    </p:cNvSpPr>
                    <p:nvPr/>
                  </p:nvSpPr>
                  <p:spPr bwMode="auto">
                    <a:xfrm>
                      <a:off x="4400" y="3462"/>
                      <a:ext cx="261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6" name="Freeform 843"/>
                    <p:cNvSpPr>
                      <a:spLocks/>
                    </p:cNvSpPr>
                    <p:nvPr/>
                  </p:nvSpPr>
                  <p:spPr bwMode="auto">
                    <a:xfrm>
                      <a:off x="4302" y="2820"/>
                      <a:ext cx="261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7" name="Freeform 844"/>
                    <p:cNvSpPr>
                      <a:spLocks/>
                    </p:cNvSpPr>
                    <p:nvPr/>
                  </p:nvSpPr>
                  <p:spPr bwMode="auto">
                    <a:xfrm>
                      <a:off x="4563" y="2820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8" name="Freeform 845"/>
                    <p:cNvSpPr>
                      <a:spLocks/>
                    </p:cNvSpPr>
                    <p:nvPr/>
                  </p:nvSpPr>
                  <p:spPr bwMode="auto">
                    <a:xfrm>
                      <a:off x="4302" y="2606"/>
                      <a:ext cx="642" cy="214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9" name="Line 8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2" y="2927"/>
                      <a:ext cx="98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0" name="Line 8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9" y="3074"/>
                      <a:ext cx="44" cy="5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1" name="Line 8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1" y="2927"/>
                      <a:ext cx="283" cy="6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2" name="Oval 8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3" y="2807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3" name="Oval 8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8" y="2847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4" name="Oval 8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2" y="2914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5" name="Oval 8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9" y="2753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6" name="Oval 8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5" y="2807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7" name="Oval 8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9" y="2860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8" name="Oval 8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8" y="2700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79" name="Oval 8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3" y="2753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80" name="Oval 8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9" y="2807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951" name="Line 8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2" y="905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52" name="Line 8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3" y="1199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53" name="Line 8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4" y="905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490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960" name="Freeform 862"/>
                    <p:cNvSpPr>
                      <a:spLocks/>
                    </p:cNvSpPr>
                    <p:nvPr/>
                  </p:nvSpPr>
                  <p:spPr bwMode="auto">
                    <a:xfrm>
                      <a:off x="2478" y="3161"/>
                      <a:ext cx="261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1" name="Freeform 863"/>
                    <p:cNvSpPr>
                      <a:spLocks/>
                    </p:cNvSpPr>
                    <p:nvPr/>
                  </p:nvSpPr>
                  <p:spPr bwMode="auto">
                    <a:xfrm>
                      <a:off x="2739" y="3161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62" name="Freeform 864"/>
                    <p:cNvSpPr>
                      <a:spLocks/>
                    </p:cNvSpPr>
                    <p:nvPr/>
                  </p:nvSpPr>
                  <p:spPr bwMode="auto">
                    <a:xfrm>
                      <a:off x="2478" y="2974"/>
                      <a:ext cx="642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955" name="Line 8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1" y="718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56" name="Line 866"/>
                  <p:cNvSpPr>
                    <a:spLocks noChangeShapeType="1"/>
                  </p:cNvSpPr>
                  <p:nvPr/>
                </p:nvSpPr>
                <p:spPr bwMode="auto">
                  <a:xfrm>
                    <a:off x="4782" y="2201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57" name="Line 867"/>
                  <p:cNvSpPr>
                    <a:spLocks noChangeShapeType="1"/>
                  </p:cNvSpPr>
                  <p:nvPr/>
                </p:nvSpPr>
                <p:spPr bwMode="auto">
                  <a:xfrm>
                    <a:off x="5043" y="2401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58" name="Line 868"/>
                  <p:cNvSpPr>
                    <a:spLocks noChangeShapeType="1"/>
                  </p:cNvSpPr>
                  <p:nvPr/>
                </p:nvSpPr>
                <p:spPr bwMode="auto">
                  <a:xfrm>
                    <a:off x="5424" y="2201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59" name="Line 869"/>
                  <p:cNvSpPr>
                    <a:spLocks noChangeShapeType="1"/>
                  </p:cNvSpPr>
                  <p:nvPr/>
                </p:nvSpPr>
                <p:spPr bwMode="auto">
                  <a:xfrm>
                    <a:off x="5141" y="1920"/>
                    <a:ext cx="0" cy="52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283" name="Group 870"/>
                <p:cNvGrpSpPr>
                  <a:grpSpLocks/>
                </p:cNvGrpSpPr>
                <p:nvPr/>
              </p:nvGrpSpPr>
              <p:grpSpPr bwMode="auto">
                <a:xfrm>
                  <a:off x="3385" y="1637"/>
                  <a:ext cx="432" cy="278"/>
                  <a:chOff x="2448" y="2976"/>
                  <a:chExt cx="672" cy="480"/>
                </a:xfrm>
              </p:grpSpPr>
              <p:sp>
                <p:nvSpPr>
                  <p:cNvPr id="1946" name="Freeform 871"/>
                  <p:cNvSpPr>
                    <a:spLocks/>
                  </p:cNvSpPr>
                  <p:nvPr/>
                </p:nvSpPr>
                <p:spPr bwMode="auto">
                  <a:xfrm>
                    <a:off x="2447" y="3164"/>
                    <a:ext cx="294" cy="294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47" name="Freeform 872"/>
                  <p:cNvSpPr>
                    <a:spLocks/>
                  </p:cNvSpPr>
                  <p:nvPr/>
                </p:nvSpPr>
                <p:spPr bwMode="auto">
                  <a:xfrm>
                    <a:off x="2741" y="3164"/>
                    <a:ext cx="381" cy="294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48" name="Freeform 873"/>
                  <p:cNvSpPr>
                    <a:spLocks/>
                  </p:cNvSpPr>
                  <p:nvPr/>
                </p:nvSpPr>
                <p:spPr bwMode="auto">
                  <a:xfrm>
                    <a:off x="2447" y="2977"/>
                    <a:ext cx="675" cy="18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748" name="Freeform 874"/>
                <p:cNvSpPr>
                  <a:spLocks/>
                </p:cNvSpPr>
                <p:nvPr/>
              </p:nvSpPr>
              <p:spPr bwMode="auto">
                <a:xfrm rot="-21600000">
                  <a:off x="3385" y="2078"/>
                  <a:ext cx="182" cy="170"/>
                </a:xfrm>
                <a:custGeom>
                  <a:avLst/>
                  <a:gdLst>
                    <a:gd name="T0" fmla="*/ 0 w 288"/>
                    <a:gd name="T1" fmla="*/ 0 h 288"/>
                    <a:gd name="T2" fmla="*/ 0 w 288"/>
                    <a:gd name="T3" fmla="*/ 96 h 288"/>
                    <a:gd name="T4" fmla="*/ 288 w 288"/>
                    <a:gd name="T5" fmla="*/ 288 h 288"/>
                    <a:gd name="T6" fmla="*/ 288 w 288"/>
                    <a:gd name="T7" fmla="*/ 192 h 288"/>
                    <a:gd name="T8" fmla="*/ 0 w 288"/>
                    <a:gd name="T9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288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88" y="288"/>
                      </a:lnTo>
                      <a:lnTo>
                        <a:pt x="288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763B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49" name="Freeform 875"/>
                <p:cNvSpPr>
                  <a:spLocks/>
                </p:cNvSpPr>
                <p:nvPr/>
              </p:nvSpPr>
              <p:spPr bwMode="auto">
                <a:xfrm rot="-21600000">
                  <a:off x="3566" y="2078"/>
                  <a:ext cx="252" cy="170"/>
                </a:xfrm>
                <a:custGeom>
                  <a:avLst/>
                  <a:gdLst>
                    <a:gd name="T0" fmla="*/ 0 w 384"/>
                    <a:gd name="T1" fmla="*/ 288 h 288"/>
                    <a:gd name="T2" fmla="*/ 384 w 384"/>
                    <a:gd name="T3" fmla="*/ 96 h 288"/>
                    <a:gd name="T4" fmla="*/ 384 w 384"/>
                    <a:gd name="T5" fmla="*/ 0 h 288"/>
                    <a:gd name="T6" fmla="*/ 0 w 384"/>
                    <a:gd name="T7" fmla="*/ 19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384" y="96"/>
                      </a:lnTo>
                      <a:lnTo>
                        <a:pt x="384" y="0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6633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0" name="Freeform 876"/>
                <p:cNvSpPr>
                  <a:spLocks/>
                </p:cNvSpPr>
                <p:nvPr/>
              </p:nvSpPr>
              <p:spPr bwMode="auto">
                <a:xfrm rot="-21600000">
                  <a:off x="3385" y="1970"/>
                  <a:ext cx="434" cy="108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1" name="Line 877"/>
                <p:cNvSpPr>
                  <a:spLocks noChangeShapeType="1"/>
                </p:cNvSpPr>
                <p:nvPr/>
              </p:nvSpPr>
              <p:spPr bwMode="auto">
                <a:xfrm rot="-21600000">
                  <a:off x="3385" y="2133"/>
                  <a:ext cx="63" cy="3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2" name="Line 878"/>
                <p:cNvSpPr>
                  <a:spLocks noChangeShapeType="1"/>
                </p:cNvSpPr>
                <p:nvPr/>
              </p:nvSpPr>
              <p:spPr bwMode="auto">
                <a:xfrm flipH="1">
                  <a:off x="3629" y="2133"/>
                  <a:ext cx="189" cy="3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3" name="Oval 879"/>
                <p:cNvSpPr>
                  <a:spLocks noChangeArrowheads="1"/>
                </p:cNvSpPr>
                <p:nvPr/>
              </p:nvSpPr>
              <p:spPr bwMode="auto">
                <a:xfrm rot="-21600000">
                  <a:off x="3475" y="2063"/>
                  <a:ext cx="35" cy="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4" name="Oval 880"/>
                <p:cNvSpPr>
                  <a:spLocks noChangeArrowheads="1"/>
                </p:cNvSpPr>
                <p:nvPr/>
              </p:nvSpPr>
              <p:spPr bwMode="auto">
                <a:xfrm rot="-21600000">
                  <a:off x="3517" y="2094"/>
                  <a:ext cx="35" cy="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5" name="Oval 881"/>
                <p:cNvSpPr>
                  <a:spLocks noChangeArrowheads="1"/>
                </p:cNvSpPr>
                <p:nvPr/>
              </p:nvSpPr>
              <p:spPr bwMode="auto">
                <a:xfrm rot="-21600000">
                  <a:off x="3559" y="2125"/>
                  <a:ext cx="28" cy="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6" name="Oval 882"/>
                <p:cNvSpPr>
                  <a:spLocks noChangeArrowheads="1"/>
                </p:cNvSpPr>
                <p:nvPr/>
              </p:nvSpPr>
              <p:spPr bwMode="auto">
                <a:xfrm rot="-21600000">
                  <a:off x="3538" y="2040"/>
                  <a:ext cx="28" cy="2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7" name="Oval 883"/>
                <p:cNvSpPr>
                  <a:spLocks noChangeArrowheads="1"/>
                </p:cNvSpPr>
                <p:nvPr/>
              </p:nvSpPr>
              <p:spPr bwMode="auto">
                <a:xfrm rot="-21600000">
                  <a:off x="3580" y="2063"/>
                  <a:ext cx="28" cy="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8" name="Oval 884"/>
                <p:cNvSpPr>
                  <a:spLocks noChangeArrowheads="1"/>
                </p:cNvSpPr>
                <p:nvPr/>
              </p:nvSpPr>
              <p:spPr bwMode="auto">
                <a:xfrm rot="-21600000">
                  <a:off x="3622" y="2102"/>
                  <a:ext cx="28" cy="2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9" name="Oval 885"/>
                <p:cNvSpPr>
                  <a:spLocks noChangeArrowheads="1"/>
                </p:cNvSpPr>
                <p:nvPr/>
              </p:nvSpPr>
              <p:spPr bwMode="auto">
                <a:xfrm rot="-21600000">
                  <a:off x="3608" y="2009"/>
                  <a:ext cx="35" cy="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0" name="Oval 886"/>
                <p:cNvSpPr>
                  <a:spLocks noChangeArrowheads="1"/>
                </p:cNvSpPr>
                <p:nvPr/>
              </p:nvSpPr>
              <p:spPr bwMode="auto">
                <a:xfrm rot="-21600000">
                  <a:off x="3650" y="2040"/>
                  <a:ext cx="35" cy="2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1" name="Oval 887"/>
                <p:cNvSpPr>
                  <a:spLocks noChangeArrowheads="1"/>
                </p:cNvSpPr>
                <p:nvPr/>
              </p:nvSpPr>
              <p:spPr bwMode="auto">
                <a:xfrm rot="-21600000">
                  <a:off x="3692" y="2071"/>
                  <a:ext cx="28" cy="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2" name="Line 888"/>
                <p:cNvSpPr>
                  <a:spLocks noChangeShapeType="1"/>
                </p:cNvSpPr>
                <p:nvPr/>
              </p:nvSpPr>
              <p:spPr bwMode="auto">
                <a:xfrm flipV="1">
                  <a:off x="3385" y="1081"/>
                  <a:ext cx="0" cy="6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3" name="Line 889"/>
                <p:cNvSpPr>
                  <a:spLocks noChangeShapeType="1"/>
                </p:cNvSpPr>
                <p:nvPr/>
              </p:nvSpPr>
              <p:spPr bwMode="auto">
                <a:xfrm flipV="1">
                  <a:off x="3573" y="1251"/>
                  <a:ext cx="0" cy="6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4" name="Line 890"/>
                <p:cNvSpPr>
                  <a:spLocks noChangeShapeType="1"/>
                </p:cNvSpPr>
                <p:nvPr/>
              </p:nvSpPr>
              <p:spPr bwMode="auto">
                <a:xfrm flipV="1">
                  <a:off x="3818" y="1081"/>
                  <a:ext cx="0" cy="6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5" name="Line 891"/>
                <p:cNvSpPr>
                  <a:spLocks noChangeShapeType="1"/>
                </p:cNvSpPr>
                <p:nvPr/>
              </p:nvSpPr>
              <p:spPr bwMode="auto">
                <a:xfrm rot="-21600000">
                  <a:off x="3385" y="1831"/>
                  <a:ext cx="0" cy="224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6" name="Line 892"/>
                <p:cNvSpPr>
                  <a:spLocks noChangeShapeType="1"/>
                </p:cNvSpPr>
                <p:nvPr/>
              </p:nvSpPr>
              <p:spPr bwMode="auto">
                <a:xfrm rot="-21600000">
                  <a:off x="3573" y="1939"/>
                  <a:ext cx="0" cy="224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7" name="Line 893"/>
                <p:cNvSpPr>
                  <a:spLocks noChangeShapeType="1"/>
                </p:cNvSpPr>
                <p:nvPr/>
              </p:nvSpPr>
              <p:spPr bwMode="auto">
                <a:xfrm rot="-21600000">
                  <a:off x="3629" y="1668"/>
                  <a:ext cx="0" cy="30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8" name="Freeform 894"/>
                <p:cNvSpPr>
                  <a:spLocks/>
                </p:cNvSpPr>
                <p:nvPr/>
              </p:nvSpPr>
              <p:spPr bwMode="auto">
                <a:xfrm rot="-21600000">
                  <a:off x="3140" y="2078"/>
                  <a:ext cx="427" cy="116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9" name="Oval 895"/>
                <p:cNvSpPr>
                  <a:spLocks noChangeArrowheads="1"/>
                </p:cNvSpPr>
                <p:nvPr/>
              </p:nvSpPr>
              <p:spPr bwMode="auto">
                <a:xfrm rot="-21600000">
                  <a:off x="3364" y="2125"/>
                  <a:ext cx="35" cy="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306" name="Group 896"/>
                <p:cNvGrpSpPr>
                  <a:grpSpLocks/>
                </p:cNvGrpSpPr>
                <p:nvPr/>
              </p:nvGrpSpPr>
              <p:grpSpPr bwMode="auto">
                <a:xfrm>
                  <a:off x="2206" y="131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1447" name="Group 897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943" name="Freeform 898"/>
                    <p:cNvSpPr>
                      <a:spLocks/>
                    </p:cNvSpPr>
                    <p:nvPr/>
                  </p:nvSpPr>
                  <p:spPr bwMode="auto">
                    <a:xfrm>
                      <a:off x="2453" y="3128"/>
                      <a:ext cx="316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44" name="Freeform 899"/>
                    <p:cNvSpPr>
                      <a:spLocks/>
                    </p:cNvSpPr>
                    <p:nvPr/>
                  </p:nvSpPr>
                  <p:spPr bwMode="auto">
                    <a:xfrm>
                      <a:off x="2769" y="3128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45" name="Freeform 900"/>
                    <p:cNvSpPr>
                      <a:spLocks/>
                    </p:cNvSpPr>
                    <p:nvPr/>
                  </p:nvSpPr>
                  <p:spPr bwMode="auto">
                    <a:xfrm>
                      <a:off x="2453" y="2940"/>
                      <a:ext cx="696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448" name="Group 901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1925" name="Freeform 902"/>
                    <p:cNvSpPr>
                      <a:spLocks/>
                    </p:cNvSpPr>
                    <p:nvPr/>
                  </p:nvSpPr>
                  <p:spPr bwMode="auto">
                    <a:xfrm>
                      <a:off x="4397" y="3525"/>
                      <a:ext cx="120" cy="120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26" name="Freeform 903"/>
                    <p:cNvSpPr>
                      <a:spLocks/>
                    </p:cNvSpPr>
                    <p:nvPr/>
                  </p:nvSpPr>
                  <p:spPr bwMode="auto">
                    <a:xfrm>
                      <a:off x="4517" y="3525"/>
                      <a:ext cx="163" cy="120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27" name="Freeform 904"/>
                    <p:cNvSpPr>
                      <a:spLocks/>
                    </p:cNvSpPr>
                    <p:nvPr/>
                  </p:nvSpPr>
                  <p:spPr bwMode="auto">
                    <a:xfrm>
                      <a:off x="4397" y="3458"/>
                      <a:ext cx="283" cy="6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28" name="Freeform 905"/>
                    <p:cNvSpPr>
                      <a:spLocks/>
                    </p:cNvSpPr>
                    <p:nvPr/>
                  </p:nvSpPr>
                  <p:spPr bwMode="auto">
                    <a:xfrm>
                      <a:off x="4277" y="2790"/>
                      <a:ext cx="316" cy="30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29" name="Freeform 906"/>
                    <p:cNvSpPr>
                      <a:spLocks/>
                    </p:cNvSpPr>
                    <p:nvPr/>
                  </p:nvSpPr>
                  <p:spPr bwMode="auto">
                    <a:xfrm>
                      <a:off x="4593" y="2790"/>
                      <a:ext cx="381" cy="30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0" name="Freeform 907"/>
                    <p:cNvSpPr>
                      <a:spLocks/>
                    </p:cNvSpPr>
                    <p:nvPr/>
                  </p:nvSpPr>
                  <p:spPr bwMode="auto">
                    <a:xfrm>
                      <a:off x="4277" y="2603"/>
                      <a:ext cx="696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1" name="Line 9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7" y="2897"/>
                      <a:ext cx="120" cy="65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2" name="Line 9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38" y="3044"/>
                      <a:ext cx="54" cy="5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3" name="Line 9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80" y="2897"/>
                      <a:ext cx="294" cy="65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4" name="Oval 9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1" y="2777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5" name="Oval 9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6" y="2817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6" name="Oval 9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1" y="2884"/>
                      <a:ext cx="5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7" name="Oval 9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8" y="272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8" name="Oval 9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4" y="2777"/>
                      <a:ext cx="44" cy="4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39" name="Oval 9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9" y="2830"/>
                      <a:ext cx="4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40" name="Oval 9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7" y="2670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41" name="Oval 9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3" y="2723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42" name="Oval 9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8" y="2777"/>
                      <a:ext cx="54" cy="5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913" name="Line 9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7" y="901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14" name="Line 9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73" y="1195"/>
                    <a:ext cx="0" cy="10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15" name="Line 9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4" y="901"/>
                    <a:ext cx="0" cy="11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452" name="Group 923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1922" name="Freeform 924"/>
                    <p:cNvSpPr>
                      <a:spLocks/>
                    </p:cNvSpPr>
                    <p:nvPr/>
                  </p:nvSpPr>
                  <p:spPr bwMode="auto">
                    <a:xfrm>
                      <a:off x="2453" y="3157"/>
                      <a:ext cx="316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23" name="Freeform 925"/>
                    <p:cNvSpPr>
                      <a:spLocks/>
                    </p:cNvSpPr>
                    <p:nvPr/>
                  </p:nvSpPr>
                  <p:spPr bwMode="auto">
                    <a:xfrm>
                      <a:off x="2769" y="3157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24" name="Freeform 926"/>
                    <p:cNvSpPr>
                      <a:spLocks/>
                    </p:cNvSpPr>
                    <p:nvPr/>
                  </p:nvSpPr>
                  <p:spPr bwMode="auto">
                    <a:xfrm>
                      <a:off x="2453" y="2970"/>
                      <a:ext cx="696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917" name="Line 9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60" y="714"/>
                    <a:ext cx="0" cy="11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18" name="Line 928"/>
                  <p:cNvSpPr>
                    <a:spLocks noChangeShapeType="1"/>
                  </p:cNvSpPr>
                  <p:nvPr/>
                </p:nvSpPr>
                <p:spPr bwMode="auto">
                  <a:xfrm>
                    <a:off x="4757" y="219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19" name="Line 929"/>
                  <p:cNvSpPr>
                    <a:spLocks noChangeShapeType="1"/>
                  </p:cNvSpPr>
                  <p:nvPr/>
                </p:nvSpPr>
                <p:spPr bwMode="auto">
                  <a:xfrm>
                    <a:off x="5073" y="2398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20" name="Line 930"/>
                  <p:cNvSpPr>
                    <a:spLocks noChangeShapeType="1"/>
                  </p:cNvSpPr>
                  <p:nvPr/>
                </p:nvSpPr>
                <p:spPr bwMode="auto">
                  <a:xfrm>
                    <a:off x="5454" y="2197"/>
                    <a:ext cx="0" cy="38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21" name="Line 931"/>
                  <p:cNvSpPr>
                    <a:spLocks noChangeShapeType="1"/>
                  </p:cNvSpPr>
                  <p:nvPr/>
                </p:nvSpPr>
                <p:spPr bwMode="auto">
                  <a:xfrm>
                    <a:off x="5160" y="1917"/>
                    <a:ext cx="0" cy="52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307" name="Group 932"/>
                <p:cNvGrpSpPr>
                  <a:grpSpLocks/>
                </p:cNvGrpSpPr>
                <p:nvPr/>
              </p:nvGrpSpPr>
              <p:grpSpPr bwMode="auto">
                <a:xfrm>
                  <a:off x="2393" y="2093"/>
                  <a:ext cx="432" cy="278"/>
                  <a:chOff x="2448" y="2976"/>
                  <a:chExt cx="672" cy="480"/>
                </a:xfrm>
              </p:grpSpPr>
              <p:sp>
                <p:nvSpPr>
                  <p:cNvPr id="1908" name="Freeform 933"/>
                  <p:cNvSpPr>
                    <a:spLocks/>
                  </p:cNvSpPr>
                  <p:nvPr/>
                </p:nvSpPr>
                <p:spPr bwMode="auto">
                  <a:xfrm>
                    <a:off x="2478" y="3164"/>
                    <a:ext cx="261" cy="294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09" name="Freeform 934"/>
                  <p:cNvSpPr>
                    <a:spLocks/>
                  </p:cNvSpPr>
                  <p:nvPr/>
                </p:nvSpPr>
                <p:spPr bwMode="auto">
                  <a:xfrm>
                    <a:off x="2739" y="3164"/>
                    <a:ext cx="381" cy="294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10" name="Freeform 935"/>
                  <p:cNvSpPr>
                    <a:spLocks/>
                  </p:cNvSpPr>
                  <p:nvPr/>
                </p:nvSpPr>
                <p:spPr bwMode="auto">
                  <a:xfrm>
                    <a:off x="2478" y="2978"/>
                    <a:ext cx="642" cy="18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772" name="Line 936"/>
                <p:cNvSpPr>
                  <a:spLocks noChangeShapeType="1"/>
                </p:cNvSpPr>
                <p:nvPr/>
              </p:nvSpPr>
              <p:spPr bwMode="auto">
                <a:xfrm flipV="1">
                  <a:off x="2825" y="1537"/>
                  <a:ext cx="0" cy="6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309" name="Group 937"/>
                <p:cNvGrpSpPr>
                  <a:grpSpLocks/>
                </p:cNvGrpSpPr>
                <p:nvPr/>
              </p:nvGrpSpPr>
              <p:grpSpPr bwMode="auto">
                <a:xfrm>
                  <a:off x="2394" y="971"/>
                  <a:ext cx="1423" cy="733"/>
                  <a:chOff x="2396" y="875"/>
                  <a:chExt cx="1423" cy="733"/>
                </a:xfrm>
              </p:grpSpPr>
              <p:grpSp>
                <p:nvGrpSpPr>
                  <p:cNvPr id="51435" name="Group 938"/>
                  <p:cNvGrpSpPr>
                    <a:grpSpLocks/>
                  </p:cNvGrpSpPr>
                  <p:nvPr/>
                </p:nvGrpSpPr>
                <p:grpSpPr bwMode="auto">
                  <a:xfrm>
                    <a:off x="3387" y="875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1905" name="Freeform 939"/>
                    <p:cNvSpPr>
                      <a:spLocks/>
                    </p:cNvSpPr>
                    <p:nvPr/>
                  </p:nvSpPr>
                  <p:spPr bwMode="auto">
                    <a:xfrm>
                      <a:off x="2447" y="3165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06" name="Freeform 940"/>
                    <p:cNvSpPr>
                      <a:spLocks/>
                    </p:cNvSpPr>
                    <p:nvPr/>
                  </p:nvSpPr>
                  <p:spPr bwMode="auto">
                    <a:xfrm>
                      <a:off x="2741" y="3165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07" name="Freeform 941"/>
                    <p:cNvSpPr>
                      <a:spLocks/>
                    </p:cNvSpPr>
                    <p:nvPr/>
                  </p:nvSpPr>
                  <p:spPr bwMode="auto">
                    <a:xfrm>
                      <a:off x="2447" y="2978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0" name="Line 9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8" y="876"/>
                    <a:ext cx="0" cy="6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1437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2396" y="1330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1902" name="Freeform 944"/>
                    <p:cNvSpPr>
                      <a:spLocks/>
                    </p:cNvSpPr>
                    <p:nvPr/>
                  </p:nvSpPr>
                  <p:spPr bwMode="auto">
                    <a:xfrm>
                      <a:off x="2476" y="3168"/>
                      <a:ext cx="294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03" name="Freeform 945"/>
                    <p:cNvSpPr>
                      <a:spLocks/>
                    </p:cNvSpPr>
                    <p:nvPr/>
                  </p:nvSpPr>
                  <p:spPr bwMode="auto">
                    <a:xfrm>
                      <a:off x="2770" y="3168"/>
                      <a:ext cx="381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904" name="Freeform 946"/>
                    <p:cNvSpPr>
                      <a:spLocks/>
                    </p:cNvSpPr>
                    <p:nvPr/>
                  </p:nvSpPr>
                  <p:spPr bwMode="auto">
                    <a:xfrm>
                      <a:off x="2476" y="2981"/>
                      <a:ext cx="675" cy="18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51310" name="Group 947"/>
                <p:cNvGrpSpPr>
                  <a:grpSpLocks/>
                </p:cNvGrpSpPr>
                <p:nvPr/>
              </p:nvGrpSpPr>
              <p:grpSpPr bwMode="auto">
                <a:xfrm>
                  <a:off x="2254" y="2152"/>
                  <a:ext cx="1377" cy="1048"/>
                  <a:chOff x="2256" y="2056"/>
                  <a:chExt cx="1377" cy="1048"/>
                </a:xfrm>
              </p:grpSpPr>
              <p:sp>
                <p:nvSpPr>
                  <p:cNvPr id="1810" name="Freeform 948"/>
                  <p:cNvSpPr>
                    <a:spLocks/>
                  </p:cNvSpPr>
                  <p:nvPr/>
                </p:nvSpPr>
                <p:spPr bwMode="auto">
                  <a:xfrm>
                    <a:off x="2274" y="2416"/>
                    <a:ext cx="1084" cy="673"/>
                  </a:xfrm>
                  <a:custGeom>
                    <a:avLst/>
                    <a:gdLst>
                      <a:gd name="T0" fmla="*/ 1104 w 1104"/>
                      <a:gd name="T1" fmla="*/ 0 h 672"/>
                      <a:gd name="T2" fmla="*/ 0 w 1104"/>
                      <a:gd name="T3" fmla="*/ 480 h 672"/>
                      <a:gd name="T4" fmla="*/ 0 w 1104"/>
                      <a:gd name="T5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04" h="672">
                        <a:moveTo>
                          <a:pt x="1104" y="0"/>
                        </a:moveTo>
                        <a:lnTo>
                          <a:pt x="0" y="480"/>
                        </a:lnTo>
                        <a:lnTo>
                          <a:pt x="0" y="67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1" name="Freeform 949"/>
                  <p:cNvSpPr>
                    <a:spLocks/>
                  </p:cNvSpPr>
                  <p:nvPr/>
                </p:nvSpPr>
                <p:spPr bwMode="auto">
                  <a:xfrm rot="-21600000">
                    <a:off x="3449" y="2392"/>
                    <a:ext cx="77" cy="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2" name="Freeform 950"/>
                  <p:cNvSpPr>
                    <a:spLocks/>
                  </p:cNvSpPr>
                  <p:nvPr/>
                </p:nvSpPr>
                <p:spPr bwMode="auto">
                  <a:xfrm rot="-21600000">
                    <a:off x="3526" y="2392"/>
                    <a:ext cx="105" cy="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3" name="Freeform 951"/>
                  <p:cNvSpPr>
                    <a:spLocks/>
                  </p:cNvSpPr>
                  <p:nvPr/>
                </p:nvSpPr>
                <p:spPr bwMode="auto">
                  <a:xfrm rot="-21600000">
                    <a:off x="3449" y="2346"/>
                    <a:ext cx="182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4" name="Line 9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0" y="2129"/>
                    <a:ext cx="28" cy="3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5" name="Freeform 953"/>
                  <p:cNvSpPr>
                    <a:spLocks/>
                  </p:cNvSpPr>
                  <p:nvPr/>
                </p:nvSpPr>
                <p:spPr bwMode="auto">
                  <a:xfrm rot="-21600000">
                    <a:off x="3205" y="2508"/>
                    <a:ext cx="77" cy="6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6" name="Freeform 954"/>
                  <p:cNvSpPr>
                    <a:spLocks/>
                  </p:cNvSpPr>
                  <p:nvPr/>
                </p:nvSpPr>
                <p:spPr bwMode="auto">
                  <a:xfrm rot="-21600000">
                    <a:off x="3282" y="2508"/>
                    <a:ext cx="105" cy="6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7" name="Freeform 955"/>
                  <p:cNvSpPr>
                    <a:spLocks/>
                  </p:cNvSpPr>
                  <p:nvPr/>
                </p:nvSpPr>
                <p:spPr bwMode="auto">
                  <a:xfrm rot="-21600000">
                    <a:off x="3205" y="2462"/>
                    <a:ext cx="182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8" name="Freeform 956"/>
                  <p:cNvSpPr>
                    <a:spLocks/>
                  </p:cNvSpPr>
                  <p:nvPr/>
                </p:nvSpPr>
                <p:spPr bwMode="auto">
                  <a:xfrm rot="-21600000">
                    <a:off x="3142" y="2098"/>
                    <a:ext cx="182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19" name="Freeform 957"/>
                  <p:cNvSpPr>
                    <a:spLocks/>
                  </p:cNvSpPr>
                  <p:nvPr/>
                </p:nvSpPr>
                <p:spPr bwMode="auto">
                  <a:xfrm rot="-21600000">
                    <a:off x="3324" y="2098"/>
                    <a:ext cx="245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0" name="Line 958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3142" y="2153"/>
                    <a:ext cx="63" cy="3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1" name="Line 9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6" y="2238"/>
                    <a:ext cx="28" cy="30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2" name="Line 9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87" y="2153"/>
                    <a:ext cx="182" cy="3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3" name="Oval 96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33" y="2083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4" name="Oval 96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75" y="2114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5" name="Oval 96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17" y="2145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6" name="Oval 96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96" y="2067"/>
                    <a:ext cx="28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7" name="Oval 96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31" y="2083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8" name="Oval 96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73" y="2129"/>
                    <a:ext cx="3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29" name="Oval 96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08" y="2067"/>
                    <a:ext cx="28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0" name="Oval 96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49" y="2098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1" name="Freeform 969"/>
                  <p:cNvSpPr>
                    <a:spLocks/>
                  </p:cNvSpPr>
                  <p:nvPr/>
                </p:nvSpPr>
                <p:spPr bwMode="auto">
                  <a:xfrm rot="-21600000">
                    <a:off x="2953" y="2617"/>
                    <a:ext cx="77" cy="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2" name="Freeform 970"/>
                  <p:cNvSpPr>
                    <a:spLocks/>
                  </p:cNvSpPr>
                  <p:nvPr/>
                </p:nvSpPr>
                <p:spPr bwMode="auto">
                  <a:xfrm rot="-21600000">
                    <a:off x="3030" y="2617"/>
                    <a:ext cx="112" cy="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3" name="Freeform 971"/>
                  <p:cNvSpPr>
                    <a:spLocks/>
                  </p:cNvSpPr>
                  <p:nvPr/>
                </p:nvSpPr>
                <p:spPr bwMode="auto">
                  <a:xfrm rot="-21600000">
                    <a:off x="2953" y="2570"/>
                    <a:ext cx="189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4" name="Freeform 972"/>
                  <p:cNvSpPr>
                    <a:spLocks/>
                  </p:cNvSpPr>
                  <p:nvPr/>
                </p:nvSpPr>
                <p:spPr bwMode="auto">
                  <a:xfrm rot="-21600000">
                    <a:off x="2890" y="2214"/>
                    <a:ext cx="189" cy="16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5" name="Freeform 973"/>
                  <p:cNvSpPr>
                    <a:spLocks/>
                  </p:cNvSpPr>
                  <p:nvPr/>
                </p:nvSpPr>
                <p:spPr bwMode="auto">
                  <a:xfrm rot="-21600000">
                    <a:off x="3079" y="2214"/>
                    <a:ext cx="245" cy="16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6" name="Freeform 974"/>
                  <p:cNvSpPr>
                    <a:spLocks/>
                  </p:cNvSpPr>
                  <p:nvPr/>
                </p:nvSpPr>
                <p:spPr bwMode="auto">
                  <a:xfrm rot="-21600000">
                    <a:off x="2890" y="2098"/>
                    <a:ext cx="434" cy="11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7" name="Line 975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90" y="2269"/>
                    <a:ext cx="63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8" name="Line 9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4" y="2354"/>
                    <a:ext cx="35" cy="3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39" name="Line 9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42" y="2269"/>
                    <a:ext cx="182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0" name="Oval 97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88" y="2199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1" name="Oval 97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23" y="2230"/>
                    <a:ext cx="35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2" name="Oval 98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65" y="2261"/>
                    <a:ext cx="35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3" name="Oval 98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44" y="2168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4" name="Oval 98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86" y="2199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5" name="Oval 98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28" y="2230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6" name="Oval 98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21" y="2145"/>
                    <a:ext cx="28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7" name="Oval 98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56" y="2168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8" name="Oval 98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98" y="2207"/>
                    <a:ext cx="35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49" name="Freeform 987"/>
                  <p:cNvSpPr>
                    <a:spLocks/>
                  </p:cNvSpPr>
                  <p:nvPr/>
                </p:nvSpPr>
                <p:spPr bwMode="auto">
                  <a:xfrm rot="-21600000">
                    <a:off x="2708" y="2733"/>
                    <a:ext cx="77" cy="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0" name="Freeform 988"/>
                  <p:cNvSpPr>
                    <a:spLocks/>
                  </p:cNvSpPr>
                  <p:nvPr/>
                </p:nvSpPr>
                <p:spPr bwMode="auto">
                  <a:xfrm rot="-21600000">
                    <a:off x="2785" y="2733"/>
                    <a:ext cx="105" cy="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1" name="Freeform 989"/>
                  <p:cNvSpPr>
                    <a:spLocks/>
                  </p:cNvSpPr>
                  <p:nvPr/>
                </p:nvSpPr>
                <p:spPr bwMode="auto">
                  <a:xfrm rot="-21600000">
                    <a:off x="2708" y="2694"/>
                    <a:ext cx="182" cy="39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2" name="Freeform 990"/>
                  <p:cNvSpPr>
                    <a:spLocks/>
                  </p:cNvSpPr>
                  <p:nvPr/>
                </p:nvSpPr>
                <p:spPr bwMode="auto">
                  <a:xfrm rot="-21600000">
                    <a:off x="2645" y="2330"/>
                    <a:ext cx="182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3" name="Freeform 991"/>
                  <p:cNvSpPr>
                    <a:spLocks/>
                  </p:cNvSpPr>
                  <p:nvPr/>
                </p:nvSpPr>
                <p:spPr bwMode="auto">
                  <a:xfrm rot="-21600000">
                    <a:off x="2827" y="2330"/>
                    <a:ext cx="252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4" name="Freeform 992"/>
                  <p:cNvSpPr>
                    <a:spLocks/>
                  </p:cNvSpPr>
                  <p:nvPr/>
                </p:nvSpPr>
                <p:spPr bwMode="auto">
                  <a:xfrm rot="-21600000">
                    <a:off x="2645" y="2222"/>
                    <a:ext cx="434" cy="108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5" name="Line 993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645" y="2385"/>
                    <a:ext cx="63" cy="3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6" name="Line 9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9" y="2470"/>
                    <a:ext cx="28" cy="3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7" name="Line 9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90" y="2385"/>
                    <a:ext cx="189" cy="3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8" name="Oval 99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36" y="2315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59" name="Oval 99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78" y="2346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0" name="Oval 99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20" y="2377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1" name="Oval 99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99" y="2292"/>
                    <a:ext cx="28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2" name="Oval 100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41" y="2315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3" name="Oval 100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83" y="2354"/>
                    <a:ext cx="28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4" name="Oval 100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69" y="2261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5" name="Oval 100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11" y="2292"/>
                    <a:ext cx="35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6" name="Oval 100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53" y="2323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7" name="Freeform 1005"/>
                  <p:cNvSpPr>
                    <a:spLocks/>
                  </p:cNvSpPr>
                  <p:nvPr/>
                </p:nvSpPr>
                <p:spPr bwMode="auto">
                  <a:xfrm rot="-21600000">
                    <a:off x="2456" y="2849"/>
                    <a:ext cx="84" cy="6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8" name="Freeform 1006"/>
                  <p:cNvSpPr>
                    <a:spLocks/>
                  </p:cNvSpPr>
                  <p:nvPr/>
                </p:nvSpPr>
                <p:spPr bwMode="auto">
                  <a:xfrm rot="-21600000">
                    <a:off x="2540" y="2849"/>
                    <a:ext cx="105" cy="6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69" name="Freeform 1007"/>
                  <p:cNvSpPr>
                    <a:spLocks/>
                  </p:cNvSpPr>
                  <p:nvPr/>
                </p:nvSpPr>
                <p:spPr bwMode="auto">
                  <a:xfrm rot="-21600000">
                    <a:off x="2456" y="2802"/>
                    <a:ext cx="189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0" name="Freeform 1008"/>
                  <p:cNvSpPr>
                    <a:spLocks/>
                  </p:cNvSpPr>
                  <p:nvPr/>
                </p:nvSpPr>
                <p:spPr bwMode="auto">
                  <a:xfrm rot="-21600000">
                    <a:off x="2400" y="2439"/>
                    <a:ext cx="182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1" name="Freeform 1009"/>
                  <p:cNvSpPr>
                    <a:spLocks/>
                  </p:cNvSpPr>
                  <p:nvPr/>
                </p:nvSpPr>
                <p:spPr bwMode="auto">
                  <a:xfrm rot="-21600000">
                    <a:off x="2582" y="2447"/>
                    <a:ext cx="245" cy="16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2" name="Freeform 1010"/>
                  <p:cNvSpPr>
                    <a:spLocks/>
                  </p:cNvSpPr>
                  <p:nvPr/>
                </p:nvSpPr>
                <p:spPr bwMode="auto">
                  <a:xfrm rot="-21600000">
                    <a:off x="2400" y="2330"/>
                    <a:ext cx="427" cy="11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3" name="Line 101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400" y="2501"/>
                    <a:ext cx="56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4" name="Line 10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4" y="2578"/>
                    <a:ext cx="28" cy="30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5" name="Line 10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5" y="2501"/>
                    <a:ext cx="182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6" name="Oval 101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491" y="2431"/>
                    <a:ext cx="28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7" name="Oval 101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33" y="2454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8" name="Oval 101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75" y="2493"/>
                    <a:ext cx="28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9" name="Oval 101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54" y="2400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0" name="Oval 101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89" y="2431"/>
                    <a:ext cx="35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1" name="Oval 101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31" y="2462"/>
                    <a:ext cx="35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2" name="Oval 102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24" y="2377"/>
                    <a:ext cx="28" cy="2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3" name="Oval 102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66" y="2400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4" name="Oval 102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08" y="2431"/>
                    <a:ext cx="28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5" name="Line 1023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400" y="2191"/>
                    <a:ext cx="0" cy="2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6" name="Line 1024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582" y="2307"/>
                    <a:ext cx="0" cy="21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7" name="Line 1025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27" y="2191"/>
                    <a:ext cx="0" cy="2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8" name="Line 1026"/>
                  <p:cNvSpPr>
                    <a:spLocks noChangeShapeType="1"/>
                  </p:cNvSpPr>
                  <p:nvPr/>
                </p:nvSpPr>
                <p:spPr bwMode="auto">
                  <a:xfrm>
                    <a:off x="3498" y="2454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9" name="Line 1027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2555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0" name="Line 1028"/>
                  <p:cNvSpPr>
                    <a:spLocks noChangeShapeType="1"/>
                  </p:cNvSpPr>
                  <p:nvPr/>
                </p:nvSpPr>
                <p:spPr bwMode="auto">
                  <a:xfrm>
                    <a:off x="3002" y="2671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1" name="Line 1029"/>
                  <p:cNvSpPr>
                    <a:spLocks noChangeShapeType="1"/>
                  </p:cNvSpPr>
                  <p:nvPr/>
                </p:nvSpPr>
                <p:spPr bwMode="auto">
                  <a:xfrm>
                    <a:off x="2764" y="2787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2" name="Line 1030"/>
                  <p:cNvSpPr>
                    <a:spLocks noChangeShapeType="1"/>
                  </p:cNvSpPr>
                  <p:nvPr/>
                </p:nvSpPr>
                <p:spPr bwMode="auto">
                  <a:xfrm>
                    <a:off x="2603" y="2872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3" name="Line 1031"/>
                  <p:cNvSpPr>
                    <a:spLocks noChangeShapeType="1"/>
                  </p:cNvSpPr>
                  <p:nvPr/>
                </p:nvSpPr>
                <p:spPr bwMode="auto">
                  <a:xfrm>
                    <a:off x="3310" y="2307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4" name="Line 1032"/>
                  <p:cNvSpPr>
                    <a:spLocks noChangeShapeType="1"/>
                  </p:cNvSpPr>
                  <p:nvPr/>
                </p:nvSpPr>
                <p:spPr bwMode="auto">
                  <a:xfrm>
                    <a:off x="3058" y="2400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5" name="Line 1033"/>
                  <p:cNvSpPr>
                    <a:spLocks noChangeShapeType="1"/>
                  </p:cNvSpPr>
                  <p:nvPr/>
                </p:nvSpPr>
                <p:spPr bwMode="auto">
                  <a:xfrm>
                    <a:off x="2820" y="2516"/>
                    <a:ext cx="0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6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2554" y="2640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7" name="Line 1035"/>
                  <p:cNvSpPr>
                    <a:spLocks noChangeShapeType="1"/>
                  </p:cNvSpPr>
                  <p:nvPr/>
                </p:nvSpPr>
                <p:spPr bwMode="auto">
                  <a:xfrm>
                    <a:off x="2337" y="2787"/>
                    <a:ext cx="0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8" name="Freeform 1036"/>
                  <p:cNvSpPr>
                    <a:spLocks/>
                  </p:cNvSpPr>
                  <p:nvPr/>
                </p:nvSpPr>
                <p:spPr bwMode="auto">
                  <a:xfrm>
                    <a:off x="2547" y="2578"/>
                    <a:ext cx="1049" cy="526"/>
                  </a:xfrm>
                  <a:custGeom>
                    <a:avLst/>
                    <a:gdLst>
                      <a:gd name="T0" fmla="*/ 1056 w 1056"/>
                      <a:gd name="T1" fmla="*/ 0 h 528"/>
                      <a:gd name="T2" fmla="*/ 0 w 1056"/>
                      <a:gd name="T3" fmla="*/ 480 h 528"/>
                      <a:gd name="T4" fmla="*/ 0 w 1056"/>
                      <a:gd name="T5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56" h="528">
                        <a:moveTo>
                          <a:pt x="1056" y="0"/>
                        </a:moveTo>
                        <a:lnTo>
                          <a:pt x="0" y="480"/>
                        </a:lnTo>
                        <a:lnTo>
                          <a:pt x="0" y="52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775" name="Line 1037"/>
                <p:cNvSpPr>
                  <a:spLocks noChangeShapeType="1"/>
                </p:cNvSpPr>
                <p:nvPr/>
              </p:nvSpPr>
              <p:spPr bwMode="auto">
                <a:xfrm rot="-21600000">
                  <a:off x="2643" y="2125"/>
                  <a:ext cx="0" cy="30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76" name="Freeform 1038"/>
                <p:cNvSpPr>
                  <a:spLocks/>
                </p:cNvSpPr>
                <p:nvPr/>
              </p:nvSpPr>
              <p:spPr bwMode="auto">
                <a:xfrm>
                  <a:off x="2307" y="1978"/>
                  <a:ext cx="140" cy="240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77" name="Freeform 1039"/>
                <p:cNvSpPr>
                  <a:spLocks/>
                </p:cNvSpPr>
                <p:nvPr/>
              </p:nvSpPr>
              <p:spPr bwMode="auto">
                <a:xfrm>
                  <a:off x="2328" y="2001"/>
                  <a:ext cx="91" cy="193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78" name="Freeform 1040"/>
                <p:cNvSpPr>
                  <a:spLocks/>
                </p:cNvSpPr>
                <p:nvPr/>
              </p:nvSpPr>
              <p:spPr bwMode="auto">
                <a:xfrm>
                  <a:off x="2573" y="1073"/>
                  <a:ext cx="1245" cy="1586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1315" name="Group 1041"/>
                <p:cNvGrpSpPr>
                  <a:grpSpLocks/>
                </p:cNvGrpSpPr>
                <p:nvPr/>
              </p:nvGrpSpPr>
              <p:grpSpPr bwMode="auto">
                <a:xfrm>
                  <a:off x="2638" y="18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341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808" name="Freeform 1043"/>
                    <p:cNvSpPr>
                      <a:spLocks/>
                    </p:cNvSpPr>
                    <p:nvPr/>
                  </p:nvSpPr>
                  <p:spPr bwMode="auto">
                    <a:xfrm>
                      <a:off x="2690" y="1797"/>
                      <a:ext cx="161" cy="170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809" name="Line 10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5" y="1859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806" name="Freeform 1045"/>
                  <p:cNvSpPr>
                    <a:spLocks/>
                  </p:cNvSpPr>
                  <p:nvPr/>
                </p:nvSpPr>
                <p:spPr bwMode="auto">
                  <a:xfrm>
                    <a:off x="2704" y="1743"/>
                    <a:ext cx="147" cy="333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07" name="Line 1046"/>
                  <p:cNvSpPr>
                    <a:spLocks noChangeShapeType="1"/>
                  </p:cNvSpPr>
                  <p:nvPr/>
                </p:nvSpPr>
                <p:spPr bwMode="auto">
                  <a:xfrm>
                    <a:off x="2802" y="1874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316" name="Group 1047"/>
                <p:cNvGrpSpPr>
                  <a:grpSpLocks/>
                </p:cNvGrpSpPr>
                <p:nvPr/>
              </p:nvGrpSpPr>
              <p:grpSpPr bwMode="auto">
                <a:xfrm>
                  <a:off x="2878" y="172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336" name="Group 1048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803" name="Freeform 1049"/>
                    <p:cNvSpPr>
                      <a:spLocks/>
                    </p:cNvSpPr>
                    <p:nvPr/>
                  </p:nvSpPr>
                  <p:spPr bwMode="auto">
                    <a:xfrm>
                      <a:off x="2688" y="1796"/>
                      <a:ext cx="147" cy="170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804" name="Line 10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9" y="1858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801" name="Freeform 1051"/>
                  <p:cNvSpPr>
                    <a:spLocks/>
                  </p:cNvSpPr>
                  <p:nvPr/>
                </p:nvSpPr>
                <p:spPr bwMode="auto">
                  <a:xfrm>
                    <a:off x="2688" y="1742"/>
                    <a:ext cx="147" cy="333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02" name="Line 1052"/>
                  <p:cNvSpPr>
                    <a:spLocks noChangeShapeType="1"/>
                  </p:cNvSpPr>
                  <p:nvPr/>
                </p:nvSpPr>
                <p:spPr bwMode="auto">
                  <a:xfrm>
                    <a:off x="2786" y="1874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317" name="Group 1053"/>
                <p:cNvGrpSpPr>
                  <a:grpSpLocks/>
                </p:cNvGrpSpPr>
                <p:nvPr/>
              </p:nvGrpSpPr>
              <p:grpSpPr bwMode="auto">
                <a:xfrm>
                  <a:off x="3131" y="1632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331" name="Group 1054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798" name="Freeform 1055"/>
                    <p:cNvSpPr>
                      <a:spLocks/>
                    </p:cNvSpPr>
                    <p:nvPr/>
                  </p:nvSpPr>
                  <p:spPr bwMode="auto">
                    <a:xfrm>
                      <a:off x="2687" y="1776"/>
                      <a:ext cx="147" cy="193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799" name="Line 10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8" y="1854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796" name="Freeform 1057"/>
                  <p:cNvSpPr>
                    <a:spLocks/>
                  </p:cNvSpPr>
                  <p:nvPr/>
                </p:nvSpPr>
                <p:spPr bwMode="auto">
                  <a:xfrm>
                    <a:off x="2687" y="1738"/>
                    <a:ext cx="147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797" name="Line 1058"/>
                  <p:cNvSpPr>
                    <a:spLocks noChangeShapeType="1"/>
                  </p:cNvSpPr>
                  <p:nvPr/>
                </p:nvSpPr>
                <p:spPr bwMode="auto">
                  <a:xfrm>
                    <a:off x="2785" y="1869"/>
                    <a:ext cx="0" cy="1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318" name="Group 1059"/>
                <p:cNvGrpSpPr>
                  <a:grpSpLocks/>
                </p:cNvGrpSpPr>
                <p:nvPr/>
              </p:nvGrpSpPr>
              <p:grpSpPr bwMode="auto">
                <a:xfrm>
                  <a:off x="3355" y="15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326" name="Group 1060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793" name="Freeform 1061"/>
                    <p:cNvSpPr>
                      <a:spLocks/>
                    </p:cNvSpPr>
                    <p:nvPr/>
                  </p:nvSpPr>
                  <p:spPr bwMode="auto">
                    <a:xfrm>
                      <a:off x="2687" y="1787"/>
                      <a:ext cx="147" cy="201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794" name="Line 10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7" y="1872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791" name="Freeform 1063"/>
                  <p:cNvSpPr>
                    <a:spLocks/>
                  </p:cNvSpPr>
                  <p:nvPr/>
                </p:nvSpPr>
                <p:spPr bwMode="auto">
                  <a:xfrm>
                    <a:off x="2687" y="1741"/>
                    <a:ext cx="147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792" name="Line 1064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872"/>
                    <a:ext cx="0" cy="1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1319" name="Group 1065"/>
                <p:cNvGrpSpPr>
                  <a:grpSpLocks/>
                </p:cNvGrpSpPr>
                <p:nvPr/>
              </p:nvGrpSpPr>
              <p:grpSpPr bwMode="auto">
                <a:xfrm>
                  <a:off x="3598" y="140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1321" name="Group 1066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1788" name="Freeform 1067"/>
                    <p:cNvSpPr>
                      <a:spLocks/>
                    </p:cNvSpPr>
                    <p:nvPr/>
                  </p:nvSpPr>
                  <p:spPr bwMode="auto">
                    <a:xfrm>
                      <a:off x="2688" y="1776"/>
                      <a:ext cx="147" cy="193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1789" name="Line 10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9" y="1853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1786" name="Freeform 1069"/>
                  <p:cNvSpPr>
                    <a:spLocks/>
                  </p:cNvSpPr>
                  <p:nvPr/>
                </p:nvSpPr>
                <p:spPr bwMode="auto">
                  <a:xfrm>
                    <a:off x="2688" y="1737"/>
                    <a:ext cx="147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787" name="Line 1070"/>
                  <p:cNvSpPr>
                    <a:spLocks noChangeShapeType="1"/>
                  </p:cNvSpPr>
                  <p:nvPr/>
                </p:nvSpPr>
                <p:spPr bwMode="auto">
                  <a:xfrm>
                    <a:off x="2786" y="1869"/>
                    <a:ext cx="0" cy="1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784" name="Freeform 1071"/>
                <p:cNvSpPr>
                  <a:spLocks/>
                </p:cNvSpPr>
                <p:nvPr/>
              </p:nvSpPr>
              <p:spPr bwMode="auto">
                <a:xfrm>
                  <a:off x="2685" y="957"/>
                  <a:ext cx="916" cy="480"/>
                </a:xfrm>
                <a:custGeom>
                  <a:avLst/>
                  <a:gdLst>
                    <a:gd name="T0" fmla="*/ 0 w 912"/>
                    <a:gd name="T1" fmla="*/ 240 h 480"/>
                    <a:gd name="T2" fmla="*/ 384 w 912"/>
                    <a:gd name="T3" fmla="*/ 480 h 480"/>
                    <a:gd name="T4" fmla="*/ 912 w 912"/>
                    <a:gd name="T5" fmla="*/ 240 h 480"/>
                    <a:gd name="T6" fmla="*/ 528 w 912"/>
                    <a:gd name="T7" fmla="*/ 0 h 480"/>
                    <a:gd name="T8" fmla="*/ 0 w 912"/>
                    <a:gd name="T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2" h="480">
                      <a:moveTo>
                        <a:pt x="0" y="240"/>
                      </a:moveTo>
                      <a:lnTo>
                        <a:pt x="384" y="480"/>
                      </a:lnTo>
                      <a:lnTo>
                        <a:pt x="912" y="240"/>
                      </a:lnTo>
                      <a:lnTo>
                        <a:pt x="528" y="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730" name="Line 1072"/>
              <p:cNvSpPr>
                <a:spLocks noChangeShapeType="1"/>
              </p:cNvSpPr>
              <p:nvPr/>
            </p:nvSpPr>
            <p:spPr bwMode="auto">
              <a:xfrm>
                <a:off x="2045" y="2744"/>
                <a:ext cx="3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683" name="Line 1073"/>
            <p:cNvSpPr>
              <a:spLocks noChangeShapeType="1"/>
            </p:cNvSpPr>
            <p:nvPr/>
          </p:nvSpPr>
          <p:spPr bwMode="auto">
            <a:xfrm>
              <a:off x="2813" y="3081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84" name="Line 1074"/>
            <p:cNvSpPr>
              <a:spLocks noChangeShapeType="1"/>
            </p:cNvSpPr>
            <p:nvPr/>
          </p:nvSpPr>
          <p:spPr bwMode="auto">
            <a:xfrm flipV="1">
              <a:off x="1376" y="3281"/>
              <a:ext cx="0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85" name="Line 1075"/>
            <p:cNvSpPr>
              <a:spLocks noChangeShapeType="1"/>
            </p:cNvSpPr>
            <p:nvPr/>
          </p:nvSpPr>
          <p:spPr bwMode="auto">
            <a:xfrm flipV="1">
              <a:off x="1202" y="3281"/>
              <a:ext cx="0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1222" name="Group 1076"/>
            <p:cNvGrpSpPr>
              <a:grpSpLocks/>
            </p:cNvGrpSpPr>
            <p:nvPr/>
          </p:nvGrpSpPr>
          <p:grpSpPr bwMode="auto">
            <a:xfrm>
              <a:off x="960" y="3350"/>
              <a:ext cx="523" cy="329"/>
              <a:chOff x="2687" y="2137"/>
              <a:chExt cx="836" cy="574"/>
            </a:xfrm>
          </p:grpSpPr>
          <p:grpSp>
            <p:nvGrpSpPr>
              <p:cNvPr id="51241" name="Group 1077"/>
              <p:cNvGrpSpPr>
                <a:grpSpLocks/>
              </p:cNvGrpSpPr>
              <p:nvPr/>
            </p:nvGrpSpPr>
            <p:grpSpPr bwMode="auto">
              <a:xfrm>
                <a:off x="2688" y="2137"/>
                <a:ext cx="192" cy="480"/>
                <a:chOff x="4560" y="2544"/>
                <a:chExt cx="192" cy="480"/>
              </a:xfrm>
            </p:grpSpPr>
            <p:sp>
              <p:nvSpPr>
                <p:cNvPr id="1727" name="Rectangle 1078"/>
                <p:cNvSpPr>
                  <a:spLocks noChangeArrowheads="1"/>
                </p:cNvSpPr>
                <p:nvPr/>
              </p:nvSpPr>
              <p:spPr bwMode="auto">
                <a:xfrm>
                  <a:off x="4564" y="2544"/>
                  <a:ext cx="188" cy="337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28" name="AutoShape 1079"/>
                <p:cNvSpPr>
                  <a:spLocks noChangeArrowheads="1"/>
                </p:cNvSpPr>
                <p:nvPr/>
              </p:nvSpPr>
              <p:spPr bwMode="auto">
                <a:xfrm flipV="1">
                  <a:off x="4563" y="2881"/>
                  <a:ext cx="189" cy="143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242" name="Group 1080"/>
              <p:cNvGrpSpPr>
                <a:grpSpLocks/>
              </p:cNvGrpSpPr>
              <p:nvPr/>
            </p:nvGrpSpPr>
            <p:grpSpPr bwMode="auto">
              <a:xfrm>
                <a:off x="2976" y="2137"/>
                <a:ext cx="192" cy="480"/>
                <a:chOff x="4560" y="2544"/>
                <a:chExt cx="192" cy="480"/>
              </a:xfrm>
            </p:grpSpPr>
            <p:sp>
              <p:nvSpPr>
                <p:cNvPr id="1725" name="Rectangle 1081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88" cy="337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26" name="AutoShape 1082"/>
                <p:cNvSpPr>
                  <a:spLocks noChangeArrowheads="1"/>
                </p:cNvSpPr>
                <p:nvPr/>
              </p:nvSpPr>
              <p:spPr bwMode="auto">
                <a:xfrm flipV="1">
                  <a:off x="4560" y="2881"/>
                  <a:ext cx="189" cy="143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243" name="Group 1083"/>
              <p:cNvGrpSpPr>
                <a:grpSpLocks/>
              </p:cNvGrpSpPr>
              <p:nvPr/>
            </p:nvGrpSpPr>
            <p:grpSpPr bwMode="auto">
              <a:xfrm>
                <a:off x="3264" y="2137"/>
                <a:ext cx="192" cy="480"/>
                <a:chOff x="4560" y="2544"/>
                <a:chExt cx="192" cy="480"/>
              </a:xfrm>
            </p:grpSpPr>
            <p:sp>
              <p:nvSpPr>
                <p:cNvPr id="1723" name="Rectangle 1084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88" cy="337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24" name="AutoShape 1085"/>
                <p:cNvSpPr>
                  <a:spLocks noChangeArrowheads="1"/>
                </p:cNvSpPr>
                <p:nvPr/>
              </p:nvSpPr>
              <p:spPr bwMode="auto">
                <a:xfrm flipV="1">
                  <a:off x="4560" y="2881"/>
                  <a:ext cx="189" cy="143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244" name="Group 1086"/>
              <p:cNvGrpSpPr>
                <a:grpSpLocks/>
              </p:cNvGrpSpPr>
              <p:nvPr/>
            </p:nvGrpSpPr>
            <p:grpSpPr bwMode="auto">
              <a:xfrm>
                <a:off x="2687" y="2592"/>
                <a:ext cx="259" cy="119"/>
                <a:chOff x="2735" y="2592"/>
                <a:chExt cx="259" cy="119"/>
              </a:xfrm>
            </p:grpSpPr>
            <p:sp>
              <p:nvSpPr>
                <p:cNvPr id="1719" name="Rectangle 1087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4"/>
                  <a:ext cx="222" cy="4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20" name="Oval 1088"/>
                <p:cNvSpPr>
                  <a:spLocks noChangeArrowheads="1"/>
                </p:cNvSpPr>
                <p:nvPr/>
              </p:nvSpPr>
              <p:spPr bwMode="auto">
                <a:xfrm rot="-5055">
                  <a:off x="2942" y="2592"/>
                  <a:ext cx="47" cy="4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21" name="Oval 1089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4"/>
                  <a:ext cx="49" cy="4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22" name="AutoShape 1090"/>
                <p:cNvSpPr>
                  <a:spLocks noChangeArrowheads="1"/>
                </p:cNvSpPr>
                <p:nvPr/>
              </p:nvSpPr>
              <p:spPr bwMode="auto">
                <a:xfrm>
                  <a:off x="2861" y="2615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245" name="Group 1091"/>
              <p:cNvGrpSpPr>
                <a:grpSpLocks/>
              </p:cNvGrpSpPr>
              <p:nvPr/>
            </p:nvGrpSpPr>
            <p:grpSpPr bwMode="auto">
              <a:xfrm>
                <a:off x="2976" y="2592"/>
                <a:ext cx="259" cy="119"/>
                <a:chOff x="2735" y="2592"/>
                <a:chExt cx="259" cy="119"/>
              </a:xfrm>
            </p:grpSpPr>
            <p:sp>
              <p:nvSpPr>
                <p:cNvPr id="1715" name="Rectangle 1092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4"/>
                  <a:ext cx="222" cy="4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16" name="Oval 1093"/>
                <p:cNvSpPr>
                  <a:spLocks noChangeArrowheads="1"/>
                </p:cNvSpPr>
                <p:nvPr/>
              </p:nvSpPr>
              <p:spPr bwMode="auto">
                <a:xfrm rot="-5055">
                  <a:off x="2942" y="2592"/>
                  <a:ext cx="47" cy="4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17" name="Oval 1094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4"/>
                  <a:ext cx="49" cy="4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18" name="AutoShape 1095"/>
                <p:cNvSpPr>
                  <a:spLocks noChangeArrowheads="1"/>
                </p:cNvSpPr>
                <p:nvPr/>
              </p:nvSpPr>
              <p:spPr bwMode="auto">
                <a:xfrm>
                  <a:off x="2861" y="2615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1246" name="Group 1096"/>
              <p:cNvGrpSpPr>
                <a:grpSpLocks/>
              </p:cNvGrpSpPr>
              <p:nvPr/>
            </p:nvGrpSpPr>
            <p:grpSpPr bwMode="auto">
              <a:xfrm>
                <a:off x="3264" y="2592"/>
                <a:ext cx="259" cy="119"/>
                <a:chOff x="2735" y="2592"/>
                <a:chExt cx="259" cy="119"/>
              </a:xfrm>
            </p:grpSpPr>
            <p:sp>
              <p:nvSpPr>
                <p:cNvPr id="1711" name="Rectangle 1097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4"/>
                  <a:ext cx="222" cy="4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12" name="Oval 1098"/>
                <p:cNvSpPr>
                  <a:spLocks noChangeArrowheads="1"/>
                </p:cNvSpPr>
                <p:nvPr/>
              </p:nvSpPr>
              <p:spPr bwMode="auto">
                <a:xfrm rot="-5055">
                  <a:off x="2945" y="2592"/>
                  <a:ext cx="47" cy="4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13" name="Oval 1099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4"/>
                  <a:ext cx="49" cy="4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14" name="AutoShape 1100"/>
                <p:cNvSpPr>
                  <a:spLocks noChangeArrowheads="1"/>
                </p:cNvSpPr>
                <p:nvPr/>
              </p:nvSpPr>
              <p:spPr bwMode="auto">
                <a:xfrm>
                  <a:off x="2862" y="2615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687" name="Line 1101"/>
            <p:cNvSpPr>
              <a:spLocks noChangeShapeType="1"/>
            </p:cNvSpPr>
            <p:nvPr/>
          </p:nvSpPr>
          <p:spPr bwMode="auto">
            <a:xfrm>
              <a:off x="1471" y="3683"/>
              <a:ext cx="441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88" name="Line 1102"/>
            <p:cNvSpPr>
              <a:spLocks noChangeShapeType="1"/>
            </p:cNvSpPr>
            <p:nvPr/>
          </p:nvSpPr>
          <p:spPr bwMode="auto">
            <a:xfrm flipH="1" flipV="1">
              <a:off x="1020" y="3281"/>
              <a:ext cx="3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89" name="Line 1103"/>
            <p:cNvSpPr>
              <a:spLocks noChangeShapeType="1"/>
            </p:cNvSpPr>
            <p:nvPr/>
          </p:nvSpPr>
          <p:spPr bwMode="auto">
            <a:xfrm flipV="1">
              <a:off x="1031" y="3281"/>
              <a:ext cx="0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0" name="Freeform 1104"/>
            <p:cNvSpPr>
              <a:spLocks/>
            </p:cNvSpPr>
            <p:nvPr/>
          </p:nvSpPr>
          <p:spPr bwMode="auto">
            <a:xfrm flipH="1">
              <a:off x="2201" y="3133"/>
              <a:ext cx="88" cy="155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1" name="Line 1105"/>
            <p:cNvSpPr>
              <a:spLocks noChangeShapeType="1"/>
            </p:cNvSpPr>
            <p:nvPr/>
          </p:nvSpPr>
          <p:spPr bwMode="auto">
            <a:xfrm>
              <a:off x="1994" y="3139"/>
              <a:ext cx="236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2" name="Line 1106"/>
            <p:cNvSpPr>
              <a:spLocks noChangeShapeType="1"/>
            </p:cNvSpPr>
            <p:nvPr/>
          </p:nvSpPr>
          <p:spPr bwMode="auto">
            <a:xfrm flipH="1" flipV="1">
              <a:off x="2245" y="2882"/>
              <a:ext cx="0" cy="251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3" name="Line 1107"/>
            <p:cNvSpPr>
              <a:spLocks noChangeShapeType="1"/>
            </p:cNvSpPr>
            <p:nvPr/>
          </p:nvSpPr>
          <p:spPr bwMode="auto">
            <a:xfrm>
              <a:off x="2238" y="2890"/>
              <a:ext cx="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4" name="Line 1108"/>
            <p:cNvSpPr>
              <a:spLocks noChangeShapeType="1"/>
            </p:cNvSpPr>
            <p:nvPr/>
          </p:nvSpPr>
          <p:spPr bwMode="auto">
            <a:xfrm>
              <a:off x="2245" y="3266"/>
              <a:ext cx="0" cy="428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5" name="Line 1109"/>
            <p:cNvSpPr>
              <a:spLocks noChangeShapeType="1"/>
            </p:cNvSpPr>
            <p:nvPr/>
          </p:nvSpPr>
          <p:spPr bwMode="auto">
            <a:xfrm>
              <a:off x="2813" y="3469"/>
              <a:ext cx="4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6" name="Line 1110"/>
            <p:cNvSpPr>
              <a:spLocks noChangeShapeType="1"/>
            </p:cNvSpPr>
            <p:nvPr/>
          </p:nvSpPr>
          <p:spPr bwMode="auto">
            <a:xfrm>
              <a:off x="3441" y="3469"/>
              <a:ext cx="1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7" name="Line 1111"/>
            <p:cNvSpPr>
              <a:spLocks noChangeShapeType="1"/>
            </p:cNvSpPr>
            <p:nvPr/>
          </p:nvSpPr>
          <p:spPr bwMode="auto">
            <a:xfrm>
              <a:off x="4306" y="2552"/>
              <a:ext cx="0" cy="5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8" name="Line 1112"/>
            <p:cNvSpPr>
              <a:spLocks noChangeShapeType="1"/>
            </p:cNvSpPr>
            <p:nvPr/>
          </p:nvSpPr>
          <p:spPr bwMode="auto">
            <a:xfrm>
              <a:off x="2259" y="2552"/>
              <a:ext cx="20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699" name="Line 1113"/>
            <p:cNvSpPr>
              <a:spLocks noChangeShapeType="1"/>
            </p:cNvSpPr>
            <p:nvPr/>
          </p:nvSpPr>
          <p:spPr bwMode="auto">
            <a:xfrm>
              <a:off x="1713" y="2552"/>
              <a:ext cx="0" cy="106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00" name="Line 1114"/>
            <p:cNvSpPr>
              <a:spLocks noChangeShapeType="1"/>
            </p:cNvSpPr>
            <p:nvPr/>
          </p:nvSpPr>
          <p:spPr bwMode="auto">
            <a:xfrm flipH="1">
              <a:off x="1706" y="3775"/>
              <a:ext cx="237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01" name="Line 1115"/>
            <p:cNvSpPr>
              <a:spLocks noChangeShapeType="1"/>
            </p:cNvSpPr>
            <p:nvPr/>
          </p:nvSpPr>
          <p:spPr bwMode="auto">
            <a:xfrm>
              <a:off x="1713" y="3724"/>
              <a:ext cx="0" cy="51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02" name="Line 1116"/>
            <p:cNvSpPr>
              <a:spLocks noChangeShapeType="1"/>
            </p:cNvSpPr>
            <p:nvPr/>
          </p:nvSpPr>
          <p:spPr bwMode="auto">
            <a:xfrm flipH="1" flipV="1">
              <a:off x="2242" y="254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03" name="Line 1117"/>
            <p:cNvSpPr>
              <a:spLocks noChangeShapeType="1"/>
            </p:cNvSpPr>
            <p:nvPr/>
          </p:nvSpPr>
          <p:spPr bwMode="auto">
            <a:xfrm>
              <a:off x="1712" y="2552"/>
              <a:ext cx="527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04" name="Line 1118"/>
            <p:cNvSpPr>
              <a:spLocks noChangeShapeType="1"/>
            </p:cNvSpPr>
            <p:nvPr/>
          </p:nvSpPr>
          <p:spPr bwMode="auto">
            <a:xfrm>
              <a:off x="2814" y="3496"/>
              <a:ext cx="0" cy="204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185025" y="2401888"/>
            <a:ext cx="2520950" cy="3671887"/>
          </a:xfrm>
          <a:prstGeom prst="rect">
            <a:avLst/>
          </a:prstGeom>
          <a:noFill/>
          <a:ln w="12700">
            <a:solidFill>
              <a:srgbClr val="E6280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SF not critical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(0.8 &lt; SF &lt; 1.2)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Standard arrangement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Step variations between compound and direct operation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→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May become excessive with critical SF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042074-9F8C-487A-8B52-9ABC22AF772A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87003040-B937-4164-99CF-78AC618DDF47}" type="slidenum">
              <a:rPr lang="en-US" sz="800">
                <a:latin typeface="+mn-lt"/>
              </a:rPr>
              <a:pPr algn="r">
                <a:defRPr/>
              </a:pPr>
              <a:t>29</a:t>
            </a:fld>
            <a:endParaRPr lang="en-US" sz="800">
              <a:latin typeface="+mn-lt"/>
            </a:endParaRPr>
          </a:p>
        </p:txBody>
      </p:sp>
      <p:sp>
        <p:nvSpPr>
          <p:cNvPr id="52226" name="Content Placeholder 6"/>
          <p:cNvSpPr>
            <a:spLocks/>
          </p:cNvSpPr>
          <p:nvPr/>
        </p:nvSpPr>
        <p:spPr bwMode="auto">
          <a:xfrm>
            <a:off x="560388" y="122396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Kiln dust </a:t>
            </a:r>
            <a:r>
              <a:rPr lang="en-GB" sz="2000" u="sng"/>
              <a:t>always</a:t>
            </a:r>
            <a:r>
              <a:rPr lang="en-GB" sz="2000"/>
              <a:t> bypassing blending silo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Compound operation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Direct operation</a:t>
            </a:r>
          </a:p>
        </p:txBody>
      </p:sp>
      <p:sp>
        <p:nvSpPr>
          <p:cNvPr id="52227" name="Title 5"/>
          <p:cNvSpPr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Option 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69125" y="2039938"/>
            <a:ext cx="2520950" cy="4371975"/>
          </a:xfrm>
          <a:prstGeom prst="rect">
            <a:avLst/>
          </a:prstGeom>
          <a:noFill/>
          <a:ln w="12700">
            <a:solidFill>
              <a:srgbClr val="E6280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SF not critical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(0.8 &lt; SF &lt; 1.2)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Separate filter dust transport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Similar chemical composition of kiln dust during compound and direct operation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For critical SF to be evaluated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229" name="Group 9"/>
          <p:cNvGrpSpPr>
            <a:grpSpLocks/>
          </p:cNvGrpSpPr>
          <p:nvPr/>
        </p:nvGrpSpPr>
        <p:grpSpPr bwMode="auto">
          <a:xfrm>
            <a:off x="920750" y="2046288"/>
            <a:ext cx="5845175" cy="1970087"/>
            <a:chOff x="1094" y="1152"/>
            <a:chExt cx="4474" cy="1345"/>
          </a:xfrm>
        </p:grpSpPr>
        <p:sp>
          <p:nvSpPr>
            <p:cNvPr id="2224" name="Text Box 10"/>
            <p:cNvSpPr txBox="1">
              <a:spLocks noChangeArrowheads="1"/>
            </p:cNvSpPr>
            <p:nvPr/>
          </p:nvSpPr>
          <p:spPr bwMode="auto">
            <a:xfrm>
              <a:off x="1094" y="2185"/>
              <a:ext cx="248" cy="3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ct val="20000"/>
                </a:spcBef>
                <a:spcAft>
                  <a:spcPct val="30000"/>
                </a:spcAft>
                <a:buFont typeface="Wingdings" pitchFamily="2" charset="2"/>
                <a:buChar char="§"/>
                <a:defRPr/>
              </a:pPr>
              <a:endParaRPr lang="en-GB" sz="2400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25" name="Text Box 11"/>
            <p:cNvSpPr txBox="1">
              <a:spLocks noChangeArrowheads="1"/>
            </p:cNvSpPr>
            <p:nvPr/>
          </p:nvSpPr>
          <p:spPr bwMode="auto">
            <a:xfrm>
              <a:off x="1094" y="2185"/>
              <a:ext cx="248" cy="3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ct val="20000"/>
                </a:spcBef>
                <a:spcAft>
                  <a:spcPct val="30000"/>
                </a:spcAft>
                <a:buFont typeface="Wingdings" pitchFamily="2" charset="2"/>
                <a:buChar char="§"/>
                <a:defRPr/>
              </a:pPr>
              <a:endParaRPr lang="en-GB" sz="2400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26" name="Line 12"/>
            <p:cNvSpPr>
              <a:spLocks noChangeShapeType="1"/>
            </p:cNvSpPr>
            <p:nvPr/>
          </p:nvSpPr>
          <p:spPr bwMode="auto">
            <a:xfrm>
              <a:off x="2367" y="2227"/>
              <a:ext cx="10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27" name="Freeform 13"/>
            <p:cNvSpPr>
              <a:spLocks/>
            </p:cNvSpPr>
            <p:nvPr/>
          </p:nvSpPr>
          <p:spPr bwMode="auto">
            <a:xfrm>
              <a:off x="3434" y="1254"/>
              <a:ext cx="107" cy="1037"/>
            </a:xfrm>
            <a:custGeom>
              <a:avLst/>
              <a:gdLst>
                <a:gd name="T0" fmla="*/ 96 w 144"/>
                <a:gd name="T1" fmla="*/ 816 h 816"/>
                <a:gd name="T2" fmla="*/ 96 w 144"/>
                <a:gd name="T3" fmla="*/ 48 h 816"/>
                <a:gd name="T4" fmla="*/ 144 w 144"/>
                <a:gd name="T5" fmla="*/ 48 h 816"/>
                <a:gd name="T6" fmla="*/ 96 w 144"/>
                <a:gd name="T7" fmla="*/ 0 h 816"/>
                <a:gd name="T8" fmla="*/ 48 w 144"/>
                <a:gd name="T9" fmla="*/ 0 h 816"/>
                <a:gd name="T10" fmla="*/ 48 w 144"/>
                <a:gd name="T11" fmla="*/ 768 h 816"/>
                <a:gd name="T12" fmla="*/ 0 w 144"/>
                <a:gd name="T13" fmla="*/ 768 h 816"/>
                <a:gd name="T14" fmla="*/ 48 w 144"/>
                <a:gd name="T15" fmla="*/ 816 h 816"/>
                <a:gd name="T16" fmla="*/ 96 w 144"/>
                <a:gd name="T1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16">
                  <a:moveTo>
                    <a:pt x="96" y="816"/>
                  </a:moveTo>
                  <a:lnTo>
                    <a:pt x="96" y="48"/>
                  </a:lnTo>
                  <a:lnTo>
                    <a:pt x="144" y="4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48" y="816"/>
                  </a:lnTo>
                  <a:lnTo>
                    <a:pt x="96" y="81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28" name="Line 14"/>
            <p:cNvSpPr>
              <a:spLocks noChangeShapeType="1"/>
            </p:cNvSpPr>
            <p:nvPr/>
          </p:nvSpPr>
          <p:spPr bwMode="auto">
            <a:xfrm flipV="1">
              <a:off x="3731" y="1922"/>
              <a:ext cx="4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29" name="Line 15"/>
            <p:cNvSpPr>
              <a:spLocks noChangeShapeType="1"/>
            </p:cNvSpPr>
            <p:nvPr/>
          </p:nvSpPr>
          <p:spPr bwMode="auto">
            <a:xfrm flipH="1" flipV="1">
              <a:off x="3762" y="2291"/>
              <a:ext cx="5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30" name="Line 16"/>
            <p:cNvSpPr>
              <a:spLocks noChangeShapeType="1"/>
            </p:cNvSpPr>
            <p:nvPr/>
          </p:nvSpPr>
          <p:spPr bwMode="auto">
            <a:xfrm flipV="1">
              <a:off x="3762" y="2240"/>
              <a:ext cx="0" cy="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31" name="Rectangle 17"/>
            <p:cNvSpPr>
              <a:spLocks noChangeArrowheads="1"/>
            </p:cNvSpPr>
            <p:nvPr/>
          </p:nvSpPr>
          <p:spPr bwMode="auto">
            <a:xfrm>
              <a:off x="3685" y="2085"/>
              <a:ext cx="90" cy="104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32" name="Rectangle 18"/>
            <p:cNvSpPr>
              <a:spLocks noChangeArrowheads="1"/>
            </p:cNvSpPr>
            <p:nvPr/>
          </p:nvSpPr>
          <p:spPr bwMode="auto">
            <a:xfrm>
              <a:off x="3716" y="2213"/>
              <a:ext cx="60" cy="27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2792" name="Group 19"/>
            <p:cNvGrpSpPr>
              <a:grpSpLocks/>
            </p:cNvGrpSpPr>
            <p:nvPr/>
          </p:nvGrpSpPr>
          <p:grpSpPr bwMode="auto">
            <a:xfrm>
              <a:off x="3519" y="1330"/>
              <a:ext cx="361" cy="592"/>
              <a:chOff x="3184" y="2759"/>
              <a:chExt cx="296" cy="596"/>
            </a:xfrm>
          </p:grpSpPr>
          <p:sp>
            <p:nvSpPr>
              <p:cNvPr id="2774" name="Rectangle 20"/>
              <p:cNvSpPr>
                <a:spLocks noChangeArrowheads="1"/>
              </p:cNvSpPr>
              <p:nvPr/>
            </p:nvSpPr>
            <p:spPr bwMode="auto">
              <a:xfrm>
                <a:off x="3235" y="2811"/>
                <a:ext cx="245" cy="541"/>
              </a:xfrm>
              <a:prstGeom prst="rect">
                <a:avLst/>
              </a:prstGeom>
              <a:gradFill rotWithShape="0">
                <a:gsLst>
                  <a:gs pos="0">
                    <a:srgbClr val="CC9900">
                      <a:gamma/>
                      <a:shade val="46275"/>
                      <a:invGamma/>
                    </a:srgbClr>
                  </a:gs>
                  <a:gs pos="5000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5" name="Line 21"/>
              <p:cNvSpPr>
                <a:spLocks noChangeShapeType="1"/>
              </p:cNvSpPr>
              <p:nvPr/>
            </p:nvSpPr>
            <p:spPr bwMode="auto">
              <a:xfrm>
                <a:off x="3184" y="2759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6" name="Line 22"/>
              <p:cNvSpPr>
                <a:spLocks noChangeShapeType="1"/>
              </p:cNvSpPr>
              <p:nvPr/>
            </p:nvSpPr>
            <p:spPr bwMode="auto">
              <a:xfrm flipV="1">
                <a:off x="3360" y="2759"/>
                <a:ext cx="0" cy="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7" name="AutoShape 23"/>
              <p:cNvSpPr>
                <a:spLocks noChangeArrowheads="1"/>
              </p:cNvSpPr>
              <p:nvPr/>
            </p:nvSpPr>
            <p:spPr bwMode="auto">
              <a:xfrm>
                <a:off x="3284" y="3225"/>
                <a:ext cx="146" cy="13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96600">
                      <a:gamma/>
                      <a:shade val="0"/>
                      <a:invGamma/>
                    </a:srgbClr>
                  </a:gs>
                  <a:gs pos="50000">
                    <a:srgbClr val="996600"/>
                  </a:gs>
                  <a:gs pos="100000">
                    <a:srgbClr val="9966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2793" name="Group 24"/>
            <p:cNvGrpSpPr>
              <a:grpSpLocks/>
            </p:cNvGrpSpPr>
            <p:nvPr/>
          </p:nvGrpSpPr>
          <p:grpSpPr bwMode="auto">
            <a:xfrm>
              <a:off x="4319" y="1707"/>
              <a:ext cx="1249" cy="746"/>
              <a:chOff x="3552" y="2992"/>
              <a:chExt cx="1026" cy="752"/>
            </a:xfrm>
          </p:grpSpPr>
          <p:sp>
            <p:nvSpPr>
              <p:cNvPr id="2753" name="Rectangle 25"/>
              <p:cNvSpPr>
                <a:spLocks noChangeArrowheads="1"/>
              </p:cNvSpPr>
              <p:nvPr/>
            </p:nvSpPr>
            <p:spPr bwMode="auto">
              <a:xfrm rot="117116">
                <a:off x="3707" y="3583"/>
                <a:ext cx="822" cy="82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4" name="Rectangle 26"/>
              <p:cNvSpPr>
                <a:spLocks noChangeArrowheads="1"/>
              </p:cNvSpPr>
              <p:nvPr/>
            </p:nvSpPr>
            <p:spPr bwMode="auto">
              <a:xfrm rot="117116">
                <a:off x="3860" y="3547"/>
                <a:ext cx="27" cy="132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5" name="Rectangle 27"/>
              <p:cNvSpPr>
                <a:spLocks noChangeArrowheads="1"/>
              </p:cNvSpPr>
              <p:nvPr/>
            </p:nvSpPr>
            <p:spPr bwMode="auto">
              <a:xfrm rot="117116">
                <a:off x="4297" y="3561"/>
                <a:ext cx="29" cy="137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6" name="Line 28"/>
              <p:cNvSpPr>
                <a:spLocks noChangeShapeType="1"/>
              </p:cNvSpPr>
              <p:nvPr/>
            </p:nvSpPr>
            <p:spPr bwMode="auto">
              <a:xfrm>
                <a:off x="3655" y="3526"/>
                <a:ext cx="52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7" name="Freeform 29"/>
              <p:cNvSpPr>
                <a:spLocks/>
              </p:cNvSpPr>
              <p:nvPr/>
            </p:nvSpPr>
            <p:spPr bwMode="auto">
              <a:xfrm flipH="1">
                <a:off x="3681" y="3391"/>
                <a:ext cx="52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8" name="Freeform 30"/>
              <p:cNvSpPr>
                <a:spLocks/>
              </p:cNvSpPr>
              <p:nvPr/>
            </p:nvSpPr>
            <p:spPr bwMode="auto">
              <a:xfrm flipH="1">
                <a:off x="3604" y="3283"/>
                <a:ext cx="51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9" name="Line 31"/>
              <p:cNvSpPr>
                <a:spLocks noChangeShapeType="1"/>
              </p:cNvSpPr>
              <p:nvPr/>
            </p:nvSpPr>
            <p:spPr bwMode="auto">
              <a:xfrm flipH="1">
                <a:off x="3707" y="3283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0" name="Line 32"/>
              <p:cNvSpPr>
                <a:spLocks noChangeShapeType="1"/>
              </p:cNvSpPr>
              <p:nvPr/>
            </p:nvSpPr>
            <p:spPr bwMode="auto">
              <a:xfrm flipH="1">
                <a:off x="3630" y="3174"/>
                <a:ext cx="0" cy="1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1" name="Line 33"/>
              <p:cNvSpPr>
                <a:spLocks noChangeShapeType="1"/>
              </p:cNvSpPr>
              <p:nvPr/>
            </p:nvSpPr>
            <p:spPr bwMode="auto">
              <a:xfrm flipH="1">
                <a:off x="3630" y="3174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2" name="Line 34"/>
              <p:cNvSpPr>
                <a:spLocks noChangeShapeType="1"/>
              </p:cNvSpPr>
              <p:nvPr/>
            </p:nvSpPr>
            <p:spPr bwMode="auto">
              <a:xfrm flipH="1">
                <a:off x="3630" y="3283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3" name="Freeform 35"/>
              <p:cNvSpPr>
                <a:spLocks/>
              </p:cNvSpPr>
              <p:nvPr/>
            </p:nvSpPr>
            <p:spPr bwMode="auto">
              <a:xfrm flipH="1">
                <a:off x="3681" y="3174"/>
                <a:ext cx="52" cy="81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4" name="Freeform 36"/>
              <p:cNvSpPr>
                <a:spLocks/>
              </p:cNvSpPr>
              <p:nvPr/>
            </p:nvSpPr>
            <p:spPr bwMode="auto">
              <a:xfrm flipH="1">
                <a:off x="3604" y="3501"/>
                <a:ext cx="51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5" name="Line 37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6" name="Line 38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7" name="Line 39"/>
              <p:cNvSpPr>
                <a:spLocks noChangeShapeType="1"/>
              </p:cNvSpPr>
              <p:nvPr/>
            </p:nvSpPr>
            <p:spPr bwMode="auto">
              <a:xfrm>
                <a:off x="3630" y="3583"/>
                <a:ext cx="77" cy="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8" name="Line 40"/>
              <p:cNvSpPr>
                <a:spLocks noChangeShapeType="1"/>
              </p:cNvSpPr>
              <p:nvPr/>
            </p:nvSpPr>
            <p:spPr bwMode="auto">
              <a:xfrm flipV="1">
                <a:off x="3552" y="3121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69" name="Freeform 41"/>
              <p:cNvSpPr>
                <a:spLocks/>
              </p:cNvSpPr>
              <p:nvPr/>
            </p:nvSpPr>
            <p:spPr bwMode="auto">
              <a:xfrm flipH="1">
                <a:off x="3602" y="2992"/>
                <a:ext cx="51" cy="83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0" name="Line 42"/>
              <p:cNvSpPr>
                <a:spLocks noChangeShapeType="1"/>
              </p:cNvSpPr>
              <p:nvPr/>
            </p:nvSpPr>
            <p:spPr bwMode="auto">
              <a:xfrm flipH="1">
                <a:off x="3627" y="2992"/>
                <a:ext cx="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1" name="Line 43"/>
              <p:cNvSpPr>
                <a:spLocks noChangeShapeType="1"/>
              </p:cNvSpPr>
              <p:nvPr/>
            </p:nvSpPr>
            <p:spPr bwMode="auto">
              <a:xfrm flipH="1">
                <a:off x="3707" y="2992"/>
                <a:ext cx="0" cy="1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2" name="Line 44"/>
              <p:cNvSpPr>
                <a:spLocks noChangeShapeType="1"/>
              </p:cNvSpPr>
              <p:nvPr/>
            </p:nvSpPr>
            <p:spPr bwMode="auto">
              <a:xfrm flipH="1" flipV="1">
                <a:off x="3552" y="3121"/>
                <a:ext cx="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73" name="Freeform 45"/>
              <p:cNvSpPr>
                <a:spLocks/>
              </p:cNvSpPr>
              <p:nvPr/>
            </p:nvSpPr>
            <p:spPr bwMode="auto">
              <a:xfrm>
                <a:off x="4505" y="3586"/>
                <a:ext cx="73" cy="155"/>
              </a:xfrm>
              <a:custGeom>
                <a:avLst/>
                <a:gdLst>
                  <a:gd name="T0" fmla="*/ 144 w 144"/>
                  <a:gd name="T1" fmla="*/ 288 h 288"/>
                  <a:gd name="T2" fmla="*/ 0 w 144"/>
                  <a:gd name="T3" fmla="*/ 288 h 288"/>
                  <a:gd name="T4" fmla="*/ 0 w 144"/>
                  <a:gd name="T5" fmla="*/ 48 h 288"/>
                  <a:gd name="T6" fmla="*/ 0 w 144"/>
                  <a:gd name="T7" fmla="*/ 0 h 288"/>
                  <a:gd name="T8" fmla="*/ 48 w 144"/>
                  <a:gd name="T9" fmla="*/ 0 h 288"/>
                  <a:gd name="T10" fmla="*/ 144 w 144"/>
                  <a:gd name="T11" fmla="*/ 96 h 288"/>
                  <a:gd name="T12" fmla="*/ 144 w 144"/>
                  <a:gd name="T13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88">
                    <a:moveTo>
                      <a:pt x="144" y="288"/>
                    </a:moveTo>
                    <a:lnTo>
                      <a:pt x="0" y="288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144" y="96"/>
                    </a:lnTo>
                    <a:lnTo>
                      <a:pt x="144" y="288"/>
                    </a:lnTo>
                    <a:close/>
                  </a:path>
                </a:pathLst>
              </a:custGeom>
              <a:solidFill>
                <a:srgbClr val="99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2794" name="Group 46"/>
            <p:cNvGrpSpPr>
              <a:grpSpLocks/>
            </p:cNvGrpSpPr>
            <p:nvPr/>
          </p:nvGrpSpPr>
          <p:grpSpPr bwMode="auto">
            <a:xfrm>
              <a:off x="2026" y="2070"/>
              <a:ext cx="208" cy="308"/>
              <a:chOff x="1849" y="3312"/>
              <a:chExt cx="336" cy="576"/>
            </a:xfrm>
          </p:grpSpPr>
          <p:sp>
            <p:nvSpPr>
              <p:cNvPr id="2748" name="AutoShape 47"/>
              <p:cNvSpPr>
                <a:spLocks noChangeArrowheads="1"/>
              </p:cNvSpPr>
              <p:nvPr/>
            </p:nvSpPr>
            <p:spPr bwMode="auto">
              <a:xfrm>
                <a:off x="1873" y="3505"/>
                <a:ext cx="287" cy="144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49" name="AutoShape 48"/>
              <p:cNvSpPr>
                <a:spLocks noChangeArrowheads="1"/>
              </p:cNvSpPr>
              <p:nvPr/>
            </p:nvSpPr>
            <p:spPr bwMode="auto">
              <a:xfrm flipV="1">
                <a:off x="1849" y="3839"/>
                <a:ext cx="336" cy="49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0" name="AutoShape 49"/>
              <p:cNvSpPr>
                <a:spLocks noChangeArrowheads="1"/>
              </p:cNvSpPr>
              <p:nvPr/>
            </p:nvSpPr>
            <p:spPr bwMode="auto">
              <a:xfrm flipV="1">
                <a:off x="1873" y="3312"/>
                <a:ext cx="287" cy="95"/>
              </a:xfrm>
              <a:custGeom>
                <a:avLst/>
                <a:gdLst>
                  <a:gd name="G0" fmla="+- 6899 0 0"/>
                  <a:gd name="G1" fmla="+- 21600 0 6899"/>
                  <a:gd name="G2" fmla="*/ 6899 1 2"/>
                  <a:gd name="G3" fmla="+- 21600 0 G2"/>
                  <a:gd name="G4" fmla="+/ 6899 21600 2"/>
                  <a:gd name="G5" fmla="+/ G1 0 2"/>
                  <a:gd name="G6" fmla="*/ 21600 21600 6899"/>
                  <a:gd name="G7" fmla="*/ G6 1 2"/>
                  <a:gd name="G8" fmla="+- 21600 0 G7"/>
                  <a:gd name="G9" fmla="*/ 21600 1 2"/>
                  <a:gd name="G10" fmla="+- 6899 0 G9"/>
                  <a:gd name="G11" fmla="?: G10 G8 0"/>
                  <a:gd name="G12" fmla="?: G10 G7 21600"/>
                  <a:gd name="T0" fmla="*/ 18150 w 21600"/>
                  <a:gd name="T1" fmla="*/ 10800 h 21600"/>
                  <a:gd name="T2" fmla="*/ 10800 w 21600"/>
                  <a:gd name="T3" fmla="*/ 21600 h 21600"/>
                  <a:gd name="T4" fmla="*/ 3450 w 21600"/>
                  <a:gd name="T5" fmla="*/ 10800 h 21600"/>
                  <a:gd name="T6" fmla="*/ 10800 w 21600"/>
                  <a:gd name="T7" fmla="*/ 0 h 21600"/>
                  <a:gd name="T8" fmla="*/ 5250 w 21600"/>
                  <a:gd name="T9" fmla="*/ 5250 h 21600"/>
                  <a:gd name="T10" fmla="*/ 16350 w 21600"/>
                  <a:gd name="T11" fmla="*/ 1635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99" y="21600"/>
                    </a:lnTo>
                    <a:lnTo>
                      <a:pt x="147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1" name="Rectangle 50"/>
              <p:cNvSpPr>
                <a:spLocks noChangeArrowheads="1"/>
              </p:cNvSpPr>
              <p:nvPr/>
            </p:nvSpPr>
            <p:spPr bwMode="auto">
              <a:xfrm>
                <a:off x="1910" y="3648"/>
                <a:ext cx="212" cy="191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52" name="Rectangle 51"/>
              <p:cNvSpPr>
                <a:spLocks noChangeArrowheads="1"/>
              </p:cNvSpPr>
              <p:nvPr/>
            </p:nvSpPr>
            <p:spPr bwMode="auto">
              <a:xfrm>
                <a:off x="1873" y="3407"/>
                <a:ext cx="287" cy="97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236" name="Line 52"/>
            <p:cNvSpPr>
              <a:spLocks noChangeShapeType="1"/>
            </p:cNvSpPr>
            <p:nvPr/>
          </p:nvSpPr>
          <p:spPr bwMode="auto">
            <a:xfrm>
              <a:off x="2133" y="1709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2796" name="Group 53"/>
            <p:cNvGrpSpPr>
              <a:grpSpLocks/>
            </p:cNvGrpSpPr>
            <p:nvPr/>
          </p:nvGrpSpPr>
          <p:grpSpPr bwMode="auto">
            <a:xfrm>
              <a:off x="2668" y="1374"/>
              <a:ext cx="299" cy="284"/>
              <a:chOff x="2045" y="2640"/>
              <a:chExt cx="245" cy="285"/>
            </a:xfrm>
          </p:grpSpPr>
          <p:grpSp>
            <p:nvGrpSpPr>
              <p:cNvPr id="52842" name="Group 54"/>
              <p:cNvGrpSpPr>
                <a:grpSpLocks/>
              </p:cNvGrpSpPr>
              <p:nvPr/>
            </p:nvGrpSpPr>
            <p:grpSpPr bwMode="auto">
              <a:xfrm flipH="1">
                <a:off x="2079" y="2640"/>
                <a:ext cx="211" cy="285"/>
                <a:chOff x="2206" y="864"/>
                <a:chExt cx="1612" cy="2336"/>
              </a:xfrm>
            </p:grpSpPr>
            <p:sp>
              <p:nvSpPr>
                <p:cNvPr id="2285" name="Freeform 55"/>
                <p:cNvSpPr>
                  <a:spLocks/>
                </p:cNvSpPr>
                <p:nvPr/>
              </p:nvSpPr>
              <p:spPr bwMode="auto">
                <a:xfrm>
                  <a:off x="2209" y="865"/>
                  <a:ext cx="1247" cy="1587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8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399" y="1534"/>
                  <a:ext cx="0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8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582" y="1703"/>
                  <a:ext cx="0" cy="6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8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643" y="1427"/>
                  <a:ext cx="0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89" name="AutoShape 59"/>
                <p:cNvSpPr>
                  <a:spLocks noChangeArrowheads="1"/>
                </p:cNvSpPr>
                <p:nvPr/>
              </p:nvSpPr>
              <p:spPr bwMode="auto">
                <a:xfrm>
                  <a:off x="2339" y="1472"/>
                  <a:ext cx="53" cy="1007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90" name="AutoShape 60"/>
                <p:cNvSpPr>
                  <a:spLocks noChangeArrowheads="1"/>
                </p:cNvSpPr>
                <p:nvPr/>
              </p:nvSpPr>
              <p:spPr bwMode="auto">
                <a:xfrm>
                  <a:off x="2392" y="1507"/>
                  <a:ext cx="53" cy="1007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91" name="AutoShape 61"/>
                <p:cNvSpPr>
                  <a:spLocks noChangeArrowheads="1"/>
                </p:cNvSpPr>
                <p:nvPr/>
              </p:nvSpPr>
              <p:spPr bwMode="auto">
                <a:xfrm>
                  <a:off x="2453" y="1472"/>
                  <a:ext cx="53" cy="1007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92" name="AutoShape 62"/>
                <p:cNvSpPr>
                  <a:spLocks noChangeArrowheads="1"/>
                </p:cNvSpPr>
                <p:nvPr/>
              </p:nvSpPr>
              <p:spPr bwMode="auto">
                <a:xfrm>
                  <a:off x="2506" y="1445"/>
                  <a:ext cx="53" cy="1007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93" name="AutoShape 63"/>
                <p:cNvSpPr>
                  <a:spLocks noChangeArrowheads="1"/>
                </p:cNvSpPr>
                <p:nvPr/>
              </p:nvSpPr>
              <p:spPr bwMode="auto">
                <a:xfrm>
                  <a:off x="2293" y="1454"/>
                  <a:ext cx="46" cy="1007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853" name="Group 64"/>
                <p:cNvGrpSpPr>
                  <a:grpSpLocks/>
                </p:cNvGrpSpPr>
                <p:nvPr/>
              </p:nvGrpSpPr>
              <p:grpSpPr bwMode="auto">
                <a:xfrm>
                  <a:off x="3204" y="86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60440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74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451" y="3166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46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735" y="3166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4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451" y="2981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0441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727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4369" y="3532"/>
                      <a:ext cx="130" cy="12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28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4500" y="3532"/>
                      <a:ext cx="166" cy="12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29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4369" y="3455"/>
                      <a:ext cx="296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0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4275" y="2839"/>
                      <a:ext cx="284" cy="27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1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559" y="2839"/>
                      <a:ext cx="390" cy="27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2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4275" y="2639"/>
                      <a:ext cx="674" cy="20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3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5" y="2932"/>
                      <a:ext cx="95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4" name="Line 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1" y="3070"/>
                      <a:ext cx="47" cy="53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5" name="Line 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5" y="2932"/>
                      <a:ext cx="284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6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7" y="280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7" name="Oval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285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8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7" y="2916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39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1" y="276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40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2" y="280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41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2870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42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0" y="2716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43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6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44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0" y="2824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715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5" y="907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716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9" y="1200"/>
                    <a:ext cx="0" cy="10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717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9" y="907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6044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724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2451" y="3163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25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2735" y="3163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26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2451" y="2979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719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5" y="723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720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755" y="2216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72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5039" y="2401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722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429" y="2216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723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5145" y="1924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54" name="Group 100"/>
                <p:cNvGrpSpPr>
                  <a:grpSpLocks/>
                </p:cNvGrpSpPr>
                <p:nvPr/>
              </p:nvGrpSpPr>
              <p:grpSpPr bwMode="auto">
                <a:xfrm>
                  <a:off x="2959" y="978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237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710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2453" y="3169"/>
                      <a:ext cx="308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11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2761" y="3169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12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2453" y="3015"/>
                      <a:ext cx="698" cy="169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238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692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4372" y="3535"/>
                      <a:ext cx="154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3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4526" y="3535"/>
                      <a:ext cx="166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4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4372" y="3458"/>
                      <a:ext cx="319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5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277" y="2827"/>
                      <a:ext cx="308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6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4585" y="2827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7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4277" y="2642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8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7" y="2935"/>
                      <a:ext cx="95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9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38" y="3074"/>
                      <a:ext cx="47" cy="5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0" name="Line 1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91" y="2935"/>
                      <a:ext cx="284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1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9" y="281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2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0" y="2858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3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9" y="2920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4" name="Oval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8" y="2766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5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9" y="281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6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8" y="2858"/>
                      <a:ext cx="4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7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271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5" y="2766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7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6" y="281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680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7" y="911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81" name="Lin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5" y="1203"/>
                    <a:ext cx="0" cy="10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82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5" y="911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24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689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2453" y="3167"/>
                      <a:ext cx="308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0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2761" y="3167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91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2453" y="2982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684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71" y="726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85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4757" y="2204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86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5065" y="2404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87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5455" y="2204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88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5171" y="1927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55" name="Group 136"/>
                <p:cNvGrpSpPr>
                  <a:grpSpLocks/>
                </p:cNvGrpSpPr>
                <p:nvPr/>
              </p:nvGrpSpPr>
              <p:grpSpPr bwMode="auto">
                <a:xfrm>
                  <a:off x="2709" y="1089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202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675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2452" y="3163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76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2736" y="3163"/>
                      <a:ext cx="414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77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452" y="2978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20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657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4370" y="3529"/>
                      <a:ext cx="130" cy="12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58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4500" y="3529"/>
                      <a:ext cx="166" cy="12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59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4370" y="3452"/>
                      <a:ext cx="296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0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4276" y="2836"/>
                      <a:ext cx="284" cy="27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1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4560" y="2836"/>
                      <a:ext cx="414" cy="27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2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4276" y="2635"/>
                      <a:ext cx="698" cy="20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3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6" y="2928"/>
                      <a:ext cx="95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4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67"/>
                      <a:ext cx="47" cy="53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5" name="Line 1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" y="2928"/>
                      <a:ext cx="308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6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8" y="280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7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85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8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8" y="291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69" name="Oval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5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70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3" y="280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71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2866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72" name="Oval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1" y="271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73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0" y="275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74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2820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645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6" y="904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46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196"/>
                    <a:ext cx="0" cy="10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47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4" y="904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207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654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2452" y="3160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55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2736" y="3160"/>
                      <a:ext cx="414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56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2452" y="2975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649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6" y="719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50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4756" y="2212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51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397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52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5454" y="2212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5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5146" y="1920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56" name="Group 172"/>
                <p:cNvGrpSpPr>
                  <a:grpSpLocks/>
                </p:cNvGrpSpPr>
                <p:nvPr/>
              </p:nvGrpSpPr>
              <p:grpSpPr bwMode="auto">
                <a:xfrm>
                  <a:off x="2893" y="1205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16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640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2449" y="3162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41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2733" y="3162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42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2449" y="2978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168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622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4368" y="3528"/>
                      <a:ext cx="130" cy="12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3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4498" y="3528"/>
                      <a:ext cx="166" cy="12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4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4368" y="3451"/>
                      <a:ext cx="296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5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4273" y="2835"/>
                      <a:ext cx="284" cy="27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6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4557" y="2835"/>
                      <a:ext cx="390" cy="27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7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4273" y="2635"/>
                      <a:ext cx="674" cy="20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8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3" y="2928"/>
                      <a:ext cx="95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9" name="Line 1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0" y="3066"/>
                      <a:ext cx="47" cy="53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0" name="Line 1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4" y="2928"/>
                      <a:ext cx="284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1" name="Oval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5" y="280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2" name="Oval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6" y="285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3" name="Oval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6" y="291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4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0" y="2758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5" name="Oval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1" y="280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6" name="Oval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0" y="2866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7" name="Oval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8" y="271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8" name="Oval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8" y="2758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39" name="Oval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9" y="2820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610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3" y="903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11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" y="1196"/>
                    <a:ext cx="0" cy="10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12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8" y="903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172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619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2449" y="3159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0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733" y="3159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21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449" y="2975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614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4" y="719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15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2212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16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5037" y="2397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17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5428" y="2212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618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144" y="1920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57" name="Group 208"/>
                <p:cNvGrpSpPr>
                  <a:grpSpLocks/>
                </p:cNvGrpSpPr>
                <p:nvPr/>
              </p:nvGrpSpPr>
              <p:grpSpPr bwMode="auto">
                <a:xfrm>
                  <a:off x="3141" y="108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132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605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2478" y="3168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06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2762" y="3168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07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2478" y="2983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133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587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4396" y="3565"/>
                      <a:ext cx="130" cy="12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88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4527" y="3565"/>
                      <a:ext cx="166" cy="12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89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4396" y="3457"/>
                      <a:ext cx="296" cy="108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0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4302" y="2841"/>
                      <a:ext cx="284" cy="27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1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4586" y="2841"/>
                      <a:ext cx="390" cy="27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2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4302" y="2641"/>
                      <a:ext cx="674" cy="20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3" name="Line 2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2" y="2933"/>
                      <a:ext cx="95" cy="6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4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38" y="3072"/>
                      <a:ext cx="47" cy="5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5" name="Line 2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92" y="2933"/>
                      <a:ext cx="284" cy="6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6" name="Oval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4" y="2810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7" name="Oval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5" y="2856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8" name="Oval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4" y="2918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99" name="Oval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8" y="2764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00" name="Oval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9" y="2810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01" name="Oval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9" y="2872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02" name="Oval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7" y="2718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03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6" y="2764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604" name="Oval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7" y="282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575" name="Line 2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2" y="909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76" name="Line 2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6" y="1201"/>
                    <a:ext cx="0" cy="10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77" name="Line 2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6" y="909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137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584" name="Freeform 236"/>
                    <p:cNvSpPr>
                      <a:spLocks/>
                    </p:cNvSpPr>
                    <p:nvPr/>
                  </p:nvSpPr>
                  <p:spPr bwMode="auto">
                    <a:xfrm>
                      <a:off x="2478" y="3165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85" name="Freeform 237"/>
                    <p:cNvSpPr>
                      <a:spLocks/>
                    </p:cNvSpPr>
                    <p:nvPr/>
                  </p:nvSpPr>
                  <p:spPr bwMode="auto">
                    <a:xfrm>
                      <a:off x="2762" y="3165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86" name="Freeform 238"/>
                    <p:cNvSpPr>
                      <a:spLocks/>
                    </p:cNvSpPr>
                    <p:nvPr/>
                  </p:nvSpPr>
                  <p:spPr bwMode="auto">
                    <a:xfrm>
                      <a:off x="2478" y="2980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579" name="Line 2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72" y="724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80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82" y="2218"/>
                    <a:ext cx="0" cy="40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81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5066" y="2402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82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5456" y="2218"/>
                    <a:ext cx="0" cy="40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83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5172" y="1925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58" name="Group 244"/>
                <p:cNvGrpSpPr>
                  <a:grpSpLocks/>
                </p:cNvGrpSpPr>
                <p:nvPr/>
              </p:nvGrpSpPr>
              <p:grpSpPr bwMode="auto">
                <a:xfrm>
                  <a:off x="2459" y="1200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097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570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2450" y="3202"/>
                      <a:ext cx="284" cy="27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71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2734" y="3202"/>
                      <a:ext cx="390" cy="27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72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2450" y="3017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098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552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4369" y="3537"/>
                      <a:ext cx="130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3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4499" y="3537"/>
                      <a:ext cx="166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4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4369" y="3460"/>
                      <a:ext cx="296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5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4274" y="2829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6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4558" y="2829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7" name="Freeform 255"/>
                    <p:cNvSpPr>
                      <a:spLocks/>
                    </p:cNvSpPr>
                    <p:nvPr/>
                  </p:nvSpPr>
                  <p:spPr bwMode="auto">
                    <a:xfrm>
                      <a:off x="4274" y="2644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8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4" y="2936"/>
                      <a:ext cx="95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9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1" y="3075"/>
                      <a:ext cx="47" cy="5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0" name="Line 2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5" y="2936"/>
                      <a:ext cx="284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1" name="Oval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81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2" name="Oval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7" y="285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3" name="Oval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6" y="292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4" name="Oval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1" y="2767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5" name="Oval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2" y="281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6" name="Oval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1" y="2859"/>
                      <a:ext cx="4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7" name="Oval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9" y="272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8" name="Oval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8" y="2767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69" name="Oval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9" y="281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540" name="Line 2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4" y="912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41" name="Line 2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8" y="1205"/>
                    <a:ext cx="0" cy="10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42" name="Line 2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9" y="912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102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549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2450" y="3168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0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2734" y="3168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51" name="Freeform 274"/>
                    <p:cNvSpPr>
                      <a:spLocks/>
                    </p:cNvSpPr>
                    <p:nvPr/>
                  </p:nvSpPr>
                  <p:spPr bwMode="auto">
                    <a:xfrm>
                      <a:off x="2450" y="2983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544" name="Line 2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5" y="727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45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4754" y="2206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46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5038" y="2406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47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5429" y="2206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48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5145" y="1928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59" name="Group 280"/>
                <p:cNvGrpSpPr>
                  <a:grpSpLocks/>
                </p:cNvGrpSpPr>
                <p:nvPr/>
              </p:nvGrpSpPr>
              <p:grpSpPr bwMode="auto">
                <a:xfrm>
                  <a:off x="2638" y="131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062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535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2479" y="3159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36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2763" y="3159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37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2479" y="2974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063" name="Group 28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517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4398" y="3525"/>
                      <a:ext cx="130" cy="12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18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4528" y="3525"/>
                      <a:ext cx="166" cy="12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19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4398" y="3448"/>
                      <a:ext cx="296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0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4303" y="2832"/>
                      <a:ext cx="284" cy="27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1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4587" y="2832"/>
                      <a:ext cx="390" cy="27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2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4303" y="2601"/>
                      <a:ext cx="674" cy="231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3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3" y="2924"/>
                      <a:ext cx="95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4" name="Line 2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0" y="3063"/>
                      <a:ext cx="47" cy="53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5" name="Line 2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94" y="2924"/>
                      <a:ext cx="284" cy="6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6" name="Oval 2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5" y="280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7" name="Oval 2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6" y="2847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8" name="Oval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5" y="290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29" name="Oval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0" y="275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30" name="Oval 2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1" y="280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31" name="Oval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0" y="286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32" name="Oval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70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33" name="Oval 3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7" y="2755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34" name="Oval 3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8" y="2817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505" name="Line 3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3" y="900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06" name="Line 3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7" y="1193"/>
                    <a:ext cx="0" cy="10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07" name="Line 3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8" y="900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067" name="Group 30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514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2479" y="3156"/>
                      <a:ext cx="284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15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2763" y="3156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516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2479" y="2971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509" name="Line 3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74" y="715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10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4783" y="2209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11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5067" y="2394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12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5458" y="2209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13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5174" y="1916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60" name="Group 316"/>
                <p:cNvGrpSpPr>
                  <a:grpSpLocks/>
                </p:cNvGrpSpPr>
                <p:nvPr/>
              </p:nvGrpSpPr>
              <p:grpSpPr bwMode="auto">
                <a:xfrm>
                  <a:off x="3385" y="1637"/>
                  <a:ext cx="432" cy="278"/>
                  <a:chOff x="2448" y="2976"/>
                  <a:chExt cx="672" cy="480"/>
                </a:xfrm>
              </p:grpSpPr>
              <p:sp>
                <p:nvSpPr>
                  <p:cNvPr id="2500" name="Freeform 317"/>
                  <p:cNvSpPr>
                    <a:spLocks/>
                  </p:cNvSpPr>
                  <p:nvPr/>
                </p:nvSpPr>
                <p:spPr bwMode="auto">
                  <a:xfrm>
                    <a:off x="2453" y="3168"/>
                    <a:ext cx="308" cy="29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01" name="Freeform 318"/>
                  <p:cNvSpPr>
                    <a:spLocks/>
                  </p:cNvSpPr>
                  <p:nvPr/>
                </p:nvSpPr>
                <p:spPr bwMode="auto">
                  <a:xfrm>
                    <a:off x="2761" y="3168"/>
                    <a:ext cx="390" cy="29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502" name="Freeform 319"/>
                  <p:cNvSpPr>
                    <a:spLocks/>
                  </p:cNvSpPr>
                  <p:nvPr/>
                </p:nvSpPr>
                <p:spPr bwMode="auto">
                  <a:xfrm>
                    <a:off x="2453" y="2983"/>
                    <a:ext cx="698" cy="18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302" name="Freeform 320"/>
                <p:cNvSpPr>
                  <a:spLocks/>
                </p:cNvSpPr>
                <p:nvPr/>
              </p:nvSpPr>
              <p:spPr bwMode="auto">
                <a:xfrm rot="-21600000">
                  <a:off x="3388" y="2078"/>
                  <a:ext cx="190" cy="169"/>
                </a:xfrm>
                <a:custGeom>
                  <a:avLst/>
                  <a:gdLst>
                    <a:gd name="T0" fmla="*/ 0 w 288"/>
                    <a:gd name="T1" fmla="*/ 0 h 288"/>
                    <a:gd name="T2" fmla="*/ 0 w 288"/>
                    <a:gd name="T3" fmla="*/ 96 h 288"/>
                    <a:gd name="T4" fmla="*/ 288 w 288"/>
                    <a:gd name="T5" fmla="*/ 288 h 288"/>
                    <a:gd name="T6" fmla="*/ 288 w 288"/>
                    <a:gd name="T7" fmla="*/ 192 h 288"/>
                    <a:gd name="T8" fmla="*/ 0 w 288"/>
                    <a:gd name="T9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288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88" y="288"/>
                      </a:lnTo>
                      <a:lnTo>
                        <a:pt x="288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763B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03" name="Freeform 321"/>
                <p:cNvSpPr>
                  <a:spLocks/>
                </p:cNvSpPr>
                <p:nvPr/>
              </p:nvSpPr>
              <p:spPr bwMode="auto">
                <a:xfrm rot="-21600000">
                  <a:off x="3586" y="2078"/>
                  <a:ext cx="251" cy="169"/>
                </a:xfrm>
                <a:custGeom>
                  <a:avLst/>
                  <a:gdLst>
                    <a:gd name="T0" fmla="*/ 0 w 384"/>
                    <a:gd name="T1" fmla="*/ 288 h 288"/>
                    <a:gd name="T2" fmla="*/ 384 w 384"/>
                    <a:gd name="T3" fmla="*/ 96 h 288"/>
                    <a:gd name="T4" fmla="*/ 384 w 384"/>
                    <a:gd name="T5" fmla="*/ 0 h 288"/>
                    <a:gd name="T6" fmla="*/ 0 w 384"/>
                    <a:gd name="T7" fmla="*/ 19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384" y="96"/>
                      </a:lnTo>
                      <a:lnTo>
                        <a:pt x="384" y="0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6633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04" name="Freeform 322"/>
                <p:cNvSpPr>
                  <a:spLocks/>
                </p:cNvSpPr>
                <p:nvPr/>
              </p:nvSpPr>
              <p:spPr bwMode="auto">
                <a:xfrm rot="-21600000">
                  <a:off x="3388" y="1971"/>
                  <a:ext cx="441" cy="107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05" name="Line 323"/>
                <p:cNvSpPr>
                  <a:spLocks noChangeShapeType="1"/>
                </p:cNvSpPr>
                <p:nvPr/>
              </p:nvSpPr>
              <p:spPr bwMode="auto">
                <a:xfrm rot="-21600000">
                  <a:off x="3388" y="2140"/>
                  <a:ext cx="61" cy="3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06" name="Line 324"/>
                <p:cNvSpPr>
                  <a:spLocks noChangeShapeType="1"/>
                </p:cNvSpPr>
                <p:nvPr/>
              </p:nvSpPr>
              <p:spPr bwMode="auto">
                <a:xfrm flipH="1">
                  <a:off x="3639" y="2140"/>
                  <a:ext cx="190" cy="3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07" name="Oval 325"/>
                <p:cNvSpPr>
                  <a:spLocks noChangeArrowheads="1"/>
                </p:cNvSpPr>
                <p:nvPr/>
              </p:nvSpPr>
              <p:spPr bwMode="auto">
                <a:xfrm rot="-21600000">
                  <a:off x="3487" y="2069"/>
                  <a:ext cx="23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08" name="Oval 326"/>
                <p:cNvSpPr>
                  <a:spLocks noChangeArrowheads="1"/>
                </p:cNvSpPr>
                <p:nvPr/>
              </p:nvSpPr>
              <p:spPr bwMode="auto">
                <a:xfrm rot="-21600000">
                  <a:off x="3525" y="2096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09" name="Oval 327"/>
                <p:cNvSpPr>
                  <a:spLocks noChangeArrowheads="1"/>
                </p:cNvSpPr>
                <p:nvPr/>
              </p:nvSpPr>
              <p:spPr bwMode="auto">
                <a:xfrm rot="-21600000">
                  <a:off x="3563" y="2131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0" name="Oval 328"/>
                <p:cNvSpPr>
                  <a:spLocks noChangeArrowheads="1"/>
                </p:cNvSpPr>
                <p:nvPr/>
              </p:nvSpPr>
              <p:spPr bwMode="auto">
                <a:xfrm rot="-21600000">
                  <a:off x="3540" y="2042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1" name="Oval 329"/>
                <p:cNvSpPr>
                  <a:spLocks noChangeArrowheads="1"/>
                </p:cNvSpPr>
                <p:nvPr/>
              </p:nvSpPr>
              <p:spPr bwMode="auto">
                <a:xfrm rot="-21600000">
                  <a:off x="3586" y="2069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2" name="Oval 330"/>
                <p:cNvSpPr>
                  <a:spLocks noChangeArrowheads="1"/>
                </p:cNvSpPr>
                <p:nvPr/>
              </p:nvSpPr>
              <p:spPr bwMode="auto">
                <a:xfrm rot="-21600000">
                  <a:off x="3624" y="2105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3" name="Oval 331"/>
                <p:cNvSpPr>
                  <a:spLocks noChangeArrowheads="1"/>
                </p:cNvSpPr>
                <p:nvPr/>
              </p:nvSpPr>
              <p:spPr bwMode="auto">
                <a:xfrm rot="-21600000">
                  <a:off x="3624" y="2015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4" name="Oval 332"/>
                <p:cNvSpPr>
                  <a:spLocks noChangeArrowheads="1"/>
                </p:cNvSpPr>
                <p:nvPr/>
              </p:nvSpPr>
              <p:spPr bwMode="auto">
                <a:xfrm rot="-21600000">
                  <a:off x="3662" y="2042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5" name="Oval 333"/>
                <p:cNvSpPr>
                  <a:spLocks noChangeArrowheads="1"/>
                </p:cNvSpPr>
                <p:nvPr/>
              </p:nvSpPr>
              <p:spPr bwMode="auto">
                <a:xfrm rot="-21600000">
                  <a:off x="3700" y="2069"/>
                  <a:ext cx="30" cy="3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6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3388" y="1079"/>
                  <a:ext cx="0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7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586" y="1249"/>
                  <a:ext cx="0" cy="6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8" name="Line 336"/>
                <p:cNvSpPr>
                  <a:spLocks noChangeShapeType="1"/>
                </p:cNvSpPr>
                <p:nvPr/>
              </p:nvSpPr>
              <p:spPr bwMode="auto">
                <a:xfrm flipV="1">
                  <a:off x="3837" y="1079"/>
                  <a:ext cx="0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19" name="Line 337"/>
                <p:cNvSpPr>
                  <a:spLocks noChangeShapeType="1"/>
                </p:cNvSpPr>
                <p:nvPr/>
              </p:nvSpPr>
              <p:spPr bwMode="auto">
                <a:xfrm rot="-21600000">
                  <a:off x="3388" y="1828"/>
                  <a:ext cx="0" cy="22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20" name="Line 338"/>
                <p:cNvSpPr>
                  <a:spLocks noChangeShapeType="1"/>
                </p:cNvSpPr>
                <p:nvPr/>
              </p:nvSpPr>
              <p:spPr bwMode="auto">
                <a:xfrm rot="-21600000">
                  <a:off x="3586" y="1944"/>
                  <a:ext cx="0" cy="22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21" name="Line 339"/>
                <p:cNvSpPr>
                  <a:spLocks noChangeShapeType="1"/>
                </p:cNvSpPr>
                <p:nvPr/>
              </p:nvSpPr>
              <p:spPr bwMode="auto">
                <a:xfrm rot="-21600000">
                  <a:off x="3639" y="1668"/>
                  <a:ext cx="0" cy="30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22" name="Freeform 340"/>
                <p:cNvSpPr>
                  <a:spLocks/>
                </p:cNvSpPr>
                <p:nvPr/>
              </p:nvSpPr>
              <p:spPr bwMode="auto">
                <a:xfrm rot="-21600000">
                  <a:off x="3137" y="2087"/>
                  <a:ext cx="441" cy="107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23" name="Oval 341"/>
                <p:cNvSpPr>
                  <a:spLocks noChangeArrowheads="1"/>
                </p:cNvSpPr>
                <p:nvPr/>
              </p:nvSpPr>
              <p:spPr bwMode="auto">
                <a:xfrm rot="-21600000">
                  <a:off x="3373" y="2122"/>
                  <a:ext cx="30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883" name="Group 342"/>
                <p:cNvGrpSpPr>
                  <a:grpSpLocks/>
                </p:cNvGrpSpPr>
                <p:nvPr/>
              </p:nvGrpSpPr>
              <p:grpSpPr bwMode="auto">
                <a:xfrm>
                  <a:off x="2206" y="131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024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497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2453" y="3202"/>
                      <a:ext cx="308" cy="27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8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2761" y="3202"/>
                      <a:ext cx="390" cy="27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9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2453" y="3017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02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2479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4372" y="3537"/>
                      <a:ext cx="154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0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4526" y="3537"/>
                      <a:ext cx="166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1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4372" y="3460"/>
                      <a:ext cx="319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2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4277" y="2828"/>
                      <a:ext cx="308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3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4585" y="2828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4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4277" y="2644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5" name="Line 3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7" y="2936"/>
                      <a:ext cx="95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6" name="Line 3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37" y="3075"/>
                      <a:ext cx="47" cy="5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7" name="Line 3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91" y="2936"/>
                      <a:ext cx="284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8" name="Oval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9" y="281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89" name="Oval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0" y="2859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0" name="Oval 3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9" y="292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1" name="Oval 3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7" y="2767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2" name="Oval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8" y="281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3" name="Oval 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8" y="2859"/>
                      <a:ext cx="4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4" name="Oval 3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2721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5" name="Oval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5" y="2767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96" name="Oval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86" y="2813"/>
                      <a:ext cx="47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467" name="Line 3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7" y="912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68" name="Line 3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5" y="1204"/>
                    <a:ext cx="0" cy="10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69" name="Line 3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5" y="912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029" name="Group 36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2476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2453" y="3168"/>
                      <a:ext cx="308" cy="2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77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2761" y="3168"/>
                      <a:ext cx="390" cy="2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78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2453" y="2983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471" name="Line 3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71" y="727"/>
                    <a:ext cx="0" cy="11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72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4757" y="2205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73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5065" y="2406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74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5455" y="2205"/>
                    <a:ext cx="0" cy="38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75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5171" y="1928"/>
                    <a:ext cx="0" cy="5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84" name="Group 378"/>
                <p:cNvGrpSpPr>
                  <a:grpSpLocks/>
                </p:cNvGrpSpPr>
                <p:nvPr/>
              </p:nvGrpSpPr>
              <p:grpSpPr bwMode="auto">
                <a:xfrm>
                  <a:off x="2393" y="2093"/>
                  <a:ext cx="432" cy="278"/>
                  <a:chOff x="2448" y="2976"/>
                  <a:chExt cx="672" cy="480"/>
                </a:xfrm>
              </p:grpSpPr>
              <p:sp>
                <p:nvSpPr>
                  <p:cNvPr id="2462" name="Freeform 379"/>
                  <p:cNvSpPr>
                    <a:spLocks/>
                  </p:cNvSpPr>
                  <p:nvPr/>
                </p:nvSpPr>
                <p:spPr bwMode="auto">
                  <a:xfrm>
                    <a:off x="2482" y="3165"/>
                    <a:ext cx="260" cy="29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63" name="Freeform 380"/>
                  <p:cNvSpPr>
                    <a:spLocks/>
                  </p:cNvSpPr>
                  <p:nvPr/>
                </p:nvSpPr>
                <p:spPr bwMode="auto">
                  <a:xfrm>
                    <a:off x="2742" y="3165"/>
                    <a:ext cx="379" cy="29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64" name="Freeform 381"/>
                  <p:cNvSpPr>
                    <a:spLocks/>
                  </p:cNvSpPr>
                  <p:nvPr/>
                </p:nvSpPr>
                <p:spPr bwMode="auto">
                  <a:xfrm>
                    <a:off x="2482" y="2981"/>
                    <a:ext cx="639" cy="18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326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825" y="1534"/>
                  <a:ext cx="0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886" name="Group 383"/>
                <p:cNvGrpSpPr>
                  <a:grpSpLocks/>
                </p:cNvGrpSpPr>
                <p:nvPr/>
              </p:nvGrpSpPr>
              <p:grpSpPr bwMode="auto">
                <a:xfrm>
                  <a:off x="2394" y="971"/>
                  <a:ext cx="1423" cy="733"/>
                  <a:chOff x="2396" y="875"/>
                  <a:chExt cx="1423" cy="733"/>
                </a:xfrm>
              </p:grpSpPr>
              <p:grpSp>
                <p:nvGrpSpPr>
                  <p:cNvPr id="53012" name="Group 384"/>
                  <p:cNvGrpSpPr>
                    <a:grpSpLocks/>
                  </p:cNvGrpSpPr>
                  <p:nvPr/>
                </p:nvGrpSpPr>
                <p:grpSpPr bwMode="auto">
                  <a:xfrm>
                    <a:off x="3387" y="875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2459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2453" y="3163"/>
                      <a:ext cx="308" cy="29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60" name="Freeform 386"/>
                    <p:cNvSpPr>
                      <a:spLocks/>
                    </p:cNvSpPr>
                    <p:nvPr/>
                  </p:nvSpPr>
                  <p:spPr bwMode="auto">
                    <a:xfrm>
                      <a:off x="2761" y="3163"/>
                      <a:ext cx="390" cy="29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61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2453" y="2979"/>
                      <a:ext cx="69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454" name="Line 3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7" y="876"/>
                    <a:ext cx="0" cy="6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014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2396" y="1330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2456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2480" y="3163"/>
                      <a:ext cx="284" cy="29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57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2764" y="3163"/>
                      <a:ext cx="390" cy="29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458" name="Freeform 392"/>
                    <p:cNvSpPr>
                      <a:spLocks/>
                    </p:cNvSpPr>
                    <p:nvPr/>
                  </p:nvSpPr>
                  <p:spPr bwMode="auto">
                    <a:xfrm>
                      <a:off x="2480" y="2978"/>
                      <a:ext cx="674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52887" name="Group 393"/>
                <p:cNvGrpSpPr>
                  <a:grpSpLocks/>
                </p:cNvGrpSpPr>
                <p:nvPr/>
              </p:nvGrpSpPr>
              <p:grpSpPr bwMode="auto">
                <a:xfrm>
                  <a:off x="2254" y="2152"/>
                  <a:ext cx="1377" cy="1048"/>
                  <a:chOff x="2256" y="2056"/>
                  <a:chExt cx="1377" cy="1048"/>
                </a:xfrm>
              </p:grpSpPr>
              <p:sp>
                <p:nvSpPr>
                  <p:cNvPr id="2364" name="Freeform 394"/>
                  <p:cNvSpPr>
                    <a:spLocks/>
                  </p:cNvSpPr>
                  <p:nvPr/>
                </p:nvSpPr>
                <p:spPr bwMode="auto">
                  <a:xfrm>
                    <a:off x="2257" y="2419"/>
                    <a:ext cx="1103" cy="669"/>
                  </a:xfrm>
                  <a:custGeom>
                    <a:avLst/>
                    <a:gdLst>
                      <a:gd name="T0" fmla="*/ 1104 w 1104"/>
                      <a:gd name="T1" fmla="*/ 0 h 672"/>
                      <a:gd name="T2" fmla="*/ 0 w 1104"/>
                      <a:gd name="T3" fmla="*/ 480 h 672"/>
                      <a:gd name="T4" fmla="*/ 0 w 1104"/>
                      <a:gd name="T5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04" h="672">
                        <a:moveTo>
                          <a:pt x="1104" y="0"/>
                        </a:moveTo>
                        <a:lnTo>
                          <a:pt x="0" y="480"/>
                        </a:lnTo>
                        <a:lnTo>
                          <a:pt x="0" y="67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65" name="Freeform 395"/>
                  <p:cNvSpPr>
                    <a:spLocks/>
                  </p:cNvSpPr>
                  <p:nvPr/>
                </p:nvSpPr>
                <p:spPr bwMode="auto">
                  <a:xfrm rot="-21600000">
                    <a:off x="3451" y="2392"/>
                    <a:ext cx="76" cy="6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66" name="Freeform 396"/>
                  <p:cNvSpPr>
                    <a:spLocks/>
                  </p:cNvSpPr>
                  <p:nvPr/>
                </p:nvSpPr>
                <p:spPr bwMode="auto">
                  <a:xfrm rot="-21600000">
                    <a:off x="3527" y="2392"/>
                    <a:ext cx="106" cy="6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67" name="Freeform 397"/>
                  <p:cNvSpPr>
                    <a:spLocks/>
                  </p:cNvSpPr>
                  <p:nvPr/>
                </p:nvSpPr>
                <p:spPr bwMode="auto">
                  <a:xfrm rot="-21600000">
                    <a:off x="3451" y="2347"/>
                    <a:ext cx="183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68" name="Line 3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2" y="2125"/>
                    <a:ext cx="30" cy="30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69" name="Freeform 399"/>
                  <p:cNvSpPr>
                    <a:spLocks/>
                  </p:cNvSpPr>
                  <p:nvPr/>
                </p:nvSpPr>
                <p:spPr bwMode="auto">
                  <a:xfrm rot="-21600000">
                    <a:off x="3200" y="2499"/>
                    <a:ext cx="84" cy="71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0" name="Freeform 400"/>
                  <p:cNvSpPr>
                    <a:spLocks/>
                  </p:cNvSpPr>
                  <p:nvPr/>
                </p:nvSpPr>
                <p:spPr bwMode="auto">
                  <a:xfrm rot="-21600000">
                    <a:off x="3284" y="2499"/>
                    <a:ext cx="106" cy="71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1" name="Freeform 401"/>
                  <p:cNvSpPr>
                    <a:spLocks/>
                  </p:cNvSpPr>
                  <p:nvPr/>
                </p:nvSpPr>
                <p:spPr bwMode="auto">
                  <a:xfrm rot="-21600000">
                    <a:off x="3200" y="2454"/>
                    <a:ext cx="190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2" name="Freeform 402"/>
                  <p:cNvSpPr>
                    <a:spLocks/>
                  </p:cNvSpPr>
                  <p:nvPr/>
                </p:nvSpPr>
                <p:spPr bwMode="auto">
                  <a:xfrm rot="-21600000">
                    <a:off x="3139" y="2098"/>
                    <a:ext cx="183" cy="16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3" name="Freeform 403"/>
                  <p:cNvSpPr>
                    <a:spLocks/>
                  </p:cNvSpPr>
                  <p:nvPr/>
                </p:nvSpPr>
                <p:spPr bwMode="auto">
                  <a:xfrm rot="-21600000">
                    <a:off x="3322" y="2098"/>
                    <a:ext cx="251" cy="16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4" name="Line 404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3139" y="2151"/>
                    <a:ext cx="61" cy="3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5" name="Line 4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1" y="2231"/>
                    <a:ext cx="3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6" name="Line 4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90" y="2151"/>
                    <a:ext cx="183" cy="3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7" name="Oval 40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31" y="2080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8" name="Oval 40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76" y="2107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79" name="Oval 40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14" y="2142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0" name="Oval 41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91" y="2053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1" name="Oval 41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37" y="2080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2" name="Oval 41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75" y="2116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3" name="Oval 41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06" y="2053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4" name="Oval 41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51" y="2089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5" name="Freeform 415"/>
                  <p:cNvSpPr>
                    <a:spLocks/>
                  </p:cNvSpPr>
                  <p:nvPr/>
                </p:nvSpPr>
                <p:spPr bwMode="auto">
                  <a:xfrm rot="-21600000">
                    <a:off x="2957" y="2615"/>
                    <a:ext cx="76" cy="6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6" name="Freeform 416"/>
                  <p:cNvSpPr>
                    <a:spLocks/>
                  </p:cNvSpPr>
                  <p:nvPr/>
                </p:nvSpPr>
                <p:spPr bwMode="auto">
                  <a:xfrm rot="-21600000">
                    <a:off x="3033" y="2615"/>
                    <a:ext cx="106" cy="6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7" name="Freeform 417"/>
                  <p:cNvSpPr>
                    <a:spLocks/>
                  </p:cNvSpPr>
                  <p:nvPr/>
                </p:nvSpPr>
                <p:spPr bwMode="auto">
                  <a:xfrm rot="-21600000">
                    <a:off x="2957" y="2570"/>
                    <a:ext cx="183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8" name="Freeform 418"/>
                  <p:cNvSpPr>
                    <a:spLocks/>
                  </p:cNvSpPr>
                  <p:nvPr/>
                </p:nvSpPr>
                <p:spPr bwMode="auto">
                  <a:xfrm rot="-21600000">
                    <a:off x="2888" y="2205"/>
                    <a:ext cx="190" cy="169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89" name="Freeform 419"/>
                  <p:cNvSpPr>
                    <a:spLocks/>
                  </p:cNvSpPr>
                  <p:nvPr/>
                </p:nvSpPr>
                <p:spPr bwMode="auto">
                  <a:xfrm rot="-21600000">
                    <a:off x="3078" y="2205"/>
                    <a:ext cx="243" cy="16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0" name="Freeform 420"/>
                  <p:cNvSpPr>
                    <a:spLocks/>
                  </p:cNvSpPr>
                  <p:nvPr/>
                </p:nvSpPr>
                <p:spPr bwMode="auto">
                  <a:xfrm rot="-21600000">
                    <a:off x="2888" y="2098"/>
                    <a:ext cx="434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1" name="Line 42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88" y="2267"/>
                    <a:ext cx="68" cy="3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2" name="Line 4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8" y="2347"/>
                    <a:ext cx="30" cy="30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3" name="Line 4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9" y="2267"/>
                    <a:ext cx="183" cy="3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4" name="Oval 42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87" y="2196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5" name="Oval 42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25" y="2223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6" name="Oval 42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63" y="2258"/>
                    <a:ext cx="3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7" name="Oval 42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48" y="2169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8" name="Oval 42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86" y="2196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99" name="Oval 42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32" y="2223"/>
                    <a:ext cx="30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0" name="Oval 43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17" y="2133"/>
                    <a:ext cx="30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1" name="Oval 43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62" y="2169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2" name="Oval 43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00" y="2196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3" name="Freeform 433"/>
                  <p:cNvSpPr>
                    <a:spLocks/>
                  </p:cNvSpPr>
                  <p:nvPr/>
                </p:nvSpPr>
                <p:spPr bwMode="auto">
                  <a:xfrm rot="-21600000">
                    <a:off x="2706" y="2731"/>
                    <a:ext cx="76" cy="71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4" name="Freeform 434"/>
                  <p:cNvSpPr>
                    <a:spLocks/>
                  </p:cNvSpPr>
                  <p:nvPr/>
                </p:nvSpPr>
                <p:spPr bwMode="auto">
                  <a:xfrm rot="-21600000">
                    <a:off x="2782" y="2731"/>
                    <a:ext cx="106" cy="71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5" name="Freeform 435"/>
                  <p:cNvSpPr>
                    <a:spLocks/>
                  </p:cNvSpPr>
                  <p:nvPr/>
                </p:nvSpPr>
                <p:spPr bwMode="auto">
                  <a:xfrm rot="-21600000">
                    <a:off x="2706" y="2686"/>
                    <a:ext cx="183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6" name="Freeform 436"/>
                  <p:cNvSpPr>
                    <a:spLocks/>
                  </p:cNvSpPr>
                  <p:nvPr/>
                </p:nvSpPr>
                <p:spPr bwMode="auto">
                  <a:xfrm rot="-21600000">
                    <a:off x="2645" y="2330"/>
                    <a:ext cx="183" cy="169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7" name="Freeform 437"/>
                  <p:cNvSpPr>
                    <a:spLocks/>
                  </p:cNvSpPr>
                  <p:nvPr/>
                </p:nvSpPr>
                <p:spPr bwMode="auto">
                  <a:xfrm rot="-21600000">
                    <a:off x="2827" y="2330"/>
                    <a:ext cx="251" cy="16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8" name="Freeform 438"/>
                  <p:cNvSpPr>
                    <a:spLocks/>
                  </p:cNvSpPr>
                  <p:nvPr/>
                </p:nvSpPr>
                <p:spPr bwMode="auto">
                  <a:xfrm rot="-21600000">
                    <a:off x="2645" y="2214"/>
                    <a:ext cx="434" cy="11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09" name="Line 439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645" y="2383"/>
                    <a:ext cx="61" cy="3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0" name="Line 4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7" y="2463"/>
                    <a:ext cx="3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1" name="Line 4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8" y="2383"/>
                    <a:ext cx="190" cy="3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2" name="Oval 44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36" y="2312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3" name="Oval 44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74" y="2338"/>
                    <a:ext cx="38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4" name="Oval 44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20" y="2374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5" name="Oval 44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97" y="2285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6" name="Oval 44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43" y="2312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7" name="Oval 44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81" y="2347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8" name="Oval 44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73" y="2258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19" name="Oval 44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11" y="2285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0" name="Oval 45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49" y="2321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1" name="Freeform 451"/>
                  <p:cNvSpPr>
                    <a:spLocks/>
                  </p:cNvSpPr>
                  <p:nvPr/>
                </p:nvSpPr>
                <p:spPr bwMode="auto">
                  <a:xfrm rot="-21600000">
                    <a:off x="2455" y="2847"/>
                    <a:ext cx="84" cy="6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2" name="Freeform 452"/>
                  <p:cNvSpPr>
                    <a:spLocks/>
                  </p:cNvSpPr>
                  <p:nvPr/>
                </p:nvSpPr>
                <p:spPr bwMode="auto">
                  <a:xfrm rot="-21600000">
                    <a:off x="2538" y="2847"/>
                    <a:ext cx="106" cy="6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3" name="Freeform 453"/>
                  <p:cNvSpPr>
                    <a:spLocks/>
                  </p:cNvSpPr>
                  <p:nvPr/>
                </p:nvSpPr>
                <p:spPr bwMode="auto">
                  <a:xfrm rot="-21600000">
                    <a:off x="2455" y="2802"/>
                    <a:ext cx="190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4" name="Freeform 454"/>
                  <p:cNvSpPr>
                    <a:spLocks/>
                  </p:cNvSpPr>
                  <p:nvPr/>
                </p:nvSpPr>
                <p:spPr bwMode="auto">
                  <a:xfrm rot="-21600000">
                    <a:off x="2394" y="2437"/>
                    <a:ext cx="183" cy="169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5" name="Freeform 455"/>
                  <p:cNvSpPr>
                    <a:spLocks/>
                  </p:cNvSpPr>
                  <p:nvPr/>
                </p:nvSpPr>
                <p:spPr bwMode="auto">
                  <a:xfrm rot="-21600000">
                    <a:off x="2576" y="2437"/>
                    <a:ext cx="251" cy="16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6" name="Freeform 456"/>
                  <p:cNvSpPr>
                    <a:spLocks/>
                  </p:cNvSpPr>
                  <p:nvPr/>
                </p:nvSpPr>
                <p:spPr bwMode="auto">
                  <a:xfrm rot="-21600000">
                    <a:off x="2394" y="2330"/>
                    <a:ext cx="434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7" name="Line 457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4" y="2499"/>
                    <a:ext cx="61" cy="3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8" name="Line 4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6" y="2579"/>
                    <a:ext cx="30" cy="30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29" name="Line 4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5" y="2499"/>
                    <a:ext cx="183" cy="3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0" name="Oval 46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485" y="2428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1" name="Oval 46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31" y="2454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2" name="Oval 46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69" y="2490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3" name="Oval 46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46" y="2401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4" name="Oval 46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92" y="2428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5" name="Oval 46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30" y="2454"/>
                    <a:ext cx="30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6" name="Oval 46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22" y="2374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7" name="Oval 46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60" y="2401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8" name="Oval 46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06" y="2428"/>
                    <a:ext cx="30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39" name="Line 469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4" y="2187"/>
                    <a:ext cx="0" cy="22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0" name="Line 470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584" y="2303"/>
                    <a:ext cx="0" cy="22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1" name="Line 47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27" y="2187"/>
                    <a:ext cx="0" cy="22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2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3497" y="2454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3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3238" y="2552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4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3002" y="2668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5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2759" y="2793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6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2599" y="2873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7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3314" y="2303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8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3056" y="2401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49" name="Line 479"/>
                  <p:cNvSpPr>
                    <a:spLocks noChangeShapeType="1"/>
                  </p:cNvSpPr>
                  <p:nvPr/>
                </p:nvSpPr>
                <p:spPr bwMode="auto">
                  <a:xfrm>
                    <a:off x="2820" y="2517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50" name="Line 480"/>
                  <p:cNvSpPr>
                    <a:spLocks noChangeShapeType="1"/>
                  </p:cNvSpPr>
                  <p:nvPr/>
                </p:nvSpPr>
                <p:spPr bwMode="auto">
                  <a:xfrm>
                    <a:off x="2554" y="2633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51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2318" y="2784"/>
                    <a:ext cx="0" cy="8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452" name="Freeform 482"/>
                  <p:cNvSpPr>
                    <a:spLocks/>
                  </p:cNvSpPr>
                  <p:nvPr/>
                </p:nvSpPr>
                <p:spPr bwMode="auto">
                  <a:xfrm>
                    <a:off x="2546" y="2579"/>
                    <a:ext cx="1057" cy="526"/>
                  </a:xfrm>
                  <a:custGeom>
                    <a:avLst/>
                    <a:gdLst>
                      <a:gd name="T0" fmla="*/ 1056 w 1056"/>
                      <a:gd name="T1" fmla="*/ 0 h 528"/>
                      <a:gd name="T2" fmla="*/ 0 w 1056"/>
                      <a:gd name="T3" fmla="*/ 480 h 528"/>
                      <a:gd name="T4" fmla="*/ 0 w 1056"/>
                      <a:gd name="T5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56" h="528">
                        <a:moveTo>
                          <a:pt x="1056" y="0"/>
                        </a:moveTo>
                        <a:lnTo>
                          <a:pt x="0" y="480"/>
                        </a:lnTo>
                        <a:lnTo>
                          <a:pt x="0" y="52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329" name="Line 483"/>
                <p:cNvSpPr>
                  <a:spLocks noChangeShapeType="1"/>
                </p:cNvSpPr>
                <p:nvPr/>
              </p:nvSpPr>
              <p:spPr bwMode="auto">
                <a:xfrm rot="-21600000">
                  <a:off x="2643" y="2122"/>
                  <a:ext cx="0" cy="30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30" name="Freeform 484"/>
                <p:cNvSpPr>
                  <a:spLocks/>
                </p:cNvSpPr>
                <p:nvPr/>
              </p:nvSpPr>
              <p:spPr bwMode="auto">
                <a:xfrm>
                  <a:off x="2308" y="1980"/>
                  <a:ext cx="145" cy="241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31" name="Freeform 485"/>
                <p:cNvSpPr>
                  <a:spLocks/>
                </p:cNvSpPr>
                <p:nvPr/>
              </p:nvSpPr>
              <p:spPr bwMode="auto">
                <a:xfrm>
                  <a:off x="2323" y="1998"/>
                  <a:ext cx="99" cy="196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332" name="Freeform 486"/>
                <p:cNvSpPr>
                  <a:spLocks/>
                </p:cNvSpPr>
                <p:nvPr/>
              </p:nvSpPr>
              <p:spPr bwMode="auto">
                <a:xfrm>
                  <a:off x="2574" y="1079"/>
                  <a:ext cx="1247" cy="1578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892" name="Group 487"/>
                <p:cNvGrpSpPr>
                  <a:grpSpLocks/>
                </p:cNvGrpSpPr>
                <p:nvPr/>
              </p:nvGrpSpPr>
              <p:grpSpPr bwMode="auto">
                <a:xfrm>
                  <a:off x="2638" y="18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918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362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2690" y="1777"/>
                      <a:ext cx="145" cy="214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363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1" y="1857"/>
                      <a:ext cx="4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360" name="Freeform 491"/>
                  <p:cNvSpPr>
                    <a:spLocks/>
                  </p:cNvSpPr>
                  <p:nvPr/>
                </p:nvSpPr>
                <p:spPr bwMode="auto">
                  <a:xfrm>
                    <a:off x="2705" y="1741"/>
                    <a:ext cx="129" cy="339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61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1875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93" name="Group 493"/>
                <p:cNvGrpSpPr>
                  <a:grpSpLocks/>
                </p:cNvGrpSpPr>
                <p:nvPr/>
              </p:nvGrpSpPr>
              <p:grpSpPr bwMode="auto">
                <a:xfrm>
                  <a:off x="2878" y="172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913" name="Group 494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357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2686" y="1778"/>
                      <a:ext cx="167" cy="214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358" name="Line 4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7" y="1858"/>
                      <a:ext cx="6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355" name="Freeform 497"/>
                  <p:cNvSpPr>
                    <a:spLocks/>
                  </p:cNvSpPr>
                  <p:nvPr/>
                </p:nvSpPr>
                <p:spPr bwMode="auto">
                  <a:xfrm>
                    <a:off x="2686" y="1742"/>
                    <a:ext cx="167" cy="339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56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2800" y="1876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94" name="Group 499"/>
                <p:cNvGrpSpPr>
                  <a:grpSpLocks/>
                </p:cNvGrpSpPr>
                <p:nvPr/>
              </p:nvGrpSpPr>
              <p:grpSpPr bwMode="auto">
                <a:xfrm>
                  <a:off x="3131" y="1632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908" name="Group 500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352" name="Freeform 501"/>
                    <p:cNvSpPr>
                      <a:spLocks/>
                    </p:cNvSpPr>
                    <p:nvPr/>
                  </p:nvSpPr>
                  <p:spPr bwMode="auto">
                    <a:xfrm>
                      <a:off x="2691" y="1776"/>
                      <a:ext cx="152" cy="196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353" name="Line 5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1856"/>
                      <a:ext cx="5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350" name="Freeform 503"/>
                  <p:cNvSpPr>
                    <a:spLocks/>
                  </p:cNvSpPr>
                  <p:nvPr/>
                </p:nvSpPr>
                <p:spPr bwMode="auto">
                  <a:xfrm>
                    <a:off x="2707" y="1740"/>
                    <a:ext cx="145" cy="339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51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2805" y="1874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95" name="Group 505"/>
                <p:cNvGrpSpPr>
                  <a:grpSpLocks/>
                </p:cNvGrpSpPr>
                <p:nvPr/>
              </p:nvGrpSpPr>
              <p:grpSpPr bwMode="auto">
                <a:xfrm>
                  <a:off x="3355" y="15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903" name="Group 506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347" name="Freeform 507"/>
                    <p:cNvSpPr>
                      <a:spLocks/>
                    </p:cNvSpPr>
                    <p:nvPr/>
                  </p:nvSpPr>
                  <p:spPr bwMode="auto">
                    <a:xfrm>
                      <a:off x="2688" y="1774"/>
                      <a:ext cx="145" cy="196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348" name="Line 5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9" y="1854"/>
                      <a:ext cx="4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345" name="Freeform 509"/>
                  <p:cNvSpPr>
                    <a:spLocks/>
                  </p:cNvSpPr>
                  <p:nvPr/>
                </p:nvSpPr>
                <p:spPr bwMode="auto">
                  <a:xfrm>
                    <a:off x="2688" y="1738"/>
                    <a:ext cx="145" cy="339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46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2787" y="1872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896" name="Group 511"/>
                <p:cNvGrpSpPr>
                  <a:grpSpLocks/>
                </p:cNvGrpSpPr>
                <p:nvPr/>
              </p:nvGrpSpPr>
              <p:grpSpPr bwMode="auto">
                <a:xfrm>
                  <a:off x="3598" y="140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898" name="Group 512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342" name="Freeform 513"/>
                    <p:cNvSpPr>
                      <a:spLocks/>
                    </p:cNvSpPr>
                    <p:nvPr/>
                  </p:nvSpPr>
                  <p:spPr bwMode="auto">
                    <a:xfrm>
                      <a:off x="2688" y="1777"/>
                      <a:ext cx="145" cy="214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343" name="Line 5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0" y="1857"/>
                      <a:ext cx="4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340" name="Freeform 515"/>
                  <p:cNvSpPr>
                    <a:spLocks/>
                  </p:cNvSpPr>
                  <p:nvPr/>
                </p:nvSpPr>
                <p:spPr bwMode="auto">
                  <a:xfrm>
                    <a:off x="2688" y="1741"/>
                    <a:ext cx="145" cy="339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341" name="Line 516"/>
                  <p:cNvSpPr>
                    <a:spLocks noChangeShapeType="1"/>
                  </p:cNvSpPr>
                  <p:nvPr/>
                </p:nvSpPr>
                <p:spPr bwMode="auto">
                  <a:xfrm>
                    <a:off x="2787" y="1875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338" name="Freeform 517"/>
                <p:cNvSpPr>
                  <a:spLocks/>
                </p:cNvSpPr>
                <p:nvPr/>
              </p:nvSpPr>
              <p:spPr bwMode="auto">
                <a:xfrm>
                  <a:off x="2696" y="964"/>
                  <a:ext cx="920" cy="481"/>
                </a:xfrm>
                <a:custGeom>
                  <a:avLst/>
                  <a:gdLst>
                    <a:gd name="T0" fmla="*/ 0 w 912"/>
                    <a:gd name="T1" fmla="*/ 240 h 480"/>
                    <a:gd name="T2" fmla="*/ 384 w 912"/>
                    <a:gd name="T3" fmla="*/ 480 h 480"/>
                    <a:gd name="T4" fmla="*/ 912 w 912"/>
                    <a:gd name="T5" fmla="*/ 240 h 480"/>
                    <a:gd name="T6" fmla="*/ 528 w 912"/>
                    <a:gd name="T7" fmla="*/ 0 h 480"/>
                    <a:gd name="T8" fmla="*/ 0 w 912"/>
                    <a:gd name="T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2" h="480">
                      <a:moveTo>
                        <a:pt x="0" y="240"/>
                      </a:moveTo>
                      <a:lnTo>
                        <a:pt x="384" y="480"/>
                      </a:lnTo>
                      <a:lnTo>
                        <a:pt x="912" y="240"/>
                      </a:lnTo>
                      <a:lnTo>
                        <a:pt x="528" y="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2284" name="Line 518"/>
              <p:cNvSpPr>
                <a:spLocks noChangeShapeType="1"/>
              </p:cNvSpPr>
              <p:nvPr/>
            </p:nvSpPr>
            <p:spPr bwMode="auto">
              <a:xfrm>
                <a:off x="2045" y="2746"/>
                <a:ext cx="3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238" name="Line 519"/>
            <p:cNvSpPr>
              <a:spLocks noChangeShapeType="1"/>
            </p:cNvSpPr>
            <p:nvPr/>
          </p:nvSpPr>
          <p:spPr bwMode="auto">
            <a:xfrm>
              <a:off x="2939" y="1655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39" name="Line 520"/>
            <p:cNvSpPr>
              <a:spLocks noChangeShapeType="1"/>
            </p:cNvSpPr>
            <p:nvPr/>
          </p:nvSpPr>
          <p:spPr bwMode="auto">
            <a:xfrm flipV="1">
              <a:off x="1514" y="1841"/>
              <a:ext cx="0" cy="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0" name="Line 521"/>
            <p:cNvSpPr>
              <a:spLocks noChangeShapeType="1"/>
            </p:cNvSpPr>
            <p:nvPr/>
          </p:nvSpPr>
          <p:spPr bwMode="auto">
            <a:xfrm flipV="1">
              <a:off x="1343" y="1841"/>
              <a:ext cx="0" cy="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2800" name="Group 522"/>
            <p:cNvGrpSpPr>
              <a:grpSpLocks/>
            </p:cNvGrpSpPr>
            <p:nvPr/>
          </p:nvGrpSpPr>
          <p:grpSpPr bwMode="auto">
            <a:xfrm>
              <a:off x="1104" y="1906"/>
              <a:ext cx="518" cy="307"/>
              <a:chOff x="2687" y="2137"/>
              <a:chExt cx="836" cy="574"/>
            </a:xfrm>
          </p:grpSpPr>
          <p:grpSp>
            <p:nvGrpSpPr>
              <p:cNvPr id="52818" name="Group 523"/>
              <p:cNvGrpSpPr>
                <a:grpSpLocks/>
              </p:cNvGrpSpPr>
              <p:nvPr/>
            </p:nvGrpSpPr>
            <p:grpSpPr bwMode="auto">
              <a:xfrm>
                <a:off x="2688" y="2137"/>
                <a:ext cx="192" cy="480"/>
                <a:chOff x="4560" y="2544"/>
                <a:chExt cx="192" cy="480"/>
              </a:xfrm>
            </p:grpSpPr>
            <p:sp>
              <p:nvSpPr>
                <p:cNvPr id="2281" name="Rectangle 524"/>
                <p:cNvSpPr>
                  <a:spLocks noChangeArrowheads="1"/>
                </p:cNvSpPr>
                <p:nvPr/>
              </p:nvSpPr>
              <p:spPr bwMode="auto">
                <a:xfrm>
                  <a:off x="4562" y="2545"/>
                  <a:ext cx="19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82" name="AutoShape 525"/>
                <p:cNvSpPr>
                  <a:spLocks noChangeArrowheads="1"/>
                </p:cNvSpPr>
                <p:nvPr/>
              </p:nvSpPr>
              <p:spPr bwMode="auto">
                <a:xfrm flipV="1">
                  <a:off x="4562" y="2881"/>
                  <a:ext cx="192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819" name="Group 526"/>
              <p:cNvGrpSpPr>
                <a:grpSpLocks/>
              </p:cNvGrpSpPr>
              <p:nvPr/>
            </p:nvGrpSpPr>
            <p:grpSpPr bwMode="auto">
              <a:xfrm>
                <a:off x="2976" y="2137"/>
                <a:ext cx="192" cy="480"/>
                <a:chOff x="4560" y="2544"/>
                <a:chExt cx="192" cy="480"/>
              </a:xfrm>
            </p:grpSpPr>
            <p:sp>
              <p:nvSpPr>
                <p:cNvPr id="2279" name="Rectangle 527"/>
                <p:cNvSpPr>
                  <a:spLocks noChangeArrowheads="1"/>
                </p:cNvSpPr>
                <p:nvPr/>
              </p:nvSpPr>
              <p:spPr bwMode="auto">
                <a:xfrm>
                  <a:off x="4565" y="2545"/>
                  <a:ext cx="19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80" name="AutoShape 528"/>
                <p:cNvSpPr>
                  <a:spLocks noChangeArrowheads="1"/>
                </p:cNvSpPr>
                <p:nvPr/>
              </p:nvSpPr>
              <p:spPr bwMode="auto">
                <a:xfrm flipV="1">
                  <a:off x="4563" y="2881"/>
                  <a:ext cx="192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820" name="Group 529"/>
              <p:cNvGrpSpPr>
                <a:grpSpLocks/>
              </p:cNvGrpSpPr>
              <p:nvPr/>
            </p:nvGrpSpPr>
            <p:grpSpPr bwMode="auto">
              <a:xfrm>
                <a:off x="3264" y="2137"/>
                <a:ext cx="192" cy="480"/>
                <a:chOff x="4560" y="2544"/>
                <a:chExt cx="192" cy="480"/>
              </a:xfrm>
            </p:grpSpPr>
            <p:sp>
              <p:nvSpPr>
                <p:cNvPr id="2277" name="Rectangle 530"/>
                <p:cNvSpPr>
                  <a:spLocks noChangeArrowheads="1"/>
                </p:cNvSpPr>
                <p:nvPr/>
              </p:nvSpPr>
              <p:spPr bwMode="auto">
                <a:xfrm>
                  <a:off x="4565" y="2545"/>
                  <a:ext cx="19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78" name="AutoShape 531"/>
                <p:cNvSpPr>
                  <a:spLocks noChangeArrowheads="1"/>
                </p:cNvSpPr>
                <p:nvPr/>
              </p:nvSpPr>
              <p:spPr bwMode="auto">
                <a:xfrm flipV="1">
                  <a:off x="4563" y="2881"/>
                  <a:ext cx="192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821" name="Group 532"/>
              <p:cNvGrpSpPr>
                <a:grpSpLocks/>
              </p:cNvGrpSpPr>
              <p:nvPr/>
            </p:nvGrpSpPr>
            <p:grpSpPr bwMode="auto">
              <a:xfrm>
                <a:off x="2687" y="2592"/>
                <a:ext cx="259" cy="119"/>
                <a:chOff x="2735" y="2592"/>
                <a:chExt cx="259" cy="119"/>
              </a:xfrm>
            </p:grpSpPr>
            <p:sp>
              <p:nvSpPr>
                <p:cNvPr id="2273" name="Rectangle 533"/>
                <p:cNvSpPr>
                  <a:spLocks noChangeArrowheads="1"/>
                </p:cNvSpPr>
                <p:nvPr/>
              </p:nvSpPr>
              <p:spPr bwMode="auto">
                <a:xfrm rot="-5055">
                  <a:off x="2752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74" name="Oval 534"/>
                <p:cNvSpPr>
                  <a:spLocks noChangeArrowheads="1"/>
                </p:cNvSpPr>
                <p:nvPr/>
              </p:nvSpPr>
              <p:spPr bwMode="auto">
                <a:xfrm rot="-5055">
                  <a:off x="2946" y="2592"/>
                  <a:ext cx="43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75" name="Oval 535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76" name="AutoShape 536"/>
                <p:cNvSpPr>
                  <a:spLocks noChangeArrowheads="1"/>
                </p:cNvSpPr>
                <p:nvPr/>
              </p:nvSpPr>
              <p:spPr bwMode="auto">
                <a:xfrm>
                  <a:off x="2862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822" name="Group 537"/>
              <p:cNvGrpSpPr>
                <a:grpSpLocks/>
              </p:cNvGrpSpPr>
              <p:nvPr/>
            </p:nvGrpSpPr>
            <p:grpSpPr bwMode="auto">
              <a:xfrm>
                <a:off x="2976" y="2592"/>
                <a:ext cx="259" cy="119"/>
                <a:chOff x="2735" y="2592"/>
                <a:chExt cx="259" cy="119"/>
              </a:xfrm>
            </p:grpSpPr>
            <p:sp>
              <p:nvSpPr>
                <p:cNvPr id="2269" name="Rectangle 538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70" name="Oval 539"/>
                <p:cNvSpPr>
                  <a:spLocks noChangeArrowheads="1"/>
                </p:cNvSpPr>
                <p:nvPr/>
              </p:nvSpPr>
              <p:spPr bwMode="auto">
                <a:xfrm rot="-5055">
                  <a:off x="2951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71" name="Oval 540"/>
                <p:cNvSpPr>
                  <a:spLocks noChangeArrowheads="1"/>
                </p:cNvSpPr>
                <p:nvPr/>
              </p:nvSpPr>
              <p:spPr bwMode="auto">
                <a:xfrm rot="-5055">
                  <a:off x="2740" y="2592"/>
                  <a:ext cx="43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72" name="AutoShape 541"/>
                <p:cNvSpPr>
                  <a:spLocks noChangeArrowheads="1"/>
                </p:cNvSpPr>
                <p:nvPr/>
              </p:nvSpPr>
              <p:spPr bwMode="auto">
                <a:xfrm>
                  <a:off x="2863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823" name="Group 542"/>
              <p:cNvGrpSpPr>
                <a:grpSpLocks/>
              </p:cNvGrpSpPr>
              <p:nvPr/>
            </p:nvGrpSpPr>
            <p:grpSpPr bwMode="auto">
              <a:xfrm>
                <a:off x="3264" y="2592"/>
                <a:ext cx="259" cy="119"/>
                <a:chOff x="2735" y="2592"/>
                <a:chExt cx="259" cy="119"/>
              </a:xfrm>
            </p:grpSpPr>
            <p:sp>
              <p:nvSpPr>
                <p:cNvPr id="2265" name="Rectangle 543"/>
                <p:cNvSpPr>
                  <a:spLocks noChangeArrowheads="1"/>
                </p:cNvSpPr>
                <p:nvPr/>
              </p:nvSpPr>
              <p:spPr bwMode="auto">
                <a:xfrm rot="-5055">
                  <a:off x="2758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66" name="Oval 544"/>
                <p:cNvSpPr>
                  <a:spLocks noChangeArrowheads="1"/>
                </p:cNvSpPr>
                <p:nvPr/>
              </p:nvSpPr>
              <p:spPr bwMode="auto">
                <a:xfrm rot="-5055">
                  <a:off x="2952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67" name="Oval 545"/>
                <p:cNvSpPr>
                  <a:spLocks noChangeArrowheads="1"/>
                </p:cNvSpPr>
                <p:nvPr/>
              </p:nvSpPr>
              <p:spPr bwMode="auto">
                <a:xfrm rot="-5055">
                  <a:off x="2740" y="2592"/>
                  <a:ext cx="43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68" name="AutoShape 546"/>
                <p:cNvSpPr>
                  <a:spLocks noChangeArrowheads="1"/>
                </p:cNvSpPr>
                <p:nvPr/>
              </p:nvSpPr>
              <p:spPr bwMode="auto">
                <a:xfrm>
                  <a:off x="2865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2242" name="Line 547"/>
            <p:cNvSpPr>
              <a:spLocks noChangeShapeType="1"/>
            </p:cNvSpPr>
            <p:nvPr/>
          </p:nvSpPr>
          <p:spPr bwMode="auto">
            <a:xfrm>
              <a:off x="1609" y="2217"/>
              <a:ext cx="4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3" name="Line 548"/>
            <p:cNvSpPr>
              <a:spLocks noChangeShapeType="1"/>
            </p:cNvSpPr>
            <p:nvPr/>
          </p:nvSpPr>
          <p:spPr bwMode="auto">
            <a:xfrm flipH="1" flipV="1">
              <a:off x="1163" y="1841"/>
              <a:ext cx="3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4" name="Line 549"/>
            <p:cNvSpPr>
              <a:spLocks noChangeShapeType="1"/>
            </p:cNvSpPr>
            <p:nvPr/>
          </p:nvSpPr>
          <p:spPr bwMode="auto">
            <a:xfrm flipV="1">
              <a:off x="1174" y="1841"/>
              <a:ext cx="0" cy="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5" name="Freeform 550"/>
            <p:cNvSpPr>
              <a:spLocks/>
            </p:cNvSpPr>
            <p:nvPr/>
          </p:nvSpPr>
          <p:spPr bwMode="auto">
            <a:xfrm flipH="1">
              <a:off x="2332" y="1701"/>
              <a:ext cx="86" cy="144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6" name="Line 551"/>
            <p:cNvSpPr>
              <a:spLocks noChangeShapeType="1"/>
            </p:cNvSpPr>
            <p:nvPr/>
          </p:nvSpPr>
          <p:spPr bwMode="auto">
            <a:xfrm>
              <a:off x="2127" y="1709"/>
              <a:ext cx="2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7" name="Line 552"/>
            <p:cNvSpPr>
              <a:spLocks noChangeShapeType="1"/>
            </p:cNvSpPr>
            <p:nvPr/>
          </p:nvSpPr>
          <p:spPr bwMode="auto">
            <a:xfrm flipH="1" flipV="1">
              <a:off x="2375" y="1467"/>
              <a:ext cx="0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8" name="Line 553"/>
            <p:cNvSpPr>
              <a:spLocks noChangeShapeType="1"/>
            </p:cNvSpPr>
            <p:nvPr/>
          </p:nvSpPr>
          <p:spPr bwMode="auto">
            <a:xfrm>
              <a:off x="2367" y="1476"/>
              <a:ext cx="2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49" name="Line 554"/>
            <p:cNvSpPr>
              <a:spLocks noChangeShapeType="1"/>
            </p:cNvSpPr>
            <p:nvPr/>
          </p:nvSpPr>
          <p:spPr bwMode="auto">
            <a:xfrm>
              <a:off x="2375" y="1827"/>
              <a:ext cx="0" cy="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0" name="Line 555"/>
            <p:cNvSpPr>
              <a:spLocks noChangeShapeType="1"/>
            </p:cNvSpPr>
            <p:nvPr/>
          </p:nvSpPr>
          <p:spPr bwMode="auto">
            <a:xfrm>
              <a:off x="2939" y="2018"/>
              <a:ext cx="4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1" name="Line 556"/>
            <p:cNvSpPr>
              <a:spLocks noChangeShapeType="1"/>
            </p:cNvSpPr>
            <p:nvPr/>
          </p:nvSpPr>
          <p:spPr bwMode="auto">
            <a:xfrm>
              <a:off x="3559" y="2018"/>
              <a:ext cx="1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2" name="Line 557"/>
            <p:cNvSpPr>
              <a:spLocks noChangeShapeType="1"/>
            </p:cNvSpPr>
            <p:nvPr/>
          </p:nvSpPr>
          <p:spPr bwMode="auto">
            <a:xfrm>
              <a:off x="4412" y="1159"/>
              <a:ext cx="0" cy="5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3" name="Line 558"/>
            <p:cNvSpPr>
              <a:spLocks noChangeShapeType="1"/>
            </p:cNvSpPr>
            <p:nvPr/>
          </p:nvSpPr>
          <p:spPr bwMode="auto">
            <a:xfrm>
              <a:off x="2389" y="1159"/>
              <a:ext cx="2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4" name="Line 559"/>
            <p:cNvSpPr>
              <a:spLocks noChangeShapeType="1"/>
            </p:cNvSpPr>
            <p:nvPr/>
          </p:nvSpPr>
          <p:spPr bwMode="auto">
            <a:xfrm>
              <a:off x="1850" y="1159"/>
              <a:ext cx="0" cy="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5" name="Line 560"/>
            <p:cNvSpPr>
              <a:spLocks noChangeShapeType="1"/>
            </p:cNvSpPr>
            <p:nvPr/>
          </p:nvSpPr>
          <p:spPr bwMode="auto">
            <a:xfrm flipH="1">
              <a:off x="1843" y="2302"/>
              <a:ext cx="2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6" name="Line 561"/>
            <p:cNvSpPr>
              <a:spLocks noChangeShapeType="1"/>
            </p:cNvSpPr>
            <p:nvPr/>
          </p:nvSpPr>
          <p:spPr bwMode="auto">
            <a:xfrm>
              <a:off x="1850" y="2255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7" name="Line 562"/>
            <p:cNvSpPr>
              <a:spLocks noChangeShapeType="1"/>
            </p:cNvSpPr>
            <p:nvPr/>
          </p:nvSpPr>
          <p:spPr bwMode="auto">
            <a:xfrm flipH="1" flipV="1">
              <a:off x="2381" y="1152"/>
              <a:ext cx="0" cy="324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58" name="Line 563"/>
            <p:cNvSpPr>
              <a:spLocks noChangeShapeType="1"/>
            </p:cNvSpPr>
            <p:nvPr/>
          </p:nvSpPr>
          <p:spPr bwMode="auto">
            <a:xfrm>
              <a:off x="1840" y="1159"/>
              <a:ext cx="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2230" name="Group 565"/>
          <p:cNvGrpSpPr>
            <a:grpSpLocks/>
          </p:cNvGrpSpPr>
          <p:nvPr/>
        </p:nvGrpSpPr>
        <p:grpSpPr bwMode="auto">
          <a:xfrm>
            <a:off x="849313" y="4437063"/>
            <a:ext cx="5916612" cy="1944687"/>
            <a:chOff x="1200" y="2736"/>
            <a:chExt cx="4416" cy="1296"/>
          </a:xfrm>
        </p:grpSpPr>
        <p:sp>
          <p:nvSpPr>
            <p:cNvPr id="2779" name="Line 566"/>
            <p:cNvSpPr>
              <a:spLocks noChangeShapeType="1"/>
            </p:cNvSpPr>
            <p:nvPr/>
          </p:nvSpPr>
          <p:spPr bwMode="auto">
            <a:xfrm>
              <a:off x="2450" y="3806"/>
              <a:ext cx="1062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80" name="Freeform 567"/>
            <p:cNvSpPr>
              <a:spLocks/>
            </p:cNvSpPr>
            <p:nvPr/>
          </p:nvSpPr>
          <p:spPr bwMode="auto">
            <a:xfrm>
              <a:off x="3505" y="2838"/>
              <a:ext cx="105" cy="1036"/>
            </a:xfrm>
            <a:custGeom>
              <a:avLst/>
              <a:gdLst>
                <a:gd name="T0" fmla="*/ 96 w 144"/>
                <a:gd name="T1" fmla="*/ 816 h 816"/>
                <a:gd name="T2" fmla="*/ 96 w 144"/>
                <a:gd name="T3" fmla="*/ 48 h 816"/>
                <a:gd name="T4" fmla="*/ 144 w 144"/>
                <a:gd name="T5" fmla="*/ 48 h 816"/>
                <a:gd name="T6" fmla="*/ 96 w 144"/>
                <a:gd name="T7" fmla="*/ 0 h 816"/>
                <a:gd name="T8" fmla="*/ 48 w 144"/>
                <a:gd name="T9" fmla="*/ 0 h 816"/>
                <a:gd name="T10" fmla="*/ 48 w 144"/>
                <a:gd name="T11" fmla="*/ 768 h 816"/>
                <a:gd name="T12" fmla="*/ 0 w 144"/>
                <a:gd name="T13" fmla="*/ 768 h 816"/>
                <a:gd name="T14" fmla="*/ 48 w 144"/>
                <a:gd name="T15" fmla="*/ 816 h 816"/>
                <a:gd name="T16" fmla="*/ 96 w 144"/>
                <a:gd name="T1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16">
                  <a:moveTo>
                    <a:pt x="96" y="816"/>
                  </a:moveTo>
                  <a:lnTo>
                    <a:pt x="96" y="48"/>
                  </a:lnTo>
                  <a:lnTo>
                    <a:pt x="144" y="4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48" y="816"/>
                  </a:lnTo>
                  <a:lnTo>
                    <a:pt x="96" y="81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81" name="Line 568"/>
            <p:cNvSpPr>
              <a:spLocks noChangeShapeType="1"/>
            </p:cNvSpPr>
            <p:nvPr/>
          </p:nvSpPr>
          <p:spPr bwMode="auto">
            <a:xfrm flipV="1">
              <a:off x="3798" y="3503"/>
              <a:ext cx="4" cy="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82" name="Line 569"/>
            <p:cNvSpPr>
              <a:spLocks noChangeShapeType="1"/>
            </p:cNvSpPr>
            <p:nvPr/>
          </p:nvSpPr>
          <p:spPr bwMode="auto">
            <a:xfrm flipH="1" flipV="1">
              <a:off x="3830" y="3871"/>
              <a:ext cx="5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83" name="Line 570"/>
            <p:cNvSpPr>
              <a:spLocks noChangeShapeType="1"/>
            </p:cNvSpPr>
            <p:nvPr/>
          </p:nvSpPr>
          <p:spPr bwMode="auto">
            <a:xfrm flipV="1">
              <a:off x="3830" y="3820"/>
              <a:ext cx="0" cy="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84" name="Rectangle 571"/>
            <p:cNvSpPr>
              <a:spLocks noChangeArrowheads="1"/>
            </p:cNvSpPr>
            <p:nvPr/>
          </p:nvSpPr>
          <p:spPr bwMode="auto">
            <a:xfrm>
              <a:off x="3753" y="3665"/>
              <a:ext cx="84" cy="104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85" name="Rectangle 572"/>
            <p:cNvSpPr>
              <a:spLocks noChangeArrowheads="1"/>
            </p:cNvSpPr>
            <p:nvPr/>
          </p:nvSpPr>
          <p:spPr bwMode="auto">
            <a:xfrm>
              <a:off x="3784" y="3793"/>
              <a:ext cx="59" cy="30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2238" name="Group 573"/>
            <p:cNvGrpSpPr>
              <a:grpSpLocks/>
            </p:cNvGrpSpPr>
            <p:nvPr/>
          </p:nvGrpSpPr>
          <p:grpSpPr bwMode="auto">
            <a:xfrm>
              <a:off x="3589" y="2913"/>
              <a:ext cx="357" cy="590"/>
              <a:chOff x="3184" y="2759"/>
              <a:chExt cx="296" cy="596"/>
            </a:xfrm>
          </p:grpSpPr>
          <p:sp>
            <p:nvSpPr>
              <p:cNvPr id="3327" name="Rectangle 574"/>
              <p:cNvSpPr>
                <a:spLocks noChangeArrowheads="1"/>
              </p:cNvSpPr>
              <p:nvPr/>
            </p:nvSpPr>
            <p:spPr bwMode="auto">
              <a:xfrm>
                <a:off x="3235" y="2811"/>
                <a:ext cx="248" cy="544"/>
              </a:xfrm>
              <a:prstGeom prst="rect">
                <a:avLst/>
              </a:prstGeom>
              <a:gradFill rotWithShape="0">
                <a:gsLst>
                  <a:gs pos="0">
                    <a:srgbClr val="CC9900">
                      <a:gamma/>
                      <a:shade val="46275"/>
                      <a:invGamma/>
                    </a:srgbClr>
                  </a:gs>
                  <a:gs pos="5000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8" name="Line 575"/>
              <p:cNvSpPr>
                <a:spLocks noChangeShapeType="1"/>
              </p:cNvSpPr>
              <p:nvPr/>
            </p:nvSpPr>
            <p:spPr bwMode="auto">
              <a:xfrm>
                <a:off x="3184" y="2759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9" name="Line 576"/>
              <p:cNvSpPr>
                <a:spLocks noChangeShapeType="1"/>
              </p:cNvSpPr>
              <p:nvPr/>
            </p:nvSpPr>
            <p:spPr bwMode="auto">
              <a:xfrm flipV="1">
                <a:off x="3360" y="2759"/>
                <a:ext cx="0" cy="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30" name="AutoShape 577"/>
              <p:cNvSpPr>
                <a:spLocks noChangeArrowheads="1"/>
              </p:cNvSpPr>
              <p:nvPr/>
            </p:nvSpPr>
            <p:spPr bwMode="auto">
              <a:xfrm>
                <a:off x="3284" y="3225"/>
                <a:ext cx="146" cy="13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96600">
                      <a:gamma/>
                      <a:shade val="0"/>
                      <a:invGamma/>
                    </a:srgbClr>
                  </a:gs>
                  <a:gs pos="50000">
                    <a:srgbClr val="996600"/>
                  </a:gs>
                  <a:gs pos="100000">
                    <a:srgbClr val="996600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2239" name="Group 578"/>
            <p:cNvGrpSpPr>
              <a:grpSpLocks/>
            </p:cNvGrpSpPr>
            <p:nvPr/>
          </p:nvGrpSpPr>
          <p:grpSpPr bwMode="auto">
            <a:xfrm>
              <a:off x="4380" y="3289"/>
              <a:ext cx="1236" cy="743"/>
              <a:chOff x="3552" y="2992"/>
              <a:chExt cx="1026" cy="752"/>
            </a:xfrm>
          </p:grpSpPr>
          <p:sp>
            <p:nvSpPr>
              <p:cNvPr id="3306" name="Rectangle 579"/>
              <p:cNvSpPr>
                <a:spLocks noChangeArrowheads="1"/>
              </p:cNvSpPr>
              <p:nvPr/>
            </p:nvSpPr>
            <p:spPr bwMode="auto">
              <a:xfrm rot="117116">
                <a:off x="3710" y="3583"/>
                <a:ext cx="819" cy="79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7" name="Rectangle 580"/>
              <p:cNvSpPr>
                <a:spLocks noChangeArrowheads="1"/>
              </p:cNvSpPr>
              <p:nvPr/>
            </p:nvSpPr>
            <p:spPr bwMode="auto">
              <a:xfrm rot="117116">
                <a:off x="3860" y="3547"/>
                <a:ext cx="30" cy="135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8" name="Rectangle 581"/>
              <p:cNvSpPr>
                <a:spLocks noChangeArrowheads="1"/>
              </p:cNvSpPr>
              <p:nvPr/>
            </p:nvSpPr>
            <p:spPr bwMode="auto">
              <a:xfrm rot="117116">
                <a:off x="4297" y="3562"/>
                <a:ext cx="29" cy="136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9" name="Line 582"/>
              <p:cNvSpPr>
                <a:spLocks noChangeShapeType="1"/>
              </p:cNvSpPr>
              <p:nvPr/>
            </p:nvSpPr>
            <p:spPr bwMode="auto">
              <a:xfrm>
                <a:off x="3655" y="3528"/>
                <a:ext cx="52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0" name="Freeform 583"/>
              <p:cNvSpPr>
                <a:spLocks/>
              </p:cNvSpPr>
              <p:nvPr/>
            </p:nvSpPr>
            <p:spPr bwMode="auto">
              <a:xfrm flipH="1">
                <a:off x="3681" y="3391"/>
                <a:ext cx="52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1" name="Freeform 584"/>
              <p:cNvSpPr>
                <a:spLocks/>
              </p:cNvSpPr>
              <p:nvPr/>
            </p:nvSpPr>
            <p:spPr bwMode="auto">
              <a:xfrm flipH="1">
                <a:off x="3604" y="3286"/>
                <a:ext cx="51" cy="79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2" name="Line 585"/>
              <p:cNvSpPr>
                <a:spLocks noChangeShapeType="1"/>
              </p:cNvSpPr>
              <p:nvPr/>
            </p:nvSpPr>
            <p:spPr bwMode="auto">
              <a:xfrm flipH="1">
                <a:off x="3710" y="3286"/>
                <a:ext cx="0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3" name="Line 586"/>
              <p:cNvSpPr>
                <a:spLocks noChangeShapeType="1"/>
              </p:cNvSpPr>
              <p:nvPr/>
            </p:nvSpPr>
            <p:spPr bwMode="auto">
              <a:xfrm flipH="1">
                <a:off x="3630" y="3174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4" name="Line 587"/>
              <p:cNvSpPr>
                <a:spLocks noChangeShapeType="1"/>
              </p:cNvSpPr>
              <p:nvPr/>
            </p:nvSpPr>
            <p:spPr bwMode="auto">
              <a:xfrm flipH="1">
                <a:off x="3630" y="3174"/>
                <a:ext cx="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5" name="Line 588"/>
              <p:cNvSpPr>
                <a:spLocks noChangeShapeType="1"/>
              </p:cNvSpPr>
              <p:nvPr/>
            </p:nvSpPr>
            <p:spPr bwMode="auto">
              <a:xfrm flipH="1">
                <a:off x="3630" y="3286"/>
                <a:ext cx="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6" name="Freeform 589"/>
              <p:cNvSpPr>
                <a:spLocks/>
              </p:cNvSpPr>
              <p:nvPr/>
            </p:nvSpPr>
            <p:spPr bwMode="auto">
              <a:xfrm flipH="1">
                <a:off x="3681" y="3174"/>
                <a:ext cx="52" cy="81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7" name="Freeform 590"/>
              <p:cNvSpPr>
                <a:spLocks/>
              </p:cNvSpPr>
              <p:nvPr/>
            </p:nvSpPr>
            <p:spPr bwMode="auto">
              <a:xfrm flipH="1">
                <a:off x="3604" y="3501"/>
                <a:ext cx="51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8" name="Line 591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19" name="Line 592"/>
              <p:cNvSpPr>
                <a:spLocks noChangeShapeType="1"/>
              </p:cNvSpPr>
              <p:nvPr/>
            </p:nvSpPr>
            <p:spPr bwMode="auto">
              <a:xfrm flipH="1">
                <a:off x="3630" y="3391"/>
                <a:ext cx="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0" name="Line 593"/>
              <p:cNvSpPr>
                <a:spLocks noChangeShapeType="1"/>
              </p:cNvSpPr>
              <p:nvPr/>
            </p:nvSpPr>
            <p:spPr bwMode="auto">
              <a:xfrm>
                <a:off x="3630" y="3583"/>
                <a:ext cx="80" cy="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1" name="Line 594"/>
              <p:cNvSpPr>
                <a:spLocks noChangeShapeType="1"/>
              </p:cNvSpPr>
              <p:nvPr/>
            </p:nvSpPr>
            <p:spPr bwMode="auto">
              <a:xfrm flipV="1">
                <a:off x="3552" y="3121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2" name="Freeform 595"/>
              <p:cNvSpPr>
                <a:spLocks/>
              </p:cNvSpPr>
              <p:nvPr/>
            </p:nvSpPr>
            <p:spPr bwMode="auto">
              <a:xfrm flipH="1">
                <a:off x="3602" y="2992"/>
                <a:ext cx="51" cy="82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3" name="Line 596"/>
              <p:cNvSpPr>
                <a:spLocks noChangeShapeType="1"/>
              </p:cNvSpPr>
              <p:nvPr/>
            </p:nvSpPr>
            <p:spPr bwMode="auto">
              <a:xfrm flipH="1">
                <a:off x="3627" y="2992"/>
                <a:ext cx="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4" name="Line 597"/>
              <p:cNvSpPr>
                <a:spLocks noChangeShapeType="1"/>
              </p:cNvSpPr>
              <p:nvPr/>
            </p:nvSpPr>
            <p:spPr bwMode="auto">
              <a:xfrm flipH="1">
                <a:off x="3710" y="2992"/>
                <a:ext cx="0" cy="1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5" name="Line 598"/>
              <p:cNvSpPr>
                <a:spLocks noChangeShapeType="1"/>
              </p:cNvSpPr>
              <p:nvPr/>
            </p:nvSpPr>
            <p:spPr bwMode="auto">
              <a:xfrm flipH="1" flipV="1">
                <a:off x="3552" y="3121"/>
                <a:ext cx="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26" name="Freeform 599"/>
              <p:cNvSpPr>
                <a:spLocks/>
              </p:cNvSpPr>
              <p:nvPr/>
            </p:nvSpPr>
            <p:spPr bwMode="auto">
              <a:xfrm>
                <a:off x="4505" y="3589"/>
                <a:ext cx="73" cy="155"/>
              </a:xfrm>
              <a:custGeom>
                <a:avLst/>
                <a:gdLst>
                  <a:gd name="T0" fmla="*/ 144 w 144"/>
                  <a:gd name="T1" fmla="*/ 288 h 288"/>
                  <a:gd name="T2" fmla="*/ 0 w 144"/>
                  <a:gd name="T3" fmla="*/ 288 h 288"/>
                  <a:gd name="T4" fmla="*/ 0 w 144"/>
                  <a:gd name="T5" fmla="*/ 48 h 288"/>
                  <a:gd name="T6" fmla="*/ 0 w 144"/>
                  <a:gd name="T7" fmla="*/ 0 h 288"/>
                  <a:gd name="T8" fmla="*/ 48 w 144"/>
                  <a:gd name="T9" fmla="*/ 0 h 288"/>
                  <a:gd name="T10" fmla="*/ 144 w 144"/>
                  <a:gd name="T11" fmla="*/ 96 h 288"/>
                  <a:gd name="T12" fmla="*/ 144 w 144"/>
                  <a:gd name="T13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88">
                    <a:moveTo>
                      <a:pt x="144" y="288"/>
                    </a:moveTo>
                    <a:lnTo>
                      <a:pt x="0" y="288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144" y="96"/>
                    </a:lnTo>
                    <a:lnTo>
                      <a:pt x="144" y="288"/>
                    </a:lnTo>
                    <a:close/>
                  </a:path>
                </a:pathLst>
              </a:custGeom>
              <a:solidFill>
                <a:srgbClr val="99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2240" name="Group 600"/>
            <p:cNvGrpSpPr>
              <a:grpSpLocks/>
            </p:cNvGrpSpPr>
            <p:nvPr/>
          </p:nvGrpSpPr>
          <p:grpSpPr bwMode="auto">
            <a:xfrm>
              <a:off x="2112" y="3651"/>
              <a:ext cx="206" cy="306"/>
              <a:chOff x="1849" y="3312"/>
              <a:chExt cx="336" cy="576"/>
            </a:xfrm>
          </p:grpSpPr>
          <p:sp>
            <p:nvSpPr>
              <p:cNvPr id="3301" name="AutoShape 601"/>
              <p:cNvSpPr>
                <a:spLocks noChangeArrowheads="1"/>
              </p:cNvSpPr>
              <p:nvPr/>
            </p:nvSpPr>
            <p:spPr bwMode="auto">
              <a:xfrm>
                <a:off x="1873" y="3503"/>
                <a:ext cx="292" cy="145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2" name="AutoShape 602"/>
              <p:cNvSpPr>
                <a:spLocks noChangeArrowheads="1"/>
              </p:cNvSpPr>
              <p:nvPr/>
            </p:nvSpPr>
            <p:spPr bwMode="auto">
              <a:xfrm flipV="1">
                <a:off x="1851" y="3840"/>
                <a:ext cx="336" cy="48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3" name="AutoShape 603"/>
              <p:cNvSpPr>
                <a:spLocks noChangeArrowheads="1"/>
              </p:cNvSpPr>
              <p:nvPr/>
            </p:nvSpPr>
            <p:spPr bwMode="auto">
              <a:xfrm flipV="1">
                <a:off x="1873" y="3312"/>
                <a:ext cx="292" cy="96"/>
              </a:xfrm>
              <a:custGeom>
                <a:avLst/>
                <a:gdLst>
                  <a:gd name="G0" fmla="+- 6899 0 0"/>
                  <a:gd name="G1" fmla="+- 21600 0 6899"/>
                  <a:gd name="G2" fmla="*/ 6899 1 2"/>
                  <a:gd name="G3" fmla="+- 21600 0 G2"/>
                  <a:gd name="G4" fmla="+/ 6899 21600 2"/>
                  <a:gd name="G5" fmla="+/ G1 0 2"/>
                  <a:gd name="G6" fmla="*/ 21600 21600 6899"/>
                  <a:gd name="G7" fmla="*/ G6 1 2"/>
                  <a:gd name="G8" fmla="+- 21600 0 G7"/>
                  <a:gd name="G9" fmla="*/ 21600 1 2"/>
                  <a:gd name="G10" fmla="+- 6899 0 G9"/>
                  <a:gd name="G11" fmla="?: G10 G8 0"/>
                  <a:gd name="G12" fmla="?: G10 G7 21600"/>
                  <a:gd name="T0" fmla="*/ 18150 w 21600"/>
                  <a:gd name="T1" fmla="*/ 10800 h 21600"/>
                  <a:gd name="T2" fmla="*/ 10800 w 21600"/>
                  <a:gd name="T3" fmla="*/ 21600 h 21600"/>
                  <a:gd name="T4" fmla="*/ 3450 w 21600"/>
                  <a:gd name="T5" fmla="*/ 10800 h 21600"/>
                  <a:gd name="T6" fmla="*/ 10800 w 21600"/>
                  <a:gd name="T7" fmla="*/ 0 h 21600"/>
                  <a:gd name="T8" fmla="*/ 5250 w 21600"/>
                  <a:gd name="T9" fmla="*/ 5250 h 21600"/>
                  <a:gd name="T10" fmla="*/ 16350 w 21600"/>
                  <a:gd name="T11" fmla="*/ 1635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99" y="21600"/>
                    </a:lnTo>
                    <a:lnTo>
                      <a:pt x="147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4" name="Rectangle 604"/>
              <p:cNvSpPr>
                <a:spLocks noChangeArrowheads="1"/>
              </p:cNvSpPr>
              <p:nvPr/>
            </p:nvSpPr>
            <p:spPr bwMode="auto">
              <a:xfrm>
                <a:off x="1911" y="3649"/>
                <a:ext cx="211" cy="191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5" name="Rectangle 605"/>
              <p:cNvSpPr>
                <a:spLocks noChangeArrowheads="1"/>
              </p:cNvSpPr>
              <p:nvPr/>
            </p:nvSpPr>
            <p:spPr bwMode="auto">
              <a:xfrm>
                <a:off x="1873" y="3408"/>
                <a:ext cx="292" cy="96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789" name="Line 606"/>
            <p:cNvSpPr>
              <a:spLocks noChangeShapeType="1"/>
            </p:cNvSpPr>
            <p:nvPr/>
          </p:nvSpPr>
          <p:spPr bwMode="auto">
            <a:xfrm>
              <a:off x="2218" y="3291"/>
              <a:ext cx="0" cy="361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2242" name="Group 607"/>
            <p:cNvGrpSpPr>
              <a:grpSpLocks/>
            </p:cNvGrpSpPr>
            <p:nvPr/>
          </p:nvGrpSpPr>
          <p:grpSpPr bwMode="auto">
            <a:xfrm>
              <a:off x="2747" y="2958"/>
              <a:ext cx="296" cy="282"/>
              <a:chOff x="2045" y="2640"/>
              <a:chExt cx="245" cy="285"/>
            </a:xfrm>
          </p:grpSpPr>
          <p:grpSp>
            <p:nvGrpSpPr>
              <p:cNvPr id="52288" name="Group 608"/>
              <p:cNvGrpSpPr>
                <a:grpSpLocks/>
              </p:cNvGrpSpPr>
              <p:nvPr/>
            </p:nvGrpSpPr>
            <p:grpSpPr bwMode="auto">
              <a:xfrm flipH="1">
                <a:off x="2079" y="2640"/>
                <a:ext cx="211" cy="285"/>
                <a:chOff x="2206" y="864"/>
                <a:chExt cx="1612" cy="2336"/>
              </a:xfrm>
            </p:grpSpPr>
            <p:sp>
              <p:nvSpPr>
                <p:cNvPr id="2838" name="Freeform 609"/>
                <p:cNvSpPr>
                  <a:spLocks/>
                </p:cNvSpPr>
                <p:nvPr/>
              </p:nvSpPr>
              <p:spPr bwMode="auto">
                <a:xfrm>
                  <a:off x="2209" y="865"/>
                  <a:ext cx="1244" cy="1577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39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2397" y="1540"/>
                  <a:ext cx="0" cy="6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4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2576" y="1707"/>
                  <a:ext cx="0" cy="6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41" name="Line 612"/>
                <p:cNvSpPr>
                  <a:spLocks noChangeShapeType="1"/>
                </p:cNvSpPr>
                <p:nvPr/>
              </p:nvSpPr>
              <p:spPr bwMode="auto">
                <a:xfrm flipV="1">
                  <a:off x="2644" y="1426"/>
                  <a:ext cx="0" cy="6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42" name="AutoShape 613"/>
                <p:cNvSpPr>
                  <a:spLocks noChangeArrowheads="1"/>
                </p:cNvSpPr>
                <p:nvPr/>
              </p:nvSpPr>
              <p:spPr bwMode="auto">
                <a:xfrm>
                  <a:off x="2337" y="1470"/>
                  <a:ext cx="52" cy="1008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43" name="AutoShape 614"/>
                <p:cNvSpPr>
                  <a:spLocks noChangeArrowheads="1"/>
                </p:cNvSpPr>
                <p:nvPr/>
              </p:nvSpPr>
              <p:spPr bwMode="auto">
                <a:xfrm>
                  <a:off x="2397" y="1505"/>
                  <a:ext cx="45" cy="1008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44" name="AutoShape 615"/>
                <p:cNvSpPr>
                  <a:spLocks noChangeArrowheads="1"/>
                </p:cNvSpPr>
                <p:nvPr/>
              </p:nvSpPr>
              <p:spPr bwMode="auto">
                <a:xfrm>
                  <a:off x="2449" y="1470"/>
                  <a:ext cx="45" cy="1008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45" name="AutoShape 616"/>
                <p:cNvSpPr>
                  <a:spLocks noChangeArrowheads="1"/>
                </p:cNvSpPr>
                <p:nvPr/>
              </p:nvSpPr>
              <p:spPr bwMode="auto">
                <a:xfrm>
                  <a:off x="2509" y="1444"/>
                  <a:ext cx="45" cy="999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46" name="AutoShape 617"/>
                <p:cNvSpPr>
                  <a:spLocks noChangeArrowheads="1"/>
                </p:cNvSpPr>
                <p:nvPr/>
              </p:nvSpPr>
              <p:spPr bwMode="auto">
                <a:xfrm>
                  <a:off x="2292" y="1453"/>
                  <a:ext cx="45" cy="999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299" name="Group 618"/>
                <p:cNvGrpSpPr>
                  <a:grpSpLocks/>
                </p:cNvGrpSpPr>
                <p:nvPr/>
              </p:nvGrpSpPr>
              <p:grpSpPr bwMode="auto">
                <a:xfrm>
                  <a:off x="3204" y="86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718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298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2416" y="3159"/>
                      <a:ext cx="291" cy="25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9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2707" y="3159"/>
                      <a:ext cx="408" cy="25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300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2416" y="2977"/>
                      <a:ext cx="699" cy="18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719" name="Group 62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280" name="Freeform 624"/>
                    <p:cNvSpPr>
                      <a:spLocks/>
                    </p:cNvSpPr>
                    <p:nvPr/>
                  </p:nvSpPr>
                  <p:spPr bwMode="auto">
                    <a:xfrm>
                      <a:off x="4333" y="3503"/>
                      <a:ext cx="128" cy="106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1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4461" y="3503"/>
                      <a:ext cx="163" cy="106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2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4333" y="3442"/>
                      <a:ext cx="291" cy="61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3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4240" y="2837"/>
                      <a:ext cx="291" cy="27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4" name="Freeform 628"/>
                    <p:cNvSpPr>
                      <a:spLocks/>
                    </p:cNvSpPr>
                    <p:nvPr/>
                  </p:nvSpPr>
                  <p:spPr bwMode="auto">
                    <a:xfrm>
                      <a:off x="4531" y="2837"/>
                      <a:ext cx="408" cy="27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5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4240" y="2640"/>
                      <a:ext cx="699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6" name="Line 6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0" y="2928"/>
                      <a:ext cx="93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7" name="Line 6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85" y="3064"/>
                      <a:ext cx="47" cy="5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8" name="Line 6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5" y="2928"/>
                      <a:ext cx="315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89" name="Oval 6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2807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0" name="Oval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0" y="285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1" name="Oval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8" y="2913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2" name="Oval 6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5" y="276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3" name="Oval 6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3" y="280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4" name="Oval 6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3" y="2867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5" name="Oval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0" y="2716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6" name="Oval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" y="2761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97" name="Oval 6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8" y="2822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268" name="Line 6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20" y="919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69" name="Line 6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11" y="1207"/>
                    <a:ext cx="0" cy="10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70" name="Line 6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19" y="919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723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277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2416" y="3175"/>
                      <a:ext cx="291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78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2707" y="3175"/>
                      <a:ext cx="408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79" name="Freeform 648"/>
                    <p:cNvSpPr>
                      <a:spLocks/>
                    </p:cNvSpPr>
                    <p:nvPr/>
                  </p:nvSpPr>
                  <p:spPr bwMode="auto">
                    <a:xfrm>
                      <a:off x="2416" y="2978"/>
                      <a:ext cx="699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272" name="Line 6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5" y="722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73" name="Line 65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206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74" name="Line 651"/>
                  <p:cNvSpPr>
                    <a:spLocks noChangeShapeType="1"/>
                  </p:cNvSpPr>
                  <p:nvPr/>
                </p:nvSpPr>
                <p:spPr bwMode="auto">
                  <a:xfrm>
                    <a:off x="5011" y="2403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75" name="Line 652"/>
                  <p:cNvSpPr>
                    <a:spLocks noChangeShapeType="1"/>
                  </p:cNvSpPr>
                  <p:nvPr/>
                </p:nvSpPr>
                <p:spPr bwMode="auto">
                  <a:xfrm>
                    <a:off x="5419" y="2206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76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5105" y="1918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00" name="Group 654"/>
                <p:cNvGrpSpPr>
                  <a:grpSpLocks/>
                </p:cNvGrpSpPr>
                <p:nvPr/>
              </p:nvGrpSpPr>
              <p:grpSpPr bwMode="auto">
                <a:xfrm>
                  <a:off x="2959" y="978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683" name="Group 65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263" name="Freeform 656"/>
                    <p:cNvSpPr>
                      <a:spLocks/>
                    </p:cNvSpPr>
                    <p:nvPr/>
                  </p:nvSpPr>
                  <p:spPr bwMode="auto">
                    <a:xfrm>
                      <a:off x="2447" y="3158"/>
                      <a:ext cx="280" cy="25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64" name="Freeform 657"/>
                    <p:cNvSpPr>
                      <a:spLocks/>
                    </p:cNvSpPr>
                    <p:nvPr/>
                  </p:nvSpPr>
                  <p:spPr bwMode="auto">
                    <a:xfrm>
                      <a:off x="2727" y="3158"/>
                      <a:ext cx="361" cy="25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65" name="Freeform 658"/>
                    <p:cNvSpPr>
                      <a:spLocks/>
                    </p:cNvSpPr>
                    <p:nvPr/>
                  </p:nvSpPr>
                  <p:spPr bwMode="auto">
                    <a:xfrm>
                      <a:off x="2447" y="2977"/>
                      <a:ext cx="641" cy="18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684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245" name="Freeform 660"/>
                    <p:cNvSpPr>
                      <a:spLocks/>
                    </p:cNvSpPr>
                    <p:nvPr/>
                  </p:nvSpPr>
                  <p:spPr bwMode="auto">
                    <a:xfrm>
                      <a:off x="4365" y="3503"/>
                      <a:ext cx="128" cy="106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46" name="Freeform 661"/>
                    <p:cNvSpPr>
                      <a:spLocks/>
                    </p:cNvSpPr>
                    <p:nvPr/>
                  </p:nvSpPr>
                  <p:spPr bwMode="auto">
                    <a:xfrm>
                      <a:off x="4493" y="3503"/>
                      <a:ext cx="163" cy="106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47" name="Freeform 662"/>
                    <p:cNvSpPr>
                      <a:spLocks/>
                    </p:cNvSpPr>
                    <p:nvPr/>
                  </p:nvSpPr>
                  <p:spPr bwMode="auto">
                    <a:xfrm>
                      <a:off x="4365" y="3442"/>
                      <a:ext cx="291" cy="61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48" name="Freeform 663"/>
                    <p:cNvSpPr>
                      <a:spLocks/>
                    </p:cNvSpPr>
                    <p:nvPr/>
                  </p:nvSpPr>
                  <p:spPr bwMode="auto">
                    <a:xfrm>
                      <a:off x="4271" y="2837"/>
                      <a:ext cx="280" cy="27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49" name="Freeform 664"/>
                    <p:cNvSpPr>
                      <a:spLocks/>
                    </p:cNvSpPr>
                    <p:nvPr/>
                  </p:nvSpPr>
                  <p:spPr bwMode="auto">
                    <a:xfrm>
                      <a:off x="4551" y="2837"/>
                      <a:ext cx="361" cy="27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0" name="Freeform 665"/>
                    <p:cNvSpPr>
                      <a:spLocks/>
                    </p:cNvSpPr>
                    <p:nvPr/>
                  </p:nvSpPr>
                  <p:spPr bwMode="auto">
                    <a:xfrm>
                      <a:off x="4271" y="2640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1" name="Line 6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1" y="2928"/>
                      <a:ext cx="93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2" name="Line 6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4" y="3064"/>
                      <a:ext cx="47" cy="5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3" name="Line 6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2928"/>
                      <a:ext cx="256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4" name="Oval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1" y="280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5" name="Oval 6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1" y="285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6" name="Oval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9" y="291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7" name="Oval 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4" y="276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8" name="Oval 6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4" y="280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59" name="Oval 6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3" y="286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60" name="Oval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1" y="271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61" name="Oval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9" y="276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62" name="Oval 6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8" y="282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233" name="Line 6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1" y="919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34" name="Line 6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1" y="1207"/>
                    <a:ext cx="0" cy="10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35" name="Line 6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92" y="919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688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242" name="Freeform 682"/>
                    <p:cNvSpPr>
                      <a:spLocks/>
                    </p:cNvSpPr>
                    <p:nvPr/>
                  </p:nvSpPr>
                  <p:spPr bwMode="auto">
                    <a:xfrm>
                      <a:off x="2447" y="3175"/>
                      <a:ext cx="280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43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2727" y="3175"/>
                      <a:ext cx="361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44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2447" y="2978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237" name="Line 6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722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38" name="Line 686"/>
                  <p:cNvSpPr>
                    <a:spLocks noChangeShapeType="1"/>
                  </p:cNvSpPr>
                  <p:nvPr/>
                </p:nvSpPr>
                <p:spPr bwMode="auto">
                  <a:xfrm>
                    <a:off x="4751" y="2206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39" name="Line 687"/>
                  <p:cNvSpPr>
                    <a:spLocks noChangeShapeType="1"/>
                  </p:cNvSpPr>
                  <p:nvPr/>
                </p:nvSpPr>
                <p:spPr bwMode="auto">
                  <a:xfrm>
                    <a:off x="5031" y="2403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40" name="Line 688"/>
                  <p:cNvSpPr>
                    <a:spLocks noChangeShapeType="1"/>
                  </p:cNvSpPr>
                  <p:nvPr/>
                </p:nvSpPr>
                <p:spPr bwMode="auto">
                  <a:xfrm>
                    <a:off x="5392" y="2206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41" name="Line 689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18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01" name="Group 690"/>
                <p:cNvGrpSpPr>
                  <a:grpSpLocks/>
                </p:cNvGrpSpPr>
                <p:nvPr/>
              </p:nvGrpSpPr>
              <p:grpSpPr bwMode="auto">
                <a:xfrm>
                  <a:off x="2709" y="1089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648" name="Group 69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228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2452" y="3163"/>
                      <a:ext cx="280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9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2731" y="3163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30" name="Freeform 694"/>
                    <p:cNvSpPr>
                      <a:spLocks/>
                    </p:cNvSpPr>
                    <p:nvPr/>
                  </p:nvSpPr>
                  <p:spPr bwMode="auto">
                    <a:xfrm>
                      <a:off x="2452" y="2982"/>
                      <a:ext cx="664" cy="18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649" name="Group 69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210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4369" y="3523"/>
                      <a:ext cx="128" cy="121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1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4497" y="3523"/>
                      <a:ext cx="163" cy="121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2" name="Freeform 698"/>
                    <p:cNvSpPr>
                      <a:spLocks/>
                    </p:cNvSpPr>
                    <p:nvPr/>
                  </p:nvSpPr>
                  <p:spPr bwMode="auto">
                    <a:xfrm>
                      <a:off x="4369" y="3447"/>
                      <a:ext cx="291" cy="7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3" name="Freeform 699"/>
                    <p:cNvSpPr>
                      <a:spLocks/>
                    </p:cNvSpPr>
                    <p:nvPr/>
                  </p:nvSpPr>
                  <p:spPr bwMode="auto">
                    <a:xfrm>
                      <a:off x="4276" y="2842"/>
                      <a:ext cx="280" cy="27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4" name="Freeform 700"/>
                    <p:cNvSpPr>
                      <a:spLocks/>
                    </p:cNvSpPr>
                    <p:nvPr/>
                  </p:nvSpPr>
                  <p:spPr bwMode="auto">
                    <a:xfrm>
                      <a:off x="4555" y="2842"/>
                      <a:ext cx="385" cy="27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5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4276" y="2645"/>
                      <a:ext cx="664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6" name="Line 7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6" y="2933"/>
                      <a:ext cx="93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7" name="Line 7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9" y="3069"/>
                      <a:ext cx="47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8" name="Line 7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0" y="2933"/>
                      <a:ext cx="280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19" name="Oval 7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81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0" name="Oval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5" y="285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1" name="Oval 7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4" y="2918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2" name="Oval 7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9" y="276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3" name="Oval 7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9" y="281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4" name="Oval 7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7" y="287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5" name="Oval 7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" y="272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6" name="Oval 7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4" y="276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27" name="Oval 7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4" y="282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198" name="Line 7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6" y="924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99" name="Line 7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5" y="1212"/>
                    <a:ext cx="0" cy="10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00" name="Line 7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0" y="924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653" name="Group 71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207" name="Freeform 718"/>
                    <p:cNvSpPr>
                      <a:spLocks/>
                    </p:cNvSpPr>
                    <p:nvPr/>
                  </p:nvSpPr>
                  <p:spPr bwMode="auto">
                    <a:xfrm>
                      <a:off x="2452" y="3210"/>
                      <a:ext cx="280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08" name="Freeform 719"/>
                    <p:cNvSpPr>
                      <a:spLocks/>
                    </p:cNvSpPr>
                    <p:nvPr/>
                  </p:nvSpPr>
                  <p:spPr bwMode="auto">
                    <a:xfrm>
                      <a:off x="2731" y="3210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209" name="Freeform 720"/>
                    <p:cNvSpPr>
                      <a:spLocks/>
                    </p:cNvSpPr>
                    <p:nvPr/>
                  </p:nvSpPr>
                  <p:spPr bwMode="auto">
                    <a:xfrm>
                      <a:off x="2452" y="2983"/>
                      <a:ext cx="664" cy="22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202" name="Line 7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0" y="727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03" name="Line 722"/>
                  <p:cNvSpPr>
                    <a:spLocks noChangeShapeType="1"/>
                  </p:cNvSpPr>
                  <p:nvPr/>
                </p:nvSpPr>
                <p:spPr bwMode="auto">
                  <a:xfrm>
                    <a:off x="4756" y="2211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04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5035" y="2408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05" name="Line 724"/>
                  <p:cNvSpPr>
                    <a:spLocks noChangeShapeType="1"/>
                  </p:cNvSpPr>
                  <p:nvPr/>
                </p:nvSpPr>
                <p:spPr bwMode="auto">
                  <a:xfrm>
                    <a:off x="5420" y="2211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06" name="Line 725"/>
                  <p:cNvSpPr>
                    <a:spLocks noChangeShapeType="1"/>
                  </p:cNvSpPr>
                  <p:nvPr/>
                </p:nvSpPr>
                <p:spPr bwMode="auto">
                  <a:xfrm>
                    <a:off x="5140" y="1923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02" name="Group 726"/>
                <p:cNvGrpSpPr>
                  <a:grpSpLocks/>
                </p:cNvGrpSpPr>
                <p:nvPr/>
              </p:nvGrpSpPr>
              <p:grpSpPr bwMode="auto">
                <a:xfrm>
                  <a:off x="2893" y="1205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613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193" name="Freeform 728"/>
                    <p:cNvSpPr>
                      <a:spLocks/>
                    </p:cNvSpPr>
                    <p:nvPr/>
                  </p:nvSpPr>
                  <p:spPr bwMode="auto">
                    <a:xfrm>
                      <a:off x="2445" y="3160"/>
                      <a:ext cx="291" cy="257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94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2737" y="3160"/>
                      <a:ext cx="385" cy="257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95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2445" y="2978"/>
                      <a:ext cx="676" cy="18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614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175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4362" y="3519"/>
                      <a:ext cx="128" cy="91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76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4491" y="3519"/>
                      <a:ext cx="163" cy="91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77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4362" y="3444"/>
                      <a:ext cx="291" cy="7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78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4269" y="2838"/>
                      <a:ext cx="291" cy="27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79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4561" y="2838"/>
                      <a:ext cx="385" cy="27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0" name="Freeform 737"/>
                    <p:cNvSpPr>
                      <a:spLocks/>
                    </p:cNvSpPr>
                    <p:nvPr/>
                  </p:nvSpPr>
                  <p:spPr bwMode="auto">
                    <a:xfrm>
                      <a:off x="4269" y="2641"/>
                      <a:ext cx="676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1" name="Line 7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9" y="2929"/>
                      <a:ext cx="93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2" name="Line 7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4" y="3065"/>
                      <a:ext cx="47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3" name="Line 7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4" y="2929"/>
                      <a:ext cx="291" cy="6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4" name="Oval 7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9" y="2808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5" name="Oval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9" y="2853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6" name="Oval 7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7" y="2914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7" name="Oval 7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4" y="2763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8" name="Oval 7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" y="2808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89" name="Oval 7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2869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90" name="Oval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9" y="2717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91" name="Oval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63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92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7" y="2823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163" name="Line 7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9" y="921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64" name="Line 7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1" y="1208"/>
                    <a:ext cx="0" cy="10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65" name="Line 7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5" y="921"/>
                    <a:ext cx="0" cy="11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618" name="Group 753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172" name="Freeform 754"/>
                    <p:cNvSpPr>
                      <a:spLocks/>
                    </p:cNvSpPr>
                    <p:nvPr/>
                  </p:nvSpPr>
                  <p:spPr bwMode="auto">
                    <a:xfrm>
                      <a:off x="2445" y="3177"/>
                      <a:ext cx="291" cy="31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73" name="Freeform 755"/>
                    <p:cNvSpPr>
                      <a:spLocks/>
                    </p:cNvSpPr>
                    <p:nvPr/>
                  </p:nvSpPr>
                  <p:spPr bwMode="auto">
                    <a:xfrm>
                      <a:off x="2737" y="3177"/>
                      <a:ext cx="385" cy="31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74" name="Freeform 756"/>
                    <p:cNvSpPr>
                      <a:spLocks/>
                    </p:cNvSpPr>
                    <p:nvPr/>
                  </p:nvSpPr>
                  <p:spPr bwMode="auto">
                    <a:xfrm>
                      <a:off x="2445" y="2980"/>
                      <a:ext cx="676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167" name="Line 7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4" y="72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68" name="Line 758"/>
                  <p:cNvSpPr>
                    <a:spLocks noChangeShapeType="1"/>
                  </p:cNvSpPr>
                  <p:nvPr/>
                </p:nvSpPr>
                <p:spPr bwMode="auto">
                  <a:xfrm>
                    <a:off x="4749" y="2207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69" name="Line 759"/>
                  <p:cNvSpPr>
                    <a:spLocks noChangeShapeType="1"/>
                  </p:cNvSpPr>
                  <p:nvPr/>
                </p:nvSpPr>
                <p:spPr bwMode="auto">
                  <a:xfrm>
                    <a:off x="5041" y="2404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70" name="Line 760"/>
                  <p:cNvSpPr>
                    <a:spLocks noChangeShapeType="1"/>
                  </p:cNvSpPr>
                  <p:nvPr/>
                </p:nvSpPr>
                <p:spPr bwMode="auto">
                  <a:xfrm>
                    <a:off x="5425" y="2207"/>
                    <a:ext cx="0" cy="37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71" name="Line 761"/>
                  <p:cNvSpPr>
                    <a:spLocks noChangeShapeType="1"/>
                  </p:cNvSpPr>
                  <p:nvPr/>
                </p:nvSpPr>
                <p:spPr bwMode="auto">
                  <a:xfrm>
                    <a:off x="5134" y="1920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03" name="Group 762"/>
                <p:cNvGrpSpPr>
                  <a:grpSpLocks/>
                </p:cNvGrpSpPr>
                <p:nvPr/>
              </p:nvGrpSpPr>
              <p:grpSpPr bwMode="auto">
                <a:xfrm>
                  <a:off x="3141" y="108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578" name="Group 76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158" name="Freeform 764"/>
                    <p:cNvSpPr>
                      <a:spLocks/>
                    </p:cNvSpPr>
                    <p:nvPr/>
                  </p:nvSpPr>
                  <p:spPr bwMode="auto">
                    <a:xfrm>
                      <a:off x="2444" y="3169"/>
                      <a:ext cx="25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9" name="Freeform 765"/>
                    <p:cNvSpPr>
                      <a:spLocks/>
                    </p:cNvSpPr>
                    <p:nvPr/>
                  </p:nvSpPr>
                  <p:spPr bwMode="auto">
                    <a:xfrm>
                      <a:off x="2700" y="3169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60" name="Freeform 766"/>
                    <p:cNvSpPr>
                      <a:spLocks/>
                    </p:cNvSpPr>
                    <p:nvPr/>
                  </p:nvSpPr>
                  <p:spPr bwMode="auto">
                    <a:xfrm>
                      <a:off x="2444" y="2972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579" name="Group 76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140" name="Freeform 768"/>
                    <p:cNvSpPr>
                      <a:spLocks/>
                    </p:cNvSpPr>
                    <p:nvPr/>
                  </p:nvSpPr>
                  <p:spPr bwMode="auto">
                    <a:xfrm>
                      <a:off x="4361" y="3528"/>
                      <a:ext cx="105" cy="121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1" name="Freeform 769"/>
                    <p:cNvSpPr>
                      <a:spLocks/>
                    </p:cNvSpPr>
                    <p:nvPr/>
                  </p:nvSpPr>
                  <p:spPr bwMode="auto">
                    <a:xfrm>
                      <a:off x="4466" y="3528"/>
                      <a:ext cx="163" cy="121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2" name="Freeform 770"/>
                    <p:cNvSpPr>
                      <a:spLocks/>
                    </p:cNvSpPr>
                    <p:nvPr/>
                  </p:nvSpPr>
                  <p:spPr bwMode="auto">
                    <a:xfrm>
                      <a:off x="4361" y="3453"/>
                      <a:ext cx="268" cy="7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3" name="Freeform 771"/>
                    <p:cNvSpPr>
                      <a:spLocks/>
                    </p:cNvSpPr>
                    <p:nvPr/>
                  </p:nvSpPr>
                  <p:spPr bwMode="auto">
                    <a:xfrm>
                      <a:off x="4268" y="2832"/>
                      <a:ext cx="25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4" name="Freeform 772"/>
                    <p:cNvSpPr>
                      <a:spLocks/>
                    </p:cNvSpPr>
                    <p:nvPr/>
                  </p:nvSpPr>
                  <p:spPr bwMode="auto">
                    <a:xfrm>
                      <a:off x="4524" y="2832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5" name="Freeform 773"/>
                    <p:cNvSpPr>
                      <a:spLocks/>
                    </p:cNvSpPr>
                    <p:nvPr/>
                  </p:nvSpPr>
                  <p:spPr bwMode="auto">
                    <a:xfrm>
                      <a:off x="4268" y="2635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6" name="Line 7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8" y="2923"/>
                      <a:ext cx="93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7" name="Line 7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78" y="3074"/>
                      <a:ext cx="47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8" name="Line 7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" y="2923"/>
                      <a:ext cx="280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49" name="Oval 7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8" y="280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0" name="Oval 7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4" y="2847"/>
                      <a:ext cx="47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1" name="Oval 7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" y="2908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2" name="Oval 7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8" y="275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3" name="Oval 7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8" y="280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4" name="Oval 7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6" y="286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5" name="Oval 7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4" y="271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6" name="Oval 7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3" y="275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57" name="Oval 7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3" y="281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128" name="Line 7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8" y="91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29" name="Line 7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04" y="1202"/>
                    <a:ext cx="0" cy="10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30" name="Line 7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89" y="91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583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137" name="Freeform 790"/>
                    <p:cNvSpPr>
                      <a:spLocks/>
                    </p:cNvSpPr>
                    <p:nvPr/>
                  </p:nvSpPr>
                  <p:spPr bwMode="auto">
                    <a:xfrm>
                      <a:off x="2444" y="3170"/>
                      <a:ext cx="25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38" name="Freeform 791"/>
                    <p:cNvSpPr>
                      <a:spLocks/>
                    </p:cNvSpPr>
                    <p:nvPr/>
                  </p:nvSpPr>
                  <p:spPr bwMode="auto">
                    <a:xfrm>
                      <a:off x="2700" y="3170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39" name="Freeform 792"/>
                    <p:cNvSpPr>
                      <a:spLocks/>
                    </p:cNvSpPr>
                    <p:nvPr/>
                  </p:nvSpPr>
                  <p:spPr bwMode="auto">
                    <a:xfrm>
                      <a:off x="2444" y="2973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132" name="Line 7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09" y="717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33" name="Line 794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2201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34" name="Line 795"/>
                  <p:cNvSpPr>
                    <a:spLocks noChangeShapeType="1"/>
                  </p:cNvSpPr>
                  <p:nvPr/>
                </p:nvSpPr>
                <p:spPr bwMode="auto">
                  <a:xfrm>
                    <a:off x="5004" y="2398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35" name="Line 796"/>
                  <p:cNvSpPr>
                    <a:spLocks noChangeShapeType="1"/>
                  </p:cNvSpPr>
                  <p:nvPr/>
                </p:nvSpPr>
                <p:spPr bwMode="auto">
                  <a:xfrm>
                    <a:off x="5389" y="2201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36" name="Line 797"/>
                  <p:cNvSpPr>
                    <a:spLocks noChangeShapeType="1"/>
                  </p:cNvSpPr>
                  <p:nvPr/>
                </p:nvSpPr>
                <p:spPr bwMode="auto">
                  <a:xfrm>
                    <a:off x="5109" y="1913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04" name="Group 798"/>
                <p:cNvGrpSpPr>
                  <a:grpSpLocks/>
                </p:cNvGrpSpPr>
                <p:nvPr/>
              </p:nvGrpSpPr>
              <p:grpSpPr bwMode="auto">
                <a:xfrm>
                  <a:off x="2459" y="1200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543" name="Group 79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123" name="Freeform 800"/>
                    <p:cNvSpPr>
                      <a:spLocks/>
                    </p:cNvSpPr>
                    <p:nvPr/>
                  </p:nvSpPr>
                  <p:spPr bwMode="auto">
                    <a:xfrm>
                      <a:off x="2479" y="3169"/>
                      <a:ext cx="25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24" name="Freeform 801"/>
                    <p:cNvSpPr>
                      <a:spLocks/>
                    </p:cNvSpPr>
                    <p:nvPr/>
                  </p:nvSpPr>
                  <p:spPr bwMode="auto">
                    <a:xfrm>
                      <a:off x="2736" y="3169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25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2479" y="2972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544" name="Group 80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105" name="Freeform 804"/>
                    <p:cNvSpPr>
                      <a:spLocks/>
                    </p:cNvSpPr>
                    <p:nvPr/>
                  </p:nvSpPr>
                  <p:spPr bwMode="auto">
                    <a:xfrm>
                      <a:off x="4397" y="3528"/>
                      <a:ext cx="117" cy="121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06" name="Freeform 805"/>
                    <p:cNvSpPr>
                      <a:spLocks/>
                    </p:cNvSpPr>
                    <p:nvPr/>
                  </p:nvSpPr>
                  <p:spPr bwMode="auto">
                    <a:xfrm>
                      <a:off x="4501" y="3528"/>
                      <a:ext cx="163" cy="121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07" name="Freeform 806"/>
                    <p:cNvSpPr>
                      <a:spLocks/>
                    </p:cNvSpPr>
                    <p:nvPr/>
                  </p:nvSpPr>
                  <p:spPr bwMode="auto">
                    <a:xfrm>
                      <a:off x="4397" y="3452"/>
                      <a:ext cx="268" cy="7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08" name="Freeform 807"/>
                    <p:cNvSpPr>
                      <a:spLocks/>
                    </p:cNvSpPr>
                    <p:nvPr/>
                  </p:nvSpPr>
                  <p:spPr bwMode="auto">
                    <a:xfrm>
                      <a:off x="4303" y="2832"/>
                      <a:ext cx="25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09" name="Freeform 808"/>
                    <p:cNvSpPr>
                      <a:spLocks/>
                    </p:cNvSpPr>
                    <p:nvPr/>
                  </p:nvSpPr>
                  <p:spPr bwMode="auto">
                    <a:xfrm>
                      <a:off x="4560" y="2832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0" name="Freeform 809"/>
                    <p:cNvSpPr>
                      <a:spLocks/>
                    </p:cNvSpPr>
                    <p:nvPr/>
                  </p:nvSpPr>
                  <p:spPr bwMode="auto">
                    <a:xfrm>
                      <a:off x="4303" y="2635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1" name="Line 8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3" y="2923"/>
                      <a:ext cx="93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2" name="Line 8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3" y="3074"/>
                      <a:ext cx="47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3" name="Line 8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5" y="2923"/>
                      <a:ext cx="280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4" name="Oval 8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1" y="280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5" name="Oval 8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0" y="2847"/>
                      <a:ext cx="47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6" name="Oval 8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8" y="290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7" name="Oval 8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" y="275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8" name="Oval 8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3" y="280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19" name="Oval 8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1" y="286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20" name="Oval 8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0" y="271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21" name="Oval 8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8" y="275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22" name="Oval 8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8" y="281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093" name="Line 8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3" y="91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94" name="Line 8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202"/>
                    <a:ext cx="0" cy="10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95" name="Line 8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4" y="91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548" name="Group 82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102" name="Freeform 826"/>
                    <p:cNvSpPr>
                      <a:spLocks/>
                    </p:cNvSpPr>
                    <p:nvPr/>
                  </p:nvSpPr>
                  <p:spPr bwMode="auto">
                    <a:xfrm>
                      <a:off x="2479" y="3170"/>
                      <a:ext cx="25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03" name="Freeform 827"/>
                    <p:cNvSpPr>
                      <a:spLocks/>
                    </p:cNvSpPr>
                    <p:nvPr/>
                  </p:nvSpPr>
                  <p:spPr bwMode="auto">
                    <a:xfrm>
                      <a:off x="2736" y="3170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104" name="Freeform 828"/>
                    <p:cNvSpPr>
                      <a:spLocks/>
                    </p:cNvSpPr>
                    <p:nvPr/>
                  </p:nvSpPr>
                  <p:spPr bwMode="auto">
                    <a:xfrm>
                      <a:off x="2479" y="2973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097" name="Line 8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5" y="717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98" name="Line 830"/>
                  <p:cNvSpPr>
                    <a:spLocks noChangeShapeType="1"/>
                  </p:cNvSpPr>
                  <p:nvPr/>
                </p:nvSpPr>
                <p:spPr bwMode="auto">
                  <a:xfrm>
                    <a:off x="4783" y="2201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99" name="Line 831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398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00" name="Line 832"/>
                  <p:cNvSpPr>
                    <a:spLocks noChangeShapeType="1"/>
                  </p:cNvSpPr>
                  <p:nvPr/>
                </p:nvSpPr>
                <p:spPr bwMode="auto">
                  <a:xfrm>
                    <a:off x="5424" y="2201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101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5145" y="1913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05" name="Group 834"/>
                <p:cNvGrpSpPr>
                  <a:grpSpLocks/>
                </p:cNvGrpSpPr>
                <p:nvPr/>
              </p:nvGrpSpPr>
              <p:grpSpPr bwMode="auto">
                <a:xfrm>
                  <a:off x="2638" y="131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508" name="Group 83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088" name="Freeform 836"/>
                    <p:cNvSpPr>
                      <a:spLocks/>
                    </p:cNvSpPr>
                    <p:nvPr/>
                  </p:nvSpPr>
                  <p:spPr bwMode="auto">
                    <a:xfrm>
                      <a:off x="2446" y="3168"/>
                      <a:ext cx="291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9" name="Freeform 837"/>
                    <p:cNvSpPr>
                      <a:spLocks/>
                    </p:cNvSpPr>
                    <p:nvPr/>
                  </p:nvSpPr>
                  <p:spPr bwMode="auto">
                    <a:xfrm>
                      <a:off x="2737" y="3168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90" name="Freeform 838"/>
                    <p:cNvSpPr>
                      <a:spLocks/>
                    </p:cNvSpPr>
                    <p:nvPr/>
                  </p:nvSpPr>
                  <p:spPr bwMode="auto">
                    <a:xfrm>
                      <a:off x="2446" y="2972"/>
                      <a:ext cx="676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509" name="Group 83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070" name="Freeform 840"/>
                    <p:cNvSpPr>
                      <a:spLocks/>
                    </p:cNvSpPr>
                    <p:nvPr/>
                  </p:nvSpPr>
                  <p:spPr bwMode="auto">
                    <a:xfrm>
                      <a:off x="4363" y="3528"/>
                      <a:ext cx="128" cy="121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1" name="Freeform 841"/>
                    <p:cNvSpPr>
                      <a:spLocks/>
                    </p:cNvSpPr>
                    <p:nvPr/>
                  </p:nvSpPr>
                  <p:spPr bwMode="auto">
                    <a:xfrm>
                      <a:off x="4491" y="3528"/>
                      <a:ext cx="163" cy="121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2" name="Freeform 842"/>
                    <p:cNvSpPr>
                      <a:spLocks/>
                    </p:cNvSpPr>
                    <p:nvPr/>
                  </p:nvSpPr>
                  <p:spPr bwMode="auto">
                    <a:xfrm>
                      <a:off x="4363" y="3452"/>
                      <a:ext cx="291" cy="7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3" name="Freeform 843"/>
                    <p:cNvSpPr>
                      <a:spLocks/>
                    </p:cNvSpPr>
                    <p:nvPr/>
                  </p:nvSpPr>
                  <p:spPr bwMode="auto">
                    <a:xfrm>
                      <a:off x="4270" y="2832"/>
                      <a:ext cx="291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4" name="Freeform 844"/>
                    <p:cNvSpPr>
                      <a:spLocks/>
                    </p:cNvSpPr>
                    <p:nvPr/>
                  </p:nvSpPr>
                  <p:spPr bwMode="auto">
                    <a:xfrm>
                      <a:off x="4561" y="2832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5" name="Freeform 845"/>
                    <p:cNvSpPr>
                      <a:spLocks/>
                    </p:cNvSpPr>
                    <p:nvPr/>
                  </p:nvSpPr>
                  <p:spPr bwMode="auto">
                    <a:xfrm>
                      <a:off x="4270" y="2635"/>
                      <a:ext cx="676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6" name="Line 8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22"/>
                      <a:ext cx="93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7" name="Line 8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4" y="3074"/>
                      <a:ext cx="47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8" name="Line 8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4" y="2922"/>
                      <a:ext cx="291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79" name="Oval 8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9" y="2801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0" name="Oval 8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9" y="2847"/>
                      <a:ext cx="47" cy="6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1" name="Oval 8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8" y="2907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2" name="Oval 8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4" y="275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3" name="Oval 8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3" y="2801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4" name="Oval 8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3" y="2862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5" name="Oval 8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9" y="2711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6" name="Oval 8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56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87" name="Oval 8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7" y="2817"/>
                      <a:ext cx="58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058" name="Line 8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1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59" name="Line 8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1" y="1202"/>
                    <a:ext cx="0" cy="10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60" name="Line 8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6" y="91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513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067" name="Freeform 862"/>
                    <p:cNvSpPr>
                      <a:spLocks/>
                    </p:cNvSpPr>
                    <p:nvPr/>
                  </p:nvSpPr>
                  <p:spPr bwMode="auto">
                    <a:xfrm>
                      <a:off x="2446" y="3170"/>
                      <a:ext cx="291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68" name="Freeform 863"/>
                    <p:cNvSpPr>
                      <a:spLocks/>
                    </p:cNvSpPr>
                    <p:nvPr/>
                  </p:nvSpPr>
                  <p:spPr bwMode="auto">
                    <a:xfrm>
                      <a:off x="2737" y="3170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69" name="Freeform 864"/>
                    <p:cNvSpPr>
                      <a:spLocks/>
                    </p:cNvSpPr>
                    <p:nvPr/>
                  </p:nvSpPr>
                  <p:spPr bwMode="auto">
                    <a:xfrm>
                      <a:off x="2446" y="2973"/>
                      <a:ext cx="676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062" name="Line 8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4" y="717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63" name="Line 866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1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64" name="Line 867"/>
                  <p:cNvSpPr>
                    <a:spLocks noChangeShapeType="1"/>
                  </p:cNvSpPr>
                  <p:nvPr/>
                </p:nvSpPr>
                <p:spPr bwMode="auto">
                  <a:xfrm>
                    <a:off x="5041" y="2397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65" name="Line 868"/>
                  <p:cNvSpPr>
                    <a:spLocks noChangeShapeType="1"/>
                  </p:cNvSpPr>
                  <p:nvPr/>
                </p:nvSpPr>
                <p:spPr bwMode="auto">
                  <a:xfrm>
                    <a:off x="5426" y="2201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66" name="Line 869"/>
                  <p:cNvSpPr>
                    <a:spLocks noChangeShapeType="1"/>
                  </p:cNvSpPr>
                  <p:nvPr/>
                </p:nvSpPr>
                <p:spPr bwMode="auto">
                  <a:xfrm>
                    <a:off x="5134" y="1913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06" name="Group 870"/>
                <p:cNvGrpSpPr>
                  <a:grpSpLocks/>
                </p:cNvGrpSpPr>
                <p:nvPr/>
              </p:nvGrpSpPr>
              <p:grpSpPr bwMode="auto">
                <a:xfrm>
                  <a:off x="3385" y="1637"/>
                  <a:ext cx="432" cy="278"/>
                  <a:chOff x="2448" y="2976"/>
                  <a:chExt cx="672" cy="480"/>
                </a:xfrm>
              </p:grpSpPr>
              <p:sp>
                <p:nvSpPr>
                  <p:cNvPr id="3053" name="Freeform 871"/>
                  <p:cNvSpPr>
                    <a:spLocks/>
                  </p:cNvSpPr>
                  <p:nvPr/>
                </p:nvSpPr>
                <p:spPr bwMode="auto">
                  <a:xfrm>
                    <a:off x="2449" y="3172"/>
                    <a:ext cx="280" cy="288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54" name="Freeform 872"/>
                  <p:cNvSpPr>
                    <a:spLocks/>
                  </p:cNvSpPr>
                  <p:nvPr/>
                </p:nvSpPr>
                <p:spPr bwMode="auto">
                  <a:xfrm>
                    <a:off x="2729" y="3172"/>
                    <a:ext cx="361" cy="288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55" name="Freeform 873"/>
                  <p:cNvSpPr>
                    <a:spLocks/>
                  </p:cNvSpPr>
                  <p:nvPr/>
                </p:nvSpPr>
                <p:spPr bwMode="auto">
                  <a:xfrm>
                    <a:off x="2449" y="2975"/>
                    <a:ext cx="641" cy="19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855" name="Freeform 874"/>
                <p:cNvSpPr>
                  <a:spLocks/>
                </p:cNvSpPr>
                <p:nvPr/>
              </p:nvSpPr>
              <p:spPr bwMode="auto">
                <a:xfrm rot="-21600000">
                  <a:off x="3378" y="2075"/>
                  <a:ext cx="172" cy="167"/>
                </a:xfrm>
                <a:custGeom>
                  <a:avLst/>
                  <a:gdLst>
                    <a:gd name="T0" fmla="*/ 0 w 288"/>
                    <a:gd name="T1" fmla="*/ 0 h 288"/>
                    <a:gd name="T2" fmla="*/ 0 w 288"/>
                    <a:gd name="T3" fmla="*/ 96 h 288"/>
                    <a:gd name="T4" fmla="*/ 288 w 288"/>
                    <a:gd name="T5" fmla="*/ 288 h 288"/>
                    <a:gd name="T6" fmla="*/ 288 w 288"/>
                    <a:gd name="T7" fmla="*/ 192 h 288"/>
                    <a:gd name="T8" fmla="*/ 0 w 288"/>
                    <a:gd name="T9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288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88" y="288"/>
                      </a:lnTo>
                      <a:lnTo>
                        <a:pt x="288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763B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56" name="Freeform 875"/>
                <p:cNvSpPr>
                  <a:spLocks/>
                </p:cNvSpPr>
                <p:nvPr/>
              </p:nvSpPr>
              <p:spPr bwMode="auto">
                <a:xfrm rot="-21600000">
                  <a:off x="3566" y="2075"/>
                  <a:ext cx="232" cy="167"/>
                </a:xfrm>
                <a:custGeom>
                  <a:avLst/>
                  <a:gdLst>
                    <a:gd name="T0" fmla="*/ 0 w 384"/>
                    <a:gd name="T1" fmla="*/ 288 h 288"/>
                    <a:gd name="T2" fmla="*/ 384 w 384"/>
                    <a:gd name="T3" fmla="*/ 96 h 288"/>
                    <a:gd name="T4" fmla="*/ 384 w 384"/>
                    <a:gd name="T5" fmla="*/ 0 h 288"/>
                    <a:gd name="T6" fmla="*/ 0 w 384"/>
                    <a:gd name="T7" fmla="*/ 19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384" y="96"/>
                      </a:lnTo>
                      <a:lnTo>
                        <a:pt x="384" y="0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6633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57" name="Freeform 876"/>
                <p:cNvSpPr>
                  <a:spLocks/>
                </p:cNvSpPr>
                <p:nvPr/>
              </p:nvSpPr>
              <p:spPr bwMode="auto">
                <a:xfrm rot="-21600000">
                  <a:off x="3378" y="1970"/>
                  <a:ext cx="420" cy="105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58" name="Line 877"/>
                <p:cNvSpPr>
                  <a:spLocks noChangeShapeType="1"/>
                </p:cNvSpPr>
                <p:nvPr/>
              </p:nvSpPr>
              <p:spPr bwMode="auto">
                <a:xfrm rot="-21600000">
                  <a:off x="3378" y="2136"/>
                  <a:ext cx="60" cy="3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59" name="Line 878"/>
                <p:cNvSpPr>
                  <a:spLocks noChangeShapeType="1"/>
                </p:cNvSpPr>
                <p:nvPr/>
              </p:nvSpPr>
              <p:spPr bwMode="auto">
                <a:xfrm flipH="1">
                  <a:off x="3610" y="2136"/>
                  <a:ext cx="187" cy="3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0" name="Oval 879"/>
                <p:cNvSpPr>
                  <a:spLocks noChangeArrowheads="1"/>
                </p:cNvSpPr>
                <p:nvPr/>
              </p:nvSpPr>
              <p:spPr bwMode="auto">
                <a:xfrm rot="-21600000">
                  <a:off x="3476" y="2066"/>
                  <a:ext cx="30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1" name="Oval 880"/>
                <p:cNvSpPr>
                  <a:spLocks noChangeArrowheads="1"/>
                </p:cNvSpPr>
                <p:nvPr/>
              </p:nvSpPr>
              <p:spPr bwMode="auto">
                <a:xfrm rot="-21600000">
                  <a:off x="3513" y="2092"/>
                  <a:ext cx="15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2" name="Oval 881"/>
                <p:cNvSpPr>
                  <a:spLocks noChangeArrowheads="1"/>
                </p:cNvSpPr>
                <p:nvPr/>
              </p:nvSpPr>
              <p:spPr bwMode="auto">
                <a:xfrm rot="-21600000">
                  <a:off x="3551" y="2127"/>
                  <a:ext cx="30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3" name="Oval 882"/>
                <p:cNvSpPr>
                  <a:spLocks noChangeArrowheads="1"/>
                </p:cNvSpPr>
                <p:nvPr/>
              </p:nvSpPr>
              <p:spPr bwMode="auto">
                <a:xfrm rot="-21600000">
                  <a:off x="3536" y="2040"/>
                  <a:ext cx="30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4" name="Oval 883"/>
                <p:cNvSpPr>
                  <a:spLocks noChangeArrowheads="1"/>
                </p:cNvSpPr>
                <p:nvPr/>
              </p:nvSpPr>
              <p:spPr bwMode="auto">
                <a:xfrm rot="-21600000">
                  <a:off x="3566" y="2066"/>
                  <a:ext cx="30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5" name="Oval 884"/>
                <p:cNvSpPr>
                  <a:spLocks noChangeArrowheads="1"/>
                </p:cNvSpPr>
                <p:nvPr/>
              </p:nvSpPr>
              <p:spPr bwMode="auto">
                <a:xfrm rot="-21600000">
                  <a:off x="3603" y="2101"/>
                  <a:ext cx="30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6" name="Oval 885"/>
                <p:cNvSpPr>
                  <a:spLocks noChangeArrowheads="1"/>
                </p:cNvSpPr>
                <p:nvPr/>
              </p:nvSpPr>
              <p:spPr bwMode="auto">
                <a:xfrm rot="-21600000">
                  <a:off x="3588" y="2013"/>
                  <a:ext cx="37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7" name="Oval 886"/>
                <p:cNvSpPr>
                  <a:spLocks noChangeArrowheads="1"/>
                </p:cNvSpPr>
                <p:nvPr/>
              </p:nvSpPr>
              <p:spPr bwMode="auto">
                <a:xfrm rot="-21600000">
                  <a:off x="3633" y="2040"/>
                  <a:ext cx="30" cy="2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8" name="Oval 887"/>
                <p:cNvSpPr>
                  <a:spLocks noChangeArrowheads="1"/>
                </p:cNvSpPr>
                <p:nvPr/>
              </p:nvSpPr>
              <p:spPr bwMode="auto">
                <a:xfrm rot="-21600000">
                  <a:off x="3670" y="2066"/>
                  <a:ext cx="30" cy="3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69" name="Line 888"/>
                <p:cNvSpPr>
                  <a:spLocks noChangeShapeType="1"/>
                </p:cNvSpPr>
                <p:nvPr/>
              </p:nvSpPr>
              <p:spPr bwMode="auto">
                <a:xfrm flipV="1">
                  <a:off x="3386" y="1085"/>
                  <a:ext cx="0" cy="6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70" name="Line 889"/>
                <p:cNvSpPr>
                  <a:spLocks noChangeShapeType="1"/>
                </p:cNvSpPr>
                <p:nvPr/>
              </p:nvSpPr>
              <p:spPr bwMode="auto">
                <a:xfrm flipV="1">
                  <a:off x="3566" y="1251"/>
                  <a:ext cx="0" cy="6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71" name="Line 890"/>
                <p:cNvSpPr>
                  <a:spLocks noChangeShapeType="1"/>
                </p:cNvSpPr>
                <p:nvPr/>
              </p:nvSpPr>
              <p:spPr bwMode="auto">
                <a:xfrm flipV="1">
                  <a:off x="3798" y="1085"/>
                  <a:ext cx="0" cy="6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72" name="Line 891"/>
                <p:cNvSpPr>
                  <a:spLocks noChangeShapeType="1"/>
                </p:cNvSpPr>
                <p:nvPr/>
              </p:nvSpPr>
              <p:spPr bwMode="auto">
                <a:xfrm rot="-21600000">
                  <a:off x="3386" y="1829"/>
                  <a:ext cx="0" cy="22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73" name="Line 892"/>
                <p:cNvSpPr>
                  <a:spLocks noChangeShapeType="1"/>
                </p:cNvSpPr>
                <p:nvPr/>
              </p:nvSpPr>
              <p:spPr bwMode="auto">
                <a:xfrm rot="-21600000">
                  <a:off x="3566" y="1943"/>
                  <a:ext cx="0" cy="219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74" name="Line 893"/>
                <p:cNvSpPr>
                  <a:spLocks noChangeShapeType="1"/>
                </p:cNvSpPr>
                <p:nvPr/>
              </p:nvSpPr>
              <p:spPr bwMode="auto">
                <a:xfrm rot="-21600000">
                  <a:off x="3610" y="1663"/>
                  <a:ext cx="0" cy="307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75" name="Freeform 894"/>
                <p:cNvSpPr>
                  <a:spLocks/>
                </p:cNvSpPr>
                <p:nvPr/>
              </p:nvSpPr>
              <p:spPr bwMode="auto">
                <a:xfrm rot="-21600000">
                  <a:off x="3138" y="2084"/>
                  <a:ext cx="412" cy="105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76" name="Oval 895"/>
                <p:cNvSpPr>
                  <a:spLocks noChangeArrowheads="1"/>
                </p:cNvSpPr>
                <p:nvPr/>
              </p:nvSpPr>
              <p:spPr bwMode="auto">
                <a:xfrm rot="-21600000">
                  <a:off x="3363" y="2119"/>
                  <a:ext cx="30" cy="3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329" name="Group 896"/>
                <p:cNvGrpSpPr>
                  <a:grpSpLocks/>
                </p:cNvGrpSpPr>
                <p:nvPr/>
              </p:nvGrpSpPr>
              <p:grpSpPr bwMode="auto">
                <a:xfrm>
                  <a:off x="2206" y="131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2470" name="Group 897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050" name="Freeform 898"/>
                    <p:cNvSpPr>
                      <a:spLocks/>
                    </p:cNvSpPr>
                    <p:nvPr/>
                  </p:nvSpPr>
                  <p:spPr bwMode="auto">
                    <a:xfrm>
                      <a:off x="2453" y="3165"/>
                      <a:ext cx="280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51" name="Freeform 899"/>
                    <p:cNvSpPr>
                      <a:spLocks/>
                    </p:cNvSpPr>
                    <p:nvPr/>
                  </p:nvSpPr>
                  <p:spPr bwMode="auto">
                    <a:xfrm>
                      <a:off x="2733" y="3165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52" name="Freeform 900"/>
                    <p:cNvSpPr>
                      <a:spLocks/>
                    </p:cNvSpPr>
                    <p:nvPr/>
                  </p:nvSpPr>
                  <p:spPr bwMode="auto">
                    <a:xfrm>
                      <a:off x="2453" y="2938"/>
                      <a:ext cx="664" cy="22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471" name="Group 901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032" name="Freeform 902"/>
                    <p:cNvSpPr>
                      <a:spLocks/>
                    </p:cNvSpPr>
                    <p:nvPr/>
                  </p:nvSpPr>
                  <p:spPr bwMode="auto">
                    <a:xfrm>
                      <a:off x="4370" y="3525"/>
                      <a:ext cx="128" cy="121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3" name="Freeform 903"/>
                    <p:cNvSpPr>
                      <a:spLocks/>
                    </p:cNvSpPr>
                    <p:nvPr/>
                  </p:nvSpPr>
                  <p:spPr bwMode="auto">
                    <a:xfrm>
                      <a:off x="4499" y="3525"/>
                      <a:ext cx="163" cy="121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4" name="Freeform 904"/>
                    <p:cNvSpPr>
                      <a:spLocks/>
                    </p:cNvSpPr>
                    <p:nvPr/>
                  </p:nvSpPr>
                  <p:spPr bwMode="auto">
                    <a:xfrm>
                      <a:off x="4370" y="3449"/>
                      <a:ext cx="291" cy="7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5" name="Freeform 905"/>
                    <p:cNvSpPr>
                      <a:spLocks/>
                    </p:cNvSpPr>
                    <p:nvPr/>
                  </p:nvSpPr>
                  <p:spPr bwMode="auto">
                    <a:xfrm>
                      <a:off x="4277" y="2798"/>
                      <a:ext cx="280" cy="31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6" name="Freeform 906"/>
                    <p:cNvSpPr>
                      <a:spLocks/>
                    </p:cNvSpPr>
                    <p:nvPr/>
                  </p:nvSpPr>
                  <p:spPr bwMode="auto">
                    <a:xfrm>
                      <a:off x="4557" y="2798"/>
                      <a:ext cx="385" cy="31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7" name="Freeform 907"/>
                    <p:cNvSpPr>
                      <a:spLocks/>
                    </p:cNvSpPr>
                    <p:nvPr/>
                  </p:nvSpPr>
                  <p:spPr bwMode="auto">
                    <a:xfrm>
                      <a:off x="4277" y="2601"/>
                      <a:ext cx="664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8" name="Line 9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7" y="2919"/>
                      <a:ext cx="93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9" name="Line 9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0" y="3070"/>
                      <a:ext cx="47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0" name="Line 9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2" y="2919"/>
                      <a:ext cx="280" cy="6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1" name="Oval 9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7" y="2798"/>
                      <a:ext cx="47" cy="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2" name="Oval 9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7" y="2813"/>
                      <a:ext cx="47" cy="9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3" name="Oval 9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5" y="2904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4" name="Oval 9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0" y="2753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5" name="Oval 9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2798"/>
                      <a:ext cx="47" cy="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6" name="Oval 9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9" y="2828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7" name="Oval 9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7" y="2677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8" name="Oval 9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5" y="2753"/>
                      <a:ext cx="47" cy="4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49" name="Oval 9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5" y="2798"/>
                      <a:ext cx="47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020" name="Line 9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7" y="911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21" name="Line 9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" y="1198"/>
                    <a:ext cx="0" cy="10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22" name="Line 9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2" y="911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475" name="Group 923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029" name="Freeform 924"/>
                    <p:cNvSpPr>
                      <a:spLocks/>
                    </p:cNvSpPr>
                    <p:nvPr/>
                  </p:nvSpPr>
                  <p:spPr bwMode="auto">
                    <a:xfrm>
                      <a:off x="2453" y="3167"/>
                      <a:ext cx="280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0" name="Freeform 925"/>
                    <p:cNvSpPr>
                      <a:spLocks/>
                    </p:cNvSpPr>
                    <p:nvPr/>
                  </p:nvSpPr>
                  <p:spPr bwMode="auto">
                    <a:xfrm>
                      <a:off x="2733" y="3167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31" name="Freeform 926"/>
                    <p:cNvSpPr>
                      <a:spLocks/>
                    </p:cNvSpPr>
                    <p:nvPr/>
                  </p:nvSpPr>
                  <p:spPr bwMode="auto">
                    <a:xfrm>
                      <a:off x="2453" y="2970"/>
                      <a:ext cx="664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024" name="Line 9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2" y="714"/>
                    <a:ext cx="0" cy="1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25" name="Line 928"/>
                  <p:cNvSpPr>
                    <a:spLocks noChangeShapeType="1"/>
                  </p:cNvSpPr>
                  <p:nvPr/>
                </p:nvSpPr>
                <p:spPr bwMode="auto">
                  <a:xfrm>
                    <a:off x="4757" y="2197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26" name="Line 929"/>
                  <p:cNvSpPr>
                    <a:spLocks noChangeShapeType="1"/>
                  </p:cNvSpPr>
                  <p:nvPr/>
                </p:nvSpPr>
                <p:spPr bwMode="auto">
                  <a:xfrm>
                    <a:off x="5037" y="2394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27" name="Line 930"/>
                  <p:cNvSpPr>
                    <a:spLocks noChangeShapeType="1"/>
                  </p:cNvSpPr>
                  <p:nvPr/>
                </p:nvSpPr>
                <p:spPr bwMode="auto">
                  <a:xfrm>
                    <a:off x="5422" y="2197"/>
                    <a:ext cx="0" cy="39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28" name="Line 931"/>
                  <p:cNvSpPr>
                    <a:spLocks noChangeShapeType="1"/>
                  </p:cNvSpPr>
                  <p:nvPr/>
                </p:nvSpPr>
                <p:spPr bwMode="auto">
                  <a:xfrm>
                    <a:off x="5142" y="1910"/>
                    <a:ext cx="0" cy="53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30" name="Group 932"/>
                <p:cNvGrpSpPr>
                  <a:grpSpLocks/>
                </p:cNvGrpSpPr>
                <p:nvPr/>
              </p:nvGrpSpPr>
              <p:grpSpPr bwMode="auto">
                <a:xfrm>
                  <a:off x="2393" y="2093"/>
                  <a:ext cx="432" cy="278"/>
                  <a:chOff x="2448" y="2976"/>
                  <a:chExt cx="672" cy="480"/>
                </a:xfrm>
              </p:grpSpPr>
              <p:sp>
                <p:nvSpPr>
                  <p:cNvPr id="3015" name="Freeform 933"/>
                  <p:cNvSpPr>
                    <a:spLocks/>
                  </p:cNvSpPr>
                  <p:nvPr/>
                </p:nvSpPr>
                <p:spPr bwMode="auto">
                  <a:xfrm>
                    <a:off x="2465" y="3172"/>
                    <a:ext cx="268" cy="288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16" name="Freeform 934"/>
                  <p:cNvSpPr>
                    <a:spLocks/>
                  </p:cNvSpPr>
                  <p:nvPr/>
                </p:nvSpPr>
                <p:spPr bwMode="auto">
                  <a:xfrm>
                    <a:off x="2733" y="3172"/>
                    <a:ext cx="385" cy="288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17" name="Freeform 935"/>
                  <p:cNvSpPr>
                    <a:spLocks/>
                  </p:cNvSpPr>
                  <p:nvPr/>
                </p:nvSpPr>
                <p:spPr bwMode="auto">
                  <a:xfrm>
                    <a:off x="2465" y="2975"/>
                    <a:ext cx="653" cy="19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879" name="Line 936"/>
                <p:cNvSpPr>
                  <a:spLocks noChangeShapeType="1"/>
                </p:cNvSpPr>
                <p:nvPr/>
              </p:nvSpPr>
              <p:spPr bwMode="auto">
                <a:xfrm flipV="1">
                  <a:off x="2824" y="1540"/>
                  <a:ext cx="0" cy="6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332" name="Group 937"/>
                <p:cNvGrpSpPr>
                  <a:grpSpLocks/>
                </p:cNvGrpSpPr>
                <p:nvPr/>
              </p:nvGrpSpPr>
              <p:grpSpPr bwMode="auto">
                <a:xfrm>
                  <a:off x="2394" y="971"/>
                  <a:ext cx="1423" cy="733"/>
                  <a:chOff x="2396" y="875"/>
                  <a:chExt cx="1423" cy="733"/>
                </a:xfrm>
              </p:grpSpPr>
              <p:grpSp>
                <p:nvGrpSpPr>
                  <p:cNvPr id="52458" name="Group 938"/>
                  <p:cNvGrpSpPr>
                    <a:grpSpLocks/>
                  </p:cNvGrpSpPr>
                  <p:nvPr/>
                </p:nvGrpSpPr>
                <p:grpSpPr bwMode="auto">
                  <a:xfrm>
                    <a:off x="3387" y="875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3012" name="Freeform 939"/>
                    <p:cNvSpPr>
                      <a:spLocks/>
                    </p:cNvSpPr>
                    <p:nvPr/>
                  </p:nvSpPr>
                  <p:spPr bwMode="auto">
                    <a:xfrm>
                      <a:off x="2449" y="3172"/>
                      <a:ext cx="280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13" name="Freeform 940"/>
                    <p:cNvSpPr>
                      <a:spLocks/>
                    </p:cNvSpPr>
                    <p:nvPr/>
                  </p:nvSpPr>
                  <p:spPr bwMode="auto">
                    <a:xfrm>
                      <a:off x="2729" y="3172"/>
                      <a:ext cx="361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14" name="Freeform 941"/>
                    <p:cNvSpPr>
                      <a:spLocks/>
                    </p:cNvSpPr>
                    <p:nvPr/>
                  </p:nvSpPr>
                  <p:spPr bwMode="auto">
                    <a:xfrm>
                      <a:off x="2449" y="2975"/>
                      <a:ext cx="641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007" name="Line 9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0" y="875"/>
                    <a:ext cx="0" cy="66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2460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2396" y="1330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3009" name="Freeform 944"/>
                    <p:cNvSpPr>
                      <a:spLocks/>
                    </p:cNvSpPr>
                    <p:nvPr/>
                  </p:nvSpPr>
                  <p:spPr bwMode="auto">
                    <a:xfrm>
                      <a:off x="2452" y="3173"/>
                      <a:ext cx="280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10" name="Freeform 945"/>
                    <p:cNvSpPr>
                      <a:spLocks/>
                    </p:cNvSpPr>
                    <p:nvPr/>
                  </p:nvSpPr>
                  <p:spPr bwMode="auto">
                    <a:xfrm>
                      <a:off x="2732" y="3173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11" name="Freeform 946"/>
                    <p:cNvSpPr>
                      <a:spLocks/>
                    </p:cNvSpPr>
                    <p:nvPr/>
                  </p:nvSpPr>
                  <p:spPr bwMode="auto">
                    <a:xfrm>
                      <a:off x="2452" y="2977"/>
                      <a:ext cx="664" cy="19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52333" name="Group 947"/>
                <p:cNvGrpSpPr>
                  <a:grpSpLocks/>
                </p:cNvGrpSpPr>
                <p:nvPr/>
              </p:nvGrpSpPr>
              <p:grpSpPr bwMode="auto">
                <a:xfrm>
                  <a:off x="2254" y="2152"/>
                  <a:ext cx="1377" cy="1048"/>
                  <a:chOff x="2256" y="2056"/>
                  <a:chExt cx="1377" cy="1048"/>
                </a:xfrm>
              </p:grpSpPr>
              <p:sp>
                <p:nvSpPr>
                  <p:cNvPr id="2917" name="Freeform 948"/>
                  <p:cNvSpPr>
                    <a:spLocks/>
                  </p:cNvSpPr>
                  <p:nvPr/>
                </p:nvSpPr>
                <p:spPr bwMode="auto">
                  <a:xfrm>
                    <a:off x="2256" y="2417"/>
                    <a:ext cx="1086" cy="666"/>
                  </a:xfrm>
                  <a:custGeom>
                    <a:avLst/>
                    <a:gdLst>
                      <a:gd name="T0" fmla="*/ 1104 w 1104"/>
                      <a:gd name="T1" fmla="*/ 0 h 672"/>
                      <a:gd name="T2" fmla="*/ 0 w 1104"/>
                      <a:gd name="T3" fmla="*/ 480 h 672"/>
                      <a:gd name="T4" fmla="*/ 0 w 1104"/>
                      <a:gd name="T5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04" h="672">
                        <a:moveTo>
                          <a:pt x="1104" y="0"/>
                        </a:moveTo>
                        <a:lnTo>
                          <a:pt x="0" y="480"/>
                        </a:lnTo>
                        <a:lnTo>
                          <a:pt x="0" y="67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18" name="Freeform 949"/>
                  <p:cNvSpPr>
                    <a:spLocks/>
                  </p:cNvSpPr>
                  <p:nvPr/>
                </p:nvSpPr>
                <p:spPr bwMode="auto">
                  <a:xfrm rot="-21600000">
                    <a:off x="3425" y="2391"/>
                    <a:ext cx="82" cy="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19" name="Freeform 950"/>
                  <p:cNvSpPr>
                    <a:spLocks/>
                  </p:cNvSpPr>
                  <p:nvPr/>
                </p:nvSpPr>
                <p:spPr bwMode="auto">
                  <a:xfrm rot="-21600000">
                    <a:off x="3508" y="2391"/>
                    <a:ext cx="105" cy="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0" name="Freeform 951"/>
                  <p:cNvSpPr>
                    <a:spLocks/>
                  </p:cNvSpPr>
                  <p:nvPr/>
                </p:nvSpPr>
                <p:spPr bwMode="auto">
                  <a:xfrm rot="-21600000">
                    <a:off x="3425" y="2347"/>
                    <a:ext cx="187" cy="44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1" name="Line 9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23" y="2128"/>
                    <a:ext cx="30" cy="29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2" name="Freeform 953"/>
                  <p:cNvSpPr>
                    <a:spLocks/>
                  </p:cNvSpPr>
                  <p:nvPr/>
                </p:nvSpPr>
                <p:spPr bwMode="auto">
                  <a:xfrm rot="-21600000">
                    <a:off x="3193" y="2505"/>
                    <a:ext cx="67" cy="61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3" name="Freeform 954"/>
                  <p:cNvSpPr>
                    <a:spLocks/>
                  </p:cNvSpPr>
                  <p:nvPr/>
                </p:nvSpPr>
                <p:spPr bwMode="auto">
                  <a:xfrm rot="-21600000">
                    <a:off x="3260" y="2505"/>
                    <a:ext cx="105" cy="61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4" name="Freeform 955"/>
                  <p:cNvSpPr>
                    <a:spLocks/>
                  </p:cNvSpPr>
                  <p:nvPr/>
                </p:nvSpPr>
                <p:spPr bwMode="auto">
                  <a:xfrm rot="-21600000">
                    <a:off x="3193" y="2461"/>
                    <a:ext cx="172" cy="44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5" name="Freeform 956"/>
                  <p:cNvSpPr>
                    <a:spLocks/>
                  </p:cNvSpPr>
                  <p:nvPr/>
                </p:nvSpPr>
                <p:spPr bwMode="auto">
                  <a:xfrm rot="-21600000">
                    <a:off x="3133" y="2102"/>
                    <a:ext cx="172" cy="167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6" name="Freeform 957"/>
                  <p:cNvSpPr>
                    <a:spLocks/>
                  </p:cNvSpPr>
                  <p:nvPr/>
                </p:nvSpPr>
                <p:spPr bwMode="auto">
                  <a:xfrm rot="-21600000">
                    <a:off x="3305" y="2102"/>
                    <a:ext cx="247" cy="167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7" name="Line 958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3133" y="2154"/>
                    <a:ext cx="60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8" name="Line 9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5" y="2233"/>
                    <a:ext cx="30" cy="3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29" name="Line 9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5" y="2154"/>
                    <a:ext cx="187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0" name="Oval 96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23" y="2084"/>
                    <a:ext cx="22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1" name="Oval 96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53" y="2110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2" name="Oval 96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98" y="2145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3" name="Oval 96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75" y="2058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4" name="Oval 96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13" y="2084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5" name="Oval 96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58" y="2119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6" name="Oval 96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88" y="2058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7" name="Oval 96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25" y="2093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8" name="Freeform 969"/>
                  <p:cNvSpPr>
                    <a:spLocks/>
                  </p:cNvSpPr>
                  <p:nvPr/>
                </p:nvSpPr>
                <p:spPr bwMode="auto">
                  <a:xfrm rot="-21600000">
                    <a:off x="2953" y="2610"/>
                    <a:ext cx="75" cy="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39" name="Freeform 970"/>
                  <p:cNvSpPr>
                    <a:spLocks/>
                  </p:cNvSpPr>
                  <p:nvPr/>
                </p:nvSpPr>
                <p:spPr bwMode="auto">
                  <a:xfrm rot="-21600000">
                    <a:off x="3028" y="2610"/>
                    <a:ext cx="105" cy="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0" name="Freeform 971"/>
                  <p:cNvSpPr>
                    <a:spLocks/>
                  </p:cNvSpPr>
                  <p:nvPr/>
                </p:nvSpPr>
                <p:spPr bwMode="auto">
                  <a:xfrm rot="-21600000">
                    <a:off x="2953" y="2566"/>
                    <a:ext cx="180" cy="44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1" name="Freeform 972"/>
                  <p:cNvSpPr>
                    <a:spLocks/>
                  </p:cNvSpPr>
                  <p:nvPr/>
                </p:nvSpPr>
                <p:spPr bwMode="auto">
                  <a:xfrm rot="-21600000">
                    <a:off x="2886" y="2207"/>
                    <a:ext cx="187" cy="167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2" name="Freeform 973"/>
                  <p:cNvSpPr>
                    <a:spLocks/>
                  </p:cNvSpPr>
                  <p:nvPr/>
                </p:nvSpPr>
                <p:spPr bwMode="auto">
                  <a:xfrm rot="-21600000">
                    <a:off x="3073" y="2207"/>
                    <a:ext cx="232" cy="167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3" name="Freeform 974"/>
                  <p:cNvSpPr>
                    <a:spLocks/>
                  </p:cNvSpPr>
                  <p:nvPr/>
                </p:nvSpPr>
                <p:spPr bwMode="auto">
                  <a:xfrm rot="-21600000">
                    <a:off x="2886" y="2102"/>
                    <a:ext cx="435" cy="10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4" name="Line 975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86" y="2268"/>
                    <a:ext cx="67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5" name="Line 9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3" y="2347"/>
                    <a:ext cx="30" cy="3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6" name="Line 9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3" y="2268"/>
                    <a:ext cx="172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7" name="Oval 97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83" y="2198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8" name="Oval 97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21" y="2224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49" name="Oval 98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66" y="2259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0" name="Oval 98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43" y="2172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1" name="Oval 98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80" y="2198"/>
                    <a:ext cx="15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2" name="Oval 98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18" y="2233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3" name="Oval 98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03" y="2145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4" name="Oval 98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48" y="2172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5" name="Oval 98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93" y="2198"/>
                    <a:ext cx="30" cy="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6" name="Freeform 987"/>
                  <p:cNvSpPr>
                    <a:spLocks/>
                  </p:cNvSpPr>
                  <p:nvPr/>
                </p:nvSpPr>
                <p:spPr bwMode="auto">
                  <a:xfrm rot="-21600000">
                    <a:off x="2706" y="2733"/>
                    <a:ext cx="75" cy="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7" name="Freeform 988"/>
                  <p:cNvSpPr>
                    <a:spLocks/>
                  </p:cNvSpPr>
                  <p:nvPr/>
                </p:nvSpPr>
                <p:spPr bwMode="auto">
                  <a:xfrm rot="-21600000">
                    <a:off x="2781" y="2733"/>
                    <a:ext cx="105" cy="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8" name="Freeform 989"/>
                  <p:cNvSpPr>
                    <a:spLocks/>
                  </p:cNvSpPr>
                  <p:nvPr/>
                </p:nvSpPr>
                <p:spPr bwMode="auto">
                  <a:xfrm rot="-21600000">
                    <a:off x="2706" y="2689"/>
                    <a:ext cx="180" cy="44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59" name="Freeform 990"/>
                  <p:cNvSpPr>
                    <a:spLocks/>
                  </p:cNvSpPr>
                  <p:nvPr/>
                </p:nvSpPr>
                <p:spPr bwMode="auto">
                  <a:xfrm rot="-21600000">
                    <a:off x="2638" y="2329"/>
                    <a:ext cx="187" cy="167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0" name="Freeform 991"/>
                  <p:cNvSpPr>
                    <a:spLocks/>
                  </p:cNvSpPr>
                  <p:nvPr/>
                </p:nvSpPr>
                <p:spPr bwMode="auto">
                  <a:xfrm rot="-21600000">
                    <a:off x="2826" y="2329"/>
                    <a:ext cx="247" cy="167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1" name="Freeform 992"/>
                  <p:cNvSpPr>
                    <a:spLocks/>
                  </p:cNvSpPr>
                  <p:nvPr/>
                </p:nvSpPr>
                <p:spPr bwMode="auto">
                  <a:xfrm rot="-21600000">
                    <a:off x="2638" y="2215"/>
                    <a:ext cx="435" cy="114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2" name="Line 993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638" y="2382"/>
                    <a:ext cx="67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3" name="Line 9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6" y="2470"/>
                    <a:ext cx="30" cy="3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4" name="Line 9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6" y="2382"/>
                    <a:ext cx="187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5" name="Oval 99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36" y="2312"/>
                    <a:ext cx="30" cy="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6" name="Oval 99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73" y="2347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7" name="Oval 99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18" y="2373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8" name="Oval 99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96" y="2286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69" name="Oval 100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33" y="2312"/>
                    <a:ext cx="30" cy="3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0" name="Oval 100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78" y="2347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1" name="Oval 100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63" y="2259"/>
                    <a:ext cx="37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2" name="Oval 100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08" y="2286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3" name="Oval 100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46" y="2321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4" name="Freeform 1005"/>
                  <p:cNvSpPr>
                    <a:spLocks/>
                  </p:cNvSpPr>
                  <p:nvPr/>
                </p:nvSpPr>
                <p:spPr bwMode="auto">
                  <a:xfrm rot="-21600000">
                    <a:off x="2459" y="2846"/>
                    <a:ext cx="75" cy="61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5" name="Freeform 1006"/>
                  <p:cNvSpPr>
                    <a:spLocks/>
                  </p:cNvSpPr>
                  <p:nvPr/>
                </p:nvSpPr>
                <p:spPr bwMode="auto">
                  <a:xfrm rot="-21600000">
                    <a:off x="2534" y="2846"/>
                    <a:ext cx="105" cy="61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6" name="Freeform 1007"/>
                  <p:cNvSpPr>
                    <a:spLocks/>
                  </p:cNvSpPr>
                  <p:nvPr/>
                </p:nvSpPr>
                <p:spPr bwMode="auto">
                  <a:xfrm rot="-21600000">
                    <a:off x="2459" y="2803"/>
                    <a:ext cx="180" cy="44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7" name="Freeform 1008"/>
                  <p:cNvSpPr>
                    <a:spLocks/>
                  </p:cNvSpPr>
                  <p:nvPr/>
                </p:nvSpPr>
                <p:spPr bwMode="auto">
                  <a:xfrm rot="-21600000">
                    <a:off x="2391" y="2443"/>
                    <a:ext cx="187" cy="167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8" name="Freeform 1009"/>
                  <p:cNvSpPr>
                    <a:spLocks/>
                  </p:cNvSpPr>
                  <p:nvPr/>
                </p:nvSpPr>
                <p:spPr bwMode="auto">
                  <a:xfrm rot="-21600000">
                    <a:off x="2578" y="2443"/>
                    <a:ext cx="247" cy="167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79" name="Freeform 1010"/>
                  <p:cNvSpPr>
                    <a:spLocks/>
                  </p:cNvSpPr>
                  <p:nvPr/>
                </p:nvSpPr>
                <p:spPr bwMode="auto">
                  <a:xfrm rot="-21600000">
                    <a:off x="2391" y="2329"/>
                    <a:ext cx="435" cy="114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0" name="Line 101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1" y="2496"/>
                    <a:ext cx="67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1" name="Line 10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9" y="2575"/>
                    <a:ext cx="30" cy="3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2" name="Line 10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38" y="2496"/>
                    <a:ext cx="187" cy="3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3" name="Oval 101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489" y="2426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4" name="Oval 101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26" y="2452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5" name="Oval 101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71" y="2487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6" name="Oval 101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49" y="2399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7" name="Oval 101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86" y="2426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8" name="Oval 101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31" y="2461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89" name="Oval 102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16" y="2373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0" name="Oval 102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61" y="2399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1" name="Oval 102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98" y="2435"/>
                    <a:ext cx="30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2" name="Line 1023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1" y="2189"/>
                    <a:ext cx="0" cy="2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3" name="Line 0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578" y="2303"/>
                    <a:ext cx="0" cy="219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4" name="Line 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26" y="2189"/>
                    <a:ext cx="0" cy="2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5" name="Line 2"/>
                  <p:cNvSpPr>
                    <a:spLocks noChangeShapeType="1"/>
                  </p:cNvSpPr>
                  <p:nvPr/>
                </p:nvSpPr>
                <p:spPr bwMode="auto">
                  <a:xfrm>
                    <a:off x="3478" y="2452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6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3238" y="2557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7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2662"/>
                    <a:ext cx="0" cy="14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8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2758" y="2785"/>
                    <a:ext cx="0" cy="14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9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593" y="2864"/>
                    <a:ext cx="0" cy="14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0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290" y="2303"/>
                    <a:ext cx="0" cy="14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0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051" y="2399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0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818" y="2513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0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549" y="2636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0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16" y="2785"/>
                    <a:ext cx="0" cy="7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005" name="Freeform 12"/>
                  <p:cNvSpPr>
                    <a:spLocks/>
                  </p:cNvSpPr>
                  <p:nvPr/>
                </p:nvSpPr>
                <p:spPr bwMode="auto">
                  <a:xfrm>
                    <a:off x="2541" y="2575"/>
                    <a:ext cx="1041" cy="526"/>
                  </a:xfrm>
                  <a:custGeom>
                    <a:avLst/>
                    <a:gdLst>
                      <a:gd name="T0" fmla="*/ 1056 w 1056"/>
                      <a:gd name="T1" fmla="*/ 0 h 528"/>
                      <a:gd name="T2" fmla="*/ 0 w 1056"/>
                      <a:gd name="T3" fmla="*/ 480 h 528"/>
                      <a:gd name="T4" fmla="*/ 0 w 1056"/>
                      <a:gd name="T5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56" h="528">
                        <a:moveTo>
                          <a:pt x="1056" y="0"/>
                        </a:moveTo>
                        <a:lnTo>
                          <a:pt x="0" y="480"/>
                        </a:lnTo>
                        <a:lnTo>
                          <a:pt x="0" y="52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882" name="Line 13"/>
                <p:cNvSpPr>
                  <a:spLocks noChangeShapeType="1"/>
                </p:cNvSpPr>
                <p:nvPr/>
              </p:nvSpPr>
              <p:spPr bwMode="auto">
                <a:xfrm rot="-21600000">
                  <a:off x="2644" y="2119"/>
                  <a:ext cx="0" cy="307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83" name="Freeform 14"/>
                <p:cNvSpPr>
                  <a:spLocks/>
                </p:cNvSpPr>
                <p:nvPr/>
              </p:nvSpPr>
              <p:spPr bwMode="auto">
                <a:xfrm>
                  <a:off x="2307" y="1978"/>
                  <a:ext cx="142" cy="237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84" name="Freeform 15"/>
                <p:cNvSpPr>
                  <a:spLocks/>
                </p:cNvSpPr>
                <p:nvPr/>
              </p:nvSpPr>
              <p:spPr bwMode="auto">
                <a:xfrm>
                  <a:off x="2322" y="1996"/>
                  <a:ext cx="97" cy="193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85" name="Freeform 16"/>
                <p:cNvSpPr>
                  <a:spLocks/>
                </p:cNvSpPr>
                <p:nvPr/>
              </p:nvSpPr>
              <p:spPr bwMode="auto">
                <a:xfrm>
                  <a:off x="2569" y="1076"/>
                  <a:ext cx="1229" cy="1586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2338" name="Group 17"/>
                <p:cNvGrpSpPr>
                  <a:grpSpLocks/>
                </p:cNvGrpSpPr>
                <p:nvPr/>
              </p:nvGrpSpPr>
              <p:grpSpPr bwMode="auto">
                <a:xfrm>
                  <a:off x="2638" y="18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36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915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668" y="1777"/>
                      <a:ext cx="165" cy="193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1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3" y="1856"/>
                      <a:ext cx="5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913" name="Freeform 21"/>
                  <p:cNvSpPr>
                    <a:spLocks/>
                  </p:cNvSpPr>
                  <p:nvPr/>
                </p:nvSpPr>
                <p:spPr bwMode="auto">
                  <a:xfrm>
                    <a:off x="2683" y="1742"/>
                    <a:ext cx="150" cy="333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1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781" y="1874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39" name="Group 23"/>
                <p:cNvGrpSpPr>
                  <a:grpSpLocks/>
                </p:cNvGrpSpPr>
                <p:nvPr/>
              </p:nvGrpSpPr>
              <p:grpSpPr bwMode="auto">
                <a:xfrm>
                  <a:off x="2878" y="172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35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910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668" y="1763"/>
                      <a:ext cx="165" cy="202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11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3" y="1833"/>
                      <a:ext cx="5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908" name="Freeform 27"/>
                  <p:cNvSpPr>
                    <a:spLocks/>
                  </p:cNvSpPr>
                  <p:nvPr/>
                </p:nvSpPr>
                <p:spPr bwMode="auto">
                  <a:xfrm>
                    <a:off x="2683" y="1736"/>
                    <a:ext cx="150" cy="342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0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781" y="1868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40" name="Group 29"/>
                <p:cNvGrpSpPr>
                  <a:grpSpLocks/>
                </p:cNvGrpSpPr>
                <p:nvPr/>
              </p:nvGrpSpPr>
              <p:grpSpPr bwMode="auto">
                <a:xfrm>
                  <a:off x="3131" y="1632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35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905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2685" y="1753"/>
                      <a:ext cx="127" cy="210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06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0" y="1832"/>
                      <a:ext cx="4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903" name="Freeform 33"/>
                  <p:cNvSpPr>
                    <a:spLocks/>
                  </p:cNvSpPr>
                  <p:nvPr/>
                </p:nvSpPr>
                <p:spPr bwMode="auto">
                  <a:xfrm>
                    <a:off x="2685" y="1736"/>
                    <a:ext cx="127" cy="342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90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782" y="1867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41" name="Group 35"/>
                <p:cNvGrpSpPr>
                  <a:grpSpLocks/>
                </p:cNvGrpSpPr>
                <p:nvPr/>
              </p:nvGrpSpPr>
              <p:grpSpPr bwMode="auto">
                <a:xfrm>
                  <a:off x="3355" y="15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349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900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686" y="1779"/>
                      <a:ext cx="135" cy="193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01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6" y="1858"/>
                      <a:ext cx="4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898" name="Freeform 39"/>
                  <p:cNvSpPr>
                    <a:spLocks/>
                  </p:cNvSpPr>
                  <p:nvPr/>
                </p:nvSpPr>
                <p:spPr bwMode="auto">
                  <a:xfrm>
                    <a:off x="2686" y="1744"/>
                    <a:ext cx="135" cy="333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89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83" y="187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2342" name="Group 41"/>
                <p:cNvGrpSpPr>
                  <a:grpSpLocks/>
                </p:cNvGrpSpPr>
                <p:nvPr/>
              </p:nvGrpSpPr>
              <p:grpSpPr bwMode="auto">
                <a:xfrm>
                  <a:off x="3598" y="140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234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2895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667" y="1776"/>
                      <a:ext cx="142" cy="193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896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7" y="1855"/>
                      <a:ext cx="4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2893" name="Freeform 45"/>
                  <p:cNvSpPr>
                    <a:spLocks/>
                  </p:cNvSpPr>
                  <p:nvPr/>
                </p:nvSpPr>
                <p:spPr bwMode="auto">
                  <a:xfrm>
                    <a:off x="2682" y="1741"/>
                    <a:ext cx="127" cy="333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89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1872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2891" name="Freeform 47"/>
                <p:cNvSpPr>
                  <a:spLocks/>
                </p:cNvSpPr>
                <p:nvPr/>
              </p:nvSpPr>
              <p:spPr bwMode="auto">
                <a:xfrm>
                  <a:off x="2689" y="962"/>
                  <a:ext cx="907" cy="482"/>
                </a:xfrm>
                <a:custGeom>
                  <a:avLst/>
                  <a:gdLst>
                    <a:gd name="T0" fmla="*/ 0 w 912"/>
                    <a:gd name="T1" fmla="*/ 240 h 480"/>
                    <a:gd name="T2" fmla="*/ 384 w 912"/>
                    <a:gd name="T3" fmla="*/ 480 h 480"/>
                    <a:gd name="T4" fmla="*/ 912 w 912"/>
                    <a:gd name="T5" fmla="*/ 240 h 480"/>
                    <a:gd name="T6" fmla="*/ 528 w 912"/>
                    <a:gd name="T7" fmla="*/ 0 h 480"/>
                    <a:gd name="T8" fmla="*/ 0 w 912"/>
                    <a:gd name="T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2" h="480">
                      <a:moveTo>
                        <a:pt x="0" y="240"/>
                      </a:moveTo>
                      <a:lnTo>
                        <a:pt x="384" y="480"/>
                      </a:lnTo>
                      <a:lnTo>
                        <a:pt x="912" y="240"/>
                      </a:lnTo>
                      <a:lnTo>
                        <a:pt x="528" y="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2837" name="Line 48"/>
              <p:cNvSpPr>
                <a:spLocks noChangeShapeType="1"/>
              </p:cNvSpPr>
              <p:nvPr/>
            </p:nvSpPr>
            <p:spPr bwMode="auto">
              <a:xfrm>
                <a:off x="2045" y="2744"/>
                <a:ext cx="3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791" name="Line 49"/>
            <p:cNvSpPr>
              <a:spLocks noChangeShapeType="1"/>
            </p:cNvSpPr>
            <p:nvPr/>
          </p:nvSpPr>
          <p:spPr bwMode="auto">
            <a:xfrm>
              <a:off x="3014" y="3237"/>
              <a:ext cx="0" cy="3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92" name="Line 50"/>
            <p:cNvSpPr>
              <a:spLocks noChangeShapeType="1"/>
            </p:cNvSpPr>
            <p:nvPr/>
          </p:nvSpPr>
          <p:spPr bwMode="auto">
            <a:xfrm flipV="1">
              <a:off x="1606" y="3422"/>
              <a:ext cx="0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93" name="Line 51"/>
            <p:cNvSpPr>
              <a:spLocks noChangeShapeType="1"/>
            </p:cNvSpPr>
            <p:nvPr/>
          </p:nvSpPr>
          <p:spPr bwMode="auto">
            <a:xfrm flipV="1">
              <a:off x="1436" y="3422"/>
              <a:ext cx="0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2246" name="Group 52"/>
            <p:cNvGrpSpPr>
              <a:grpSpLocks/>
            </p:cNvGrpSpPr>
            <p:nvPr/>
          </p:nvGrpSpPr>
          <p:grpSpPr bwMode="auto">
            <a:xfrm>
              <a:off x="1200" y="3487"/>
              <a:ext cx="512" cy="306"/>
              <a:chOff x="2687" y="2137"/>
              <a:chExt cx="836" cy="574"/>
            </a:xfrm>
          </p:grpSpPr>
          <p:grpSp>
            <p:nvGrpSpPr>
              <p:cNvPr id="52264" name="Group 53"/>
              <p:cNvGrpSpPr>
                <a:grpSpLocks/>
              </p:cNvGrpSpPr>
              <p:nvPr/>
            </p:nvGrpSpPr>
            <p:grpSpPr bwMode="auto">
              <a:xfrm>
                <a:off x="2688" y="2137"/>
                <a:ext cx="192" cy="480"/>
                <a:chOff x="4560" y="2544"/>
                <a:chExt cx="192" cy="480"/>
              </a:xfrm>
            </p:grpSpPr>
            <p:sp>
              <p:nvSpPr>
                <p:cNvPr id="2834" name="Rectangle 54"/>
                <p:cNvSpPr>
                  <a:spLocks noChangeArrowheads="1"/>
                </p:cNvSpPr>
                <p:nvPr/>
              </p:nvSpPr>
              <p:spPr bwMode="auto">
                <a:xfrm>
                  <a:off x="4565" y="2544"/>
                  <a:ext cx="192" cy="335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35" name="AutoShape 55"/>
                <p:cNvSpPr>
                  <a:spLocks noChangeArrowheads="1"/>
                </p:cNvSpPr>
                <p:nvPr/>
              </p:nvSpPr>
              <p:spPr bwMode="auto">
                <a:xfrm flipV="1">
                  <a:off x="4563" y="2880"/>
                  <a:ext cx="192" cy="147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265" name="Group 56"/>
              <p:cNvGrpSpPr>
                <a:grpSpLocks/>
              </p:cNvGrpSpPr>
              <p:nvPr/>
            </p:nvGrpSpPr>
            <p:grpSpPr bwMode="auto">
              <a:xfrm>
                <a:off x="2976" y="2137"/>
                <a:ext cx="192" cy="480"/>
                <a:chOff x="4560" y="2544"/>
                <a:chExt cx="192" cy="480"/>
              </a:xfrm>
            </p:grpSpPr>
            <p:sp>
              <p:nvSpPr>
                <p:cNvPr id="2832" name="Rectangle 57"/>
                <p:cNvSpPr>
                  <a:spLocks noChangeArrowheads="1"/>
                </p:cNvSpPr>
                <p:nvPr/>
              </p:nvSpPr>
              <p:spPr bwMode="auto">
                <a:xfrm>
                  <a:off x="4555" y="2544"/>
                  <a:ext cx="197" cy="335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33" name="AutoShape 58"/>
                <p:cNvSpPr>
                  <a:spLocks noChangeArrowheads="1"/>
                </p:cNvSpPr>
                <p:nvPr/>
              </p:nvSpPr>
              <p:spPr bwMode="auto">
                <a:xfrm flipV="1">
                  <a:off x="4557" y="2880"/>
                  <a:ext cx="195" cy="147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266" name="Group 59"/>
              <p:cNvGrpSpPr>
                <a:grpSpLocks/>
              </p:cNvGrpSpPr>
              <p:nvPr/>
            </p:nvGrpSpPr>
            <p:grpSpPr bwMode="auto">
              <a:xfrm>
                <a:off x="3264" y="2137"/>
                <a:ext cx="192" cy="480"/>
                <a:chOff x="4560" y="2544"/>
                <a:chExt cx="192" cy="480"/>
              </a:xfrm>
            </p:grpSpPr>
            <p:sp>
              <p:nvSpPr>
                <p:cNvPr id="2830" name="Rectangle 60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92" cy="335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31" name="AutoShape 61"/>
                <p:cNvSpPr>
                  <a:spLocks noChangeArrowheads="1"/>
                </p:cNvSpPr>
                <p:nvPr/>
              </p:nvSpPr>
              <p:spPr bwMode="auto">
                <a:xfrm flipV="1">
                  <a:off x="4560" y="2880"/>
                  <a:ext cx="192" cy="147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267" name="Group 62"/>
              <p:cNvGrpSpPr>
                <a:grpSpLocks/>
              </p:cNvGrpSpPr>
              <p:nvPr/>
            </p:nvGrpSpPr>
            <p:grpSpPr bwMode="auto">
              <a:xfrm>
                <a:off x="2687" y="2592"/>
                <a:ext cx="259" cy="119"/>
                <a:chOff x="2735" y="2592"/>
                <a:chExt cx="259" cy="119"/>
              </a:xfrm>
            </p:grpSpPr>
            <p:sp>
              <p:nvSpPr>
                <p:cNvPr id="2826" name="Rectangle 63"/>
                <p:cNvSpPr>
                  <a:spLocks noChangeArrowheads="1"/>
                </p:cNvSpPr>
                <p:nvPr/>
              </p:nvSpPr>
              <p:spPr bwMode="auto">
                <a:xfrm rot="-5055">
                  <a:off x="2752" y="2594"/>
                  <a:ext cx="222" cy="4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7" name="Oval 64"/>
                <p:cNvSpPr>
                  <a:spLocks noChangeArrowheads="1"/>
                </p:cNvSpPr>
                <p:nvPr/>
              </p:nvSpPr>
              <p:spPr bwMode="auto">
                <a:xfrm rot="-5055">
                  <a:off x="2948" y="2592"/>
                  <a:ext cx="46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8" name="Oval 65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4"/>
                  <a:ext cx="48" cy="4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9" name="AutoShape 66"/>
                <p:cNvSpPr>
                  <a:spLocks noChangeArrowheads="1"/>
                </p:cNvSpPr>
                <p:nvPr/>
              </p:nvSpPr>
              <p:spPr bwMode="auto">
                <a:xfrm>
                  <a:off x="2863" y="2616"/>
                  <a:ext cx="95" cy="9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268" name="Group 67"/>
              <p:cNvGrpSpPr>
                <a:grpSpLocks/>
              </p:cNvGrpSpPr>
              <p:nvPr/>
            </p:nvGrpSpPr>
            <p:grpSpPr bwMode="auto">
              <a:xfrm>
                <a:off x="2976" y="2592"/>
                <a:ext cx="259" cy="119"/>
                <a:chOff x="2735" y="2592"/>
                <a:chExt cx="259" cy="119"/>
              </a:xfrm>
            </p:grpSpPr>
            <p:sp>
              <p:nvSpPr>
                <p:cNvPr id="2822" name="Rectangle 68"/>
                <p:cNvSpPr>
                  <a:spLocks noChangeArrowheads="1"/>
                </p:cNvSpPr>
                <p:nvPr/>
              </p:nvSpPr>
              <p:spPr bwMode="auto">
                <a:xfrm rot="-5055">
                  <a:off x="2752" y="2594"/>
                  <a:ext cx="222" cy="4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3" name="Oval 69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3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4" name="Oval 70"/>
                <p:cNvSpPr>
                  <a:spLocks noChangeArrowheads="1"/>
                </p:cNvSpPr>
                <p:nvPr/>
              </p:nvSpPr>
              <p:spPr bwMode="auto">
                <a:xfrm rot="-5055">
                  <a:off x="2730" y="2594"/>
                  <a:ext cx="48" cy="4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5" name="AutoShape 71"/>
                <p:cNvSpPr>
                  <a:spLocks noChangeArrowheads="1"/>
                </p:cNvSpPr>
                <p:nvPr/>
              </p:nvSpPr>
              <p:spPr bwMode="auto">
                <a:xfrm>
                  <a:off x="2862" y="2616"/>
                  <a:ext cx="95" cy="9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2269" name="Group 72"/>
              <p:cNvGrpSpPr>
                <a:grpSpLocks/>
              </p:cNvGrpSpPr>
              <p:nvPr/>
            </p:nvGrpSpPr>
            <p:grpSpPr bwMode="auto">
              <a:xfrm>
                <a:off x="3264" y="2592"/>
                <a:ext cx="259" cy="119"/>
                <a:chOff x="2735" y="2592"/>
                <a:chExt cx="259" cy="119"/>
              </a:xfrm>
            </p:grpSpPr>
            <p:sp>
              <p:nvSpPr>
                <p:cNvPr id="2818" name="Rectangle 73"/>
                <p:cNvSpPr>
                  <a:spLocks noChangeArrowheads="1"/>
                </p:cNvSpPr>
                <p:nvPr/>
              </p:nvSpPr>
              <p:spPr bwMode="auto">
                <a:xfrm rot="-5055">
                  <a:off x="2752" y="2594"/>
                  <a:ext cx="222" cy="4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19" name="Oval 74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3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0" name="Oval 75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4"/>
                  <a:ext cx="48" cy="4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821" name="AutoShape 76"/>
                <p:cNvSpPr>
                  <a:spLocks noChangeArrowheads="1"/>
                </p:cNvSpPr>
                <p:nvPr/>
              </p:nvSpPr>
              <p:spPr bwMode="auto">
                <a:xfrm>
                  <a:off x="2862" y="2616"/>
                  <a:ext cx="95" cy="9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2795" name="Line 77"/>
            <p:cNvSpPr>
              <a:spLocks noChangeShapeType="1"/>
            </p:cNvSpPr>
            <p:nvPr/>
          </p:nvSpPr>
          <p:spPr bwMode="auto">
            <a:xfrm>
              <a:off x="1700" y="3797"/>
              <a:ext cx="432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96" name="Line 78"/>
            <p:cNvSpPr>
              <a:spLocks noChangeShapeType="1"/>
            </p:cNvSpPr>
            <p:nvPr/>
          </p:nvSpPr>
          <p:spPr bwMode="auto">
            <a:xfrm flipH="1" flipV="1">
              <a:off x="1258" y="3422"/>
              <a:ext cx="3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97" name="Line 79"/>
            <p:cNvSpPr>
              <a:spLocks noChangeShapeType="1"/>
            </p:cNvSpPr>
            <p:nvPr/>
          </p:nvSpPr>
          <p:spPr bwMode="auto">
            <a:xfrm flipV="1">
              <a:off x="1269" y="3422"/>
              <a:ext cx="0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98" name="Freeform 80"/>
            <p:cNvSpPr>
              <a:spLocks/>
            </p:cNvSpPr>
            <p:nvPr/>
          </p:nvSpPr>
          <p:spPr bwMode="auto">
            <a:xfrm flipH="1">
              <a:off x="2414" y="3284"/>
              <a:ext cx="83" cy="145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99" name="Line 81"/>
            <p:cNvSpPr>
              <a:spLocks noChangeShapeType="1"/>
            </p:cNvSpPr>
            <p:nvPr/>
          </p:nvSpPr>
          <p:spPr bwMode="auto">
            <a:xfrm>
              <a:off x="2212" y="3291"/>
              <a:ext cx="232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0" name="Line 82"/>
            <p:cNvSpPr>
              <a:spLocks noChangeShapeType="1"/>
            </p:cNvSpPr>
            <p:nvPr/>
          </p:nvSpPr>
          <p:spPr bwMode="auto">
            <a:xfrm flipH="1" flipV="1">
              <a:off x="2457" y="3050"/>
              <a:ext cx="0" cy="234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1" name="Line 83"/>
            <p:cNvSpPr>
              <a:spLocks noChangeShapeType="1"/>
            </p:cNvSpPr>
            <p:nvPr/>
          </p:nvSpPr>
          <p:spPr bwMode="auto">
            <a:xfrm>
              <a:off x="2450" y="3058"/>
              <a:ext cx="2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2" name="Line 84"/>
            <p:cNvSpPr>
              <a:spLocks noChangeShapeType="1"/>
            </p:cNvSpPr>
            <p:nvPr/>
          </p:nvSpPr>
          <p:spPr bwMode="auto">
            <a:xfrm>
              <a:off x="2457" y="3409"/>
              <a:ext cx="0" cy="397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3" name="Line 85"/>
            <p:cNvSpPr>
              <a:spLocks noChangeShapeType="1"/>
            </p:cNvSpPr>
            <p:nvPr/>
          </p:nvSpPr>
          <p:spPr bwMode="auto">
            <a:xfrm>
              <a:off x="3014" y="3598"/>
              <a:ext cx="4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4" name="Line 86"/>
            <p:cNvSpPr>
              <a:spLocks noChangeShapeType="1"/>
            </p:cNvSpPr>
            <p:nvPr/>
          </p:nvSpPr>
          <p:spPr bwMode="auto">
            <a:xfrm>
              <a:off x="3629" y="3598"/>
              <a:ext cx="1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5" name="Line 87"/>
            <p:cNvSpPr>
              <a:spLocks noChangeShapeType="1"/>
            </p:cNvSpPr>
            <p:nvPr/>
          </p:nvSpPr>
          <p:spPr bwMode="auto">
            <a:xfrm>
              <a:off x="4474" y="2743"/>
              <a:ext cx="0" cy="5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6" name="Line 88"/>
            <p:cNvSpPr>
              <a:spLocks noChangeShapeType="1"/>
            </p:cNvSpPr>
            <p:nvPr/>
          </p:nvSpPr>
          <p:spPr bwMode="auto">
            <a:xfrm>
              <a:off x="2471" y="2743"/>
              <a:ext cx="2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7" name="Line 89"/>
            <p:cNvSpPr>
              <a:spLocks noChangeShapeType="1"/>
            </p:cNvSpPr>
            <p:nvPr/>
          </p:nvSpPr>
          <p:spPr bwMode="auto">
            <a:xfrm>
              <a:off x="1938" y="2743"/>
              <a:ext cx="0" cy="996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8" name="Line 90"/>
            <p:cNvSpPr>
              <a:spLocks noChangeShapeType="1"/>
            </p:cNvSpPr>
            <p:nvPr/>
          </p:nvSpPr>
          <p:spPr bwMode="auto">
            <a:xfrm flipH="1">
              <a:off x="1930" y="3882"/>
              <a:ext cx="231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09" name="Line 91"/>
            <p:cNvSpPr>
              <a:spLocks noChangeShapeType="1"/>
            </p:cNvSpPr>
            <p:nvPr/>
          </p:nvSpPr>
          <p:spPr bwMode="auto">
            <a:xfrm>
              <a:off x="1938" y="3835"/>
              <a:ext cx="0" cy="47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10" name="Line 92"/>
            <p:cNvSpPr>
              <a:spLocks noChangeShapeType="1"/>
            </p:cNvSpPr>
            <p:nvPr/>
          </p:nvSpPr>
          <p:spPr bwMode="auto">
            <a:xfrm flipH="1" flipV="1">
              <a:off x="2463" y="2736"/>
              <a:ext cx="0" cy="3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11" name="Line 93"/>
            <p:cNvSpPr>
              <a:spLocks noChangeShapeType="1"/>
            </p:cNvSpPr>
            <p:nvPr/>
          </p:nvSpPr>
          <p:spPr bwMode="auto">
            <a:xfrm>
              <a:off x="1928" y="2743"/>
              <a:ext cx="526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good homogeneity / uniformity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3875" y="2204864"/>
            <a:ext cx="4320542" cy="432048"/>
          </a:xfrm>
        </p:spPr>
        <p:txBody>
          <a:bodyPr/>
          <a:lstStyle/>
          <a:p>
            <a:r>
              <a:rPr lang="en-US" dirty="0" smtClean="0"/>
              <a:t>Reduced consumption of correctives</a:t>
            </a:r>
          </a:p>
          <a:p>
            <a:r>
              <a:rPr lang="en-US" dirty="0" smtClean="0"/>
              <a:t>Lower kiln heat consumption</a:t>
            </a:r>
          </a:p>
          <a:p>
            <a:r>
              <a:rPr lang="en-US" dirty="0" smtClean="0"/>
              <a:t>Lower refractory consumption</a:t>
            </a:r>
          </a:p>
          <a:p>
            <a:r>
              <a:rPr lang="en-US" dirty="0" smtClean="0"/>
              <a:t>Possibility to increase TSR</a:t>
            </a:r>
          </a:p>
          <a:p>
            <a:r>
              <a:rPr lang="en-US" dirty="0" smtClean="0"/>
              <a:t>Improved clinker reactivity</a:t>
            </a:r>
          </a:p>
          <a:p>
            <a:r>
              <a:rPr lang="en-US" dirty="0" smtClean="0"/>
              <a:t>Improved clinker </a:t>
            </a:r>
            <a:r>
              <a:rPr lang="en-US" dirty="0" err="1" smtClean="0"/>
              <a:t>grindability</a:t>
            </a:r>
            <a:endParaRPr lang="en-US" dirty="0" smtClean="0"/>
          </a:p>
          <a:p>
            <a:r>
              <a:rPr lang="en-US" dirty="0" smtClean="0"/>
              <a:t>Lower electrical energy consumption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E34C356-8AC3-471D-863B-EC663C4E0CB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4953000" y="2348880"/>
            <a:ext cx="107950" cy="29523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>
            <a:spLocks noGrp="1"/>
          </p:cNvSpPr>
          <p:nvPr>
            <p:ph idx="1"/>
          </p:nvPr>
        </p:nvSpPr>
        <p:spPr>
          <a:xfrm>
            <a:off x="5241032" y="3645024"/>
            <a:ext cx="4320542" cy="432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Lower cost!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521CA9-52BE-4219-A853-25D2583C72BE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3843B8FA-A375-4D84-9A29-9FAC8727ABBF}" type="slidenum">
              <a:rPr lang="en-US" sz="800">
                <a:latin typeface="+mn-lt"/>
              </a:rPr>
              <a:pPr algn="r">
                <a:defRPr/>
              </a:pPr>
              <a:t>30</a:t>
            </a:fld>
            <a:endParaRPr lang="en-US" sz="800">
              <a:latin typeface="+mn-lt"/>
            </a:endParaRPr>
          </a:p>
        </p:txBody>
      </p:sp>
      <p:sp>
        <p:nvSpPr>
          <p:cNvPr id="53250" name="Content Placeholder 6"/>
          <p:cNvSpPr>
            <a:spLocks/>
          </p:cNvSpPr>
          <p:nvPr/>
        </p:nvSpPr>
        <p:spPr bwMode="auto">
          <a:xfrm>
            <a:off x="560388" y="11953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Compound operation: Raw meal and kiln dust to blending silo</a:t>
            </a:r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Direct operation: Kiln dust to separate dust bin</a:t>
            </a:r>
          </a:p>
        </p:txBody>
      </p:sp>
      <p:sp>
        <p:nvSpPr>
          <p:cNvPr id="53251" name="Title 5"/>
          <p:cNvSpPr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Option 3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185025" y="2636838"/>
            <a:ext cx="2520950" cy="3457575"/>
          </a:xfrm>
          <a:prstGeom prst="rect">
            <a:avLst/>
          </a:prstGeom>
          <a:noFill/>
          <a:ln w="12700">
            <a:solidFill>
              <a:srgbClr val="E6280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SF critical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(0.8 &gt; SF &gt; 1.2)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Standard for critical SF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Expensive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Optional bypass for heavy metals and chlorine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253" name="Group 172"/>
          <p:cNvGrpSpPr>
            <a:grpSpLocks/>
          </p:cNvGrpSpPr>
          <p:nvPr/>
        </p:nvGrpSpPr>
        <p:grpSpPr bwMode="auto">
          <a:xfrm>
            <a:off x="704850" y="1657350"/>
            <a:ext cx="6089650" cy="2017713"/>
            <a:chOff x="1008" y="937"/>
            <a:chExt cx="3984" cy="1271"/>
          </a:xfrm>
        </p:grpSpPr>
        <p:sp>
          <p:nvSpPr>
            <p:cNvPr id="3396" name="Line 4"/>
            <p:cNvSpPr>
              <a:spLocks noChangeShapeType="1"/>
            </p:cNvSpPr>
            <p:nvPr/>
          </p:nvSpPr>
          <p:spPr bwMode="auto">
            <a:xfrm>
              <a:off x="3072" y="1968"/>
              <a:ext cx="0" cy="240"/>
            </a:xfrm>
            <a:prstGeom prst="line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97" name="Line 5"/>
            <p:cNvSpPr>
              <a:spLocks noChangeShapeType="1"/>
            </p:cNvSpPr>
            <p:nvPr/>
          </p:nvSpPr>
          <p:spPr bwMode="auto">
            <a:xfrm>
              <a:off x="3168" y="1968"/>
              <a:ext cx="0" cy="240"/>
            </a:xfrm>
            <a:prstGeom prst="line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98" name="AutoShape 11"/>
            <p:cNvSpPr>
              <a:spLocks noChangeArrowheads="1"/>
            </p:cNvSpPr>
            <p:nvPr/>
          </p:nvSpPr>
          <p:spPr bwMode="auto">
            <a:xfrm>
              <a:off x="1488" y="1657"/>
              <a:ext cx="432" cy="432"/>
            </a:xfrm>
            <a:prstGeom prst="flowChartMerge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99" name="AutoShape 601"/>
            <p:cNvSpPr>
              <a:spLocks noChangeArrowheads="1"/>
            </p:cNvSpPr>
            <p:nvPr/>
          </p:nvSpPr>
          <p:spPr bwMode="auto">
            <a:xfrm>
              <a:off x="3665" y="1709"/>
              <a:ext cx="543" cy="488"/>
            </a:xfrm>
            <a:prstGeom prst="flowChartMerge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0" name="Line 602"/>
            <p:cNvSpPr>
              <a:spLocks noChangeShapeType="1"/>
            </p:cNvSpPr>
            <p:nvPr/>
          </p:nvSpPr>
          <p:spPr bwMode="auto">
            <a:xfrm>
              <a:off x="2136" y="1927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1" name="Freeform 603"/>
            <p:cNvSpPr>
              <a:spLocks/>
            </p:cNvSpPr>
            <p:nvPr/>
          </p:nvSpPr>
          <p:spPr bwMode="auto">
            <a:xfrm>
              <a:off x="3087" y="1032"/>
              <a:ext cx="96" cy="955"/>
            </a:xfrm>
            <a:custGeom>
              <a:avLst/>
              <a:gdLst>
                <a:gd name="T0" fmla="*/ 96 w 144"/>
                <a:gd name="T1" fmla="*/ 816 h 816"/>
                <a:gd name="T2" fmla="*/ 96 w 144"/>
                <a:gd name="T3" fmla="*/ 48 h 816"/>
                <a:gd name="T4" fmla="*/ 144 w 144"/>
                <a:gd name="T5" fmla="*/ 48 h 816"/>
                <a:gd name="T6" fmla="*/ 96 w 144"/>
                <a:gd name="T7" fmla="*/ 0 h 816"/>
                <a:gd name="T8" fmla="*/ 48 w 144"/>
                <a:gd name="T9" fmla="*/ 0 h 816"/>
                <a:gd name="T10" fmla="*/ 48 w 144"/>
                <a:gd name="T11" fmla="*/ 768 h 816"/>
                <a:gd name="T12" fmla="*/ 0 w 144"/>
                <a:gd name="T13" fmla="*/ 768 h 816"/>
                <a:gd name="T14" fmla="*/ 48 w 144"/>
                <a:gd name="T15" fmla="*/ 816 h 816"/>
                <a:gd name="T16" fmla="*/ 96 w 144"/>
                <a:gd name="T1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16">
                  <a:moveTo>
                    <a:pt x="96" y="816"/>
                  </a:moveTo>
                  <a:lnTo>
                    <a:pt x="96" y="48"/>
                  </a:lnTo>
                  <a:lnTo>
                    <a:pt x="144" y="4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48" y="816"/>
                  </a:lnTo>
                  <a:lnTo>
                    <a:pt x="96" y="81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2" name="Line 604"/>
            <p:cNvSpPr>
              <a:spLocks noChangeShapeType="1"/>
            </p:cNvSpPr>
            <p:nvPr/>
          </p:nvSpPr>
          <p:spPr bwMode="auto">
            <a:xfrm flipV="1">
              <a:off x="3353" y="1646"/>
              <a:ext cx="4" cy="2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3" name="Line 605"/>
            <p:cNvSpPr>
              <a:spLocks noChangeShapeType="1"/>
            </p:cNvSpPr>
            <p:nvPr/>
          </p:nvSpPr>
          <p:spPr bwMode="auto">
            <a:xfrm flipH="1" flipV="1">
              <a:off x="3381" y="1987"/>
              <a:ext cx="4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4" name="Rectangle 606"/>
            <p:cNvSpPr>
              <a:spLocks noChangeArrowheads="1"/>
            </p:cNvSpPr>
            <p:nvPr/>
          </p:nvSpPr>
          <p:spPr bwMode="auto">
            <a:xfrm>
              <a:off x="3311" y="1797"/>
              <a:ext cx="80" cy="95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848" name="Group 607"/>
            <p:cNvGrpSpPr>
              <a:grpSpLocks/>
            </p:cNvGrpSpPr>
            <p:nvPr/>
          </p:nvGrpSpPr>
          <p:grpSpPr bwMode="auto">
            <a:xfrm>
              <a:off x="3340" y="1915"/>
              <a:ext cx="53" cy="72"/>
              <a:chOff x="4686" y="2006"/>
              <a:chExt cx="42" cy="64"/>
            </a:xfrm>
          </p:grpSpPr>
          <p:sp>
            <p:nvSpPr>
              <p:cNvPr id="3980" name="Line 608"/>
              <p:cNvSpPr>
                <a:spLocks noChangeShapeType="1"/>
              </p:cNvSpPr>
              <p:nvPr/>
            </p:nvSpPr>
            <p:spPr bwMode="auto">
              <a:xfrm flipV="1">
                <a:off x="4718" y="2028"/>
                <a:ext cx="0" cy="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81" name="Rectangle 609"/>
              <p:cNvSpPr>
                <a:spLocks noChangeArrowheads="1"/>
              </p:cNvSpPr>
              <p:nvPr/>
            </p:nvSpPr>
            <p:spPr bwMode="auto">
              <a:xfrm>
                <a:off x="4686" y="2006"/>
                <a:ext cx="42" cy="22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406" name="Rectangle 610"/>
            <p:cNvSpPr>
              <a:spLocks noChangeArrowheads="1"/>
            </p:cNvSpPr>
            <p:nvPr/>
          </p:nvSpPr>
          <p:spPr bwMode="auto">
            <a:xfrm>
              <a:off x="3220" y="1148"/>
              <a:ext cx="266" cy="498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7" name="Line 611"/>
            <p:cNvSpPr>
              <a:spLocks noChangeShapeType="1"/>
            </p:cNvSpPr>
            <p:nvPr/>
          </p:nvSpPr>
          <p:spPr bwMode="auto">
            <a:xfrm>
              <a:off x="3179" y="1101"/>
              <a:ext cx="1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8" name="Line 612"/>
            <p:cNvSpPr>
              <a:spLocks noChangeShapeType="1"/>
            </p:cNvSpPr>
            <p:nvPr/>
          </p:nvSpPr>
          <p:spPr bwMode="auto">
            <a:xfrm flipV="1">
              <a:off x="3353" y="1101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09" name="AutoShape 613"/>
            <p:cNvSpPr>
              <a:spLocks noChangeArrowheads="1"/>
            </p:cNvSpPr>
            <p:nvPr/>
          </p:nvSpPr>
          <p:spPr bwMode="auto">
            <a:xfrm>
              <a:off x="3272" y="1527"/>
              <a:ext cx="160" cy="119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6600">
                    <a:gamma/>
                    <a:shade val="0"/>
                    <a:invGamma/>
                  </a:srgbClr>
                </a:gs>
                <a:gs pos="50000">
                  <a:srgbClr val="996600"/>
                </a:gs>
                <a:gs pos="100000">
                  <a:srgbClr val="996600">
                    <a:gamma/>
                    <a:shade val="0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853" name="Group 614"/>
            <p:cNvGrpSpPr>
              <a:grpSpLocks/>
            </p:cNvGrpSpPr>
            <p:nvPr/>
          </p:nvGrpSpPr>
          <p:grpSpPr bwMode="auto">
            <a:xfrm>
              <a:off x="1831" y="1783"/>
              <a:ext cx="186" cy="283"/>
              <a:chOff x="1849" y="3312"/>
              <a:chExt cx="336" cy="576"/>
            </a:xfrm>
          </p:grpSpPr>
          <p:sp>
            <p:nvSpPr>
              <p:cNvPr id="3975" name="AutoShape 615"/>
              <p:cNvSpPr>
                <a:spLocks noChangeArrowheads="1"/>
              </p:cNvSpPr>
              <p:nvPr/>
            </p:nvSpPr>
            <p:spPr bwMode="auto">
              <a:xfrm>
                <a:off x="1871" y="3503"/>
                <a:ext cx="295" cy="145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76" name="AutoShape 616"/>
              <p:cNvSpPr>
                <a:spLocks noChangeArrowheads="1"/>
              </p:cNvSpPr>
              <p:nvPr/>
            </p:nvSpPr>
            <p:spPr bwMode="auto">
              <a:xfrm flipV="1">
                <a:off x="1844" y="3839"/>
                <a:ext cx="343" cy="49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77" name="AutoShape 617"/>
              <p:cNvSpPr>
                <a:spLocks noChangeArrowheads="1"/>
              </p:cNvSpPr>
              <p:nvPr/>
            </p:nvSpPr>
            <p:spPr bwMode="auto">
              <a:xfrm flipV="1">
                <a:off x="1871" y="3312"/>
                <a:ext cx="295" cy="96"/>
              </a:xfrm>
              <a:custGeom>
                <a:avLst/>
                <a:gdLst>
                  <a:gd name="G0" fmla="+- 6899 0 0"/>
                  <a:gd name="G1" fmla="+- 21600 0 6899"/>
                  <a:gd name="G2" fmla="*/ 6899 1 2"/>
                  <a:gd name="G3" fmla="+- 21600 0 G2"/>
                  <a:gd name="G4" fmla="+/ 6899 21600 2"/>
                  <a:gd name="G5" fmla="+/ G1 0 2"/>
                  <a:gd name="G6" fmla="*/ 21600 21600 6899"/>
                  <a:gd name="G7" fmla="*/ G6 1 2"/>
                  <a:gd name="G8" fmla="+- 21600 0 G7"/>
                  <a:gd name="G9" fmla="*/ 21600 1 2"/>
                  <a:gd name="G10" fmla="+- 6899 0 G9"/>
                  <a:gd name="G11" fmla="?: G10 G8 0"/>
                  <a:gd name="G12" fmla="?: G10 G7 21600"/>
                  <a:gd name="T0" fmla="*/ 18150 w 21600"/>
                  <a:gd name="T1" fmla="*/ 10800 h 21600"/>
                  <a:gd name="T2" fmla="*/ 10800 w 21600"/>
                  <a:gd name="T3" fmla="*/ 21600 h 21600"/>
                  <a:gd name="T4" fmla="*/ 3450 w 21600"/>
                  <a:gd name="T5" fmla="*/ 10800 h 21600"/>
                  <a:gd name="T6" fmla="*/ 10800 w 21600"/>
                  <a:gd name="T7" fmla="*/ 0 h 21600"/>
                  <a:gd name="T8" fmla="*/ 5250 w 21600"/>
                  <a:gd name="T9" fmla="*/ 5250 h 21600"/>
                  <a:gd name="T10" fmla="*/ 16350 w 21600"/>
                  <a:gd name="T11" fmla="*/ 1635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99" y="21600"/>
                    </a:lnTo>
                    <a:lnTo>
                      <a:pt x="147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78" name="Rectangle 618"/>
              <p:cNvSpPr>
                <a:spLocks noChangeArrowheads="1"/>
              </p:cNvSpPr>
              <p:nvPr/>
            </p:nvSpPr>
            <p:spPr bwMode="auto">
              <a:xfrm>
                <a:off x="1910" y="3648"/>
                <a:ext cx="212" cy="191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79" name="Rectangle 619"/>
              <p:cNvSpPr>
                <a:spLocks noChangeArrowheads="1"/>
              </p:cNvSpPr>
              <p:nvPr/>
            </p:nvSpPr>
            <p:spPr bwMode="auto">
              <a:xfrm>
                <a:off x="1871" y="3408"/>
                <a:ext cx="295" cy="96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411" name="Line 620"/>
            <p:cNvSpPr>
              <a:spLocks noChangeShapeType="1"/>
            </p:cNvSpPr>
            <p:nvPr/>
          </p:nvSpPr>
          <p:spPr bwMode="auto">
            <a:xfrm>
              <a:off x="1926" y="1451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855" name="Group 621"/>
            <p:cNvGrpSpPr>
              <a:grpSpLocks/>
            </p:cNvGrpSpPr>
            <p:nvPr/>
          </p:nvGrpSpPr>
          <p:grpSpPr bwMode="auto">
            <a:xfrm>
              <a:off x="2404" y="1142"/>
              <a:ext cx="267" cy="261"/>
              <a:chOff x="2045" y="2640"/>
              <a:chExt cx="245" cy="285"/>
            </a:xfrm>
          </p:grpSpPr>
          <p:grpSp>
            <p:nvGrpSpPr>
              <p:cNvPr id="53953" name="Group 622"/>
              <p:cNvGrpSpPr>
                <a:grpSpLocks/>
              </p:cNvGrpSpPr>
              <p:nvPr/>
            </p:nvGrpSpPr>
            <p:grpSpPr bwMode="auto">
              <a:xfrm flipH="1">
                <a:off x="2079" y="2640"/>
                <a:ext cx="211" cy="285"/>
                <a:chOff x="2206" y="864"/>
                <a:chExt cx="1612" cy="2336"/>
              </a:xfrm>
            </p:grpSpPr>
            <p:sp>
              <p:nvSpPr>
                <p:cNvPr id="3512" name="Freeform 623"/>
                <p:cNvSpPr>
                  <a:spLocks/>
                </p:cNvSpPr>
                <p:nvPr/>
              </p:nvSpPr>
              <p:spPr bwMode="auto">
                <a:xfrm>
                  <a:off x="2208" y="864"/>
                  <a:ext cx="1245" cy="1584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13" name="Line 624"/>
                <p:cNvSpPr>
                  <a:spLocks noChangeShapeType="1"/>
                </p:cNvSpPr>
                <p:nvPr/>
              </p:nvSpPr>
              <p:spPr bwMode="auto">
                <a:xfrm flipV="1">
                  <a:off x="2397" y="1535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14" name="Line 625"/>
                <p:cNvSpPr>
                  <a:spLocks noChangeShapeType="1"/>
                </p:cNvSpPr>
                <p:nvPr/>
              </p:nvSpPr>
              <p:spPr bwMode="auto">
                <a:xfrm flipV="1">
                  <a:off x="2579" y="1705"/>
                  <a:ext cx="0" cy="6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15" name="Line 626"/>
                <p:cNvSpPr>
                  <a:spLocks noChangeShapeType="1"/>
                </p:cNvSpPr>
                <p:nvPr/>
              </p:nvSpPr>
              <p:spPr bwMode="auto">
                <a:xfrm flipV="1">
                  <a:off x="2637" y="1428"/>
                  <a:ext cx="0" cy="6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16" name="AutoShape 627"/>
                <p:cNvSpPr>
                  <a:spLocks noChangeArrowheads="1"/>
                </p:cNvSpPr>
                <p:nvPr/>
              </p:nvSpPr>
              <p:spPr bwMode="auto">
                <a:xfrm>
                  <a:off x="2339" y="1473"/>
                  <a:ext cx="44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17" name="AutoShape 628"/>
                <p:cNvSpPr>
                  <a:spLocks noChangeArrowheads="1"/>
                </p:cNvSpPr>
                <p:nvPr/>
              </p:nvSpPr>
              <p:spPr bwMode="auto">
                <a:xfrm>
                  <a:off x="2390" y="1508"/>
                  <a:ext cx="51" cy="1002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18" name="AutoShape 629"/>
                <p:cNvSpPr>
                  <a:spLocks noChangeArrowheads="1"/>
                </p:cNvSpPr>
                <p:nvPr/>
              </p:nvSpPr>
              <p:spPr bwMode="auto">
                <a:xfrm>
                  <a:off x="2448" y="1473"/>
                  <a:ext cx="51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19" name="AutoShape 630"/>
                <p:cNvSpPr>
                  <a:spLocks noChangeArrowheads="1"/>
                </p:cNvSpPr>
                <p:nvPr/>
              </p:nvSpPr>
              <p:spPr bwMode="auto">
                <a:xfrm>
                  <a:off x="2506" y="1437"/>
                  <a:ext cx="44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20" name="AutoShape 631"/>
                <p:cNvSpPr>
                  <a:spLocks noChangeArrowheads="1"/>
                </p:cNvSpPr>
                <p:nvPr/>
              </p:nvSpPr>
              <p:spPr bwMode="auto">
                <a:xfrm>
                  <a:off x="2288" y="1446"/>
                  <a:ext cx="51" cy="101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964" name="Group 632"/>
                <p:cNvGrpSpPr>
                  <a:grpSpLocks/>
                </p:cNvGrpSpPr>
                <p:nvPr/>
              </p:nvGrpSpPr>
              <p:grpSpPr bwMode="auto">
                <a:xfrm>
                  <a:off x="3204" y="86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61551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972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2450" y="3169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73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2733" y="3169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74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2450" y="2983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1552" name="Group 63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954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4364" y="3540"/>
                      <a:ext cx="125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55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4489" y="3540"/>
                      <a:ext cx="170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56" name="Freeform 640"/>
                    <p:cNvSpPr>
                      <a:spLocks/>
                    </p:cNvSpPr>
                    <p:nvPr/>
                  </p:nvSpPr>
                  <p:spPr bwMode="auto">
                    <a:xfrm>
                      <a:off x="4364" y="3463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57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4274" y="2829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58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4557" y="2829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59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4274" y="2643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0" name="Line 6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4" y="2937"/>
                      <a:ext cx="91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1" name="Line 6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76"/>
                      <a:ext cx="45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2" name="Line 6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" y="2937"/>
                      <a:ext cx="283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3" name="Oval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1" y="2814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4" name="Oval 6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8" y="2860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5" name="Oval 6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6" y="292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6" name="Oval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67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7" name="Oval 6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9" y="2814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8" name="Oval 6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6" y="2860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69" name="Oval 6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" y="2721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70" name="Oval 6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3" y="2767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71" name="Oval 6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9" y="2814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942" name="Line 6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4" y="906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43" name="Line 6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" y="1199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44" name="Line 6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2" y="906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61556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951" name="Freeform 660"/>
                    <p:cNvSpPr>
                      <a:spLocks/>
                    </p:cNvSpPr>
                    <p:nvPr/>
                  </p:nvSpPr>
                  <p:spPr bwMode="auto">
                    <a:xfrm>
                      <a:off x="2450" y="3162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52" name="Freeform 661"/>
                    <p:cNvSpPr>
                      <a:spLocks/>
                    </p:cNvSpPr>
                    <p:nvPr/>
                  </p:nvSpPr>
                  <p:spPr bwMode="auto">
                    <a:xfrm>
                      <a:off x="2733" y="3162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53" name="Freeform 662"/>
                    <p:cNvSpPr>
                      <a:spLocks/>
                    </p:cNvSpPr>
                    <p:nvPr/>
                  </p:nvSpPr>
                  <p:spPr bwMode="auto">
                    <a:xfrm>
                      <a:off x="2450" y="2976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946" name="Line 6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9" y="720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47" name="Line 664"/>
                  <p:cNvSpPr>
                    <a:spLocks noChangeShapeType="1"/>
                  </p:cNvSpPr>
                  <p:nvPr/>
                </p:nvSpPr>
                <p:spPr bwMode="auto">
                  <a:xfrm>
                    <a:off x="4754" y="2204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48" name="Line 665"/>
                  <p:cNvSpPr>
                    <a:spLocks noChangeShapeType="1"/>
                  </p:cNvSpPr>
                  <p:nvPr/>
                </p:nvSpPr>
                <p:spPr bwMode="auto">
                  <a:xfrm>
                    <a:off x="5037" y="2405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49" name="Line 666"/>
                  <p:cNvSpPr>
                    <a:spLocks noChangeShapeType="1"/>
                  </p:cNvSpPr>
                  <p:nvPr/>
                </p:nvSpPr>
                <p:spPr bwMode="auto">
                  <a:xfrm>
                    <a:off x="5422" y="2204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50" name="Line 667"/>
                  <p:cNvSpPr>
                    <a:spLocks noChangeShapeType="1"/>
                  </p:cNvSpPr>
                  <p:nvPr/>
                </p:nvSpPr>
                <p:spPr bwMode="auto">
                  <a:xfrm>
                    <a:off x="5139" y="1926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65" name="Group 668"/>
                <p:cNvGrpSpPr>
                  <a:grpSpLocks/>
                </p:cNvGrpSpPr>
                <p:nvPr/>
              </p:nvGrpSpPr>
              <p:grpSpPr bwMode="auto">
                <a:xfrm>
                  <a:off x="2959" y="978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61516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937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2446" y="3204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8" name="Freeform 671"/>
                    <p:cNvSpPr>
                      <a:spLocks/>
                    </p:cNvSpPr>
                    <p:nvPr/>
                  </p:nvSpPr>
                  <p:spPr bwMode="auto">
                    <a:xfrm>
                      <a:off x="2729" y="3204"/>
                      <a:ext cx="374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9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2446" y="3018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1517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919" name="Freeform 674"/>
                    <p:cNvSpPr>
                      <a:spLocks/>
                    </p:cNvSpPr>
                    <p:nvPr/>
                  </p:nvSpPr>
                  <p:spPr bwMode="auto">
                    <a:xfrm>
                      <a:off x="4360" y="3544"/>
                      <a:ext cx="125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0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4485" y="3544"/>
                      <a:ext cx="170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1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4360" y="3467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2" name="Freeform 677"/>
                    <p:cNvSpPr>
                      <a:spLocks/>
                    </p:cNvSpPr>
                    <p:nvPr/>
                  </p:nvSpPr>
                  <p:spPr bwMode="auto">
                    <a:xfrm>
                      <a:off x="4270" y="2833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3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4553" y="2833"/>
                      <a:ext cx="374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4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4270" y="2663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5" name="Line 6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41"/>
                      <a:ext cx="91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6" name="Line 6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8" y="3080"/>
                      <a:ext cx="45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7" name="Line 6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5" y="2941"/>
                      <a:ext cx="272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8" name="Oval 6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7" y="2818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29" name="Oval 6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4" y="2864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0" name="Oval 6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92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1" name="Oval 6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8" y="2771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2" name="Oval 6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6" y="2818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3" name="Oval 6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2" y="2864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4" name="Oval 6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1" y="2725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5" name="Oval 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71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36" name="Oval 6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5" y="2818"/>
                      <a:ext cx="3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907" name="Line 6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10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08" name="Line 6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3" y="1203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09" name="Line 6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07" y="910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61521" name="Group 69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916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2446" y="3166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17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2729" y="3166"/>
                      <a:ext cx="374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18" name="Freeform 698"/>
                    <p:cNvSpPr>
                      <a:spLocks/>
                    </p:cNvSpPr>
                    <p:nvPr/>
                  </p:nvSpPr>
                  <p:spPr bwMode="auto">
                    <a:xfrm>
                      <a:off x="2446" y="2980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911" name="Line 6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5" y="724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12" name="Line 700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8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13" name="Line 701"/>
                  <p:cNvSpPr>
                    <a:spLocks noChangeShapeType="1"/>
                  </p:cNvSpPr>
                  <p:nvPr/>
                </p:nvSpPr>
                <p:spPr bwMode="auto">
                  <a:xfrm>
                    <a:off x="5033" y="2409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14" name="Line 702"/>
                  <p:cNvSpPr>
                    <a:spLocks noChangeShapeType="1"/>
                  </p:cNvSpPr>
                  <p:nvPr/>
                </p:nvSpPr>
                <p:spPr bwMode="auto">
                  <a:xfrm>
                    <a:off x="5407" y="2208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915" name="Line 703"/>
                  <p:cNvSpPr>
                    <a:spLocks noChangeShapeType="1"/>
                  </p:cNvSpPr>
                  <p:nvPr/>
                </p:nvSpPr>
                <p:spPr bwMode="auto">
                  <a:xfrm>
                    <a:off x="5135" y="1930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66" name="Group 704"/>
                <p:cNvGrpSpPr>
                  <a:grpSpLocks/>
                </p:cNvGrpSpPr>
                <p:nvPr/>
              </p:nvGrpSpPr>
              <p:grpSpPr bwMode="auto">
                <a:xfrm>
                  <a:off x="2709" y="1089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61481" name="Group 705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902" name="Freeform 706"/>
                    <p:cNvSpPr>
                      <a:spLocks/>
                    </p:cNvSpPr>
                    <p:nvPr/>
                  </p:nvSpPr>
                  <p:spPr bwMode="auto">
                    <a:xfrm>
                      <a:off x="2450" y="3167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03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2733" y="3167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04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2450" y="2981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1482" name="Group 709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884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4364" y="3538"/>
                      <a:ext cx="125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85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4489" y="3538"/>
                      <a:ext cx="170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86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4364" y="3461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87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4274" y="2827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88" name="Freeform 714"/>
                    <p:cNvSpPr>
                      <a:spLocks/>
                    </p:cNvSpPr>
                    <p:nvPr/>
                  </p:nvSpPr>
                  <p:spPr bwMode="auto">
                    <a:xfrm>
                      <a:off x="4557" y="2827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89" name="Freeform 715"/>
                    <p:cNvSpPr>
                      <a:spLocks/>
                    </p:cNvSpPr>
                    <p:nvPr/>
                  </p:nvSpPr>
                  <p:spPr bwMode="auto">
                    <a:xfrm>
                      <a:off x="4274" y="2641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0" name="Line 7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4" y="2935"/>
                      <a:ext cx="91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1" name="Line 7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1" y="3074"/>
                      <a:ext cx="45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2" name="Line 7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" y="2935"/>
                      <a:ext cx="283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3" name="Oval 7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1" y="2811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4" name="Oval 7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7" y="2858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5" name="Oval 7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5" y="2920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6" name="Oval 7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1" y="2765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7" name="Oval 7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9" y="2811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8" name="Oval 7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6" y="2858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99" name="Oval 7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" y="271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00" name="Oval 7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3" y="2765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901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9" y="2811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872" name="Line 7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4" y="90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73" name="Line 7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" y="1197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74" name="Line 7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2" y="90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61486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881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2450" y="3159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82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2733" y="3159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83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2450" y="2974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876" name="Line 7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9" y="718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77" name="Line 736"/>
                  <p:cNvSpPr>
                    <a:spLocks noChangeShapeType="1"/>
                  </p:cNvSpPr>
                  <p:nvPr/>
                </p:nvSpPr>
                <p:spPr bwMode="auto">
                  <a:xfrm>
                    <a:off x="4754" y="2202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78" name="Line 737"/>
                  <p:cNvSpPr>
                    <a:spLocks noChangeShapeType="1"/>
                  </p:cNvSpPr>
                  <p:nvPr/>
                </p:nvSpPr>
                <p:spPr bwMode="auto">
                  <a:xfrm>
                    <a:off x="5037" y="2403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79" name="Line 738"/>
                  <p:cNvSpPr>
                    <a:spLocks noChangeShapeType="1"/>
                  </p:cNvSpPr>
                  <p:nvPr/>
                </p:nvSpPr>
                <p:spPr bwMode="auto">
                  <a:xfrm>
                    <a:off x="5422" y="2202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80" name="Line 739"/>
                  <p:cNvSpPr>
                    <a:spLocks noChangeShapeType="1"/>
                  </p:cNvSpPr>
                  <p:nvPr/>
                </p:nvSpPr>
                <p:spPr bwMode="auto">
                  <a:xfrm>
                    <a:off x="5139" y="1924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67" name="Group 740"/>
                <p:cNvGrpSpPr>
                  <a:grpSpLocks/>
                </p:cNvGrpSpPr>
                <p:nvPr/>
              </p:nvGrpSpPr>
              <p:grpSpPr bwMode="auto">
                <a:xfrm>
                  <a:off x="2893" y="1205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61446" name="Group 74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867" name="Freeform 742"/>
                    <p:cNvSpPr>
                      <a:spLocks/>
                    </p:cNvSpPr>
                    <p:nvPr/>
                  </p:nvSpPr>
                  <p:spPr bwMode="auto">
                    <a:xfrm>
                      <a:off x="2446" y="3167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8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2730" y="3167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9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2446" y="2982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1447" name="Group 74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849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4361" y="3539"/>
                      <a:ext cx="125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0" name="Freeform 747"/>
                    <p:cNvSpPr>
                      <a:spLocks/>
                    </p:cNvSpPr>
                    <p:nvPr/>
                  </p:nvSpPr>
                  <p:spPr bwMode="auto">
                    <a:xfrm>
                      <a:off x="4486" y="3539"/>
                      <a:ext cx="170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1" name="Freeform 748"/>
                    <p:cNvSpPr>
                      <a:spLocks/>
                    </p:cNvSpPr>
                    <p:nvPr/>
                  </p:nvSpPr>
                  <p:spPr bwMode="auto">
                    <a:xfrm>
                      <a:off x="4361" y="3461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2" name="Freeform 749"/>
                    <p:cNvSpPr>
                      <a:spLocks/>
                    </p:cNvSpPr>
                    <p:nvPr/>
                  </p:nvSpPr>
                  <p:spPr bwMode="auto">
                    <a:xfrm>
                      <a:off x="4270" y="2827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3" name="Freeform 750"/>
                    <p:cNvSpPr>
                      <a:spLocks/>
                    </p:cNvSpPr>
                    <p:nvPr/>
                  </p:nvSpPr>
                  <p:spPr bwMode="auto">
                    <a:xfrm>
                      <a:off x="4554" y="2827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4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4270" y="2642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5" name="Line 7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36"/>
                      <a:ext cx="91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6" name="Line 7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8" y="3075"/>
                      <a:ext cx="45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7" name="Line 7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2936"/>
                      <a:ext cx="283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8" name="Oval 7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8" y="281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59" name="Oval 7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4" y="2858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0" name="Oval 7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920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1" name="Oval 7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8" y="276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2" name="Oval 7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6" y="281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3" name="Oval 7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3" y="2858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4" name="Oval 7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2" y="271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5" name="Oval 7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0" y="276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66" name="Oval 7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6" y="281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837" name="Line 7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04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38" name="Line 7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4" y="1198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39" name="Line 7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19" y="904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61451" name="Group 76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846" name="Freeform 768"/>
                    <p:cNvSpPr>
                      <a:spLocks/>
                    </p:cNvSpPr>
                    <p:nvPr/>
                  </p:nvSpPr>
                  <p:spPr bwMode="auto">
                    <a:xfrm>
                      <a:off x="2446" y="3160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47" name="Freeform 769"/>
                    <p:cNvSpPr>
                      <a:spLocks/>
                    </p:cNvSpPr>
                    <p:nvPr/>
                  </p:nvSpPr>
                  <p:spPr bwMode="auto">
                    <a:xfrm>
                      <a:off x="2730" y="3160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48" name="Freeform 770"/>
                    <p:cNvSpPr>
                      <a:spLocks/>
                    </p:cNvSpPr>
                    <p:nvPr/>
                  </p:nvSpPr>
                  <p:spPr bwMode="auto">
                    <a:xfrm>
                      <a:off x="2446" y="2974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841" name="Line 7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718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42" name="Line 772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3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43" name="Line 773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2404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44" name="Line 774"/>
                  <p:cNvSpPr>
                    <a:spLocks noChangeShapeType="1"/>
                  </p:cNvSpPr>
                  <p:nvPr/>
                </p:nvSpPr>
                <p:spPr bwMode="auto">
                  <a:xfrm>
                    <a:off x="5419" y="2203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45" name="Line 775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24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68" name="Group 776"/>
                <p:cNvGrpSpPr>
                  <a:grpSpLocks/>
                </p:cNvGrpSpPr>
                <p:nvPr/>
              </p:nvGrpSpPr>
              <p:grpSpPr bwMode="auto">
                <a:xfrm>
                  <a:off x="3141" y="108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4243" name="Group 777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832" name="Freeform 778"/>
                    <p:cNvSpPr>
                      <a:spLocks/>
                    </p:cNvSpPr>
                    <p:nvPr/>
                  </p:nvSpPr>
                  <p:spPr bwMode="auto">
                    <a:xfrm>
                      <a:off x="2446" y="3203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33" name="Freeform 779"/>
                    <p:cNvSpPr>
                      <a:spLocks/>
                    </p:cNvSpPr>
                    <p:nvPr/>
                  </p:nvSpPr>
                  <p:spPr bwMode="auto">
                    <a:xfrm>
                      <a:off x="2729" y="3203"/>
                      <a:ext cx="374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34" name="Freeform 780"/>
                    <p:cNvSpPr>
                      <a:spLocks/>
                    </p:cNvSpPr>
                    <p:nvPr/>
                  </p:nvSpPr>
                  <p:spPr bwMode="auto">
                    <a:xfrm>
                      <a:off x="2446" y="3017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4244" name="Group 781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814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4360" y="3543"/>
                      <a:ext cx="125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15" name="Freeform 783"/>
                    <p:cNvSpPr>
                      <a:spLocks/>
                    </p:cNvSpPr>
                    <p:nvPr/>
                  </p:nvSpPr>
                  <p:spPr bwMode="auto">
                    <a:xfrm>
                      <a:off x="4485" y="3543"/>
                      <a:ext cx="170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16" name="Freeform 784"/>
                    <p:cNvSpPr>
                      <a:spLocks/>
                    </p:cNvSpPr>
                    <p:nvPr/>
                  </p:nvSpPr>
                  <p:spPr bwMode="auto">
                    <a:xfrm>
                      <a:off x="4360" y="3466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17" name="Freeform 785"/>
                    <p:cNvSpPr>
                      <a:spLocks/>
                    </p:cNvSpPr>
                    <p:nvPr/>
                  </p:nvSpPr>
                  <p:spPr bwMode="auto">
                    <a:xfrm>
                      <a:off x="4270" y="2832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18" name="Freeform 786"/>
                    <p:cNvSpPr>
                      <a:spLocks/>
                    </p:cNvSpPr>
                    <p:nvPr/>
                  </p:nvSpPr>
                  <p:spPr bwMode="auto">
                    <a:xfrm>
                      <a:off x="4553" y="2832"/>
                      <a:ext cx="374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19" name="Freeform 787"/>
                    <p:cNvSpPr>
                      <a:spLocks/>
                    </p:cNvSpPr>
                    <p:nvPr/>
                  </p:nvSpPr>
                  <p:spPr bwMode="auto">
                    <a:xfrm>
                      <a:off x="4270" y="2646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0" name="Line 7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40"/>
                      <a:ext cx="91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1" name="Line 7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8" y="3079"/>
                      <a:ext cx="45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2" name="Line 7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5" y="2940"/>
                      <a:ext cx="272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3" name="Oval 7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7" y="2817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4" name="Oval 7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4" y="2863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5" name="Oval 7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925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6" name="Oval 7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8" y="2770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7" name="Oval 7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6" y="2817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8" name="Oval 7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2" y="2863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29" name="Oval 7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1" y="2724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30" name="Oval 7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70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31" name="Oval 7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5" y="2817"/>
                      <a:ext cx="34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802" name="Line 8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09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03" name="Line 8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3" y="1202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04" name="Line 8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07" y="909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4248" name="Group 803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811" name="Freeform 804"/>
                    <p:cNvSpPr>
                      <a:spLocks/>
                    </p:cNvSpPr>
                    <p:nvPr/>
                  </p:nvSpPr>
                  <p:spPr bwMode="auto">
                    <a:xfrm>
                      <a:off x="2446" y="3165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12" name="Freeform 805"/>
                    <p:cNvSpPr>
                      <a:spLocks/>
                    </p:cNvSpPr>
                    <p:nvPr/>
                  </p:nvSpPr>
                  <p:spPr bwMode="auto">
                    <a:xfrm>
                      <a:off x="2729" y="3165"/>
                      <a:ext cx="374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813" name="Freeform 806"/>
                    <p:cNvSpPr>
                      <a:spLocks/>
                    </p:cNvSpPr>
                    <p:nvPr/>
                  </p:nvSpPr>
                  <p:spPr bwMode="auto">
                    <a:xfrm>
                      <a:off x="2446" y="2979"/>
                      <a:ext cx="657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806" name="Line 8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5" y="72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07" name="Line 808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7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08" name="Line 809"/>
                  <p:cNvSpPr>
                    <a:spLocks noChangeShapeType="1"/>
                  </p:cNvSpPr>
                  <p:nvPr/>
                </p:nvSpPr>
                <p:spPr bwMode="auto">
                  <a:xfrm>
                    <a:off x="5033" y="2408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09" name="Line 810"/>
                  <p:cNvSpPr>
                    <a:spLocks noChangeShapeType="1"/>
                  </p:cNvSpPr>
                  <p:nvPr/>
                </p:nvSpPr>
                <p:spPr bwMode="auto">
                  <a:xfrm>
                    <a:off x="5407" y="2207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10" name="Line 811"/>
                  <p:cNvSpPr>
                    <a:spLocks noChangeShapeType="1"/>
                  </p:cNvSpPr>
                  <p:nvPr/>
                </p:nvSpPr>
                <p:spPr bwMode="auto">
                  <a:xfrm>
                    <a:off x="5135" y="1929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69" name="Group 812"/>
                <p:cNvGrpSpPr>
                  <a:grpSpLocks/>
                </p:cNvGrpSpPr>
                <p:nvPr/>
              </p:nvGrpSpPr>
              <p:grpSpPr bwMode="auto">
                <a:xfrm>
                  <a:off x="2459" y="1200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4208" name="Group 813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797" name="Freeform 814"/>
                    <p:cNvSpPr>
                      <a:spLocks/>
                    </p:cNvSpPr>
                    <p:nvPr/>
                  </p:nvSpPr>
                  <p:spPr bwMode="auto">
                    <a:xfrm>
                      <a:off x="2453" y="3207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8" name="Freeform 815"/>
                    <p:cNvSpPr>
                      <a:spLocks/>
                    </p:cNvSpPr>
                    <p:nvPr/>
                  </p:nvSpPr>
                  <p:spPr bwMode="auto">
                    <a:xfrm>
                      <a:off x="2736" y="3207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9" name="Freeform 816"/>
                    <p:cNvSpPr>
                      <a:spLocks/>
                    </p:cNvSpPr>
                    <p:nvPr/>
                  </p:nvSpPr>
                  <p:spPr bwMode="auto">
                    <a:xfrm>
                      <a:off x="2453" y="3021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4209" name="Group 817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779" name="Freeform 818"/>
                    <p:cNvSpPr>
                      <a:spLocks/>
                    </p:cNvSpPr>
                    <p:nvPr/>
                  </p:nvSpPr>
                  <p:spPr bwMode="auto">
                    <a:xfrm>
                      <a:off x="4368" y="3547"/>
                      <a:ext cx="125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0" name="Freeform 819"/>
                    <p:cNvSpPr>
                      <a:spLocks/>
                    </p:cNvSpPr>
                    <p:nvPr/>
                  </p:nvSpPr>
                  <p:spPr bwMode="auto">
                    <a:xfrm>
                      <a:off x="4493" y="3547"/>
                      <a:ext cx="170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1" name="Freeform 820"/>
                    <p:cNvSpPr>
                      <a:spLocks/>
                    </p:cNvSpPr>
                    <p:nvPr/>
                  </p:nvSpPr>
                  <p:spPr bwMode="auto">
                    <a:xfrm>
                      <a:off x="4368" y="3485"/>
                      <a:ext cx="294" cy="6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2" name="Freeform 821"/>
                    <p:cNvSpPr>
                      <a:spLocks/>
                    </p:cNvSpPr>
                    <p:nvPr/>
                  </p:nvSpPr>
                  <p:spPr bwMode="auto">
                    <a:xfrm>
                      <a:off x="4277" y="2867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3" name="Freeform 822"/>
                    <p:cNvSpPr>
                      <a:spLocks/>
                    </p:cNvSpPr>
                    <p:nvPr/>
                  </p:nvSpPr>
                  <p:spPr bwMode="auto">
                    <a:xfrm>
                      <a:off x="4560" y="2867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4" name="Freeform 823"/>
                    <p:cNvSpPr>
                      <a:spLocks/>
                    </p:cNvSpPr>
                    <p:nvPr/>
                  </p:nvSpPr>
                  <p:spPr bwMode="auto">
                    <a:xfrm>
                      <a:off x="4277" y="2681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5" name="Line 8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7" y="2975"/>
                      <a:ext cx="91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6" name="Line 8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5" y="3114"/>
                      <a:ext cx="45" cy="4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7" name="Line 8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2" y="2975"/>
                      <a:ext cx="283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8" name="Oval 8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5" y="285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89" name="Oval 8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1" y="2898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0" name="Oval 8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9" y="2960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1" name="Oval 8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5" y="2805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2" name="Oval 8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3" y="285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3" name="Oval 8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0" y="2898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4" name="Oval 8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8" y="275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5" name="Oval 8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6" y="2805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96" name="Oval 8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3" y="285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767" name="Line 8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7" y="91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68" name="Line 8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206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69" name="Line 8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6" y="913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4213" name="Group 839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776" name="Freeform 840"/>
                    <p:cNvSpPr>
                      <a:spLocks/>
                    </p:cNvSpPr>
                    <p:nvPr/>
                  </p:nvSpPr>
                  <p:spPr bwMode="auto">
                    <a:xfrm>
                      <a:off x="2453" y="3169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77" name="Freeform 841"/>
                    <p:cNvSpPr>
                      <a:spLocks/>
                    </p:cNvSpPr>
                    <p:nvPr/>
                  </p:nvSpPr>
                  <p:spPr bwMode="auto">
                    <a:xfrm>
                      <a:off x="2736" y="3169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78" name="Freeform 842"/>
                    <p:cNvSpPr>
                      <a:spLocks/>
                    </p:cNvSpPr>
                    <p:nvPr/>
                  </p:nvSpPr>
                  <p:spPr bwMode="auto">
                    <a:xfrm>
                      <a:off x="2453" y="2983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771" name="Line 8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2" y="727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72" name="Line 844"/>
                  <p:cNvSpPr>
                    <a:spLocks noChangeShapeType="1"/>
                  </p:cNvSpPr>
                  <p:nvPr/>
                </p:nvSpPr>
                <p:spPr bwMode="auto">
                  <a:xfrm>
                    <a:off x="4757" y="2211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73" name="Line 845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412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74" name="Line 846"/>
                  <p:cNvSpPr>
                    <a:spLocks noChangeShapeType="1"/>
                  </p:cNvSpPr>
                  <p:nvPr/>
                </p:nvSpPr>
                <p:spPr bwMode="auto">
                  <a:xfrm>
                    <a:off x="5426" y="2211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75" name="Line 847"/>
                  <p:cNvSpPr>
                    <a:spLocks noChangeShapeType="1"/>
                  </p:cNvSpPr>
                  <p:nvPr/>
                </p:nvSpPr>
                <p:spPr bwMode="auto">
                  <a:xfrm>
                    <a:off x="5142" y="1933"/>
                    <a:ext cx="0" cy="54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70" name="Group 848"/>
                <p:cNvGrpSpPr>
                  <a:grpSpLocks/>
                </p:cNvGrpSpPr>
                <p:nvPr/>
              </p:nvGrpSpPr>
              <p:grpSpPr bwMode="auto">
                <a:xfrm>
                  <a:off x="2638" y="131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4173" name="Group 849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762" name="Freeform 850"/>
                    <p:cNvSpPr>
                      <a:spLocks/>
                    </p:cNvSpPr>
                    <p:nvPr/>
                  </p:nvSpPr>
                  <p:spPr bwMode="auto">
                    <a:xfrm>
                      <a:off x="2447" y="3165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63" name="Freeform 851"/>
                    <p:cNvSpPr>
                      <a:spLocks/>
                    </p:cNvSpPr>
                    <p:nvPr/>
                  </p:nvSpPr>
                  <p:spPr bwMode="auto">
                    <a:xfrm>
                      <a:off x="2730" y="3165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64" name="Freeform 852"/>
                    <p:cNvSpPr>
                      <a:spLocks/>
                    </p:cNvSpPr>
                    <p:nvPr/>
                  </p:nvSpPr>
                  <p:spPr bwMode="auto">
                    <a:xfrm>
                      <a:off x="2447" y="2979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417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744" name="Freeform 854"/>
                    <p:cNvSpPr>
                      <a:spLocks/>
                    </p:cNvSpPr>
                    <p:nvPr/>
                  </p:nvSpPr>
                  <p:spPr bwMode="auto">
                    <a:xfrm>
                      <a:off x="4361" y="3536"/>
                      <a:ext cx="125" cy="10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45" name="Freeform 855"/>
                    <p:cNvSpPr>
                      <a:spLocks/>
                    </p:cNvSpPr>
                    <p:nvPr/>
                  </p:nvSpPr>
                  <p:spPr bwMode="auto">
                    <a:xfrm>
                      <a:off x="4486" y="3536"/>
                      <a:ext cx="170" cy="10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46" name="Freeform 856"/>
                    <p:cNvSpPr>
                      <a:spLocks/>
                    </p:cNvSpPr>
                    <p:nvPr/>
                  </p:nvSpPr>
                  <p:spPr bwMode="auto">
                    <a:xfrm>
                      <a:off x="4361" y="3458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47" name="Freeform 857"/>
                    <p:cNvSpPr>
                      <a:spLocks/>
                    </p:cNvSpPr>
                    <p:nvPr/>
                  </p:nvSpPr>
                  <p:spPr bwMode="auto">
                    <a:xfrm>
                      <a:off x="4271" y="2825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48" name="Freeform 858"/>
                    <p:cNvSpPr>
                      <a:spLocks/>
                    </p:cNvSpPr>
                    <p:nvPr/>
                  </p:nvSpPr>
                  <p:spPr bwMode="auto">
                    <a:xfrm>
                      <a:off x="4554" y="2825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49" name="Freeform 859"/>
                    <p:cNvSpPr>
                      <a:spLocks/>
                    </p:cNvSpPr>
                    <p:nvPr/>
                  </p:nvSpPr>
                  <p:spPr bwMode="auto">
                    <a:xfrm>
                      <a:off x="4271" y="2639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0" name="Line 8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1" y="2933"/>
                      <a:ext cx="91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1" name="Line 8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09" y="3072"/>
                      <a:ext cx="45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2" name="Line 8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2933"/>
                      <a:ext cx="283" cy="6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3" name="Oval 8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8" y="280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4" name="Oval 8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5" y="285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5" name="Oval 8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3" y="2917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6" name="Oval 8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9" y="2763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7" name="Oval 8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" y="280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8" name="Oval 8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3" y="2856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59" name="Oval 8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2" y="271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60" name="Oval 8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0" y="2763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61" name="Oval 8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6" y="280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732" name="Line 8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1" y="901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33" name="Line 8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4" y="1195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34" name="Line 8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19" y="901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4178" name="Group 875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741" name="Freeform 876"/>
                    <p:cNvSpPr>
                      <a:spLocks/>
                    </p:cNvSpPr>
                    <p:nvPr/>
                  </p:nvSpPr>
                  <p:spPr bwMode="auto">
                    <a:xfrm>
                      <a:off x="2447" y="3157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42" name="Freeform 877"/>
                    <p:cNvSpPr>
                      <a:spLocks/>
                    </p:cNvSpPr>
                    <p:nvPr/>
                  </p:nvSpPr>
                  <p:spPr bwMode="auto">
                    <a:xfrm>
                      <a:off x="2730" y="3157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43" name="Freeform 878"/>
                    <p:cNvSpPr>
                      <a:spLocks/>
                    </p:cNvSpPr>
                    <p:nvPr/>
                  </p:nvSpPr>
                  <p:spPr bwMode="auto">
                    <a:xfrm>
                      <a:off x="2447" y="2972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736" name="Line 8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716"/>
                    <a:ext cx="0" cy="1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37" name="Line 880"/>
                  <p:cNvSpPr>
                    <a:spLocks noChangeShapeType="1"/>
                  </p:cNvSpPr>
                  <p:nvPr/>
                </p:nvSpPr>
                <p:spPr bwMode="auto">
                  <a:xfrm>
                    <a:off x="4751" y="2200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38" name="Line 881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2401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39" name="Line 882"/>
                  <p:cNvSpPr>
                    <a:spLocks noChangeShapeType="1"/>
                  </p:cNvSpPr>
                  <p:nvPr/>
                </p:nvSpPr>
                <p:spPr bwMode="auto">
                  <a:xfrm>
                    <a:off x="5419" y="2200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40" name="Line 883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22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71" name="Group 884"/>
                <p:cNvGrpSpPr>
                  <a:grpSpLocks/>
                </p:cNvGrpSpPr>
                <p:nvPr/>
              </p:nvGrpSpPr>
              <p:grpSpPr bwMode="auto">
                <a:xfrm>
                  <a:off x="3385" y="1637"/>
                  <a:ext cx="432" cy="278"/>
                  <a:chOff x="2448" y="2976"/>
                  <a:chExt cx="672" cy="480"/>
                </a:xfrm>
              </p:grpSpPr>
              <p:sp>
                <p:nvSpPr>
                  <p:cNvPr id="3727" name="Freeform 885"/>
                  <p:cNvSpPr>
                    <a:spLocks/>
                  </p:cNvSpPr>
                  <p:nvPr/>
                </p:nvSpPr>
                <p:spPr bwMode="auto">
                  <a:xfrm>
                    <a:off x="2451" y="3156"/>
                    <a:ext cx="283" cy="294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28" name="Freeform 886"/>
                  <p:cNvSpPr>
                    <a:spLocks/>
                  </p:cNvSpPr>
                  <p:nvPr/>
                </p:nvSpPr>
                <p:spPr bwMode="auto">
                  <a:xfrm>
                    <a:off x="2734" y="3156"/>
                    <a:ext cx="385" cy="294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29" name="Freeform 887"/>
                  <p:cNvSpPr>
                    <a:spLocks/>
                  </p:cNvSpPr>
                  <p:nvPr/>
                </p:nvSpPr>
                <p:spPr bwMode="auto">
                  <a:xfrm>
                    <a:off x="2451" y="2970"/>
                    <a:ext cx="668" cy="18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3529" name="Freeform 888"/>
                <p:cNvSpPr>
                  <a:spLocks/>
                </p:cNvSpPr>
                <p:nvPr/>
              </p:nvSpPr>
              <p:spPr bwMode="auto">
                <a:xfrm rot="-21600000">
                  <a:off x="3380" y="2081"/>
                  <a:ext cx="189" cy="170"/>
                </a:xfrm>
                <a:custGeom>
                  <a:avLst/>
                  <a:gdLst>
                    <a:gd name="T0" fmla="*/ 0 w 288"/>
                    <a:gd name="T1" fmla="*/ 0 h 288"/>
                    <a:gd name="T2" fmla="*/ 0 w 288"/>
                    <a:gd name="T3" fmla="*/ 96 h 288"/>
                    <a:gd name="T4" fmla="*/ 288 w 288"/>
                    <a:gd name="T5" fmla="*/ 288 h 288"/>
                    <a:gd name="T6" fmla="*/ 288 w 288"/>
                    <a:gd name="T7" fmla="*/ 192 h 288"/>
                    <a:gd name="T8" fmla="*/ 0 w 288"/>
                    <a:gd name="T9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288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88" y="288"/>
                      </a:lnTo>
                      <a:lnTo>
                        <a:pt x="288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763B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0" name="Freeform 889"/>
                <p:cNvSpPr>
                  <a:spLocks/>
                </p:cNvSpPr>
                <p:nvPr/>
              </p:nvSpPr>
              <p:spPr bwMode="auto">
                <a:xfrm rot="-21600000">
                  <a:off x="3569" y="2081"/>
                  <a:ext cx="248" cy="170"/>
                </a:xfrm>
                <a:custGeom>
                  <a:avLst/>
                  <a:gdLst>
                    <a:gd name="T0" fmla="*/ 0 w 384"/>
                    <a:gd name="T1" fmla="*/ 288 h 288"/>
                    <a:gd name="T2" fmla="*/ 384 w 384"/>
                    <a:gd name="T3" fmla="*/ 96 h 288"/>
                    <a:gd name="T4" fmla="*/ 384 w 384"/>
                    <a:gd name="T5" fmla="*/ 0 h 288"/>
                    <a:gd name="T6" fmla="*/ 0 w 384"/>
                    <a:gd name="T7" fmla="*/ 19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384" y="96"/>
                      </a:lnTo>
                      <a:lnTo>
                        <a:pt x="384" y="0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6633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1" name="Freeform 890"/>
                <p:cNvSpPr>
                  <a:spLocks/>
                </p:cNvSpPr>
                <p:nvPr/>
              </p:nvSpPr>
              <p:spPr bwMode="auto">
                <a:xfrm rot="-21600000">
                  <a:off x="3380" y="1965"/>
                  <a:ext cx="437" cy="116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2" name="Line 891"/>
                <p:cNvSpPr>
                  <a:spLocks noChangeShapeType="1"/>
                </p:cNvSpPr>
                <p:nvPr/>
              </p:nvSpPr>
              <p:spPr bwMode="auto">
                <a:xfrm rot="-21600000">
                  <a:off x="3380" y="2135"/>
                  <a:ext cx="66" cy="3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3" name="Line 892"/>
                <p:cNvSpPr>
                  <a:spLocks noChangeShapeType="1"/>
                </p:cNvSpPr>
                <p:nvPr/>
              </p:nvSpPr>
              <p:spPr bwMode="auto">
                <a:xfrm flipH="1">
                  <a:off x="3627" y="2135"/>
                  <a:ext cx="189" cy="3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4" name="Oval 893"/>
                <p:cNvSpPr>
                  <a:spLocks noChangeArrowheads="1"/>
                </p:cNvSpPr>
                <p:nvPr/>
              </p:nvSpPr>
              <p:spPr bwMode="auto">
                <a:xfrm rot="-21600000">
                  <a:off x="3474" y="2063"/>
                  <a:ext cx="29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5" name="Oval 894"/>
                <p:cNvSpPr>
                  <a:spLocks noChangeArrowheads="1"/>
                </p:cNvSpPr>
                <p:nvPr/>
              </p:nvSpPr>
              <p:spPr bwMode="auto">
                <a:xfrm rot="-21600000">
                  <a:off x="3518" y="2090"/>
                  <a:ext cx="29" cy="3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6" name="Oval 895"/>
                <p:cNvSpPr>
                  <a:spLocks noChangeArrowheads="1"/>
                </p:cNvSpPr>
                <p:nvPr/>
              </p:nvSpPr>
              <p:spPr bwMode="auto">
                <a:xfrm rot="-21600000">
                  <a:off x="3555" y="2126"/>
                  <a:ext cx="36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7" name="Oval 896"/>
                <p:cNvSpPr>
                  <a:spLocks noChangeArrowheads="1"/>
                </p:cNvSpPr>
                <p:nvPr/>
              </p:nvSpPr>
              <p:spPr bwMode="auto">
                <a:xfrm rot="-21600000">
                  <a:off x="3540" y="2036"/>
                  <a:ext cx="29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8" name="Oval 897"/>
                <p:cNvSpPr>
                  <a:spLocks noChangeArrowheads="1"/>
                </p:cNvSpPr>
                <p:nvPr/>
              </p:nvSpPr>
              <p:spPr bwMode="auto">
                <a:xfrm rot="-21600000">
                  <a:off x="3576" y="2063"/>
                  <a:ext cx="29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39" name="Oval 898"/>
                <p:cNvSpPr>
                  <a:spLocks noChangeArrowheads="1"/>
                </p:cNvSpPr>
                <p:nvPr/>
              </p:nvSpPr>
              <p:spPr bwMode="auto">
                <a:xfrm rot="-21600000">
                  <a:off x="3620" y="2099"/>
                  <a:ext cx="29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0" name="Oval 899"/>
                <p:cNvSpPr>
                  <a:spLocks noChangeArrowheads="1"/>
                </p:cNvSpPr>
                <p:nvPr/>
              </p:nvSpPr>
              <p:spPr bwMode="auto">
                <a:xfrm rot="-21600000">
                  <a:off x="3606" y="2010"/>
                  <a:ext cx="36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1" name="Oval 900"/>
                <p:cNvSpPr>
                  <a:spLocks noChangeArrowheads="1"/>
                </p:cNvSpPr>
                <p:nvPr/>
              </p:nvSpPr>
              <p:spPr bwMode="auto">
                <a:xfrm rot="-21600000">
                  <a:off x="3649" y="2036"/>
                  <a:ext cx="29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2" name="Oval 901"/>
                <p:cNvSpPr>
                  <a:spLocks noChangeArrowheads="1"/>
                </p:cNvSpPr>
                <p:nvPr/>
              </p:nvSpPr>
              <p:spPr bwMode="auto">
                <a:xfrm rot="-21600000">
                  <a:off x="3693" y="2072"/>
                  <a:ext cx="29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3" name="Line 902"/>
                <p:cNvSpPr>
                  <a:spLocks noChangeShapeType="1"/>
                </p:cNvSpPr>
                <p:nvPr/>
              </p:nvSpPr>
              <p:spPr bwMode="auto">
                <a:xfrm flipV="1">
                  <a:off x="3387" y="1079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4" name="Line 903"/>
                <p:cNvSpPr>
                  <a:spLocks noChangeShapeType="1"/>
                </p:cNvSpPr>
                <p:nvPr/>
              </p:nvSpPr>
              <p:spPr bwMode="auto">
                <a:xfrm flipV="1">
                  <a:off x="3569" y="1249"/>
                  <a:ext cx="0" cy="6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5" name="Line 904"/>
                <p:cNvSpPr>
                  <a:spLocks noChangeShapeType="1"/>
                </p:cNvSpPr>
                <p:nvPr/>
              </p:nvSpPr>
              <p:spPr bwMode="auto">
                <a:xfrm flipV="1">
                  <a:off x="3817" y="1079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6" name="Line 905"/>
                <p:cNvSpPr>
                  <a:spLocks noChangeShapeType="1"/>
                </p:cNvSpPr>
                <p:nvPr/>
              </p:nvSpPr>
              <p:spPr bwMode="auto">
                <a:xfrm rot="-21600000">
                  <a:off x="3387" y="1831"/>
                  <a:ext cx="0" cy="224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7" name="Line 906"/>
                <p:cNvSpPr>
                  <a:spLocks noChangeShapeType="1"/>
                </p:cNvSpPr>
                <p:nvPr/>
              </p:nvSpPr>
              <p:spPr bwMode="auto">
                <a:xfrm rot="-21600000">
                  <a:off x="3569" y="1947"/>
                  <a:ext cx="0" cy="21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8" name="Line 907"/>
                <p:cNvSpPr>
                  <a:spLocks noChangeShapeType="1"/>
                </p:cNvSpPr>
                <p:nvPr/>
              </p:nvSpPr>
              <p:spPr bwMode="auto">
                <a:xfrm rot="-21600000">
                  <a:off x="3627" y="1661"/>
                  <a:ext cx="0" cy="31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49" name="Freeform 908"/>
                <p:cNvSpPr>
                  <a:spLocks/>
                </p:cNvSpPr>
                <p:nvPr/>
              </p:nvSpPr>
              <p:spPr bwMode="auto">
                <a:xfrm rot="-21600000">
                  <a:off x="3140" y="2081"/>
                  <a:ext cx="430" cy="107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50" name="Oval 909"/>
                <p:cNvSpPr>
                  <a:spLocks noChangeArrowheads="1"/>
                </p:cNvSpPr>
                <p:nvPr/>
              </p:nvSpPr>
              <p:spPr bwMode="auto">
                <a:xfrm rot="-21600000">
                  <a:off x="3365" y="2126"/>
                  <a:ext cx="29" cy="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994" name="Group 910"/>
                <p:cNvGrpSpPr>
                  <a:grpSpLocks/>
                </p:cNvGrpSpPr>
                <p:nvPr/>
              </p:nvGrpSpPr>
              <p:grpSpPr bwMode="auto">
                <a:xfrm>
                  <a:off x="2206" y="131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4135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724" name="Freeform 912"/>
                    <p:cNvSpPr>
                      <a:spLocks/>
                    </p:cNvSpPr>
                    <p:nvPr/>
                  </p:nvSpPr>
                  <p:spPr bwMode="auto">
                    <a:xfrm>
                      <a:off x="2451" y="3161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25" name="Freeform 913"/>
                    <p:cNvSpPr>
                      <a:spLocks/>
                    </p:cNvSpPr>
                    <p:nvPr/>
                  </p:nvSpPr>
                  <p:spPr bwMode="auto">
                    <a:xfrm>
                      <a:off x="2734" y="3161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26" name="Freeform 914"/>
                    <p:cNvSpPr>
                      <a:spLocks/>
                    </p:cNvSpPr>
                    <p:nvPr/>
                  </p:nvSpPr>
                  <p:spPr bwMode="auto">
                    <a:xfrm>
                      <a:off x="2451" y="2976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413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3706" name="Freeform 916"/>
                    <p:cNvSpPr>
                      <a:spLocks/>
                    </p:cNvSpPr>
                    <p:nvPr/>
                  </p:nvSpPr>
                  <p:spPr bwMode="auto">
                    <a:xfrm>
                      <a:off x="4365" y="3532"/>
                      <a:ext cx="125" cy="93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07" name="Freeform 917"/>
                    <p:cNvSpPr>
                      <a:spLocks/>
                    </p:cNvSpPr>
                    <p:nvPr/>
                  </p:nvSpPr>
                  <p:spPr bwMode="auto">
                    <a:xfrm>
                      <a:off x="4490" y="3532"/>
                      <a:ext cx="170" cy="93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08" name="Freeform 918"/>
                    <p:cNvSpPr>
                      <a:spLocks/>
                    </p:cNvSpPr>
                    <p:nvPr/>
                  </p:nvSpPr>
                  <p:spPr bwMode="auto">
                    <a:xfrm>
                      <a:off x="4365" y="3455"/>
                      <a:ext cx="294" cy="77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09" name="Freeform 919"/>
                    <p:cNvSpPr>
                      <a:spLocks/>
                    </p:cNvSpPr>
                    <p:nvPr/>
                  </p:nvSpPr>
                  <p:spPr bwMode="auto">
                    <a:xfrm>
                      <a:off x="4275" y="2821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0" name="Freeform 920"/>
                    <p:cNvSpPr>
                      <a:spLocks/>
                    </p:cNvSpPr>
                    <p:nvPr/>
                  </p:nvSpPr>
                  <p:spPr bwMode="auto">
                    <a:xfrm>
                      <a:off x="4558" y="2821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1" name="Freeform 921"/>
                    <p:cNvSpPr>
                      <a:spLocks/>
                    </p:cNvSpPr>
                    <p:nvPr/>
                  </p:nvSpPr>
                  <p:spPr bwMode="auto">
                    <a:xfrm>
                      <a:off x="4275" y="2636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2" name="Line 9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5" y="2929"/>
                      <a:ext cx="91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3" name="Line 9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69"/>
                      <a:ext cx="45" cy="5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4" name="Line 9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0" y="2929"/>
                      <a:ext cx="283" cy="60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5" name="Oval 9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280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6" name="Oval 9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8" y="2852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7" name="Oval 9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6" y="2914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8" name="Oval 9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5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19" name="Oval 9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280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20" name="Oval 9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7" y="2852"/>
                      <a:ext cx="57" cy="6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21" name="Oval 9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6" y="2713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22" name="Oval 9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4" y="2759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23" name="Oval 9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0" y="2806"/>
                      <a:ext cx="45" cy="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694" name="Line 9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5" y="913"/>
                    <a:ext cx="0" cy="1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95" name="Line 9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8" y="1207"/>
                    <a:ext cx="0" cy="10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96" name="Line 9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3" y="913"/>
                    <a:ext cx="0" cy="1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4140" name="Group 937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3703" name="Freeform 938"/>
                    <p:cNvSpPr>
                      <a:spLocks/>
                    </p:cNvSpPr>
                    <p:nvPr/>
                  </p:nvSpPr>
                  <p:spPr bwMode="auto">
                    <a:xfrm>
                      <a:off x="2451" y="3169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04" name="Freeform 939"/>
                    <p:cNvSpPr>
                      <a:spLocks/>
                    </p:cNvSpPr>
                    <p:nvPr/>
                  </p:nvSpPr>
                  <p:spPr bwMode="auto">
                    <a:xfrm>
                      <a:off x="2734" y="3169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705" name="Freeform 940"/>
                    <p:cNvSpPr>
                      <a:spLocks/>
                    </p:cNvSpPr>
                    <p:nvPr/>
                  </p:nvSpPr>
                  <p:spPr bwMode="auto">
                    <a:xfrm>
                      <a:off x="2451" y="2999"/>
                      <a:ext cx="668" cy="186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698" name="Line 9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0" y="743"/>
                    <a:ext cx="0" cy="11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99" name="Line 942"/>
                  <p:cNvSpPr>
                    <a:spLocks noChangeShapeType="1"/>
                  </p:cNvSpPr>
                  <p:nvPr/>
                </p:nvSpPr>
                <p:spPr bwMode="auto">
                  <a:xfrm>
                    <a:off x="4755" y="2212"/>
                    <a:ext cx="0" cy="37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00" name="Line 943"/>
                  <p:cNvSpPr>
                    <a:spLocks noChangeShapeType="1"/>
                  </p:cNvSpPr>
                  <p:nvPr/>
                </p:nvSpPr>
                <p:spPr bwMode="auto">
                  <a:xfrm>
                    <a:off x="5038" y="2397"/>
                    <a:ext cx="0" cy="38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01" name="Line 944"/>
                  <p:cNvSpPr>
                    <a:spLocks noChangeShapeType="1"/>
                  </p:cNvSpPr>
                  <p:nvPr/>
                </p:nvSpPr>
                <p:spPr bwMode="auto">
                  <a:xfrm>
                    <a:off x="5423" y="2212"/>
                    <a:ext cx="0" cy="371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02" name="Line 945"/>
                  <p:cNvSpPr>
                    <a:spLocks noChangeShapeType="1"/>
                  </p:cNvSpPr>
                  <p:nvPr/>
                </p:nvSpPr>
                <p:spPr bwMode="auto">
                  <a:xfrm>
                    <a:off x="5140" y="1918"/>
                    <a:ext cx="0" cy="52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995" name="Group 946"/>
                <p:cNvGrpSpPr>
                  <a:grpSpLocks/>
                </p:cNvGrpSpPr>
                <p:nvPr/>
              </p:nvGrpSpPr>
              <p:grpSpPr bwMode="auto">
                <a:xfrm>
                  <a:off x="2393" y="2093"/>
                  <a:ext cx="432" cy="278"/>
                  <a:chOff x="2448" y="2976"/>
                  <a:chExt cx="672" cy="480"/>
                </a:xfrm>
              </p:grpSpPr>
              <p:sp>
                <p:nvSpPr>
                  <p:cNvPr id="3689" name="Freeform 947"/>
                  <p:cNvSpPr>
                    <a:spLocks/>
                  </p:cNvSpPr>
                  <p:nvPr/>
                </p:nvSpPr>
                <p:spPr bwMode="auto">
                  <a:xfrm>
                    <a:off x="2465" y="3157"/>
                    <a:ext cx="272" cy="294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90" name="Freeform 948"/>
                  <p:cNvSpPr>
                    <a:spLocks/>
                  </p:cNvSpPr>
                  <p:nvPr/>
                </p:nvSpPr>
                <p:spPr bwMode="auto">
                  <a:xfrm>
                    <a:off x="2737" y="3157"/>
                    <a:ext cx="385" cy="294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91" name="Freeform 949"/>
                  <p:cNvSpPr>
                    <a:spLocks/>
                  </p:cNvSpPr>
                  <p:nvPr/>
                </p:nvSpPr>
                <p:spPr bwMode="auto">
                  <a:xfrm>
                    <a:off x="2465" y="2971"/>
                    <a:ext cx="657" cy="18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3553" name="Line 950"/>
                <p:cNvSpPr>
                  <a:spLocks noChangeShapeType="1"/>
                </p:cNvSpPr>
                <p:nvPr/>
              </p:nvSpPr>
              <p:spPr bwMode="auto">
                <a:xfrm flipV="1">
                  <a:off x="2826" y="1535"/>
                  <a:ext cx="0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997" name="Group 951"/>
                <p:cNvGrpSpPr>
                  <a:grpSpLocks/>
                </p:cNvGrpSpPr>
                <p:nvPr/>
              </p:nvGrpSpPr>
              <p:grpSpPr bwMode="auto">
                <a:xfrm>
                  <a:off x="2394" y="971"/>
                  <a:ext cx="1423" cy="733"/>
                  <a:chOff x="2396" y="875"/>
                  <a:chExt cx="1423" cy="733"/>
                </a:xfrm>
              </p:grpSpPr>
              <p:grpSp>
                <p:nvGrpSpPr>
                  <p:cNvPr id="54123" name="Group 952"/>
                  <p:cNvGrpSpPr>
                    <a:grpSpLocks/>
                  </p:cNvGrpSpPr>
                  <p:nvPr/>
                </p:nvGrpSpPr>
                <p:grpSpPr bwMode="auto">
                  <a:xfrm>
                    <a:off x="3387" y="875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3686" name="Freeform 953"/>
                    <p:cNvSpPr>
                      <a:spLocks/>
                    </p:cNvSpPr>
                    <p:nvPr/>
                  </p:nvSpPr>
                  <p:spPr bwMode="auto">
                    <a:xfrm>
                      <a:off x="2451" y="3162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687" name="Freeform 954"/>
                    <p:cNvSpPr>
                      <a:spLocks/>
                    </p:cNvSpPr>
                    <p:nvPr/>
                  </p:nvSpPr>
                  <p:spPr bwMode="auto">
                    <a:xfrm>
                      <a:off x="2734" y="3162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688" name="Freeform 955"/>
                    <p:cNvSpPr>
                      <a:spLocks/>
                    </p:cNvSpPr>
                    <p:nvPr/>
                  </p:nvSpPr>
                  <p:spPr bwMode="auto">
                    <a:xfrm>
                      <a:off x="2451" y="2977"/>
                      <a:ext cx="66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681" name="Line 9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7" y="875"/>
                    <a:ext cx="0" cy="6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4125" name="Group 957"/>
                  <p:cNvGrpSpPr>
                    <a:grpSpLocks/>
                  </p:cNvGrpSpPr>
                  <p:nvPr/>
                </p:nvGrpSpPr>
                <p:grpSpPr bwMode="auto">
                  <a:xfrm>
                    <a:off x="2396" y="1330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3683" name="Freeform 958"/>
                    <p:cNvSpPr>
                      <a:spLocks/>
                    </p:cNvSpPr>
                    <p:nvPr/>
                  </p:nvSpPr>
                  <p:spPr bwMode="auto">
                    <a:xfrm>
                      <a:off x="2453" y="3165"/>
                      <a:ext cx="283" cy="294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684" name="Freeform 959"/>
                    <p:cNvSpPr>
                      <a:spLocks/>
                    </p:cNvSpPr>
                    <p:nvPr/>
                  </p:nvSpPr>
                  <p:spPr bwMode="auto">
                    <a:xfrm>
                      <a:off x="2736" y="3165"/>
                      <a:ext cx="385" cy="294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685" name="Freeform 960"/>
                    <p:cNvSpPr>
                      <a:spLocks/>
                    </p:cNvSpPr>
                    <p:nvPr/>
                  </p:nvSpPr>
                  <p:spPr bwMode="auto">
                    <a:xfrm>
                      <a:off x="2453" y="2979"/>
                      <a:ext cx="668" cy="185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53998" name="Group 961"/>
                <p:cNvGrpSpPr>
                  <a:grpSpLocks/>
                </p:cNvGrpSpPr>
                <p:nvPr/>
              </p:nvGrpSpPr>
              <p:grpSpPr bwMode="auto">
                <a:xfrm>
                  <a:off x="2254" y="2152"/>
                  <a:ext cx="1377" cy="1048"/>
                  <a:chOff x="2256" y="2056"/>
                  <a:chExt cx="1377" cy="1048"/>
                </a:xfrm>
              </p:grpSpPr>
              <p:sp>
                <p:nvSpPr>
                  <p:cNvPr id="3591" name="Freeform 962"/>
                  <p:cNvSpPr>
                    <a:spLocks/>
                  </p:cNvSpPr>
                  <p:nvPr/>
                </p:nvSpPr>
                <p:spPr bwMode="auto">
                  <a:xfrm>
                    <a:off x="2275" y="2415"/>
                    <a:ext cx="1085" cy="671"/>
                  </a:xfrm>
                  <a:custGeom>
                    <a:avLst/>
                    <a:gdLst>
                      <a:gd name="T0" fmla="*/ 1104 w 1104"/>
                      <a:gd name="T1" fmla="*/ 0 h 672"/>
                      <a:gd name="T2" fmla="*/ 0 w 1104"/>
                      <a:gd name="T3" fmla="*/ 480 h 672"/>
                      <a:gd name="T4" fmla="*/ 0 w 1104"/>
                      <a:gd name="T5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04" h="672">
                        <a:moveTo>
                          <a:pt x="1104" y="0"/>
                        </a:moveTo>
                        <a:lnTo>
                          <a:pt x="0" y="480"/>
                        </a:lnTo>
                        <a:lnTo>
                          <a:pt x="0" y="67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2" name="Freeform 963"/>
                  <p:cNvSpPr>
                    <a:spLocks/>
                  </p:cNvSpPr>
                  <p:nvPr/>
                </p:nvSpPr>
                <p:spPr bwMode="auto">
                  <a:xfrm rot="-21600000">
                    <a:off x="3447" y="2388"/>
                    <a:ext cx="80" cy="7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3" name="Freeform 964"/>
                  <p:cNvSpPr>
                    <a:spLocks/>
                  </p:cNvSpPr>
                  <p:nvPr/>
                </p:nvSpPr>
                <p:spPr bwMode="auto">
                  <a:xfrm rot="-21600000">
                    <a:off x="3527" y="2388"/>
                    <a:ext cx="87" cy="7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4" name="Freeform 965"/>
                  <p:cNvSpPr>
                    <a:spLocks/>
                  </p:cNvSpPr>
                  <p:nvPr/>
                </p:nvSpPr>
                <p:spPr bwMode="auto">
                  <a:xfrm rot="-21600000">
                    <a:off x="3447" y="2343"/>
                    <a:ext cx="167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5" name="Line 9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35" y="2119"/>
                    <a:ext cx="36" cy="3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6" name="Freeform 967"/>
                  <p:cNvSpPr>
                    <a:spLocks/>
                  </p:cNvSpPr>
                  <p:nvPr/>
                </p:nvSpPr>
                <p:spPr bwMode="auto">
                  <a:xfrm rot="-21600000">
                    <a:off x="3200" y="2504"/>
                    <a:ext cx="80" cy="63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7" name="Freeform 968"/>
                  <p:cNvSpPr>
                    <a:spLocks/>
                  </p:cNvSpPr>
                  <p:nvPr/>
                </p:nvSpPr>
                <p:spPr bwMode="auto">
                  <a:xfrm rot="-21600000">
                    <a:off x="3280" y="2504"/>
                    <a:ext cx="102" cy="63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8" name="Freeform 969"/>
                  <p:cNvSpPr>
                    <a:spLocks/>
                  </p:cNvSpPr>
                  <p:nvPr/>
                </p:nvSpPr>
                <p:spPr bwMode="auto">
                  <a:xfrm rot="-21600000">
                    <a:off x="3200" y="2460"/>
                    <a:ext cx="182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99" name="Freeform 970"/>
                  <p:cNvSpPr>
                    <a:spLocks/>
                  </p:cNvSpPr>
                  <p:nvPr/>
                </p:nvSpPr>
                <p:spPr bwMode="auto">
                  <a:xfrm rot="-21600000">
                    <a:off x="3142" y="2102"/>
                    <a:ext cx="182" cy="161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0" name="Freeform 971"/>
                  <p:cNvSpPr>
                    <a:spLocks/>
                  </p:cNvSpPr>
                  <p:nvPr/>
                </p:nvSpPr>
                <p:spPr bwMode="auto">
                  <a:xfrm rot="-21600000">
                    <a:off x="3324" y="2102"/>
                    <a:ext cx="248" cy="161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1" name="Line 972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3142" y="2155"/>
                    <a:ext cx="58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2" name="Line 9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4" y="2236"/>
                    <a:ext cx="29" cy="3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3" name="Line 9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82" y="2155"/>
                    <a:ext cx="189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4" name="Oval 97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29" y="2084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5" name="Oval 97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73" y="2111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6" name="Oval 97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09" y="2146"/>
                    <a:ext cx="36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7" name="Oval 97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94" y="2057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8" name="Oval 97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31" y="2084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09" name="Oval 98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75" y="2119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0" name="Oval 98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04" y="2057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1" name="Oval 98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47" y="2093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2" name="Freeform 983"/>
                  <p:cNvSpPr>
                    <a:spLocks/>
                  </p:cNvSpPr>
                  <p:nvPr/>
                </p:nvSpPr>
                <p:spPr bwMode="auto">
                  <a:xfrm rot="-21600000">
                    <a:off x="2952" y="2612"/>
                    <a:ext cx="80" cy="7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3" name="Freeform 984"/>
                  <p:cNvSpPr>
                    <a:spLocks/>
                  </p:cNvSpPr>
                  <p:nvPr/>
                </p:nvSpPr>
                <p:spPr bwMode="auto">
                  <a:xfrm rot="-21600000">
                    <a:off x="3032" y="2612"/>
                    <a:ext cx="102" cy="7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4" name="Freeform 985"/>
                  <p:cNvSpPr>
                    <a:spLocks/>
                  </p:cNvSpPr>
                  <p:nvPr/>
                </p:nvSpPr>
                <p:spPr bwMode="auto">
                  <a:xfrm rot="-21600000">
                    <a:off x="2952" y="2567"/>
                    <a:ext cx="182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5" name="Freeform 986"/>
                  <p:cNvSpPr>
                    <a:spLocks/>
                  </p:cNvSpPr>
                  <p:nvPr/>
                </p:nvSpPr>
                <p:spPr bwMode="auto">
                  <a:xfrm rot="-21600000">
                    <a:off x="2894" y="2209"/>
                    <a:ext cx="182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6" name="Freeform 987"/>
                  <p:cNvSpPr>
                    <a:spLocks/>
                  </p:cNvSpPr>
                  <p:nvPr/>
                </p:nvSpPr>
                <p:spPr bwMode="auto">
                  <a:xfrm rot="-21600000">
                    <a:off x="3076" y="2209"/>
                    <a:ext cx="248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7" name="Freeform 988"/>
                  <p:cNvSpPr>
                    <a:spLocks/>
                  </p:cNvSpPr>
                  <p:nvPr/>
                </p:nvSpPr>
                <p:spPr bwMode="auto">
                  <a:xfrm rot="-21600000">
                    <a:off x="2894" y="2102"/>
                    <a:ext cx="430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8" name="Line 989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94" y="2263"/>
                    <a:ext cx="58" cy="3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19" name="Line 9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2352"/>
                    <a:ext cx="29" cy="3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0" name="Line 9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4" y="2263"/>
                    <a:ext cx="189" cy="3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1" name="Oval 99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81" y="2200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2" name="Oval 99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25" y="2227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3" name="Oval 99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69" y="2254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4" name="Oval 99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47" y="2173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5" name="Oval 99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83" y="2200"/>
                    <a:ext cx="36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6" name="Oval 99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27" y="2227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7" name="Oval 99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20" y="2137"/>
                    <a:ext cx="29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8" name="Oval 99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56" y="2173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29" name="Oval 100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00" y="2200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0" name="Freeform 1001"/>
                  <p:cNvSpPr>
                    <a:spLocks/>
                  </p:cNvSpPr>
                  <p:nvPr/>
                </p:nvSpPr>
                <p:spPr bwMode="auto">
                  <a:xfrm rot="-21600000">
                    <a:off x="2705" y="2737"/>
                    <a:ext cx="80" cy="63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1" name="Freeform 1002"/>
                  <p:cNvSpPr>
                    <a:spLocks/>
                  </p:cNvSpPr>
                  <p:nvPr/>
                </p:nvSpPr>
                <p:spPr bwMode="auto">
                  <a:xfrm rot="-21600000">
                    <a:off x="2785" y="2737"/>
                    <a:ext cx="109" cy="63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2" name="Freeform 1003"/>
                  <p:cNvSpPr>
                    <a:spLocks/>
                  </p:cNvSpPr>
                  <p:nvPr/>
                </p:nvSpPr>
                <p:spPr bwMode="auto">
                  <a:xfrm rot="-21600000">
                    <a:off x="2705" y="2692"/>
                    <a:ext cx="189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3" name="Freeform 1004"/>
                  <p:cNvSpPr>
                    <a:spLocks/>
                  </p:cNvSpPr>
                  <p:nvPr/>
                </p:nvSpPr>
                <p:spPr bwMode="auto">
                  <a:xfrm rot="-21600000">
                    <a:off x="2646" y="2325"/>
                    <a:ext cx="182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4" name="Freeform 1005"/>
                  <p:cNvSpPr>
                    <a:spLocks/>
                  </p:cNvSpPr>
                  <p:nvPr/>
                </p:nvSpPr>
                <p:spPr bwMode="auto">
                  <a:xfrm rot="-21600000">
                    <a:off x="2828" y="2325"/>
                    <a:ext cx="248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5" name="Freeform 1006"/>
                  <p:cNvSpPr>
                    <a:spLocks/>
                  </p:cNvSpPr>
                  <p:nvPr/>
                </p:nvSpPr>
                <p:spPr bwMode="auto">
                  <a:xfrm rot="-21600000">
                    <a:off x="2646" y="2218"/>
                    <a:ext cx="430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6" name="Line 1007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646" y="2388"/>
                    <a:ext cx="58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7" name="Line 10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9" y="2469"/>
                    <a:ext cx="29" cy="3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8" name="Line 10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94" y="2388"/>
                    <a:ext cx="182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39" name="Oval 101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41" y="2316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0" name="Oval 101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78" y="2343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1" name="Oval 101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21" y="2379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2" name="Oval 101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99" y="2290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3" name="Oval 101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36" y="2316"/>
                    <a:ext cx="36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4" name="Oval 101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79" y="2352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5" name="Oval 101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72" y="2263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6" name="Oval 101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09" y="2290"/>
                    <a:ext cx="36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7" name="Oval 101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52" y="2316"/>
                    <a:ext cx="29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8" name="Freeform 1019"/>
                  <p:cNvSpPr>
                    <a:spLocks/>
                  </p:cNvSpPr>
                  <p:nvPr/>
                </p:nvSpPr>
                <p:spPr bwMode="auto">
                  <a:xfrm rot="-21600000">
                    <a:off x="2457" y="2844"/>
                    <a:ext cx="80" cy="72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49" name="Freeform 1020"/>
                  <p:cNvSpPr>
                    <a:spLocks/>
                  </p:cNvSpPr>
                  <p:nvPr/>
                </p:nvSpPr>
                <p:spPr bwMode="auto">
                  <a:xfrm rot="-21600000">
                    <a:off x="2537" y="2844"/>
                    <a:ext cx="109" cy="72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0" name="Freeform 1021"/>
                  <p:cNvSpPr>
                    <a:spLocks/>
                  </p:cNvSpPr>
                  <p:nvPr/>
                </p:nvSpPr>
                <p:spPr bwMode="auto">
                  <a:xfrm rot="-21600000">
                    <a:off x="2457" y="2800"/>
                    <a:ext cx="189" cy="45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1" name="Freeform 1022"/>
                  <p:cNvSpPr>
                    <a:spLocks/>
                  </p:cNvSpPr>
                  <p:nvPr/>
                </p:nvSpPr>
                <p:spPr bwMode="auto">
                  <a:xfrm rot="-21600000">
                    <a:off x="2406" y="2442"/>
                    <a:ext cx="175" cy="170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2" name="Freeform 1023"/>
                  <p:cNvSpPr>
                    <a:spLocks/>
                  </p:cNvSpPr>
                  <p:nvPr/>
                </p:nvSpPr>
                <p:spPr bwMode="auto">
                  <a:xfrm rot="-21600000">
                    <a:off x="2581" y="2442"/>
                    <a:ext cx="248" cy="170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3" name="Freeform 0"/>
                  <p:cNvSpPr>
                    <a:spLocks/>
                  </p:cNvSpPr>
                  <p:nvPr/>
                </p:nvSpPr>
                <p:spPr bwMode="auto">
                  <a:xfrm rot="-21600000">
                    <a:off x="2406" y="2334"/>
                    <a:ext cx="422" cy="10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4" name="Line 1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406" y="2495"/>
                    <a:ext cx="51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5" name="Line 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2" y="2576"/>
                    <a:ext cx="29" cy="3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6" name="Line 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6" y="2495"/>
                    <a:ext cx="182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7" name="Oval 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494" y="2424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8" name="Oval 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30" y="2451"/>
                    <a:ext cx="29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59" name="Oval 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74" y="2486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0" name="Oval 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52" y="2397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1" name="Oval 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88" y="2424"/>
                    <a:ext cx="36" cy="3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2" name="Oval 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32" y="2460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3" name="Oval 1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25" y="2370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4" name="Oval 1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61" y="2397"/>
                    <a:ext cx="36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5" name="Oval 1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05" y="2433"/>
                    <a:ext cx="29" cy="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6" name="Line 13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406" y="2191"/>
                    <a:ext cx="0" cy="2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7" name="Line 14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581" y="2307"/>
                    <a:ext cx="0" cy="21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8" name="Line 15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28" y="2191"/>
                    <a:ext cx="0" cy="22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6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498" y="2451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236" y="2558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96" y="2665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63" y="2791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603" y="2871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07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054" y="2397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821" y="2513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552" y="2639"/>
                    <a:ext cx="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341" y="2782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79" name="Freeform 26"/>
                  <p:cNvSpPr>
                    <a:spLocks/>
                  </p:cNvSpPr>
                  <p:nvPr/>
                </p:nvSpPr>
                <p:spPr bwMode="auto">
                  <a:xfrm>
                    <a:off x="2545" y="2576"/>
                    <a:ext cx="1048" cy="528"/>
                  </a:xfrm>
                  <a:custGeom>
                    <a:avLst/>
                    <a:gdLst>
                      <a:gd name="T0" fmla="*/ 1056 w 1056"/>
                      <a:gd name="T1" fmla="*/ 0 h 528"/>
                      <a:gd name="T2" fmla="*/ 0 w 1056"/>
                      <a:gd name="T3" fmla="*/ 480 h 528"/>
                      <a:gd name="T4" fmla="*/ 0 w 1056"/>
                      <a:gd name="T5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56" h="528">
                        <a:moveTo>
                          <a:pt x="1056" y="0"/>
                        </a:moveTo>
                        <a:lnTo>
                          <a:pt x="0" y="480"/>
                        </a:lnTo>
                        <a:lnTo>
                          <a:pt x="0" y="52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3556" name="Line 27"/>
                <p:cNvSpPr>
                  <a:spLocks noChangeShapeType="1"/>
                </p:cNvSpPr>
                <p:nvPr/>
              </p:nvSpPr>
              <p:spPr bwMode="auto">
                <a:xfrm rot="-21600000">
                  <a:off x="2637" y="2117"/>
                  <a:ext cx="0" cy="31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57" name="Freeform 28"/>
                <p:cNvSpPr>
                  <a:spLocks/>
                </p:cNvSpPr>
                <p:nvPr/>
              </p:nvSpPr>
              <p:spPr bwMode="auto">
                <a:xfrm>
                  <a:off x="2302" y="1974"/>
                  <a:ext cx="146" cy="242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58" name="Freeform 29"/>
                <p:cNvSpPr>
                  <a:spLocks/>
                </p:cNvSpPr>
                <p:nvPr/>
              </p:nvSpPr>
              <p:spPr bwMode="auto">
                <a:xfrm>
                  <a:off x="2324" y="2001"/>
                  <a:ext cx="95" cy="188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59" name="Freeform 30"/>
                <p:cNvSpPr>
                  <a:spLocks/>
                </p:cNvSpPr>
                <p:nvPr/>
              </p:nvSpPr>
              <p:spPr bwMode="auto">
                <a:xfrm>
                  <a:off x="2572" y="1079"/>
                  <a:ext cx="1245" cy="1584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4003" name="Group 31"/>
                <p:cNvGrpSpPr>
                  <a:grpSpLocks/>
                </p:cNvGrpSpPr>
                <p:nvPr/>
              </p:nvGrpSpPr>
              <p:grpSpPr bwMode="auto">
                <a:xfrm>
                  <a:off x="2638" y="18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402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358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670" y="1779"/>
                      <a:ext cx="160" cy="188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59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2" y="1860"/>
                      <a:ext cx="5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587" name="Freeform 35"/>
                  <p:cNvSpPr>
                    <a:spLocks/>
                  </p:cNvSpPr>
                  <p:nvPr/>
                </p:nvSpPr>
                <p:spPr bwMode="auto">
                  <a:xfrm>
                    <a:off x="2684" y="1744"/>
                    <a:ext cx="146" cy="331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8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779" y="1869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4004" name="Group 37"/>
                <p:cNvGrpSpPr>
                  <a:grpSpLocks/>
                </p:cNvGrpSpPr>
                <p:nvPr/>
              </p:nvGrpSpPr>
              <p:grpSpPr bwMode="auto">
                <a:xfrm>
                  <a:off x="2878" y="172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402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3584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70" y="1780"/>
                      <a:ext cx="160" cy="188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585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2" y="1861"/>
                      <a:ext cx="5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582" name="Freeform 41"/>
                  <p:cNvSpPr>
                    <a:spLocks/>
                  </p:cNvSpPr>
                  <p:nvPr/>
                </p:nvSpPr>
                <p:spPr bwMode="auto">
                  <a:xfrm>
                    <a:off x="2684" y="1744"/>
                    <a:ext cx="146" cy="331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8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779" y="1869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4005" name="Group 43"/>
                <p:cNvGrpSpPr>
                  <a:grpSpLocks/>
                </p:cNvGrpSpPr>
                <p:nvPr/>
              </p:nvGrpSpPr>
              <p:grpSpPr bwMode="auto">
                <a:xfrm>
                  <a:off x="3131" y="1632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401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3579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686" y="1778"/>
                      <a:ext cx="146" cy="215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58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4" y="1858"/>
                      <a:ext cx="5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577" name="Freeform 47"/>
                  <p:cNvSpPr>
                    <a:spLocks/>
                  </p:cNvSpPr>
                  <p:nvPr/>
                </p:nvSpPr>
                <p:spPr bwMode="auto">
                  <a:xfrm>
                    <a:off x="2686" y="1742"/>
                    <a:ext cx="146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7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781" y="1876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4006" name="Group 49"/>
                <p:cNvGrpSpPr>
                  <a:grpSpLocks/>
                </p:cNvGrpSpPr>
                <p:nvPr/>
              </p:nvGrpSpPr>
              <p:grpSpPr bwMode="auto">
                <a:xfrm>
                  <a:off x="3355" y="15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401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3574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688" y="1775"/>
                      <a:ext cx="146" cy="197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575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1856"/>
                      <a:ext cx="5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572" name="Freeform 53"/>
                  <p:cNvSpPr>
                    <a:spLocks/>
                  </p:cNvSpPr>
                  <p:nvPr/>
                </p:nvSpPr>
                <p:spPr bwMode="auto">
                  <a:xfrm>
                    <a:off x="2688" y="1739"/>
                    <a:ext cx="146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7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783" y="1874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4007" name="Group 55"/>
                <p:cNvGrpSpPr>
                  <a:grpSpLocks/>
                </p:cNvGrpSpPr>
                <p:nvPr/>
              </p:nvGrpSpPr>
              <p:grpSpPr bwMode="auto">
                <a:xfrm>
                  <a:off x="3598" y="140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400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356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685" y="1778"/>
                      <a:ext cx="146" cy="215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57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3" y="1858"/>
                      <a:ext cx="5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3567" name="Freeform 59"/>
                  <p:cNvSpPr>
                    <a:spLocks/>
                  </p:cNvSpPr>
                  <p:nvPr/>
                </p:nvSpPr>
                <p:spPr bwMode="auto">
                  <a:xfrm>
                    <a:off x="2685" y="1742"/>
                    <a:ext cx="146" cy="340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56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780" y="1876"/>
                    <a:ext cx="0" cy="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3565" name="Freeform 61"/>
                <p:cNvSpPr>
                  <a:spLocks/>
                </p:cNvSpPr>
                <p:nvPr/>
              </p:nvSpPr>
              <p:spPr bwMode="auto">
                <a:xfrm>
                  <a:off x="2688" y="962"/>
                  <a:ext cx="910" cy="474"/>
                </a:xfrm>
                <a:custGeom>
                  <a:avLst/>
                  <a:gdLst>
                    <a:gd name="T0" fmla="*/ 0 w 912"/>
                    <a:gd name="T1" fmla="*/ 240 h 480"/>
                    <a:gd name="T2" fmla="*/ 384 w 912"/>
                    <a:gd name="T3" fmla="*/ 480 h 480"/>
                    <a:gd name="T4" fmla="*/ 912 w 912"/>
                    <a:gd name="T5" fmla="*/ 240 h 480"/>
                    <a:gd name="T6" fmla="*/ 528 w 912"/>
                    <a:gd name="T7" fmla="*/ 0 h 480"/>
                    <a:gd name="T8" fmla="*/ 0 w 912"/>
                    <a:gd name="T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2" h="480">
                      <a:moveTo>
                        <a:pt x="0" y="240"/>
                      </a:moveTo>
                      <a:lnTo>
                        <a:pt x="384" y="480"/>
                      </a:lnTo>
                      <a:lnTo>
                        <a:pt x="912" y="240"/>
                      </a:lnTo>
                      <a:lnTo>
                        <a:pt x="528" y="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3511" name="Line 62"/>
              <p:cNvSpPr>
                <a:spLocks noChangeShapeType="1"/>
              </p:cNvSpPr>
              <p:nvPr/>
            </p:nvSpPr>
            <p:spPr bwMode="auto">
              <a:xfrm>
                <a:off x="2045" y="2744"/>
                <a:ext cx="3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413" name="Line 63"/>
            <p:cNvSpPr>
              <a:spLocks noChangeShapeType="1"/>
            </p:cNvSpPr>
            <p:nvPr/>
          </p:nvSpPr>
          <p:spPr bwMode="auto">
            <a:xfrm>
              <a:off x="2645" y="1400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14" name="Line 64"/>
            <p:cNvSpPr>
              <a:spLocks noChangeShapeType="1"/>
            </p:cNvSpPr>
            <p:nvPr/>
          </p:nvSpPr>
          <p:spPr bwMode="auto">
            <a:xfrm flipV="1">
              <a:off x="1375" y="1572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15" name="Line 65"/>
            <p:cNvSpPr>
              <a:spLocks noChangeShapeType="1"/>
            </p:cNvSpPr>
            <p:nvPr/>
          </p:nvSpPr>
          <p:spPr bwMode="auto">
            <a:xfrm flipV="1">
              <a:off x="1221" y="1572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859" name="Group 66"/>
            <p:cNvGrpSpPr>
              <a:grpSpLocks/>
            </p:cNvGrpSpPr>
            <p:nvPr/>
          </p:nvGrpSpPr>
          <p:grpSpPr bwMode="auto">
            <a:xfrm>
              <a:off x="1008" y="1631"/>
              <a:ext cx="462" cy="284"/>
              <a:chOff x="2687" y="2137"/>
              <a:chExt cx="836" cy="574"/>
            </a:xfrm>
          </p:grpSpPr>
          <p:grpSp>
            <p:nvGrpSpPr>
              <p:cNvPr id="53929" name="Group 67"/>
              <p:cNvGrpSpPr>
                <a:grpSpLocks/>
              </p:cNvGrpSpPr>
              <p:nvPr/>
            </p:nvGrpSpPr>
            <p:grpSpPr bwMode="auto">
              <a:xfrm>
                <a:off x="2688" y="2137"/>
                <a:ext cx="192" cy="480"/>
                <a:chOff x="4560" y="2544"/>
                <a:chExt cx="192" cy="480"/>
              </a:xfrm>
            </p:grpSpPr>
            <p:sp>
              <p:nvSpPr>
                <p:cNvPr id="3508" name="Rectangle 68"/>
                <p:cNvSpPr>
                  <a:spLocks noChangeArrowheads="1"/>
                </p:cNvSpPr>
                <p:nvPr/>
              </p:nvSpPr>
              <p:spPr bwMode="auto">
                <a:xfrm>
                  <a:off x="4565" y="2544"/>
                  <a:ext cx="19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09" name="AutoShape 69"/>
                <p:cNvSpPr>
                  <a:spLocks noChangeArrowheads="1"/>
                </p:cNvSpPr>
                <p:nvPr/>
              </p:nvSpPr>
              <p:spPr bwMode="auto">
                <a:xfrm flipV="1">
                  <a:off x="4563" y="2880"/>
                  <a:ext cx="192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930" name="Group 70"/>
              <p:cNvGrpSpPr>
                <a:grpSpLocks/>
              </p:cNvGrpSpPr>
              <p:nvPr/>
            </p:nvGrpSpPr>
            <p:grpSpPr bwMode="auto">
              <a:xfrm>
                <a:off x="2976" y="2137"/>
                <a:ext cx="192" cy="480"/>
                <a:chOff x="4560" y="2544"/>
                <a:chExt cx="192" cy="480"/>
              </a:xfrm>
            </p:grpSpPr>
            <p:sp>
              <p:nvSpPr>
                <p:cNvPr id="3506" name="Rectangle 71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9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07" name="AutoShape 72"/>
                <p:cNvSpPr>
                  <a:spLocks noChangeArrowheads="1"/>
                </p:cNvSpPr>
                <p:nvPr/>
              </p:nvSpPr>
              <p:spPr bwMode="auto">
                <a:xfrm flipV="1">
                  <a:off x="4560" y="2880"/>
                  <a:ext cx="192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931" name="Group 73"/>
              <p:cNvGrpSpPr>
                <a:grpSpLocks/>
              </p:cNvGrpSpPr>
              <p:nvPr/>
            </p:nvGrpSpPr>
            <p:grpSpPr bwMode="auto">
              <a:xfrm>
                <a:off x="3264" y="2137"/>
                <a:ext cx="192" cy="480"/>
                <a:chOff x="4560" y="2544"/>
                <a:chExt cx="192" cy="480"/>
              </a:xfrm>
            </p:grpSpPr>
            <p:sp>
              <p:nvSpPr>
                <p:cNvPr id="3504" name="Rectangle 74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9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05" name="AutoShape 75"/>
                <p:cNvSpPr>
                  <a:spLocks noChangeArrowheads="1"/>
                </p:cNvSpPr>
                <p:nvPr/>
              </p:nvSpPr>
              <p:spPr bwMode="auto">
                <a:xfrm flipV="1">
                  <a:off x="4560" y="2880"/>
                  <a:ext cx="192" cy="144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932" name="Group 76"/>
              <p:cNvGrpSpPr>
                <a:grpSpLocks/>
              </p:cNvGrpSpPr>
              <p:nvPr/>
            </p:nvGrpSpPr>
            <p:grpSpPr bwMode="auto">
              <a:xfrm>
                <a:off x="2687" y="2592"/>
                <a:ext cx="259" cy="119"/>
                <a:chOff x="2735" y="2592"/>
                <a:chExt cx="259" cy="119"/>
              </a:xfrm>
            </p:grpSpPr>
            <p:sp>
              <p:nvSpPr>
                <p:cNvPr id="3500" name="Rectangle 77"/>
                <p:cNvSpPr>
                  <a:spLocks noChangeArrowheads="1"/>
                </p:cNvSpPr>
                <p:nvPr/>
              </p:nvSpPr>
              <p:spPr bwMode="auto">
                <a:xfrm rot="-5055">
                  <a:off x="2754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01" name="Oval 78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02" name="Oval 79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9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503" name="AutoShape 80"/>
                <p:cNvSpPr>
                  <a:spLocks noChangeArrowheads="1"/>
                </p:cNvSpPr>
                <p:nvPr/>
              </p:nvSpPr>
              <p:spPr bwMode="auto">
                <a:xfrm>
                  <a:off x="2863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933" name="Group 81"/>
              <p:cNvGrpSpPr>
                <a:grpSpLocks/>
              </p:cNvGrpSpPr>
              <p:nvPr/>
            </p:nvGrpSpPr>
            <p:grpSpPr bwMode="auto">
              <a:xfrm>
                <a:off x="2976" y="2592"/>
                <a:ext cx="259" cy="119"/>
                <a:chOff x="2735" y="2592"/>
                <a:chExt cx="259" cy="119"/>
              </a:xfrm>
            </p:grpSpPr>
            <p:sp>
              <p:nvSpPr>
                <p:cNvPr id="3496" name="Rectangle 82"/>
                <p:cNvSpPr>
                  <a:spLocks noChangeArrowheads="1"/>
                </p:cNvSpPr>
                <p:nvPr/>
              </p:nvSpPr>
              <p:spPr bwMode="auto">
                <a:xfrm rot="-5055">
                  <a:off x="2754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97" name="Oval 83"/>
                <p:cNvSpPr>
                  <a:spLocks noChangeArrowheads="1"/>
                </p:cNvSpPr>
                <p:nvPr/>
              </p:nvSpPr>
              <p:spPr bwMode="auto">
                <a:xfrm rot="-5055">
                  <a:off x="2948" y="2592"/>
                  <a:ext cx="51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98" name="Oval 84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9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99" name="AutoShape 85"/>
                <p:cNvSpPr>
                  <a:spLocks noChangeArrowheads="1"/>
                </p:cNvSpPr>
                <p:nvPr/>
              </p:nvSpPr>
              <p:spPr bwMode="auto">
                <a:xfrm>
                  <a:off x="2863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934" name="Group 86"/>
              <p:cNvGrpSpPr>
                <a:grpSpLocks/>
              </p:cNvGrpSpPr>
              <p:nvPr/>
            </p:nvGrpSpPr>
            <p:grpSpPr bwMode="auto">
              <a:xfrm>
                <a:off x="3264" y="2592"/>
                <a:ext cx="259" cy="119"/>
                <a:chOff x="2735" y="2592"/>
                <a:chExt cx="259" cy="119"/>
              </a:xfrm>
            </p:grpSpPr>
            <p:sp>
              <p:nvSpPr>
                <p:cNvPr id="3492" name="Rectangle 87"/>
                <p:cNvSpPr>
                  <a:spLocks noChangeArrowheads="1"/>
                </p:cNvSpPr>
                <p:nvPr/>
              </p:nvSpPr>
              <p:spPr bwMode="auto">
                <a:xfrm rot="-5055">
                  <a:off x="2754" y="2592"/>
                  <a:ext cx="222" cy="4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93" name="Oval 88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7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94" name="Oval 89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9" cy="4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95" name="AutoShape 90"/>
                <p:cNvSpPr>
                  <a:spLocks noChangeArrowheads="1"/>
                </p:cNvSpPr>
                <p:nvPr/>
              </p:nvSpPr>
              <p:spPr bwMode="auto">
                <a:xfrm>
                  <a:off x="2863" y="2614"/>
                  <a:ext cx="96" cy="9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3417" name="Line 91"/>
            <p:cNvSpPr>
              <a:spLocks noChangeShapeType="1"/>
            </p:cNvSpPr>
            <p:nvPr/>
          </p:nvSpPr>
          <p:spPr bwMode="auto">
            <a:xfrm>
              <a:off x="1460" y="1918"/>
              <a:ext cx="3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18" name="Line 92"/>
            <p:cNvSpPr>
              <a:spLocks noChangeShapeType="1"/>
            </p:cNvSpPr>
            <p:nvPr/>
          </p:nvSpPr>
          <p:spPr bwMode="auto">
            <a:xfrm flipH="1" flipV="1">
              <a:off x="1061" y="1572"/>
              <a:ext cx="3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19" name="Line 93"/>
            <p:cNvSpPr>
              <a:spLocks noChangeShapeType="1"/>
            </p:cNvSpPr>
            <p:nvPr/>
          </p:nvSpPr>
          <p:spPr bwMode="auto">
            <a:xfrm flipV="1">
              <a:off x="1071" y="1572"/>
              <a:ext cx="0" cy="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0" name="Freeform 94"/>
            <p:cNvSpPr>
              <a:spLocks/>
            </p:cNvSpPr>
            <p:nvPr/>
          </p:nvSpPr>
          <p:spPr bwMode="auto">
            <a:xfrm flipH="1">
              <a:off x="2104" y="1444"/>
              <a:ext cx="78" cy="134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1" name="Line 95"/>
            <p:cNvSpPr>
              <a:spLocks noChangeShapeType="1"/>
            </p:cNvSpPr>
            <p:nvPr/>
          </p:nvSpPr>
          <p:spPr bwMode="auto">
            <a:xfrm>
              <a:off x="1921" y="1450"/>
              <a:ext cx="2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2" name="Line 96"/>
            <p:cNvSpPr>
              <a:spLocks noChangeShapeType="1"/>
            </p:cNvSpPr>
            <p:nvPr/>
          </p:nvSpPr>
          <p:spPr bwMode="auto">
            <a:xfrm flipH="1" flipV="1">
              <a:off x="2143" y="1228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3" name="Line 97"/>
            <p:cNvSpPr>
              <a:spLocks noChangeShapeType="1"/>
            </p:cNvSpPr>
            <p:nvPr/>
          </p:nvSpPr>
          <p:spPr bwMode="auto">
            <a:xfrm>
              <a:off x="2136" y="1235"/>
              <a:ext cx="2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4" name="Line 98"/>
            <p:cNvSpPr>
              <a:spLocks noChangeShapeType="1"/>
            </p:cNvSpPr>
            <p:nvPr/>
          </p:nvSpPr>
          <p:spPr bwMode="auto">
            <a:xfrm>
              <a:off x="3353" y="1100"/>
              <a:ext cx="372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5" name="Line 99"/>
            <p:cNvSpPr>
              <a:spLocks noChangeShapeType="1"/>
            </p:cNvSpPr>
            <p:nvPr/>
          </p:nvSpPr>
          <p:spPr bwMode="auto">
            <a:xfrm>
              <a:off x="3963" y="944"/>
              <a:ext cx="0" cy="5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6" name="Line 100"/>
            <p:cNvSpPr>
              <a:spLocks noChangeShapeType="1"/>
            </p:cNvSpPr>
            <p:nvPr/>
          </p:nvSpPr>
          <p:spPr bwMode="auto">
            <a:xfrm>
              <a:off x="2155" y="944"/>
              <a:ext cx="18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7" name="Line 101"/>
            <p:cNvSpPr>
              <a:spLocks noChangeShapeType="1"/>
            </p:cNvSpPr>
            <p:nvPr/>
          </p:nvSpPr>
          <p:spPr bwMode="auto">
            <a:xfrm>
              <a:off x="1673" y="944"/>
              <a:ext cx="0" cy="9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8" name="Line 102"/>
            <p:cNvSpPr>
              <a:spLocks noChangeShapeType="1"/>
            </p:cNvSpPr>
            <p:nvPr/>
          </p:nvSpPr>
          <p:spPr bwMode="auto">
            <a:xfrm flipH="1">
              <a:off x="1667" y="1997"/>
              <a:ext cx="2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29" name="Line 103"/>
            <p:cNvSpPr>
              <a:spLocks noChangeShapeType="1"/>
            </p:cNvSpPr>
            <p:nvPr/>
          </p:nvSpPr>
          <p:spPr bwMode="auto">
            <a:xfrm>
              <a:off x="1673" y="1953"/>
              <a:ext cx="0" cy="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0" name="Line 104"/>
            <p:cNvSpPr>
              <a:spLocks noChangeShapeType="1"/>
            </p:cNvSpPr>
            <p:nvPr/>
          </p:nvSpPr>
          <p:spPr bwMode="auto">
            <a:xfrm flipH="1" flipV="1">
              <a:off x="2140" y="937"/>
              <a:ext cx="0" cy="298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1" name="Line 105"/>
            <p:cNvSpPr>
              <a:spLocks noChangeShapeType="1"/>
            </p:cNvSpPr>
            <p:nvPr/>
          </p:nvSpPr>
          <p:spPr bwMode="auto">
            <a:xfrm>
              <a:off x="1665" y="944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2" name="Line 108"/>
            <p:cNvSpPr>
              <a:spLocks noChangeShapeType="1"/>
            </p:cNvSpPr>
            <p:nvPr/>
          </p:nvSpPr>
          <p:spPr bwMode="auto">
            <a:xfrm>
              <a:off x="2646" y="1716"/>
              <a:ext cx="0" cy="2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3" name="Rectangle 109"/>
            <p:cNvSpPr>
              <a:spLocks noChangeArrowheads="1"/>
            </p:cNvSpPr>
            <p:nvPr/>
          </p:nvSpPr>
          <p:spPr bwMode="auto">
            <a:xfrm>
              <a:off x="3650" y="1157"/>
              <a:ext cx="136" cy="288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4" name="AutoShape 110"/>
            <p:cNvSpPr>
              <a:spLocks noChangeArrowheads="1"/>
            </p:cNvSpPr>
            <p:nvPr/>
          </p:nvSpPr>
          <p:spPr bwMode="auto">
            <a:xfrm flipV="1">
              <a:off x="3650" y="1438"/>
              <a:ext cx="136" cy="210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9966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5" name="Line 111"/>
            <p:cNvSpPr>
              <a:spLocks noChangeShapeType="1"/>
            </p:cNvSpPr>
            <p:nvPr/>
          </p:nvSpPr>
          <p:spPr bwMode="auto">
            <a:xfrm>
              <a:off x="3725" y="1113"/>
              <a:ext cx="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6" name="Line 112"/>
            <p:cNvSpPr>
              <a:spLocks noChangeShapeType="1"/>
            </p:cNvSpPr>
            <p:nvPr/>
          </p:nvSpPr>
          <p:spPr bwMode="auto">
            <a:xfrm>
              <a:off x="3725" y="1100"/>
              <a:ext cx="0" cy="54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7" name="Line 113"/>
            <p:cNvSpPr>
              <a:spLocks noChangeShapeType="1"/>
            </p:cNvSpPr>
            <p:nvPr/>
          </p:nvSpPr>
          <p:spPr bwMode="auto">
            <a:xfrm flipH="1">
              <a:off x="3364" y="1763"/>
              <a:ext cx="3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8" name="Rectangle 114"/>
            <p:cNvSpPr>
              <a:spLocks noChangeArrowheads="1"/>
            </p:cNvSpPr>
            <p:nvPr/>
          </p:nvSpPr>
          <p:spPr bwMode="auto">
            <a:xfrm>
              <a:off x="3695" y="1696"/>
              <a:ext cx="53" cy="2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39" name="Line 115"/>
            <p:cNvSpPr>
              <a:spLocks noChangeShapeType="1"/>
            </p:cNvSpPr>
            <p:nvPr/>
          </p:nvSpPr>
          <p:spPr bwMode="auto">
            <a:xfrm>
              <a:off x="3725" y="165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0" name="Line 116"/>
            <p:cNvSpPr>
              <a:spLocks noChangeShapeType="1"/>
            </p:cNvSpPr>
            <p:nvPr/>
          </p:nvSpPr>
          <p:spPr bwMode="auto">
            <a:xfrm>
              <a:off x="3718" y="1648"/>
              <a:ext cx="0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1" name="Line 117"/>
            <p:cNvSpPr>
              <a:spLocks noChangeShapeType="1"/>
            </p:cNvSpPr>
            <p:nvPr/>
          </p:nvSpPr>
          <p:spPr bwMode="auto">
            <a:xfrm>
              <a:off x="2140" y="1553"/>
              <a:ext cx="0" cy="3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2" name="Rectangle 118"/>
            <p:cNvSpPr>
              <a:spLocks noChangeArrowheads="1"/>
            </p:cNvSpPr>
            <p:nvPr/>
          </p:nvSpPr>
          <p:spPr bwMode="auto">
            <a:xfrm rot="117116">
              <a:off x="4045" y="1762"/>
              <a:ext cx="894" cy="75"/>
            </a:xfrm>
            <a:prstGeom prst="rect">
              <a:avLst/>
            </a:prstGeom>
            <a:gradFill rotWithShape="0">
              <a:gsLst>
                <a:gs pos="0">
                  <a:srgbClr val="CC6600"/>
                </a:gs>
                <a:gs pos="100000">
                  <a:srgbClr val="CC66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3" name="Rectangle 119"/>
            <p:cNvSpPr>
              <a:spLocks noChangeArrowheads="1"/>
            </p:cNvSpPr>
            <p:nvPr/>
          </p:nvSpPr>
          <p:spPr bwMode="auto">
            <a:xfrm rot="117116">
              <a:off x="4211" y="1728"/>
              <a:ext cx="30" cy="125"/>
            </a:xfrm>
            <a:prstGeom prst="rect">
              <a:avLst/>
            </a:prstGeom>
            <a:gradFill rotWithShape="0">
              <a:gsLst>
                <a:gs pos="0">
                  <a:srgbClr val="CC6600"/>
                </a:gs>
                <a:gs pos="100000">
                  <a:srgbClr val="CC66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4" name="Rectangle 120"/>
            <p:cNvSpPr>
              <a:spLocks noChangeArrowheads="1"/>
            </p:cNvSpPr>
            <p:nvPr/>
          </p:nvSpPr>
          <p:spPr bwMode="auto">
            <a:xfrm rot="117116">
              <a:off x="4686" y="1743"/>
              <a:ext cx="29" cy="124"/>
            </a:xfrm>
            <a:prstGeom prst="rect">
              <a:avLst/>
            </a:prstGeom>
            <a:gradFill rotWithShape="0">
              <a:gsLst>
                <a:gs pos="0">
                  <a:srgbClr val="CC6600"/>
                </a:gs>
                <a:gs pos="100000">
                  <a:srgbClr val="CC66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5" name="Line 121"/>
            <p:cNvSpPr>
              <a:spLocks noChangeShapeType="1"/>
            </p:cNvSpPr>
            <p:nvPr/>
          </p:nvSpPr>
          <p:spPr bwMode="auto">
            <a:xfrm>
              <a:off x="3988" y="1712"/>
              <a:ext cx="57" cy="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6" name="Freeform 122"/>
            <p:cNvSpPr>
              <a:spLocks/>
            </p:cNvSpPr>
            <p:nvPr/>
          </p:nvSpPr>
          <p:spPr bwMode="auto">
            <a:xfrm flipH="1">
              <a:off x="4017" y="1586"/>
              <a:ext cx="55" cy="76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7" name="Freeform 123"/>
            <p:cNvSpPr>
              <a:spLocks/>
            </p:cNvSpPr>
            <p:nvPr/>
          </p:nvSpPr>
          <p:spPr bwMode="auto">
            <a:xfrm flipH="1">
              <a:off x="3933" y="1488"/>
              <a:ext cx="55" cy="74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8" name="Line 124"/>
            <p:cNvSpPr>
              <a:spLocks noChangeShapeType="1"/>
            </p:cNvSpPr>
            <p:nvPr/>
          </p:nvSpPr>
          <p:spPr bwMode="auto">
            <a:xfrm flipH="1">
              <a:off x="4045" y="1488"/>
              <a:ext cx="0" cy="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49" name="Line 125"/>
            <p:cNvSpPr>
              <a:spLocks noChangeShapeType="1"/>
            </p:cNvSpPr>
            <p:nvPr/>
          </p:nvSpPr>
          <p:spPr bwMode="auto">
            <a:xfrm flipH="1">
              <a:off x="3960" y="1387"/>
              <a:ext cx="0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0" name="Line 126"/>
            <p:cNvSpPr>
              <a:spLocks noChangeShapeType="1"/>
            </p:cNvSpPr>
            <p:nvPr/>
          </p:nvSpPr>
          <p:spPr bwMode="auto">
            <a:xfrm flipH="1">
              <a:off x="3960" y="1387"/>
              <a:ext cx="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1" name="Line 127"/>
            <p:cNvSpPr>
              <a:spLocks noChangeShapeType="1"/>
            </p:cNvSpPr>
            <p:nvPr/>
          </p:nvSpPr>
          <p:spPr bwMode="auto">
            <a:xfrm flipH="1">
              <a:off x="3960" y="1488"/>
              <a:ext cx="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2" name="Freeform 128"/>
            <p:cNvSpPr>
              <a:spLocks/>
            </p:cNvSpPr>
            <p:nvPr/>
          </p:nvSpPr>
          <p:spPr bwMode="auto">
            <a:xfrm flipH="1">
              <a:off x="4017" y="1387"/>
              <a:ext cx="55" cy="75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3" name="Freeform 129"/>
            <p:cNvSpPr>
              <a:spLocks/>
            </p:cNvSpPr>
            <p:nvPr/>
          </p:nvSpPr>
          <p:spPr bwMode="auto">
            <a:xfrm flipH="1">
              <a:off x="3933" y="1687"/>
              <a:ext cx="55" cy="75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4" name="Line 130"/>
            <p:cNvSpPr>
              <a:spLocks noChangeShapeType="1"/>
            </p:cNvSpPr>
            <p:nvPr/>
          </p:nvSpPr>
          <p:spPr bwMode="auto">
            <a:xfrm flipH="1">
              <a:off x="3960" y="1586"/>
              <a:ext cx="0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5" name="Line 131"/>
            <p:cNvSpPr>
              <a:spLocks noChangeShapeType="1"/>
            </p:cNvSpPr>
            <p:nvPr/>
          </p:nvSpPr>
          <p:spPr bwMode="auto">
            <a:xfrm flipH="1">
              <a:off x="3960" y="1586"/>
              <a:ext cx="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6" name="Line 132"/>
            <p:cNvSpPr>
              <a:spLocks noChangeShapeType="1"/>
            </p:cNvSpPr>
            <p:nvPr/>
          </p:nvSpPr>
          <p:spPr bwMode="auto">
            <a:xfrm>
              <a:off x="3960" y="1762"/>
              <a:ext cx="85" cy="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7" name="Line 133"/>
            <p:cNvSpPr>
              <a:spLocks noChangeShapeType="1"/>
            </p:cNvSpPr>
            <p:nvPr/>
          </p:nvSpPr>
          <p:spPr bwMode="auto">
            <a:xfrm flipH="1" flipV="1">
              <a:off x="3876" y="1337"/>
              <a:ext cx="0" cy="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8" name="Freeform 134"/>
            <p:cNvSpPr>
              <a:spLocks/>
            </p:cNvSpPr>
            <p:nvPr/>
          </p:nvSpPr>
          <p:spPr bwMode="auto">
            <a:xfrm flipH="1">
              <a:off x="3930" y="1222"/>
              <a:ext cx="56" cy="75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59" name="Line 135"/>
            <p:cNvSpPr>
              <a:spLocks noChangeShapeType="1"/>
            </p:cNvSpPr>
            <p:nvPr/>
          </p:nvSpPr>
          <p:spPr bwMode="auto">
            <a:xfrm flipH="1">
              <a:off x="3958" y="1222"/>
              <a:ext cx="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60" name="Line 136"/>
            <p:cNvSpPr>
              <a:spLocks noChangeShapeType="1"/>
            </p:cNvSpPr>
            <p:nvPr/>
          </p:nvSpPr>
          <p:spPr bwMode="auto">
            <a:xfrm flipH="1">
              <a:off x="4045" y="1222"/>
              <a:ext cx="0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61" name="Line 137"/>
            <p:cNvSpPr>
              <a:spLocks noChangeShapeType="1"/>
            </p:cNvSpPr>
            <p:nvPr/>
          </p:nvSpPr>
          <p:spPr bwMode="auto">
            <a:xfrm flipH="1" flipV="1">
              <a:off x="3876" y="1339"/>
              <a:ext cx="1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62" name="Freeform 138"/>
            <p:cNvSpPr>
              <a:spLocks/>
            </p:cNvSpPr>
            <p:nvPr/>
          </p:nvSpPr>
          <p:spPr bwMode="auto">
            <a:xfrm>
              <a:off x="4913" y="1767"/>
              <a:ext cx="79" cy="142"/>
            </a:xfrm>
            <a:custGeom>
              <a:avLst/>
              <a:gdLst>
                <a:gd name="T0" fmla="*/ 144 w 144"/>
                <a:gd name="T1" fmla="*/ 288 h 288"/>
                <a:gd name="T2" fmla="*/ 0 w 144"/>
                <a:gd name="T3" fmla="*/ 288 h 288"/>
                <a:gd name="T4" fmla="*/ 0 w 144"/>
                <a:gd name="T5" fmla="*/ 48 h 288"/>
                <a:gd name="T6" fmla="*/ 0 w 144"/>
                <a:gd name="T7" fmla="*/ 0 h 288"/>
                <a:gd name="T8" fmla="*/ 48 w 144"/>
                <a:gd name="T9" fmla="*/ 0 h 288"/>
                <a:gd name="T10" fmla="*/ 144 w 144"/>
                <a:gd name="T11" fmla="*/ 96 h 288"/>
                <a:gd name="T12" fmla="*/ 144 w 144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88">
                  <a:moveTo>
                    <a:pt x="144" y="288"/>
                  </a:moveTo>
                  <a:lnTo>
                    <a:pt x="0" y="28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48" y="0"/>
                  </a:lnTo>
                  <a:lnTo>
                    <a:pt x="144" y="9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9966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906" name="Group 139"/>
            <p:cNvGrpSpPr>
              <a:grpSpLocks/>
            </p:cNvGrpSpPr>
            <p:nvPr/>
          </p:nvGrpSpPr>
          <p:grpSpPr bwMode="auto">
            <a:xfrm>
              <a:off x="4011" y="1970"/>
              <a:ext cx="269" cy="227"/>
              <a:chOff x="5280" y="3783"/>
              <a:chExt cx="214" cy="201"/>
            </a:xfrm>
          </p:grpSpPr>
          <p:grpSp>
            <p:nvGrpSpPr>
              <p:cNvPr id="53909" name="Group 140"/>
              <p:cNvGrpSpPr>
                <a:grpSpLocks/>
              </p:cNvGrpSpPr>
              <p:nvPr/>
            </p:nvGrpSpPr>
            <p:grpSpPr bwMode="auto">
              <a:xfrm>
                <a:off x="5360" y="3783"/>
                <a:ext cx="41" cy="44"/>
                <a:chOff x="3936" y="2352"/>
                <a:chExt cx="144" cy="144"/>
              </a:xfrm>
            </p:grpSpPr>
            <p:sp>
              <p:nvSpPr>
                <p:cNvPr id="3484" name="Rectangle 141"/>
                <p:cNvSpPr>
                  <a:spLocks noChangeArrowheads="1"/>
                </p:cNvSpPr>
                <p:nvPr/>
              </p:nvSpPr>
              <p:spPr bwMode="auto">
                <a:xfrm>
                  <a:off x="3935" y="2352"/>
                  <a:ext cx="136" cy="7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CCCCFF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85" name="AutoShape 142"/>
                <p:cNvSpPr>
                  <a:spLocks noChangeArrowheads="1"/>
                </p:cNvSpPr>
                <p:nvPr/>
              </p:nvSpPr>
              <p:spPr bwMode="auto">
                <a:xfrm flipV="1">
                  <a:off x="3935" y="2424"/>
                  <a:ext cx="139" cy="72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CCCCFF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910" name="Group 143"/>
              <p:cNvGrpSpPr>
                <a:grpSpLocks/>
              </p:cNvGrpSpPr>
              <p:nvPr/>
            </p:nvGrpSpPr>
            <p:grpSpPr bwMode="auto">
              <a:xfrm>
                <a:off x="5280" y="3916"/>
                <a:ext cx="174" cy="68"/>
                <a:chOff x="2731" y="3066"/>
                <a:chExt cx="1259" cy="432"/>
              </a:xfrm>
            </p:grpSpPr>
            <p:sp>
              <p:nvSpPr>
                <p:cNvPr id="3472" name="Line 144"/>
                <p:cNvSpPr>
                  <a:spLocks noChangeShapeType="1"/>
                </p:cNvSpPr>
                <p:nvPr/>
              </p:nvSpPr>
              <p:spPr bwMode="auto">
                <a:xfrm flipH="1" flipV="1">
                  <a:off x="2914" y="3402"/>
                  <a:ext cx="78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73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2914" y="3065"/>
                  <a:ext cx="78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917" name="Group 146"/>
                <p:cNvGrpSpPr>
                  <a:grpSpLocks/>
                </p:cNvGrpSpPr>
                <p:nvPr/>
              </p:nvGrpSpPr>
              <p:grpSpPr bwMode="auto">
                <a:xfrm>
                  <a:off x="2731" y="3119"/>
                  <a:ext cx="152" cy="288"/>
                  <a:chOff x="2496" y="3114"/>
                  <a:chExt cx="152" cy="288"/>
                </a:xfrm>
              </p:grpSpPr>
              <p:sp>
                <p:nvSpPr>
                  <p:cNvPr id="3480" name="Freeform 147"/>
                  <p:cNvSpPr>
                    <a:spLocks/>
                  </p:cNvSpPr>
                  <p:nvPr/>
                </p:nvSpPr>
                <p:spPr bwMode="auto">
                  <a:xfrm>
                    <a:off x="2493" y="3099"/>
                    <a:ext cx="137" cy="304"/>
                  </a:xfrm>
                  <a:custGeom>
                    <a:avLst/>
                    <a:gdLst>
                      <a:gd name="T0" fmla="*/ 192 w 192"/>
                      <a:gd name="T1" fmla="*/ 288 h 288"/>
                      <a:gd name="T2" fmla="*/ 96 w 192"/>
                      <a:gd name="T3" fmla="*/ 288 h 288"/>
                      <a:gd name="T4" fmla="*/ 0 w 192"/>
                      <a:gd name="T5" fmla="*/ 0 h 288"/>
                      <a:gd name="T6" fmla="*/ 144 w 192"/>
                      <a:gd name="T7" fmla="*/ 0 h 288"/>
                      <a:gd name="T8" fmla="*/ 144 w 192"/>
                      <a:gd name="T9" fmla="*/ 48 h 288"/>
                      <a:gd name="T10" fmla="*/ 192 w 192"/>
                      <a:gd name="T11" fmla="*/ 4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2" h="288">
                        <a:moveTo>
                          <a:pt x="192" y="288"/>
                        </a:moveTo>
                        <a:lnTo>
                          <a:pt x="96" y="288"/>
                        </a:lnTo>
                        <a:lnTo>
                          <a:pt x="0" y="0"/>
                        </a:lnTo>
                        <a:lnTo>
                          <a:pt x="144" y="0"/>
                        </a:lnTo>
                        <a:lnTo>
                          <a:pt x="144" y="48"/>
                        </a:lnTo>
                        <a:lnTo>
                          <a:pt x="192" y="48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481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3150"/>
                    <a:ext cx="4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482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2541" y="3189"/>
                    <a:ext cx="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483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559" y="3206"/>
                    <a:ext cx="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3475" name="Rectangle 151"/>
                <p:cNvSpPr>
                  <a:spLocks noChangeArrowheads="1"/>
                </p:cNvSpPr>
                <p:nvPr/>
              </p:nvSpPr>
              <p:spPr bwMode="auto">
                <a:xfrm>
                  <a:off x="2991" y="3065"/>
                  <a:ext cx="849" cy="433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>
                        <a:gamma/>
                        <a:shade val="16078"/>
                        <a:invGamma/>
                      </a:srgbClr>
                    </a:gs>
                    <a:gs pos="50000">
                      <a:srgbClr val="CCCCFF"/>
                    </a:gs>
                    <a:gs pos="100000">
                      <a:srgbClr val="CCCCFF">
                        <a:gamma/>
                        <a:shade val="1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76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3840" y="3402"/>
                  <a:ext cx="72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77" name="Line 153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3065"/>
                  <a:ext cx="72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78" name="Rectangle 154"/>
                <p:cNvSpPr>
                  <a:spLocks noChangeArrowheads="1"/>
                </p:cNvSpPr>
                <p:nvPr/>
              </p:nvSpPr>
              <p:spPr bwMode="auto">
                <a:xfrm>
                  <a:off x="3912" y="3160"/>
                  <a:ext cx="7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>
                        <a:gamma/>
                        <a:shade val="16078"/>
                        <a:invGamma/>
                      </a:srgbClr>
                    </a:gs>
                    <a:gs pos="50000">
                      <a:srgbClr val="CCCCFF"/>
                    </a:gs>
                    <a:gs pos="100000">
                      <a:srgbClr val="CCCCFF">
                        <a:gamma/>
                        <a:shade val="1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479" name="Rectangle 155"/>
                <p:cNvSpPr>
                  <a:spLocks noChangeArrowheads="1"/>
                </p:cNvSpPr>
                <p:nvPr/>
              </p:nvSpPr>
              <p:spPr bwMode="auto">
                <a:xfrm>
                  <a:off x="2860" y="3166"/>
                  <a:ext cx="72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>
                        <a:gamma/>
                        <a:shade val="16078"/>
                        <a:invGamma/>
                      </a:srgbClr>
                    </a:gs>
                    <a:gs pos="50000">
                      <a:srgbClr val="CCCCFF"/>
                    </a:gs>
                    <a:gs pos="100000">
                      <a:srgbClr val="CCCCFF">
                        <a:gamma/>
                        <a:shade val="1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3468" name="Line 156"/>
              <p:cNvSpPr>
                <a:spLocks noChangeShapeType="1"/>
              </p:cNvSpPr>
              <p:nvPr/>
            </p:nvSpPr>
            <p:spPr bwMode="auto">
              <a:xfrm>
                <a:off x="5454" y="3946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69" name="Line 157"/>
              <p:cNvSpPr>
                <a:spLocks noChangeShapeType="1"/>
              </p:cNvSpPr>
              <p:nvPr/>
            </p:nvSpPr>
            <p:spPr bwMode="auto">
              <a:xfrm flipV="1">
                <a:off x="5494" y="3798"/>
                <a:ext cx="0" cy="1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70" name="Line 158"/>
              <p:cNvSpPr>
                <a:spLocks noChangeShapeType="1"/>
              </p:cNvSpPr>
              <p:nvPr/>
            </p:nvSpPr>
            <p:spPr bwMode="auto">
              <a:xfrm>
                <a:off x="5399" y="3798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71" name="Line 159"/>
              <p:cNvSpPr>
                <a:spLocks noChangeShapeType="1"/>
              </p:cNvSpPr>
              <p:nvPr/>
            </p:nvSpPr>
            <p:spPr bwMode="auto">
              <a:xfrm flipV="1">
                <a:off x="5379" y="3830"/>
                <a:ext cx="0" cy="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464" name="Line 168"/>
            <p:cNvSpPr>
              <a:spLocks noChangeShapeType="1"/>
            </p:cNvSpPr>
            <p:nvPr/>
          </p:nvSpPr>
          <p:spPr bwMode="auto">
            <a:xfrm>
              <a:off x="3722" y="1740"/>
              <a:ext cx="0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65" name="Line 169"/>
            <p:cNvSpPr>
              <a:spLocks noChangeShapeType="1"/>
            </p:cNvSpPr>
            <p:nvPr/>
          </p:nvSpPr>
          <p:spPr bwMode="auto">
            <a:xfrm>
              <a:off x="3710" y="2156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3254" name="Group 171"/>
          <p:cNvGrpSpPr>
            <a:grpSpLocks/>
          </p:cNvGrpSpPr>
          <p:nvPr/>
        </p:nvGrpSpPr>
        <p:grpSpPr bwMode="auto">
          <a:xfrm>
            <a:off x="704850" y="4349750"/>
            <a:ext cx="6264275" cy="1976438"/>
            <a:chOff x="988" y="2659"/>
            <a:chExt cx="4128" cy="1245"/>
          </a:xfrm>
        </p:grpSpPr>
        <p:sp>
          <p:nvSpPr>
            <p:cNvPr id="3983" name="Line 13"/>
            <p:cNvSpPr>
              <a:spLocks noChangeShapeType="1"/>
            </p:cNvSpPr>
            <p:nvPr/>
          </p:nvSpPr>
          <p:spPr bwMode="auto">
            <a:xfrm>
              <a:off x="2677" y="3617"/>
              <a:ext cx="4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84" name="Freeform 14"/>
            <p:cNvSpPr>
              <a:spLocks/>
            </p:cNvSpPr>
            <p:nvPr/>
          </p:nvSpPr>
          <p:spPr bwMode="auto">
            <a:xfrm>
              <a:off x="3142" y="2751"/>
              <a:ext cx="99" cy="924"/>
            </a:xfrm>
            <a:custGeom>
              <a:avLst/>
              <a:gdLst>
                <a:gd name="T0" fmla="*/ 96 w 144"/>
                <a:gd name="T1" fmla="*/ 816 h 816"/>
                <a:gd name="T2" fmla="*/ 96 w 144"/>
                <a:gd name="T3" fmla="*/ 48 h 816"/>
                <a:gd name="T4" fmla="*/ 144 w 144"/>
                <a:gd name="T5" fmla="*/ 48 h 816"/>
                <a:gd name="T6" fmla="*/ 96 w 144"/>
                <a:gd name="T7" fmla="*/ 0 h 816"/>
                <a:gd name="T8" fmla="*/ 48 w 144"/>
                <a:gd name="T9" fmla="*/ 0 h 816"/>
                <a:gd name="T10" fmla="*/ 48 w 144"/>
                <a:gd name="T11" fmla="*/ 768 h 816"/>
                <a:gd name="T12" fmla="*/ 0 w 144"/>
                <a:gd name="T13" fmla="*/ 768 h 816"/>
                <a:gd name="T14" fmla="*/ 48 w 144"/>
                <a:gd name="T15" fmla="*/ 816 h 816"/>
                <a:gd name="T16" fmla="*/ 96 w 144"/>
                <a:gd name="T1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16">
                  <a:moveTo>
                    <a:pt x="96" y="816"/>
                  </a:moveTo>
                  <a:lnTo>
                    <a:pt x="96" y="48"/>
                  </a:lnTo>
                  <a:lnTo>
                    <a:pt x="144" y="4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48" y="816"/>
                  </a:lnTo>
                  <a:lnTo>
                    <a:pt x="96" y="81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85" name="Line 15"/>
            <p:cNvSpPr>
              <a:spLocks noChangeShapeType="1"/>
            </p:cNvSpPr>
            <p:nvPr/>
          </p:nvSpPr>
          <p:spPr bwMode="auto">
            <a:xfrm flipV="1">
              <a:off x="3417" y="3345"/>
              <a:ext cx="4" cy="2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86" name="Line 16"/>
            <p:cNvSpPr>
              <a:spLocks noChangeShapeType="1"/>
            </p:cNvSpPr>
            <p:nvPr/>
          </p:nvSpPr>
          <p:spPr bwMode="auto">
            <a:xfrm flipH="1" flipV="1">
              <a:off x="3438" y="3675"/>
              <a:ext cx="521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87" name="Rectangle 17"/>
            <p:cNvSpPr>
              <a:spLocks noChangeArrowheads="1"/>
            </p:cNvSpPr>
            <p:nvPr/>
          </p:nvSpPr>
          <p:spPr bwMode="auto">
            <a:xfrm>
              <a:off x="3374" y="3491"/>
              <a:ext cx="82" cy="92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260" name="Group 18"/>
            <p:cNvGrpSpPr>
              <a:grpSpLocks/>
            </p:cNvGrpSpPr>
            <p:nvPr/>
          </p:nvGrpSpPr>
          <p:grpSpPr bwMode="auto">
            <a:xfrm>
              <a:off x="3404" y="3605"/>
              <a:ext cx="55" cy="70"/>
              <a:chOff x="4686" y="2006"/>
              <a:chExt cx="42" cy="64"/>
            </a:xfrm>
          </p:grpSpPr>
          <p:sp>
            <p:nvSpPr>
              <p:cNvPr id="4565" name="Line 19"/>
              <p:cNvSpPr>
                <a:spLocks noChangeShapeType="1"/>
              </p:cNvSpPr>
              <p:nvPr/>
            </p:nvSpPr>
            <p:spPr bwMode="auto">
              <a:xfrm flipV="1">
                <a:off x="4718" y="2028"/>
                <a:ext cx="0" cy="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66" name="Rectangle 20"/>
              <p:cNvSpPr>
                <a:spLocks noChangeArrowheads="1"/>
              </p:cNvSpPr>
              <p:nvPr/>
            </p:nvSpPr>
            <p:spPr bwMode="auto">
              <a:xfrm>
                <a:off x="4686" y="2006"/>
                <a:ext cx="42" cy="22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989" name="Rectangle 21"/>
            <p:cNvSpPr>
              <a:spLocks noChangeArrowheads="1"/>
            </p:cNvSpPr>
            <p:nvPr/>
          </p:nvSpPr>
          <p:spPr bwMode="auto">
            <a:xfrm>
              <a:off x="3279" y="2863"/>
              <a:ext cx="276" cy="482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90" name="Line 22"/>
            <p:cNvSpPr>
              <a:spLocks noChangeShapeType="1"/>
            </p:cNvSpPr>
            <p:nvPr/>
          </p:nvSpPr>
          <p:spPr bwMode="auto">
            <a:xfrm>
              <a:off x="3237" y="2817"/>
              <a:ext cx="1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91" name="Line 23"/>
            <p:cNvSpPr>
              <a:spLocks noChangeShapeType="1"/>
            </p:cNvSpPr>
            <p:nvPr/>
          </p:nvSpPr>
          <p:spPr bwMode="auto">
            <a:xfrm flipV="1">
              <a:off x="3417" y="2817"/>
              <a:ext cx="0" cy="46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92" name="AutoShape 24"/>
            <p:cNvSpPr>
              <a:spLocks noChangeArrowheads="1"/>
            </p:cNvSpPr>
            <p:nvPr/>
          </p:nvSpPr>
          <p:spPr bwMode="auto">
            <a:xfrm>
              <a:off x="3333" y="3230"/>
              <a:ext cx="163" cy="11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6600">
                    <a:gamma/>
                    <a:shade val="0"/>
                    <a:invGamma/>
                  </a:srgbClr>
                </a:gs>
                <a:gs pos="50000">
                  <a:srgbClr val="996600"/>
                </a:gs>
                <a:gs pos="100000">
                  <a:srgbClr val="996600">
                    <a:gamma/>
                    <a:shade val="0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265" name="Group 25"/>
            <p:cNvGrpSpPr>
              <a:grpSpLocks/>
            </p:cNvGrpSpPr>
            <p:nvPr/>
          </p:nvGrpSpPr>
          <p:grpSpPr bwMode="auto">
            <a:xfrm>
              <a:off x="1840" y="3477"/>
              <a:ext cx="193" cy="274"/>
              <a:chOff x="1849" y="3312"/>
              <a:chExt cx="336" cy="576"/>
            </a:xfrm>
          </p:grpSpPr>
          <p:sp>
            <p:nvSpPr>
              <p:cNvPr id="4560" name="AutoShape 26"/>
              <p:cNvSpPr>
                <a:spLocks noChangeArrowheads="1"/>
              </p:cNvSpPr>
              <p:nvPr/>
            </p:nvSpPr>
            <p:spPr bwMode="auto">
              <a:xfrm>
                <a:off x="1872" y="3503"/>
                <a:ext cx="288" cy="145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61" name="AutoShape 27"/>
              <p:cNvSpPr>
                <a:spLocks noChangeArrowheads="1"/>
              </p:cNvSpPr>
              <p:nvPr/>
            </p:nvSpPr>
            <p:spPr bwMode="auto">
              <a:xfrm flipV="1">
                <a:off x="1845" y="3840"/>
                <a:ext cx="341" cy="48"/>
              </a:xfrm>
              <a:custGeom>
                <a:avLst/>
                <a:gdLst>
                  <a:gd name="G0" fmla="+- 3000 0 0"/>
                  <a:gd name="G1" fmla="+- 21600 0 3000"/>
                  <a:gd name="G2" fmla="*/ 3000 1 2"/>
                  <a:gd name="G3" fmla="+- 21600 0 G2"/>
                  <a:gd name="G4" fmla="+/ 3000 21600 2"/>
                  <a:gd name="G5" fmla="+/ G1 0 2"/>
                  <a:gd name="G6" fmla="*/ 21600 21600 3000"/>
                  <a:gd name="G7" fmla="*/ G6 1 2"/>
                  <a:gd name="G8" fmla="+- 21600 0 G7"/>
                  <a:gd name="G9" fmla="*/ 21600 1 2"/>
                  <a:gd name="G10" fmla="+- 3000 0 G9"/>
                  <a:gd name="G11" fmla="?: G10 G8 0"/>
                  <a:gd name="G12" fmla="?: G10 G7 21600"/>
                  <a:gd name="T0" fmla="*/ 20100 w 21600"/>
                  <a:gd name="T1" fmla="*/ 10800 h 21600"/>
                  <a:gd name="T2" fmla="*/ 10800 w 21600"/>
                  <a:gd name="T3" fmla="*/ 21600 h 21600"/>
                  <a:gd name="T4" fmla="*/ 1500 w 21600"/>
                  <a:gd name="T5" fmla="*/ 10800 h 21600"/>
                  <a:gd name="T6" fmla="*/ 10800 w 21600"/>
                  <a:gd name="T7" fmla="*/ 0 h 21600"/>
                  <a:gd name="T8" fmla="*/ 3300 w 21600"/>
                  <a:gd name="T9" fmla="*/ 3300 h 21600"/>
                  <a:gd name="T10" fmla="*/ 18300 w 21600"/>
                  <a:gd name="T11" fmla="*/ 183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000" y="21600"/>
                    </a:lnTo>
                    <a:lnTo>
                      <a:pt x="18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62" name="AutoShape 28"/>
              <p:cNvSpPr>
                <a:spLocks noChangeArrowheads="1"/>
              </p:cNvSpPr>
              <p:nvPr/>
            </p:nvSpPr>
            <p:spPr bwMode="auto">
              <a:xfrm flipV="1">
                <a:off x="1872" y="3312"/>
                <a:ext cx="288" cy="97"/>
              </a:xfrm>
              <a:custGeom>
                <a:avLst/>
                <a:gdLst>
                  <a:gd name="G0" fmla="+- 6899 0 0"/>
                  <a:gd name="G1" fmla="+- 21600 0 6899"/>
                  <a:gd name="G2" fmla="*/ 6899 1 2"/>
                  <a:gd name="G3" fmla="+- 21600 0 G2"/>
                  <a:gd name="G4" fmla="+/ 6899 21600 2"/>
                  <a:gd name="G5" fmla="+/ G1 0 2"/>
                  <a:gd name="G6" fmla="*/ 21600 21600 6899"/>
                  <a:gd name="G7" fmla="*/ G6 1 2"/>
                  <a:gd name="G8" fmla="+- 21600 0 G7"/>
                  <a:gd name="G9" fmla="*/ 21600 1 2"/>
                  <a:gd name="G10" fmla="+- 6899 0 G9"/>
                  <a:gd name="G11" fmla="?: G10 G8 0"/>
                  <a:gd name="G12" fmla="?: G10 G7 21600"/>
                  <a:gd name="T0" fmla="*/ 18150 w 21600"/>
                  <a:gd name="T1" fmla="*/ 10800 h 21600"/>
                  <a:gd name="T2" fmla="*/ 10800 w 21600"/>
                  <a:gd name="T3" fmla="*/ 21600 h 21600"/>
                  <a:gd name="T4" fmla="*/ 3450 w 21600"/>
                  <a:gd name="T5" fmla="*/ 10800 h 21600"/>
                  <a:gd name="T6" fmla="*/ 10800 w 21600"/>
                  <a:gd name="T7" fmla="*/ 0 h 21600"/>
                  <a:gd name="T8" fmla="*/ 5250 w 21600"/>
                  <a:gd name="T9" fmla="*/ 5250 h 21600"/>
                  <a:gd name="T10" fmla="*/ 16350 w 21600"/>
                  <a:gd name="T11" fmla="*/ 1635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99" y="21600"/>
                    </a:lnTo>
                    <a:lnTo>
                      <a:pt x="147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63" name="Rectangle 29"/>
              <p:cNvSpPr>
                <a:spLocks noChangeArrowheads="1"/>
              </p:cNvSpPr>
              <p:nvPr/>
            </p:nvSpPr>
            <p:spPr bwMode="auto">
              <a:xfrm>
                <a:off x="1910" y="3648"/>
                <a:ext cx="211" cy="191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64" name="Rectangle 30"/>
              <p:cNvSpPr>
                <a:spLocks noChangeArrowheads="1"/>
              </p:cNvSpPr>
              <p:nvPr/>
            </p:nvSpPr>
            <p:spPr bwMode="auto">
              <a:xfrm>
                <a:off x="1872" y="3409"/>
                <a:ext cx="288" cy="95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46275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994" name="Line 31"/>
            <p:cNvSpPr>
              <a:spLocks noChangeShapeType="1"/>
            </p:cNvSpPr>
            <p:nvPr/>
          </p:nvSpPr>
          <p:spPr bwMode="auto">
            <a:xfrm>
              <a:off x="1939" y="3156"/>
              <a:ext cx="0" cy="323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267" name="Group 32"/>
            <p:cNvGrpSpPr>
              <a:grpSpLocks/>
            </p:cNvGrpSpPr>
            <p:nvPr/>
          </p:nvGrpSpPr>
          <p:grpSpPr bwMode="auto">
            <a:xfrm>
              <a:off x="2434" y="2858"/>
              <a:ext cx="277" cy="252"/>
              <a:chOff x="2045" y="2640"/>
              <a:chExt cx="245" cy="285"/>
            </a:xfrm>
          </p:grpSpPr>
          <p:grpSp>
            <p:nvGrpSpPr>
              <p:cNvPr id="53367" name="Group 33"/>
              <p:cNvGrpSpPr>
                <a:grpSpLocks/>
              </p:cNvGrpSpPr>
              <p:nvPr/>
            </p:nvGrpSpPr>
            <p:grpSpPr bwMode="auto">
              <a:xfrm flipH="1">
                <a:off x="2079" y="2640"/>
                <a:ext cx="211" cy="285"/>
                <a:chOff x="2206" y="864"/>
                <a:chExt cx="1612" cy="2336"/>
              </a:xfrm>
            </p:grpSpPr>
            <p:sp>
              <p:nvSpPr>
                <p:cNvPr id="4097" name="Freeform 34"/>
                <p:cNvSpPr>
                  <a:spLocks/>
                </p:cNvSpPr>
                <p:nvPr/>
              </p:nvSpPr>
              <p:spPr bwMode="auto">
                <a:xfrm>
                  <a:off x="2206" y="864"/>
                  <a:ext cx="1251" cy="1585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9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397" y="1541"/>
                  <a:ext cx="0" cy="6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9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581" y="1708"/>
                  <a:ext cx="0" cy="6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0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637" y="1429"/>
                  <a:ext cx="0" cy="6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01" name="AutoShape 38"/>
                <p:cNvSpPr>
                  <a:spLocks noChangeArrowheads="1"/>
                </p:cNvSpPr>
                <p:nvPr/>
              </p:nvSpPr>
              <p:spPr bwMode="auto">
                <a:xfrm>
                  <a:off x="2333" y="1476"/>
                  <a:ext cx="49" cy="100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02" name="AutoShape 39"/>
                <p:cNvSpPr>
                  <a:spLocks noChangeArrowheads="1"/>
                </p:cNvSpPr>
                <p:nvPr/>
              </p:nvSpPr>
              <p:spPr bwMode="auto">
                <a:xfrm>
                  <a:off x="2390" y="1504"/>
                  <a:ext cx="49" cy="1010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03" name="AutoShape 40"/>
                <p:cNvSpPr>
                  <a:spLocks noChangeArrowheads="1"/>
                </p:cNvSpPr>
                <p:nvPr/>
              </p:nvSpPr>
              <p:spPr bwMode="auto">
                <a:xfrm>
                  <a:off x="2447" y="1476"/>
                  <a:ext cx="49" cy="1001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04" name="AutoShape 41"/>
                <p:cNvSpPr>
                  <a:spLocks noChangeArrowheads="1"/>
                </p:cNvSpPr>
                <p:nvPr/>
              </p:nvSpPr>
              <p:spPr bwMode="auto">
                <a:xfrm>
                  <a:off x="2503" y="1439"/>
                  <a:ext cx="49" cy="1010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05" name="AutoShape 42"/>
                <p:cNvSpPr>
                  <a:spLocks noChangeArrowheads="1"/>
                </p:cNvSpPr>
                <p:nvPr/>
              </p:nvSpPr>
              <p:spPr bwMode="auto">
                <a:xfrm>
                  <a:off x="2291" y="1448"/>
                  <a:ext cx="42" cy="1010"/>
                </a:xfrm>
                <a:prstGeom prst="can">
                  <a:avLst>
                    <a:gd name="adj" fmla="val 87500"/>
                  </a:avLst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378" name="Group 43"/>
                <p:cNvGrpSpPr>
                  <a:grpSpLocks/>
                </p:cNvGrpSpPr>
                <p:nvPr/>
              </p:nvGrpSpPr>
              <p:grpSpPr bwMode="auto">
                <a:xfrm>
                  <a:off x="3204" y="86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79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55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446" y="3169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8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2732" y="3169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9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446" y="2977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79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539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369" y="3538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0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490" y="3538"/>
                      <a:ext cx="165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1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4369" y="3458"/>
                      <a:ext cx="286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2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4270" y="2833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3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4556" y="2833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4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4270" y="2641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5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29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6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74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7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5" y="2929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8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3" y="28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49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9" y="286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0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5" y="29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1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6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2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8" y="28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3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3" y="2865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4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2" y="272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5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8" y="276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56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4" y="28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52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12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28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6" y="1200"/>
                    <a:ext cx="0" cy="10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29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1" y="912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802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536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446" y="3168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37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732" y="3168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38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446" y="2976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531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5" y="720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32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09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33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5036" y="2401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34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5421" y="2209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35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135" y="1921"/>
                    <a:ext cx="0" cy="5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79" name="Group 79"/>
                <p:cNvGrpSpPr>
                  <a:grpSpLocks/>
                </p:cNvGrpSpPr>
                <p:nvPr/>
              </p:nvGrpSpPr>
              <p:grpSpPr bwMode="auto">
                <a:xfrm>
                  <a:off x="2959" y="978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762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522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476" y="3164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23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2762" y="3164"/>
                      <a:ext cx="363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24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2476" y="2972"/>
                      <a:ext cx="649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76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504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4399" y="3533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05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4520" y="3533"/>
                      <a:ext cx="143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06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4399" y="3453"/>
                      <a:ext cx="264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07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4300" y="2829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08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4586" y="2829"/>
                      <a:ext cx="363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09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4300" y="2636"/>
                      <a:ext cx="649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0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0" y="2925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1" name="Line 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2" y="3069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2" name="Line 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2" y="2925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3" name="Oval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3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4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9" y="286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5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5" y="2909"/>
                      <a:ext cx="33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6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2" y="276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7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8" y="2813"/>
                      <a:ext cx="22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8" name="Oval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0" y="2861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19" name="Oval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9" y="27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20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5" y="276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21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492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0" y="907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93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6" y="1196"/>
                    <a:ext cx="0" cy="10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94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8" y="907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76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50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2476" y="3163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02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2762" y="3163"/>
                      <a:ext cx="363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503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2476" y="2971"/>
                      <a:ext cx="649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496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2" y="715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9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4780" y="2204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9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066" y="2396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9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5428" y="2204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50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5142" y="1916"/>
                    <a:ext cx="0" cy="5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80" name="Group 115"/>
                <p:cNvGrpSpPr>
                  <a:grpSpLocks/>
                </p:cNvGrpSpPr>
                <p:nvPr/>
              </p:nvGrpSpPr>
              <p:grpSpPr bwMode="auto">
                <a:xfrm>
                  <a:off x="2709" y="1089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727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487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2447" y="3165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8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2733" y="3165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9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2447" y="2972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72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469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4370" y="3534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0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4491" y="3534"/>
                      <a:ext cx="165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1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370" y="3453"/>
                      <a:ext cx="286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2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71" y="2829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557" y="2829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4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4271" y="2637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5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1" y="2925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6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3" y="3069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2925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8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4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79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0" y="286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0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6" y="290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1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" y="276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2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9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3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2861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4" name="Oval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3" y="27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5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6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86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4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457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1" y="908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58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" y="1196"/>
                    <a:ext cx="0" cy="10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59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1" y="908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73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466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2447" y="3164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67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2733" y="3164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68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2447" y="2972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461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716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62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4751" y="2205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63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5037" y="2397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64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5421" y="2205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65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17"/>
                    <a:ext cx="0" cy="5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81" name="Group 151"/>
                <p:cNvGrpSpPr>
                  <a:grpSpLocks/>
                </p:cNvGrpSpPr>
                <p:nvPr/>
              </p:nvGrpSpPr>
              <p:grpSpPr bwMode="auto">
                <a:xfrm>
                  <a:off x="2893" y="1205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692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452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2446" y="3172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53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2732" y="3172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54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2446" y="2980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693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434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4369" y="3541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35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4490" y="3541"/>
                      <a:ext cx="165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36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4369" y="3461"/>
                      <a:ext cx="286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37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4270" y="2837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38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4556" y="2837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39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4270" y="2645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0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0" y="2933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1" name="Line 1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3077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2" name="Line 1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5" y="2933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3" name="Oval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3" y="282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4" name="Oval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9" y="286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5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5" y="29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6" name="Oval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7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7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8" y="282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8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3" y="2869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49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2" y="272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50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8" y="277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51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4" y="282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422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916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23" name="Line 1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6" y="1204"/>
                    <a:ext cx="0" cy="10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24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1" y="916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69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431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2446" y="3172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32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2732" y="3172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33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2446" y="2979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426" name="Line 1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5" y="723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27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4750" y="2212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28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5036" y="2405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29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5421" y="2212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430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5135" y="1924"/>
                    <a:ext cx="0" cy="5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82" name="Group 187"/>
                <p:cNvGrpSpPr>
                  <a:grpSpLocks/>
                </p:cNvGrpSpPr>
                <p:nvPr/>
              </p:nvGrpSpPr>
              <p:grpSpPr bwMode="auto">
                <a:xfrm>
                  <a:off x="3141" y="108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657" name="Group 188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417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2445" y="3170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2731" y="3170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2445" y="2978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658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399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4368" y="3539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0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4489" y="3539"/>
                      <a:ext cx="165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1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4368" y="3459"/>
                      <a:ext cx="286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2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4269" y="2834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3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4555" y="2834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4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4269" y="2642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5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9" y="2930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6" name="Line 2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1" y="3074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7" name="Line 2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4" y="2930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8" name="Oval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2" y="2818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09" name="Oval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8" y="2866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0" name="Oval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4" y="2914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1" name="Oval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1" y="2770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2" name="Oval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" y="2818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3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2" y="2866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4" name="Oval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1" y="2722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5" name="Oval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7" y="2770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416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3" y="2818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387" name="Line 2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9" y="913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88" name="Line 2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5" y="1201"/>
                    <a:ext cx="0" cy="10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89" name="Line 2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0" y="913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66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396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2445" y="3169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97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2731" y="3169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98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2445" y="2977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391" name="Line 2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4" y="721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92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4749" y="2210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93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5035" y="2402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94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5420" y="2210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95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5134" y="1922"/>
                    <a:ext cx="0" cy="5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83" name="Group 223"/>
                <p:cNvGrpSpPr>
                  <a:grpSpLocks/>
                </p:cNvGrpSpPr>
                <p:nvPr/>
              </p:nvGrpSpPr>
              <p:grpSpPr bwMode="auto">
                <a:xfrm>
                  <a:off x="2459" y="1200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622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382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2451" y="3165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83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2737" y="3165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84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2451" y="2973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623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364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4374" y="3534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65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4495" y="3534"/>
                      <a:ext cx="165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66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4374" y="3454"/>
                      <a:ext cx="286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67" name="Freeform 232"/>
                    <p:cNvSpPr>
                      <a:spLocks/>
                    </p:cNvSpPr>
                    <p:nvPr/>
                  </p:nvSpPr>
                  <p:spPr bwMode="auto">
                    <a:xfrm>
                      <a:off x="4275" y="2829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68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4561" y="2829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69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4275" y="2637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0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5" y="2926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1" name="Line 2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7" y="3070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2" name="Line 2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0" y="2926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3" name="Oval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8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4" y="286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0" y="290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6" name="Oval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7" y="276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7" name="Oval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3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8" name="Oval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8" y="2861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79" name="Oval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7" y="27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80" name="Oval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3" y="276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81" name="Oval 2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9" y="28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352" name="Line 2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5" y="908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53" name="Line 2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1" y="1196"/>
                    <a:ext cx="0" cy="10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54" name="Line 2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5" y="908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627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361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2451" y="3164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62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2737" y="3164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63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2451" y="2972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356" name="Line 2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40" y="716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5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4755" y="2205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5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5041" y="2397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59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5425" y="2205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6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5140" y="1917"/>
                    <a:ext cx="0" cy="5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84" name="Group 259"/>
                <p:cNvGrpSpPr>
                  <a:grpSpLocks/>
                </p:cNvGrpSpPr>
                <p:nvPr/>
              </p:nvGrpSpPr>
              <p:grpSpPr bwMode="auto">
                <a:xfrm>
                  <a:off x="2638" y="1314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587" name="Group 260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347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2447" y="3176"/>
                      <a:ext cx="286" cy="27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8" name="Freeform 262"/>
                    <p:cNvSpPr>
                      <a:spLocks/>
                    </p:cNvSpPr>
                    <p:nvPr/>
                  </p:nvSpPr>
                  <p:spPr bwMode="auto">
                    <a:xfrm>
                      <a:off x="2733" y="3176"/>
                      <a:ext cx="385" cy="27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9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2447" y="2984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588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329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4370" y="3529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0" name="Freeform 266"/>
                    <p:cNvSpPr>
                      <a:spLocks/>
                    </p:cNvSpPr>
                    <p:nvPr/>
                  </p:nvSpPr>
                  <p:spPr bwMode="auto">
                    <a:xfrm>
                      <a:off x="4491" y="3529"/>
                      <a:ext cx="165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1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4370" y="3449"/>
                      <a:ext cx="286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2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4271" y="2825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3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4557" y="2825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4" name="Freeform 270"/>
                    <p:cNvSpPr>
                      <a:spLocks/>
                    </p:cNvSpPr>
                    <p:nvPr/>
                  </p:nvSpPr>
                  <p:spPr bwMode="auto">
                    <a:xfrm>
                      <a:off x="4271" y="2633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5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1" y="2921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6" name="Line 2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3" y="3065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7" name="Line 2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2921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8" name="Oval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4" y="280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39" name="Oval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0" y="285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0" name="Oval 2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6" y="290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1" name="Oval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" y="276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2" name="Oval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9" y="280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3" name="Oval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4" y="2857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4" name="Oval 2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3" y="271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5" name="Oval 2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276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46" name="Oval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5" y="280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317" name="Line 2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1" y="919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18" name="Line 2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" y="1208"/>
                    <a:ext cx="0" cy="104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19" name="Line 2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2" y="919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592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326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2447" y="3175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27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2733" y="3175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28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2447" y="2983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321" name="Line 2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727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22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4751" y="2200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23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5037" y="2392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24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5422" y="2200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25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28"/>
                    <a:ext cx="0" cy="512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85" name="Group 295"/>
                <p:cNvGrpSpPr>
                  <a:grpSpLocks/>
                </p:cNvGrpSpPr>
                <p:nvPr/>
              </p:nvGrpSpPr>
              <p:grpSpPr bwMode="auto">
                <a:xfrm>
                  <a:off x="3385" y="1637"/>
                  <a:ext cx="432" cy="278"/>
                  <a:chOff x="2448" y="2976"/>
                  <a:chExt cx="672" cy="480"/>
                </a:xfrm>
              </p:grpSpPr>
              <p:sp>
                <p:nvSpPr>
                  <p:cNvPr id="4312" name="Freeform 296"/>
                  <p:cNvSpPr>
                    <a:spLocks/>
                  </p:cNvSpPr>
                  <p:nvPr/>
                </p:nvSpPr>
                <p:spPr bwMode="auto">
                  <a:xfrm>
                    <a:off x="2451" y="3162"/>
                    <a:ext cx="286" cy="288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13" name="Freeform 297"/>
                  <p:cNvSpPr>
                    <a:spLocks/>
                  </p:cNvSpPr>
                  <p:nvPr/>
                </p:nvSpPr>
                <p:spPr bwMode="auto">
                  <a:xfrm>
                    <a:off x="2737" y="3162"/>
                    <a:ext cx="385" cy="288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314" name="Freeform 298"/>
                  <p:cNvSpPr>
                    <a:spLocks/>
                  </p:cNvSpPr>
                  <p:nvPr/>
                </p:nvSpPr>
                <p:spPr bwMode="auto">
                  <a:xfrm>
                    <a:off x="2451" y="2970"/>
                    <a:ext cx="671" cy="192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4114" name="Freeform 299"/>
                <p:cNvSpPr>
                  <a:spLocks/>
                </p:cNvSpPr>
                <p:nvPr/>
              </p:nvSpPr>
              <p:spPr bwMode="auto">
                <a:xfrm rot="-21600000">
                  <a:off x="3387" y="2078"/>
                  <a:ext cx="184" cy="167"/>
                </a:xfrm>
                <a:custGeom>
                  <a:avLst/>
                  <a:gdLst>
                    <a:gd name="T0" fmla="*/ 0 w 288"/>
                    <a:gd name="T1" fmla="*/ 0 h 288"/>
                    <a:gd name="T2" fmla="*/ 0 w 288"/>
                    <a:gd name="T3" fmla="*/ 96 h 288"/>
                    <a:gd name="T4" fmla="*/ 288 w 288"/>
                    <a:gd name="T5" fmla="*/ 288 h 288"/>
                    <a:gd name="T6" fmla="*/ 288 w 288"/>
                    <a:gd name="T7" fmla="*/ 192 h 288"/>
                    <a:gd name="T8" fmla="*/ 0 w 288"/>
                    <a:gd name="T9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288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88" y="288"/>
                      </a:lnTo>
                      <a:lnTo>
                        <a:pt x="288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763B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15" name="Freeform 300"/>
                <p:cNvSpPr>
                  <a:spLocks/>
                </p:cNvSpPr>
                <p:nvPr/>
              </p:nvSpPr>
              <p:spPr bwMode="auto">
                <a:xfrm rot="-21600000">
                  <a:off x="3571" y="2078"/>
                  <a:ext cx="247" cy="167"/>
                </a:xfrm>
                <a:custGeom>
                  <a:avLst/>
                  <a:gdLst>
                    <a:gd name="T0" fmla="*/ 0 w 384"/>
                    <a:gd name="T1" fmla="*/ 288 h 288"/>
                    <a:gd name="T2" fmla="*/ 384 w 384"/>
                    <a:gd name="T3" fmla="*/ 96 h 288"/>
                    <a:gd name="T4" fmla="*/ 384 w 384"/>
                    <a:gd name="T5" fmla="*/ 0 h 288"/>
                    <a:gd name="T6" fmla="*/ 0 w 384"/>
                    <a:gd name="T7" fmla="*/ 19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384" y="96"/>
                      </a:lnTo>
                      <a:lnTo>
                        <a:pt x="384" y="0"/>
                      </a:lnTo>
                      <a:lnTo>
                        <a:pt x="0" y="192"/>
                      </a:lnTo>
                    </a:path>
                  </a:pathLst>
                </a:custGeom>
                <a:solidFill>
                  <a:srgbClr val="6633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16" name="Freeform 301"/>
                <p:cNvSpPr>
                  <a:spLocks/>
                </p:cNvSpPr>
                <p:nvPr/>
              </p:nvSpPr>
              <p:spPr bwMode="auto">
                <a:xfrm rot="-21600000">
                  <a:off x="3387" y="1967"/>
                  <a:ext cx="431" cy="111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17" name="Line 302"/>
                <p:cNvSpPr>
                  <a:spLocks noChangeShapeType="1"/>
                </p:cNvSpPr>
                <p:nvPr/>
              </p:nvSpPr>
              <p:spPr bwMode="auto">
                <a:xfrm rot="-21600000">
                  <a:off x="3387" y="2134"/>
                  <a:ext cx="57" cy="3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18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3634" y="2134"/>
                  <a:ext cx="184" cy="3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19" name="Oval 304"/>
                <p:cNvSpPr>
                  <a:spLocks noChangeArrowheads="1"/>
                </p:cNvSpPr>
                <p:nvPr/>
              </p:nvSpPr>
              <p:spPr bwMode="auto">
                <a:xfrm rot="-21600000">
                  <a:off x="3479" y="2069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0" name="Oval 305"/>
                <p:cNvSpPr>
                  <a:spLocks noChangeArrowheads="1"/>
                </p:cNvSpPr>
                <p:nvPr/>
              </p:nvSpPr>
              <p:spPr bwMode="auto">
                <a:xfrm rot="-21600000">
                  <a:off x="3521" y="2097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1" name="Oval 306"/>
                <p:cNvSpPr>
                  <a:spLocks noChangeArrowheads="1"/>
                </p:cNvSpPr>
                <p:nvPr/>
              </p:nvSpPr>
              <p:spPr bwMode="auto">
                <a:xfrm rot="-21600000">
                  <a:off x="3556" y="2125"/>
                  <a:ext cx="35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2" name="Oval 307"/>
                <p:cNvSpPr>
                  <a:spLocks noChangeArrowheads="1"/>
                </p:cNvSpPr>
                <p:nvPr/>
              </p:nvSpPr>
              <p:spPr bwMode="auto">
                <a:xfrm rot="-21600000">
                  <a:off x="3535" y="2041"/>
                  <a:ext cx="35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3" name="Oval 308"/>
                <p:cNvSpPr>
                  <a:spLocks noChangeArrowheads="1"/>
                </p:cNvSpPr>
                <p:nvPr/>
              </p:nvSpPr>
              <p:spPr bwMode="auto">
                <a:xfrm rot="-21600000">
                  <a:off x="3578" y="2069"/>
                  <a:ext cx="35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4" name="Oval 309"/>
                <p:cNvSpPr>
                  <a:spLocks noChangeArrowheads="1"/>
                </p:cNvSpPr>
                <p:nvPr/>
              </p:nvSpPr>
              <p:spPr bwMode="auto">
                <a:xfrm rot="-21600000">
                  <a:off x="3620" y="2097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5" name="Oval 310"/>
                <p:cNvSpPr>
                  <a:spLocks noChangeArrowheads="1"/>
                </p:cNvSpPr>
                <p:nvPr/>
              </p:nvSpPr>
              <p:spPr bwMode="auto">
                <a:xfrm rot="-21600000">
                  <a:off x="3613" y="2013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6" name="Oval 311"/>
                <p:cNvSpPr>
                  <a:spLocks noChangeArrowheads="1"/>
                </p:cNvSpPr>
                <p:nvPr/>
              </p:nvSpPr>
              <p:spPr bwMode="auto">
                <a:xfrm rot="-21600000">
                  <a:off x="3648" y="2041"/>
                  <a:ext cx="35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7" name="Oval 312"/>
                <p:cNvSpPr>
                  <a:spLocks noChangeArrowheads="1"/>
                </p:cNvSpPr>
                <p:nvPr/>
              </p:nvSpPr>
              <p:spPr bwMode="auto">
                <a:xfrm rot="-21600000">
                  <a:off x="3691" y="2069"/>
                  <a:ext cx="35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8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3387" y="1077"/>
                  <a:ext cx="0" cy="6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29" name="Line 314"/>
                <p:cNvSpPr>
                  <a:spLocks noChangeShapeType="1"/>
                </p:cNvSpPr>
                <p:nvPr/>
              </p:nvSpPr>
              <p:spPr bwMode="auto">
                <a:xfrm flipV="1">
                  <a:off x="3571" y="1244"/>
                  <a:ext cx="0" cy="6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30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3818" y="1086"/>
                  <a:ext cx="0" cy="6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31" name="Line 316"/>
                <p:cNvSpPr>
                  <a:spLocks noChangeShapeType="1"/>
                </p:cNvSpPr>
                <p:nvPr/>
              </p:nvSpPr>
              <p:spPr bwMode="auto">
                <a:xfrm rot="-21600000">
                  <a:off x="3387" y="1828"/>
                  <a:ext cx="0" cy="22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32" name="Line 317"/>
                <p:cNvSpPr>
                  <a:spLocks noChangeShapeType="1"/>
                </p:cNvSpPr>
                <p:nvPr/>
              </p:nvSpPr>
              <p:spPr bwMode="auto">
                <a:xfrm rot="-21600000">
                  <a:off x="3571" y="1939"/>
                  <a:ext cx="0" cy="22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33" name="Line 318"/>
                <p:cNvSpPr>
                  <a:spLocks noChangeShapeType="1"/>
                </p:cNvSpPr>
                <p:nvPr/>
              </p:nvSpPr>
              <p:spPr bwMode="auto">
                <a:xfrm rot="-21600000">
                  <a:off x="3634" y="1661"/>
                  <a:ext cx="0" cy="306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34" name="Freeform 319"/>
                <p:cNvSpPr>
                  <a:spLocks/>
                </p:cNvSpPr>
                <p:nvPr/>
              </p:nvSpPr>
              <p:spPr bwMode="auto">
                <a:xfrm rot="-21600000">
                  <a:off x="3139" y="2078"/>
                  <a:ext cx="431" cy="111"/>
                </a:xfrm>
                <a:custGeom>
                  <a:avLst/>
                  <a:gdLst>
                    <a:gd name="T0" fmla="*/ 0 w 672"/>
                    <a:gd name="T1" fmla="*/ 192 h 192"/>
                    <a:gd name="T2" fmla="*/ 384 w 672"/>
                    <a:gd name="T3" fmla="*/ 0 h 192"/>
                    <a:gd name="T4" fmla="*/ 672 w 67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192">
                      <a:moveTo>
                        <a:pt x="0" y="192"/>
                      </a:moveTo>
                      <a:lnTo>
                        <a:pt x="384" y="0"/>
                      </a:lnTo>
                      <a:lnTo>
                        <a:pt x="672" y="19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35" name="Oval 320"/>
                <p:cNvSpPr>
                  <a:spLocks noChangeArrowheads="1"/>
                </p:cNvSpPr>
                <p:nvPr/>
              </p:nvSpPr>
              <p:spPr bwMode="auto">
                <a:xfrm rot="-21600000">
                  <a:off x="3366" y="2125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408" name="Group 321"/>
                <p:cNvGrpSpPr>
                  <a:grpSpLocks/>
                </p:cNvGrpSpPr>
                <p:nvPr/>
              </p:nvGrpSpPr>
              <p:grpSpPr bwMode="auto">
                <a:xfrm>
                  <a:off x="2206" y="1316"/>
                  <a:ext cx="432" cy="1584"/>
                  <a:chOff x="4752" y="720"/>
                  <a:chExt cx="672" cy="2736"/>
                </a:xfrm>
              </p:grpSpPr>
              <p:grpSp>
                <p:nvGrpSpPr>
                  <p:cNvPr id="53549" name="Group 322"/>
                  <p:cNvGrpSpPr>
                    <a:grpSpLocks/>
                  </p:cNvGrpSpPr>
                  <p:nvPr/>
                </p:nvGrpSpPr>
                <p:grpSpPr bwMode="auto">
                  <a:xfrm>
                    <a:off x="4752" y="1872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309" name="Freeform 323"/>
                    <p:cNvSpPr>
                      <a:spLocks/>
                    </p:cNvSpPr>
                    <p:nvPr/>
                  </p:nvSpPr>
                  <p:spPr bwMode="auto">
                    <a:xfrm>
                      <a:off x="2448" y="3173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10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2734" y="3173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11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2448" y="2981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550" name="Group 326"/>
                  <p:cNvGrpSpPr>
                    <a:grpSpLocks/>
                  </p:cNvGrpSpPr>
                  <p:nvPr/>
                </p:nvGrpSpPr>
                <p:grpSpPr bwMode="auto">
                  <a:xfrm>
                    <a:off x="4752" y="2448"/>
                    <a:ext cx="672" cy="1008"/>
                    <a:chOff x="4272" y="2640"/>
                    <a:chExt cx="672" cy="1008"/>
                  </a:xfrm>
                </p:grpSpPr>
                <p:sp>
                  <p:nvSpPr>
                    <p:cNvPr id="4291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4371" y="3542"/>
                      <a:ext cx="121" cy="112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2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4492" y="3542"/>
                      <a:ext cx="165" cy="112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3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4371" y="3462"/>
                      <a:ext cx="286" cy="80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4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4272" y="2837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1763B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5" name="Freeform 331"/>
                    <p:cNvSpPr>
                      <a:spLocks/>
                    </p:cNvSpPr>
                    <p:nvPr/>
                  </p:nvSpPr>
                  <p:spPr bwMode="auto">
                    <a:xfrm>
                      <a:off x="4558" y="2837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6633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6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4272" y="2645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7" name="Line 3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933"/>
                      <a:ext cx="99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8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4" y="3077"/>
                      <a:ext cx="4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9" name="Line 3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7" y="2933"/>
                      <a:ext cx="286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0" name="Oval 3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5" y="282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1" name="Oval 3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1" y="2869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2" name="Oval 3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7" y="2917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3" name="Oval 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4" y="277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4" name="Oval 3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282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5" name="Oval 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5" y="2869"/>
                      <a:ext cx="55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6" name="Oval 3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4" y="2725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7" name="Oval 3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0" y="2773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308" name="Oval 3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6" y="2821"/>
                      <a:ext cx="44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279" name="Line 3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916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80" name="Line 3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8" y="1204"/>
                    <a:ext cx="0" cy="10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81" name="Line 3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3" y="916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554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672" cy="480"/>
                    <a:chOff x="2448" y="2976"/>
                    <a:chExt cx="672" cy="480"/>
                  </a:xfrm>
                </p:grpSpPr>
                <p:sp>
                  <p:nvSpPr>
                    <p:cNvPr id="4288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2448" y="3172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89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2734" y="3172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90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2448" y="2980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283" name="Line 3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7" y="724"/>
                    <a:ext cx="0" cy="11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84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213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85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5038" y="2405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86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5423" y="2213"/>
                    <a:ext cx="0" cy="38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87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5137" y="1925"/>
                    <a:ext cx="0" cy="52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409" name="Group 357"/>
                <p:cNvGrpSpPr>
                  <a:grpSpLocks/>
                </p:cNvGrpSpPr>
                <p:nvPr/>
              </p:nvGrpSpPr>
              <p:grpSpPr bwMode="auto">
                <a:xfrm>
                  <a:off x="2393" y="2093"/>
                  <a:ext cx="432" cy="278"/>
                  <a:chOff x="2448" y="2976"/>
                  <a:chExt cx="672" cy="480"/>
                </a:xfrm>
              </p:grpSpPr>
              <p:sp>
                <p:nvSpPr>
                  <p:cNvPr id="4274" name="Freeform 358"/>
                  <p:cNvSpPr>
                    <a:spLocks/>
                  </p:cNvSpPr>
                  <p:nvPr/>
                </p:nvSpPr>
                <p:spPr bwMode="auto">
                  <a:xfrm>
                    <a:off x="2443" y="3175"/>
                    <a:ext cx="297" cy="288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75" name="Freeform 359"/>
                  <p:cNvSpPr>
                    <a:spLocks/>
                  </p:cNvSpPr>
                  <p:nvPr/>
                </p:nvSpPr>
                <p:spPr bwMode="auto">
                  <a:xfrm>
                    <a:off x="2740" y="3175"/>
                    <a:ext cx="385" cy="288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76" name="Freeform 360"/>
                  <p:cNvSpPr>
                    <a:spLocks/>
                  </p:cNvSpPr>
                  <p:nvPr/>
                </p:nvSpPr>
                <p:spPr bwMode="auto">
                  <a:xfrm>
                    <a:off x="2443" y="2983"/>
                    <a:ext cx="682" cy="192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4138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28" y="1541"/>
                  <a:ext cx="0" cy="6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411" name="Group 362"/>
                <p:cNvGrpSpPr>
                  <a:grpSpLocks/>
                </p:cNvGrpSpPr>
                <p:nvPr/>
              </p:nvGrpSpPr>
              <p:grpSpPr bwMode="auto">
                <a:xfrm>
                  <a:off x="2394" y="971"/>
                  <a:ext cx="1423" cy="733"/>
                  <a:chOff x="2396" y="875"/>
                  <a:chExt cx="1423" cy="733"/>
                </a:xfrm>
              </p:grpSpPr>
              <p:grpSp>
                <p:nvGrpSpPr>
                  <p:cNvPr id="5353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3387" y="875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4271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2451" y="3175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72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2737" y="3175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73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2451" y="2983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266" name="Line 3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6" y="879"/>
                    <a:ext cx="0" cy="6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539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2396" y="1330"/>
                    <a:ext cx="432" cy="278"/>
                    <a:chOff x="2448" y="2976"/>
                    <a:chExt cx="672" cy="480"/>
                  </a:xfrm>
                </p:grpSpPr>
                <p:sp>
                  <p:nvSpPr>
                    <p:cNvPr id="4268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2453" y="3174"/>
                      <a:ext cx="286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0 w 288"/>
                        <a:gd name="T3" fmla="*/ 96 h 288"/>
                        <a:gd name="T4" fmla="*/ 288 w 288"/>
                        <a:gd name="T5" fmla="*/ 288 h 288"/>
                        <a:gd name="T6" fmla="*/ 288 w 288"/>
                        <a:gd name="T7" fmla="*/ 192 h 288"/>
                        <a:gd name="T8" fmla="*/ 0 w 288"/>
                        <a:gd name="T9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288" y="288"/>
                          </a:lnTo>
                          <a:lnTo>
                            <a:pt x="288" y="1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69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2739" y="3174"/>
                      <a:ext cx="385" cy="288"/>
                    </a:xfrm>
                    <a:custGeom>
                      <a:avLst/>
                      <a:gdLst>
                        <a:gd name="T0" fmla="*/ 0 w 384"/>
                        <a:gd name="T1" fmla="*/ 288 h 288"/>
                        <a:gd name="T2" fmla="*/ 384 w 384"/>
                        <a:gd name="T3" fmla="*/ 96 h 288"/>
                        <a:gd name="T4" fmla="*/ 384 w 384"/>
                        <a:gd name="T5" fmla="*/ 0 h 288"/>
                        <a:gd name="T6" fmla="*/ 0 w 384"/>
                        <a:gd name="T7" fmla="*/ 192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384" y="96"/>
                          </a:lnTo>
                          <a:lnTo>
                            <a:pt x="384" y="0"/>
                          </a:lnTo>
                          <a:lnTo>
                            <a:pt x="0" y="1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270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2453" y="2982"/>
                      <a:ext cx="671" cy="192"/>
                    </a:xfrm>
                    <a:custGeom>
                      <a:avLst/>
                      <a:gdLst>
                        <a:gd name="T0" fmla="*/ 0 w 672"/>
                        <a:gd name="T1" fmla="*/ 192 h 192"/>
                        <a:gd name="T2" fmla="*/ 384 w 672"/>
                        <a:gd name="T3" fmla="*/ 0 h 192"/>
                        <a:gd name="T4" fmla="*/ 672 w 672"/>
                        <a:gd name="T5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72" h="192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672" y="19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53412" name="Group 372"/>
                <p:cNvGrpSpPr>
                  <a:grpSpLocks/>
                </p:cNvGrpSpPr>
                <p:nvPr/>
              </p:nvGrpSpPr>
              <p:grpSpPr bwMode="auto">
                <a:xfrm>
                  <a:off x="2254" y="2152"/>
                  <a:ext cx="1377" cy="1048"/>
                  <a:chOff x="2256" y="2056"/>
                  <a:chExt cx="1377" cy="1048"/>
                </a:xfrm>
              </p:grpSpPr>
              <p:sp>
                <p:nvSpPr>
                  <p:cNvPr id="4176" name="Freeform 373"/>
                  <p:cNvSpPr>
                    <a:spLocks/>
                  </p:cNvSpPr>
                  <p:nvPr/>
                </p:nvSpPr>
                <p:spPr bwMode="auto">
                  <a:xfrm>
                    <a:off x="2258" y="2418"/>
                    <a:ext cx="1103" cy="667"/>
                  </a:xfrm>
                  <a:custGeom>
                    <a:avLst/>
                    <a:gdLst>
                      <a:gd name="T0" fmla="*/ 1104 w 1104"/>
                      <a:gd name="T1" fmla="*/ 0 h 672"/>
                      <a:gd name="T2" fmla="*/ 0 w 1104"/>
                      <a:gd name="T3" fmla="*/ 480 h 672"/>
                      <a:gd name="T4" fmla="*/ 0 w 1104"/>
                      <a:gd name="T5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04" h="672">
                        <a:moveTo>
                          <a:pt x="1104" y="0"/>
                        </a:moveTo>
                        <a:lnTo>
                          <a:pt x="0" y="480"/>
                        </a:lnTo>
                        <a:lnTo>
                          <a:pt x="0" y="672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77" name="Freeform 374"/>
                  <p:cNvSpPr>
                    <a:spLocks/>
                  </p:cNvSpPr>
                  <p:nvPr/>
                </p:nvSpPr>
                <p:spPr bwMode="auto">
                  <a:xfrm rot="-21600000">
                    <a:off x="3452" y="2390"/>
                    <a:ext cx="78" cy="65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78" name="Freeform 375"/>
                  <p:cNvSpPr>
                    <a:spLocks/>
                  </p:cNvSpPr>
                  <p:nvPr/>
                </p:nvSpPr>
                <p:spPr bwMode="auto">
                  <a:xfrm rot="-21600000">
                    <a:off x="3530" y="2390"/>
                    <a:ext cx="106" cy="65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79" name="Freeform 376"/>
                  <p:cNvSpPr>
                    <a:spLocks/>
                  </p:cNvSpPr>
                  <p:nvPr/>
                </p:nvSpPr>
                <p:spPr bwMode="auto">
                  <a:xfrm rot="-21600000">
                    <a:off x="3452" y="2344"/>
                    <a:ext cx="184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0" name="Line 3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4" y="2121"/>
                    <a:ext cx="28" cy="3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1" name="Freeform 378"/>
                  <p:cNvSpPr>
                    <a:spLocks/>
                  </p:cNvSpPr>
                  <p:nvPr/>
                </p:nvSpPr>
                <p:spPr bwMode="auto">
                  <a:xfrm rot="-21600000">
                    <a:off x="3205" y="2501"/>
                    <a:ext cx="78" cy="65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2" name="Freeform 379"/>
                  <p:cNvSpPr>
                    <a:spLocks/>
                  </p:cNvSpPr>
                  <p:nvPr/>
                </p:nvSpPr>
                <p:spPr bwMode="auto">
                  <a:xfrm rot="-21600000">
                    <a:off x="3283" y="2501"/>
                    <a:ext cx="106" cy="65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3" name="Freeform 380"/>
                  <p:cNvSpPr>
                    <a:spLocks/>
                  </p:cNvSpPr>
                  <p:nvPr/>
                </p:nvSpPr>
                <p:spPr bwMode="auto">
                  <a:xfrm rot="-21600000">
                    <a:off x="3205" y="2455"/>
                    <a:ext cx="184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4" name="Freeform 381"/>
                  <p:cNvSpPr>
                    <a:spLocks/>
                  </p:cNvSpPr>
                  <p:nvPr/>
                </p:nvSpPr>
                <p:spPr bwMode="auto">
                  <a:xfrm rot="-21600000">
                    <a:off x="3141" y="2094"/>
                    <a:ext cx="184" cy="167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5" name="Freeform 382"/>
                  <p:cNvSpPr>
                    <a:spLocks/>
                  </p:cNvSpPr>
                  <p:nvPr/>
                </p:nvSpPr>
                <p:spPr bwMode="auto">
                  <a:xfrm rot="-21600000">
                    <a:off x="3325" y="2094"/>
                    <a:ext cx="247" cy="167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6" name="Line 383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3141" y="2149"/>
                    <a:ext cx="64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7" name="Line 3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7" y="2233"/>
                    <a:ext cx="28" cy="3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8" name="Line 3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89" y="2149"/>
                    <a:ext cx="191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89" name="Oval 38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33" y="2084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0" name="Oval 38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76" y="2112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1" name="Oval 38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18" y="2140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2" name="Oval 38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97" y="2057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3" name="Oval 39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39" y="2084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4" name="Oval 39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382" y="2112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5" name="Oval 39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10" y="2057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6" name="Oval 39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452" y="2084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7" name="Freeform 394"/>
                  <p:cNvSpPr>
                    <a:spLocks/>
                  </p:cNvSpPr>
                  <p:nvPr/>
                </p:nvSpPr>
                <p:spPr bwMode="auto">
                  <a:xfrm rot="-21600000">
                    <a:off x="2958" y="2613"/>
                    <a:ext cx="78" cy="65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8" name="Freeform 395"/>
                  <p:cNvSpPr>
                    <a:spLocks/>
                  </p:cNvSpPr>
                  <p:nvPr/>
                </p:nvSpPr>
                <p:spPr bwMode="auto">
                  <a:xfrm rot="-21600000">
                    <a:off x="3035" y="2613"/>
                    <a:ext cx="106" cy="65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99" name="Freeform 396"/>
                  <p:cNvSpPr>
                    <a:spLocks/>
                  </p:cNvSpPr>
                  <p:nvPr/>
                </p:nvSpPr>
                <p:spPr bwMode="auto">
                  <a:xfrm rot="-21600000">
                    <a:off x="2958" y="2576"/>
                    <a:ext cx="184" cy="37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0" name="Freeform 397"/>
                  <p:cNvSpPr>
                    <a:spLocks/>
                  </p:cNvSpPr>
                  <p:nvPr/>
                </p:nvSpPr>
                <p:spPr bwMode="auto">
                  <a:xfrm rot="-21600000">
                    <a:off x="2894" y="2205"/>
                    <a:ext cx="184" cy="176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1" name="Freeform 398"/>
                  <p:cNvSpPr>
                    <a:spLocks/>
                  </p:cNvSpPr>
                  <p:nvPr/>
                </p:nvSpPr>
                <p:spPr bwMode="auto">
                  <a:xfrm rot="-21600000">
                    <a:off x="3078" y="2205"/>
                    <a:ext cx="247" cy="176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2" name="Freeform 399"/>
                  <p:cNvSpPr>
                    <a:spLocks/>
                  </p:cNvSpPr>
                  <p:nvPr/>
                </p:nvSpPr>
                <p:spPr bwMode="auto">
                  <a:xfrm rot="-21600000">
                    <a:off x="2894" y="2103"/>
                    <a:ext cx="431" cy="102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3" name="Line 400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94" y="2270"/>
                    <a:ext cx="64" cy="35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4" name="Line 4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9" y="2344"/>
                    <a:ext cx="28" cy="3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5" name="Line 4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41" y="2270"/>
                    <a:ext cx="184" cy="35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6" name="Oval 40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86" y="2196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7" name="Oval 40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28" y="2223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8" name="Oval 40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71" y="2260"/>
                    <a:ext cx="28" cy="1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09" name="Oval 40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49" y="2168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0" name="Oval 40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092" y="2196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1" name="Oval 40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27" y="2233"/>
                    <a:ext cx="35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2" name="Oval 40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20" y="2140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3" name="Oval 41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163" y="2168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4" name="Oval 41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3205" y="2205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5" name="Freeform 412"/>
                  <p:cNvSpPr>
                    <a:spLocks/>
                  </p:cNvSpPr>
                  <p:nvPr/>
                </p:nvSpPr>
                <p:spPr bwMode="auto">
                  <a:xfrm rot="-21600000">
                    <a:off x="2710" y="2733"/>
                    <a:ext cx="78" cy="65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6" name="Freeform 413"/>
                  <p:cNvSpPr>
                    <a:spLocks/>
                  </p:cNvSpPr>
                  <p:nvPr/>
                </p:nvSpPr>
                <p:spPr bwMode="auto">
                  <a:xfrm rot="-21600000">
                    <a:off x="2788" y="2733"/>
                    <a:ext cx="106" cy="65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7" name="Freeform 414"/>
                  <p:cNvSpPr>
                    <a:spLocks/>
                  </p:cNvSpPr>
                  <p:nvPr/>
                </p:nvSpPr>
                <p:spPr bwMode="auto">
                  <a:xfrm rot="-21600000">
                    <a:off x="2710" y="2687"/>
                    <a:ext cx="184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8" name="Freeform 415"/>
                  <p:cNvSpPr>
                    <a:spLocks/>
                  </p:cNvSpPr>
                  <p:nvPr/>
                </p:nvSpPr>
                <p:spPr bwMode="auto">
                  <a:xfrm rot="-21600000">
                    <a:off x="2647" y="2325"/>
                    <a:ext cx="184" cy="167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19" name="Freeform 416"/>
                  <p:cNvSpPr>
                    <a:spLocks/>
                  </p:cNvSpPr>
                  <p:nvPr/>
                </p:nvSpPr>
                <p:spPr bwMode="auto">
                  <a:xfrm rot="-21600000">
                    <a:off x="2830" y="2325"/>
                    <a:ext cx="247" cy="167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0" name="Freeform 417"/>
                  <p:cNvSpPr>
                    <a:spLocks/>
                  </p:cNvSpPr>
                  <p:nvPr/>
                </p:nvSpPr>
                <p:spPr bwMode="auto">
                  <a:xfrm rot="-21600000">
                    <a:off x="2647" y="2214"/>
                    <a:ext cx="431" cy="111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1" name="Line 418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647" y="2381"/>
                    <a:ext cx="64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2" name="Line 4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02" y="2464"/>
                    <a:ext cx="28" cy="3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3" name="Line 4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94" y="2381"/>
                    <a:ext cx="184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4" name="Oval 42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38" y="2316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5" name="Oval 42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81" y="2344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6" name="Oval 42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23" y="2381"/>
                    <a:ext cx="28" cy="1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7" name="Oval 42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02" y="2288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8" name="Oval 42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37" y="2316"/>
                    <a:ext cx="35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29" name="Oval 42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80" y="2344"/>
                    <a:ext cx="35" cy="3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0" name="Oval 42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873" y="2260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1" name="Oval 428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15" y="2288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2" name="Oval 42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958" y="2316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3" name="Freeform 430"/>
                  <p:cNvSpPr>
                    <a:spLocks/>
                  </p:cNvSpPr>
                  <p:nvPr/>
                </p:nvSpPr>
                <p:spPr bwMode="auto">
                  <a:xfrm rot="-21600000">
                    <a:off x="2456" y="2844"/>
                    <a:ext cx="85" cy="65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4" name="Freeform 431"/>
                  <p:cNvSpPr>
                    <a:spLocks/>
                  </p:cNvSpPr>
                  <p:nvPr/>
                </p:nvSpPr>
                <p:spPr bwMode="auto">
                  <a:xfrm rot="-21600000">
                    <a:off x="2540" y="2844"/>
                    <a:ext cx="106" cy="65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5" name="Freeform 432"/>
                  <p:cNvSpPr>
                    <a:spLocks/>
                  </p:cNvSpPr>
                  <p:nvPr/>
                </p:nvSpPr>
                <p:spPr bwMode="auto">
                  <a:xfrm rot="-21600000">
                    <a:off x="2456" y="2798"/>
                    <a:ext cx="191" cy="46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solidFill>
                    <a:srgbClr val="FFFF6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6" name="Freeform 433"/>
                  <p:cNvSpPr>
                    <a:spLocks/>
                  </p:cNvSpPr>
                  <p:nvPr/>
                </p:nvSpPr>
                <p:spPr bwMode="auto">
                  <a:xfrm rot="-21600000">
                    <a:off x="2399" y="2437"/>
                    <a:ext cx="184" cy="167"/>
                  </a:xfrm>
                  <a:custGeom>
                    <a:avLst/>
                    <a:gdLst>
                      <a:gd name="T0" fmla="*/ 0 w 288"/>
                      <a:gd name="T1" fmla="*/ 0 h 288"/>
                      <a:gd name="T2" fmla="*/ 0 w 288"/>
                      <a:gd name="T3" fmla="*/ 96 h 288"/>
                      <a:gd name="T4" fmla="*/ 288 w 288"/>
                      <a:gd name="T5" fmla="*/ 288 h 288"/>
                      <a:gd name="T6" fmla="*/ 288 w 288"/>
                      <a:gd name="T7" fmla="*/ 192 h 288"/>
                      <a:gd name="T8" fmla="*/ 0 w 288"/>
                      <a:gd name="T9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8" h="288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288" y="288"/>
                        </a:lnTo>
                        <a:lnTo>
                          <a:pt x="288" y="1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7" name="Freeform 434"/>
                  <p:cNvSpPr>
                    <a:spLocks/>
                  </p:cNvSpPr>
                  <p:nvPr/>
                </p:nvSpPr>
                <p:spPr bwMode="auto">
                  <a:xfrm rot="-21600000">
                    <a:off x="2583" y="2446"/>
                    <a:ext cx="247" cy="167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384 w 384"/>
                      <a:gd name="T3" fmla="*/ 96 h 288"/>
                      <a:gd name="T4" fmla="*/ 384 w 384"/>
                      <a:gd name="T5" fmla="*/ 0 h 288"/>
                      <a:gd name="T6" fmla="*/ 0 w 384"/>
                      <a:gd name="T7" fmla="*/ 192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384" y="96"/>
                        </a:lnTo>
                        <a:lnTo>
                          <a:pt x="384" y="0"/>
                        </a:lnTo>
                        <a:lnTo>
                          <a:pt x="0" y="192"/>
                        </a:lnTo>
                      </a:path>
                    </a:pathLst>
                  </a:custGeom>
                  <a:solidFill>
                    <a:srgbClr val="6633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8" name="Freeform 435"/>
                  <p:cNvSpPr>
                    <a:spLocks/>
                  </p:cNvSpPr>
                  <p:nvPr/>
                </p:nvSpPr>
                <p:spPr bwMode="auto">
                  <a:xfrm rot="-21600000">
                    <a:off x="2399" y="2335"/>
                    <a:ext cx="431" cy="111"/>
                  </a:xfrm>
                  <a:custGeom>
                    <a:avLst/>
                    <a:gdLst>
                      <a:gd name="T0" fmla="*/ 0 w 672"/>
                      <a:gd name="T1" fmla="*/ 192 h 192"/>
                      <a:gd name="T2" fmla="*/ 384 w 672"/>
                      <a:gd name="T3" fmla="*/ 0 h 192"/>
                      <a:gd name="T4" fmla="*/ 672 w 672"/>
                      <a:gd name="T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192">
                        <a:moveTo>
                          <a:pt x="0" y="192"/>
                        </a:moveTo>
                        <a:lnTo>
                          <a:pt x="384" y="0"/>
                        </a:lnTo>
                        <a:lnTo>
                          <a:pt x="672" y="19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39" name="Line 436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9" y="2492"/>
                    <a:ext cx="5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0" name="Line 4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8" y="2576"/>
                    <a:ext cx="35" cy="3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1" name="Line 4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7" y="2492"/>
                    <a:ext cx="184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2" name="Oval 439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491" y="2427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3" name="Oval 440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33" y="2455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4" name="Oval 441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69" y="2483"/>
                    <a:ext cx="35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5" name="Oval 442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48" y="2399"/>
                    <a:ext cx="35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6" name="Oval 443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590" y="2427"/>
                    <a:ext cx="35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7" name="Oval 444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32" y="2464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8" name="Oval 445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25" y="2372"/>
                    <a:ext cx="28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49" name="Oval 446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661" y="2399"/>
                    <a:ext cx="35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0" name="Oval 447"/>
                  <p:cNvSpPr>
                    <a:spLocks noChangeArrowheads="1"/>
                  </p:cNvSpPr>
                  <p:nvPr/>
                </p:nvSpPr>
                <p:spPr bwMode="auto">
                  <a:xfrm rot="-21600000">
                    <a:off x="2703" y="2437"/>
                    <a:ext cx="35" cy="2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1" name="Line 448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399" y="2196"/>
                    <a:ext cx="0" cy="222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2" name="Line 449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583" y="2307"/>
                    <a:ext cx="0" cy="222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3" name="Line 450"/>
                  <p:cNvSpPr>
                    <a:spLocks noChangeShapeType="1"/>
                  </p:cNvSpPr>
                  <p:nvPr/>
                </p:nvSpPr>
                <p:spPr bwMode="auto">
                  <a:xfrm rot="-21600000">
                    <a:off x="2830" y="2196"/>
                    <a:ext cx="0" cy="222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4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3502" y="2455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5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2557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6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2668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7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2760" y="278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8" name="Line 455"/>
                  <p:cNvSpPr>
                    <a:spLocks noChangeShapeType="1"/>
                  </p:cNvSpPr>
                  <p:nvPr/>
                </p:nvSpPr>
                <p:spPr bwMode="auto">
                  <a:xfrm>
                    <a:off x="2597" y="2872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59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3318" y="2307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60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057" y="2399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61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2816" y="251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62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2555" y="2631"/>
                    <a:ext cx="0" cy="148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63" name="Line 460"/>
                  <p:cNvSpPr>
                    <a:spLocks noChangeShapeType="1"/>
                  </p:cNvSpPr>
                  <p:nvPr/>
                </p:nvSpPr>
                <p:spPr bwMode="auto">
                  <a:xfrm>
                    <a:off x="2321" y="2780"/>
                    <a:ext cx="0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264" name="Freeform 461"/>
                  <p:cNvSpPr>
                    <a:spLocks/>
                  </p:cNvSpPr>
                  <p:nvPr/>
                </p:nvSpPr>
                <p:spPr bwMode="auto">
                  <a:xfrm>
                    <a:off x="2548" y="2576"/>
                    <a:ext cx="1053" cy="528"/>
                  </a:xfrm>
                  <a:custGeom>
                    <a:avLst/>
                    <a:gdLst>
                      <a:gd name="T0" fmla="*/ 1056 w 1056"/>
                      <a:gd name="T1" fmla="*/ 0 h 528"/>
                      <a:gd name="T2" fmla="*/ 0 w 1056"/>
                      <a:gd name="T3" fmla="*/ 480 h 528"/>
                      <a:gd name="T4" fmla="*/ 0 w 1056"/>
                      <a:gd name="T5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56" h="528">
                        <a:moveTo>
                          <a:pt x="1056" y="0"/>
                        </a:moveTo>
                        <a:lnTo>
                          <a:pt x="0" y="480"/>
                        </a:lnTo>
                        <a:lnTo>
                          <a:pt x="0" y="528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4141" name="Line 462"/>
                <p:cNvSpPr>
                  <a:spLocks noChangeShapeType="1"/>
                </p:cNvSpPr>
                <p:nvPr/>
              </p:nvSpPr>
              <p:spPr bwMode="auto">
                <a:xfrm rot="-21600000">
                  <a:off x="2637" y="2125"/>
                  <a:ext cx="0" cy="306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42" name="Freeform 463"/>
                <p:cNvSpPr>
                  <a:spLocks/>
                </p:cNvSpPr>
                <p:nvPr/>
              </p:nvSpPr>
              <p:spPr bwMode="auto">
                <a:xfrm>
                  <a:off x="2305" y="1976"/>
                  <a:ext cx="141" cy="241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43" name="Freeform 464"/>
                <p:cNvSpPr>
                  <a:spLocks/>
                </p:cNvSpPr>
                <p:nvPr/>
              </p:nvSpPr>
              <p:spPr bwMode="auto">
                <a:xfrm>
                  <a:off x="2319" y="1995"/>
                  <a:ext cx="99" cy="195"/>
                </a:xfrm>
                <a:custGeom>
                  <a:avLst/>
                  <a:gdLst>
                    <a:gd name="T0" fmla="*/ 144 w 144"/>
                    <a:gd name="T1" fmla="*/ 240 h 240"/>
                    <a:gd name="T2" fmla="*/ 144 w 144"/>
                    <a:gd name="T3" fmla="*/ 96 h 240"/>
                    <a:gd name="T4" fmla="*/ 0 w 144"/>
                    <a:gd name="T5" fmla="*/ 0 h 240"/>
                    <a:gd name="T6" fmla="*/ 0 w 144"/>
                    <a:gd name="T7" fmla="*/ 144 h 240"/>
                    <a:gd name="T8" fmla="*/ 144 w 144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240">
                      <a:moveTo>
                        <a:pt x="144" y="240"/>
                      </a:moveTo>
                      <a:lnTo>
                        <a:pt x="144" y="96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24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0161" dir="1106097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144" name="Freeform 465"/>
                <p:cNvSpPr>
                  <a:spLocks/>
                </p:cNvSpPr>
                <p:nvPr/>
              </p:nvSpPr>
              <p:spPr bwMode="auto">
                <a:xfrm>
                  <a:off x="2567" y="1077"/>
                  <a:ext cx="1251" cy="1585"/>
                </a:xfrm>
                <a:custGeom>
                  <a:avLst/>
                  <a:gdLst>
                    <a:gd name="T0" fmla="*/ 0 w 1248"/>
                    <a:gd name="T1" fmla="*/ 1584 h 1584"/>
                    <a:gd name="T2" fmla="*/ 0 w 1248"/>
                    <a:gd name="T3" fmla="*/ 576 h 1584"/>
                    <a:gd name="T4" fmla="*/ 1248 w 1248"/>
                    <a:gd name="T5" fmla="*/ 0 h 1584"/>
                    <a:gd name="T6" fmla="*/ 1248 w 1248"/>
                    <a:gd name="T7" fmla="*/ 1008 h 1584"/>
                    <a:gd name="T8" fmla="*/ 0 w 1248"/>
                    <a:gd name="T9" fmla="*/ 1584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8" h="1584">
                      <a:moveTo>
                        <a:pt x="0" y="1584"/>
                      </a:moveTo>
                      <a:lnTo>
                        <a:pt x="0" y="576"/>
                      </a:lnTo>
                      <a:lnTo>
                        <a:pt x="1248" y="0"/>
                      </a:lnTo>
                      <a:lnTo>
                        <a:pt x="1248" y="1008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53417" name="Group 466"/>
                <p:cNvGrpSpPr>
                  <a:grpSpLocks/>
                </p:cNvGrpSpPr>
                <p:nvPr/>
              </p:nvGrpSpPr>
              <p:grpSpPr bwMode="auto">
                <a:xfrm>
                  <a:off x="2638" y="18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3443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4174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2670" y="1778"/>
                      <a:ext cx="163" cy="176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175" name="Line 4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6" y="1853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172" name="Freeform 470"/>
                  <p:cNvSpPr>
                    <a:spLocks/>
                  </p:cNvSpPr>
                  <p:nvPr/>
                </p:nvSpPr>
                <p:spPr bwMode="auto">
                  <a:xfrm>
                    <a:off x="2684" y="1741"/>
                    <a:ext cx="148" cy="334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73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2783" y="1871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418" name="Group 472"/>
                <p:cNvGrpSpPr>
                  <a:grpSpLocks/>
                </p:cNvGrpSpPr>
                <p:nvPr/>
              </p:nvGrpSpPr>
              <p:grpSpPr bwMode="auto">
                <a:xfrm>
                  <a:off x="2878" y="172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3438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4169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2685" y="1775"/>
                      <a:ext cx="148" cy="195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170" name="Line 4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7" y="1859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167" name="Freeform 476"/>
                  <p:cNvSpPr>
                    <a:spLocks/>
                  </p:cNvSpPr>
                  <p:nvPr/>
                </p:nvSpPr>
                <p:spPr bwMode="auto">
                  <a:xfrm>
                    <a:off x="2685" y="1738"/>
                    <a:ext cx="148" cy="343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68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868"/>
                    <a:ext cx="0" cy="10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419" name="Group 478"/>
                <p:cNvGrpSpPr>
                  <a:grpSpLocks/>
                </p:cNvGrpSpPr>
                <p:nvPr/>
              </p:nvGrpSpPr>
              <p:grpSpPr bwMode="auto">
                <a:xfrm>
                  <a:off x="3131" y="1632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3433" name="Group 479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4164" name="Freeform 480"/>
                    <p:cNvSpPr>
                      <a:spLocks/>
                    </p:cNvSpPr>
                    <p:nvPr/>
                  </p:nvSpPr>
                  <p:spPr bwMode="auto">
                    <a:xfrm>
                      <a:off x="2686" y="1778"/>
                      <a:ext cx="148" cy="176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165" name="Line 4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8" y="1853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162" name="Freeform 482"/>
                  <p:cNvSpPr>
                    <a:spLocks/>
                  </p:cNvSpPr>
                  <p:nvPr/>
                </p:nvSpPr>
                <p:spPr bwMode="auto">
                  <a:xfrm>
                    <a:off x="2686" y="1741"/>
                    <a:ext cx="148" cy="334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63" name="Line 483"/>
                  <p:cNvSpPr>
                    <a:spLocks noChangeShapeType="1"/>
                  </p:cNvSpPr>
                  <p:nvPr/>
                </p:nvSpPr>
                <p:spPr bwMode="auto">
                  <a:xfrm>
                    <a:off x="2785" y="1871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420" name="Group 484"/>
                <p:cNvGrpSpPr>
                  <a:grpSpLocks/>
                </p:cNvGrpSpPr>
                <p:nvPr/>
              </p:nvGrpSpPr>
              <p:grpSpPr bwMode="auto">
                <a:xfrm>
                  <a:off x="3355" y="1536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3428" name="Group 485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4159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2688" y="1773"/>
                      <a:ext cx="141" cy="195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160" name="Line 4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3" y="1856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157" name="Freeform 488"/>
                  <p:cNvSpPr>
                    <a:spLocks/>
                  </p:cNvSpPr>
                  <p:nvPr/>
                </p:nvSpPr>
                <p:spPr bwMode="auto">
                  <a:xfrm>
                    <a:off x="2688" y="1717"/>
                    <a:ext cx="141" cy="362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58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2780" y="1865"/>
                    <a:ext cx="0" cy="10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421" name="Group 490"/>
                <p:cNvGrpSpPr>
                  <a:grpSpLocks/>
                </p:cNvGrpSpPr>
                <p:nvPr/>
              </p:nvGrpSpPr>
              <p:grpSpPr bwMode="auto">
                <a:xfrm>
                  <a:off x="3598" y="1408"/>
                  <a:ext cx="147" cy="338"/>
                  <a:chOff x="2685" y="1740"/>
                  <a:chExt cx="147" cy="338"/>
                </a:xfrm>
              </p:grpSpPr>
              <p:grpSp>
                <p:nvGrpSpPr>
                  <p:cNvPr id="53423" name="Group 491"/>
                  <p:cNvGrpSpPr>
                    <a:grpSpLocks/>
                  </p:cNvGrpSpPr>
                  <p:nvPr/>
                </p:nvGrpSpPr>
                <p:grpSpPr bwMode="auto">
                  <a:xfrm>
                    <a:off x="2688" y="1776"/>
                    <a:ext cx="144" cy="192"/>
                    <a:chOff x="2688" y="1776"/>
                    <a:chExt cx="144" cy="192"/>
                  </a:xfrm>
                </p:grpSpPr>
                <p:sp>
                  <p:nvSpPr>
                    <p:cNvPr id="4154" name="Freeform 492"/>
                    <p:cNvSpPr>
                      <a:spLocks/>
                    </p:cNvSpPr>
                    <p:nvPr/>
                  </p:nvSpPr>
                  <p:spPr bwMode="auto">
                    <a:xfrm>
                      <a:off x="2686" y="1780"/>
                      <a:ext cx="148" cy="185"/>
                    </a:xfrm>
                    <a:custGeom>
                      <a:avLst/>
                      <a:gdLst>
                        <a:gd name="T0" fmla="*/ 0 w 1248"/>
                        <a:gd name="T1" fmla="*/ 1584 h 1584"/>
                        <a:gd name="T2" fmla="*/ 0 w 1248"/>
                        <a:gd name="T3" fmla="*/ 576 h 1584"/>
                        <a:gd name="T4" fmla="*/ 1248 w 1248"/>
                        <a:gd name="T5" fmla="*/ 0 h 1584"/>
                        <a:gd name="T6" fmla="*/ 1248 w 1248"/>
                        <a:gd name="T7" fmla="*/ 1008 h 1584"/>
                        <a:gd name="T8" fmla="*/ 0 w 1248"/>
                        <a:gd name="T9" fmla="*/ 1584 h 1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48" h="1584">
                          <a:moveTo>
                            <a:pt x="0" y="1584"/>
                          </a:moveTo>
                          <a:lnTo>
                            <a:pt x="0" y="576"/>
                          </a:lnTo>
                          <a:lnTo>
                            <a:pt x="1248" y="0"/>
                          </a:lnTo>
                          <a:lnTo>
                            <a:pt x="1248" y="1008"/>
                          </a:lnTo>
                          <a:lnTo>
                            <a:pt x="0" y="1584"/>
                          </a:lnTo>
                          <a:close/>
                        </a:path>
                      </a:pathLst>
                    </a:cu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155" name="Line 4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8" y="1854"/>
                      <a:ext cx="4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152" name="Freeform 494"/>
                  <p:cNvSpPr>
                    <a:spLocks/>
                  </p:cNvSpPr>
                  <p:nvPr/>
                </p:nvSpPr>
                <p:spPr bwMode="auto">
                  <a:xfrm>
                    <a:off x="2686" y="1743"/>
                    <a:ext cx="148" cy="334"/>
                  </a:xfrm>
                  <a:custGeom>
                    <a:avLst/>
                    <a:gdLst>
                      <a:gd name="T0" fmla="*/ 0 w 147"/>
                      <a:gd name="T1" fmla="*/ 338 h 338"/>
                      <a:gd name="T2" fmla="*/ 3 w 147"/>
                      <a:gd name="T3" fmla="*/ 84 h 338"/>
                      <a:gd name="T4" fmla="*/ 143 w 147"/>
                      <a:gd name="T5" fmla="*/ 0 h 338"/>
                      <a:gd name="T6" fmla="*/ 147 w 147"/>
                      <a:gd name="T7" fmla="*/ 276 h 338"/>
                      <a:gd name="T8" fmla="*/ 0 w 147"/>
                      <a:gd name="T9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7" h="338">
                        <a:moveTo>
                          <a:pt x="0" y="338"/>
                        </a:moveTo>
                        <a:lnTo>
                          <a:pt x="3" y="84"/>
                        </a:lnTo>
                        <a:lnTo>
                          <a:pt x="143" y="0"/>
                        </a:lnTo>
                        <a:lnTo>
                          <a:pt x="147" y="276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B1763B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52363" dir="842175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153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2785" y="1873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4150" name="Freeform 496"/>
                <p:cNvSpPr>
                  <a:spLocks/>
                </p:cNvSpPr>
                <p:nvPr/>
              </p:nvSpPr>
              <p:spPr bwMode="auto">
                <a:xfrm>
                  <a:off x="2687" y="957"/>
                  <a:ext cx="912" cy="482"/>
                </a:xfrm>
                <a:custGeom>
                  <a:avLst/>
                  <a:gdLst>
                    <a:gd name="T0" fmla="*/ 0 w 912"/>
                    <a:gd name="T1" fmla="*/ 240 h 480"/>
                    <a:gd name="T2" fmla="*/ 384 w 912"/>
                    <a:gd name="T3" fmla="*/ 480 h 480"/>
                    <a:gd name="T4" fmla="*/ 912 w 912"/>
                    <a:gd name="T5" fmla="*/ 240 h 480"/>
                    <a:gd name="T6" fmla="*/ 528 w 912"/>
                    <a:gd name="T7" fmla="*/ 0 h 480"/>
                    <a:gd name="T8" fmla="*/ 0 w 912"/>
                    <a:gd name="T9" fmla="*/ 24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2" h="480">
                      <a:moveTo>
                        <a:pt x="0" y="240"/>
                      </a:moveTo>
                      <a:lnTo>
                        <a:pt x="384" y="480"/>
                      </a:lnTo>
                      <a:lnTo>
                        <a:pt x="912" y="240"/>
                      </a:lnTo>
                      <a:lnTo>
                        <a:pt x="528" y="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4096" name="Line 497"/>
              <p:cNvSpPr>
                <a:spLocks noChangeShapeType="1"/>
              </p:cNvSpPr>
              <p:nvPr/>
            </p:nvSpPr>
            <p:spPr bwMode="auto">
              <a:xfrm>
                <a:off x="2045" y="2744"/>
                <a:ext cx="3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996" name="Line 498"/>
            <p:cNvSpPr>
              <a:spLocks noChangeShapeType="1"/>
            </p:cNvSpPr>
            <p:nvPr/>
          </p:nvSpPr>
          <p:spPr bwMode="auto">
            <a:xfrm>
              <a:off x="2683" y="3107"/>
              <a:ext cx="0" cy="3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97" name="Line 499"/>
            <p:cNvSpPr>
              <a:spLocks noChangeShapeType="1"/>
            </p:cNvSpPr>
            <p:nvPr/>
          </p:nvSpPr>
          <p:spPr bwMode="auto">
            <a:xfrm flipV="1">
              <a:off x="1368" y="3273"/>
              <a:ext cx="0" cy="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98" name="Line 500"/>
            <p:cNvSpPr>
              <a:spLocks noChangeShapeType="1"/>
            </p:cNvSpPr>
            <p:nvPr/>
          </p:nvSpPr>
          <p:spPr bwMode="auto">
            <a:xfrm flipV="1">
              <a:off x="1208" y="3273"/>
              <a:ext cx="0" cy="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271" name="Group 501"/>
            <p:cNvGrpSpPr>
              <a:grpSpLocks/>
            </p:cNvGrpSpPr>
            <p:nvPr/>
          </p:nvGrpSpPr>
          <p:grpSpPr bwMode="auto">
            <a:xfrm>
              <a:off x="988" y="3331"/>
              <a:ext cx="478" cy="274"/>
              <a:chOff x="2687" y="2137"/>
              <a:chExt cx="836" cy="574"/>
            </a:xfrm>
          </p:grpSpPr>
          <p:grpSp>
            <p:nvGrpSpPr>
              <p:cNvPr id="53343" name="Group 502"/>
              <p:cNvGrpSpPr>
                <a:grpSpLocks/>
              </p:cNvGrpSpPr>
              <p:nvPr/>
            </p:nvGrpSpPr>
            <p:grpSpPr bwMode="auto">
              <a:xfrm>
                <a:off x="2688" y="2137"/>
                <a:ext cx="192" cy="480"/>
                <a:chOff x="4560" y="2544"/>
                <a:chExt cx="192" cy="480"/>
              </a:xfrm>
            </p:grpSpPr>
            <p:sp>
              <p:nvSpPr>
                <p:cNvPr id="4093" name="Rectangle 503"/>
                <p:cNvSpPr>
                  <a:spLocks noChangeArrowheads="1"/>
                </p:cNvSpPr>
                <p:nvPr/>
              </p:nvSpPr>
              <p:spPr bwMode="auto">
                <a:xfrm>
                  <a:off x="4564" y="2544"/>
                  <a:ext cx="192" cy="335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94" name="AutoShape 504"/>
                <p:cNvSpPr>
                  <a:spLocks noChangeArrowheads="1"/>
                </p:cNvSpPr>
                <p:nvPr/>
              </p:nvSpPr>
              <p:spPr bwMode="auto">
                <a:xfrm flipV="1">
                  <a:off x="4563" y="2879"/>
                  <a:ext cx="192" cy="145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344" name="Group 505"/>
              <p:cNvGrpSpPr>
                <a:grpSpLocks/>
              </p:cNvGrpSpPr>
              <p:nvPr/>
            </p:nvGrpSpPr>
            <p:grpSpPr bwMode="auto">
              <a:xfrm>
                <a:off x="2976" y="2137"/>
                <a:ext cx="192" cy="480"/>
                <a:chOff x="4560" y="2544"/>
                <a:chExt cx="192" cy="480"/>
              </a:xfrm>
            </p:grpSpPr>
            <p:sp>
              <p:nvSpPr>
                <p:cNvPr id="4091" name="Rectangle 506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192" cy="335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92" name="AutoShape 507"/>
                <p:cNvSpPr>
                  <a:spLocks noChangeArrowheads="1"/>
                </p:cNvSpPr>
                <p:nvPr/>
              </p:nvSpPr>
              <p:spPr bwMode="auto">
                <a:xfrm flipV="1">
                  <a:off x="4560" y="2879"/>
                  <a:ext cx="192" cy="145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345" name="Group 508"/>
              <p:cNvGrpSpPr>
                <a:grpSpLocks/>
              </p:cNvGrpSpPr>
              <p:nvPr/>
            </p:nvGrpSpPr>
            <p:grpSpPr bwMode="auto">
              <a:xfrm>
                <a:off x="3264" y="2137"/>
                <a:ext cx="192" cy="480"/>
                <a:chOff x="4560" y="2544"/>
                <a:chExt cx="192" cy="480"/>
              </a:xfrm>
            </p:grpSpPr>
            <p:sp>
              <p:nvSpPr>
                <p:cNvPr id="4089" name="Rectangle 509"/>
                <p:cNvSpPr>
                  <a:spLocks noChangeArrowheads="1"/>
                </p:cNvSpPr>
                <p:nvPr/>
              </p:nvSpPr>
              <p:spPr bwMode="auto">
                <a:xfrm>
                  <a:off x="4558" y="2544"/>
                  <a:ext cx="192" cy="335"/>
                </a:xfrm>
                <a:prstGeom prst="rect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90" name="AutoShape 510"/>
                <p:cNvSpPr>
                  <a:spLocks noChangeArrowheads="1"/>
                </p:cNvSpPr>
                <p:nvPr/>
              </p:nvSpPr>
              <p:spPr bwMode="auto">
                <a:xfrm flipV="1">
                  <a:off x="4558" y="2879"/>
                  <a:ext cx="192" cy="145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FFFFFF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346" name="Group 511"/>
              <p:cNvGrpSpPr>
                <a:grpSpLocks/>
              </p:cNvGrpSpPr>
              <p:nvPr/>
            </p:nvGrpSpPr>
            <p:grpSpPr bwMode="auto">
              <a:xfrm>
                <a:off x="2687" y="2592"/>
                <a:ext cx="259" cy="119"/>
                <a:chOff x="2735" y="2592"/>
                <a:chExt cx="259" cy="119"/>
              </a:xfrm>
            </p:grpSpPr>
            <p:sp>
              <p:nvSpPr>
                <p:cNvPr id="4085" name="Rectangle 512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2"/>
                  <a:ext cx="223" cy="4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86" name="Oval 513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9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87" name="Oval 514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8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88" name="AutoShape 515"/>
                <p:cNvSpPr>
                  <a:spLocks noChangeArrowheads="1"/>
                </p:cNvSpPr>
                <p:nvPr/>
              </p:nvSpPr>
              <p:spPr bwMode="auto">
                <a:xfrm>
                  <a:off x="2863" y="2615"/>
                  <a:ext cx="95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347" name="Group 516"/>
              <p:cNvGrpSpPr>
                <a:grpSpLocks/>
              </p:cNvGrpSpPr>
              <p:nvPr/>
            </p:nvGrpSpPr>
            <p:grpSpPr bwMode="auto">
              <a:xfrm>
                <a:off x="2976" y="2592"/>
                <a:ext cx="259" cy="119"/>
                <a:chOff x="2735" y="2592"/>
                <a:chExt cx="259" cy="119"/>
              </a:xfrm>
            </p:grpSpPr>
            <p:sp>
              <p:nvSpPr>
                <p:cNvPr id="4081" name="Rectangle 517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2"/>
                  <a:ext cx="223" cy="4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82" name="Oval 518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9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83" name="Oval 519"/>
                <p:cNvSpPr>
                  <a:spLocks noChangeArrowheads="1"/>
                </p:cNvSpPr>
                <p:nvPr/>
              </p:nvSpPr>
              <p:spPr bwMode="auto">
                <a:xfrm rot="-5055">
                  <a:off x="2735" y="2592"/>
                  <a:ext cx="48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84" name="AutoShape 520"/>
                <p:cNvSpPr>
                  <a:spLocks noChangeArrowheads="1"/>
                </p:cNvSpPr>
                <p:nvPr/>
              </p:nvSpPr>
              <p:spPr bwMode="auto">
                <a:xfrm>
                  <a:off x="2863" y="2615"/>
                  <a:ext cx="95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53348" name="Group 521"/>
              <p:cNvGrpSpPr>
                <a:grpSpLocks/>
              </p:cNvGrpSpPr>
              <p:nvPr/>
            </p:nvGrpSpPr>
            <p:grpSpPr bwMode="auto">
              <a:xfrm>
                <a:off x="3264" y="2592"/>
                <a:ext cx="259" cy="119"/>
                <a:chOff x="2735" y="2592"/>
                <a:chExt cx="259" cy="119"/>
              </a:xfrm>
            </p:grpSpPr>
            <p:sp>
              <p:nvSpPr>
                <p:cNvPr id="4077" name="Rectangle 522"/>
                <p:cNvSpPr>
                  <a:spLocks noChangeArrowheads="1"/>
                </p:cNvSpPr>
                <p:nvPr/>
              </p:nvSpPr>
              <p:spPr bwMode="auto">
                <a:xfrm rot="-5055">
                  <a:off x="2753" y="2592"/>
                  <a:ext cx="223" cy="4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78" name="Oval 523"/>
                <p:cNvSpPr>
                  <a:spLocks noChangeArrowheads="1"/>
                </p:cNvSpPr>
                <p:nvPr/>
              </p:nvSpPr>
              <p:spPr bwMode="auto">
                <a:xfrm rot="-5055">
                  <a:off x="2947" y="2592"/>
                  <a:ext cx="49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79" name="Oval 524"/>
                <p:cNvSpPr>
                  <a:spLocks noChangeArrowheads="1"/>
                </p:cNvSpPr>
                <p:nvPr/>
              </p:nvSpPr>
              <p:spPr bwMode="auto">
                <a:xfrm rot="-5055">
                  <a:off x="2733" y="2592"/>
                  <a:ext cx="49" cy="4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80" name="AutoShape 525"/>
                <p:cNvSpPr>
                  <a:spLocks noChangeArrowheads="1"/>
                </p:cNvSpPr>
                <p:nvPr/>
              </p:nvSpPr>
              <p:spPr bwMode="auto">
                <a:xfrm>
                  <a:off x="2862" y="2615"/>
                  <a:ext cx="95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4000" name="Line 526"/>
            <p:cNvSpPr>
              <a:spLocks noChangeShapeType="1"/>
            </p:cNvSpPr>
            <p:nvPr/>
          </p:nvSpPr>
          <p:spPr bwMode="auto">
            <a:xfrm>
              <a:off x="1456" y="3608"/>
              <a:ext cx="406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1" name="Line 527"/>
            <p:cNvSpPr>
              <a:spLocks noChangeShapeType="1"/>
            </p:cNvSpPr>
            <p:nvPr/>
          </p:nvSpPr>
          <p:spPr bwMode="auto">
            <a:xfrm flipH="1" flipV="1">
              <a:off x="1043" y="3273"/>
              <a:ext cx="3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2" name="Line 528"/>
            <p:cNvSpPr>
              <a:spLocks noChangeShapeType="1"/>
            </p:cNvSpPr>
            <p:nvPr/>
          </p:nvSpPr>
          <p:spPr bwMode="auto">
            <a:xfrm flipV="1">
              <a:off x="1053" y="3273"/>
              <a:ext cx="0" cy="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3" name="Freeform 529"/>
            <p:cNvSpPr>
              <a:spLocks/>
            </p:cNvSpPr>
            <p:nvPr/>
          </p:nvSpPr>
          <p:spPr bwMode="auto">
            <a:xfrm flipH="1">
              <a:off x="2123" y="3149"/>
              <a:ext cx="81" cy="130"/>
            </a:xfrm>
            <a:custGeom>
              <a:avLst/>
              <a:gdLst>
                <a:gd name="T0" fmla="*/ 48 w 96"/>
                <a:gd name="T1" fmla="*/ 144 h 144"/>
                <a:gd name="T2" fmla="*/ 0 w 96"/>
                <a:gd name="T3" fmla="*/ 96 h 144"/>
                <a:gd name="T4" fmla="*/ 0 w 96"/>
                <a:gd name="T5" fmla="*/ 0 h 144"/>
                <a:gd name="T6" fmla="*/ 96 w 96"/>
                <a:gd name="T7" fmla="*/ 0 h 144"/>
                <a:gd name="T8" fmla="*/ 96 w 96"/>
                <a:gd name="T9" fmla="*/ 96 h 144"/>
                <a:gd name="T10" fmla="*/ 48 w 96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4">
                  <a:moveTo>
                    <a:pt x="48" y="14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8" y="144"/>
                  </a:lnTo>
                  <a:close/>
                </a:path>
              </a:pathLst>
            </a:custGeom>
            <a:gradFill rotWithShape="0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4" name="Line 530"/>
            <p:cNvSpPr>
              <a:spLocks noChangeShapeType="1"/>
            </p:cNvSpPr>
            <p:nvPr/>
          </p:nvSpPr>
          <p:spPr bwMode="auto">
            <a:xfrm>
              <a:off x="1934" y="3155"/>
              <a:ext cx="219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5" name="Line 531"/>
            <p:cNvSpPr>
              <a:spLocks noChangeShapeType="1"/>
            </p:cNvSpPr>
            <p:nvPr/>
          </p:nvSpPr>
          <p:spPr bwMode="auto">
            <a:xfrm flipH="1" flipV="1">
              <a:off x="2163" y="2941"/>
              <a:ext cx="0" cy="208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6" name="Line 532"/>
            <p:cNvSpPr>
              <a:spLocks noChangeShapeType="1"/>
            </p:cNvSpPr>
            <p:nvPr/>
          </p:nvSpPr>
          <p:spPr bwMode="auto">
            <a:xfrm>
              <a:off x="2157" y="2947"/>
              <a:ext cx="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7" name="Line 533"/>
            <p:cNvSpPr>
              <a:spLocks noChangeShapeType="1"/>
            </p:cNvSpPr>
            <p:nvPr/>
          </p:nvSpPr>
          <p:spPr bwMode="auto">
            <a:xfrm>
              <a:off x="3417" y="2816"/>
              <a:ext cx="3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8" name="Line 534"/>
            <p:cNvSpPr>
              <a:spLocks noChangeShapeType="1"/>
            </p:cNvSpPr>
            <p:nvPr/>
          </p:nvSpPr>
          <p:spPr bwMode="auto">
            <a:xfrm>
              <a:off x="4049" y="2666"/>
              <a:ext cx="0" cy="3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09" name="Line 535"/>
            <p:cNvSpPr>
              <a:spLocks noChangeShapeType="1"/>
            </p:cNvSpPr>
            <p:nvPr/>
          </p:nvSpPr>
          <p:spPr bwMode="auto">
            <a:xfrm>
              <a:off x="2176" y="2666"/>
              <a:ext cx="18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0" name="Line 536"/>
            <p:cNvSpPr>
              <a:spLocks noChangeShapeType="1"/>
            </p:cNvSpPr>
            <p:nvPr/>
          </p:nvSpPr>
          <p:spPr bwMode="auto">
            <a:xfrm>
              <a:off x="1677" y="2666"/>
              <a:ext cx="0" cy="891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1" name="Line 537"/>
            <p:cNvSpPr>
              <a:spLocks noChangeShapeType="1"/>
            </p:cNvSpPr>
            <p:nvPr/>
          </p:nvSpPr>
          <p:spPr bwMode="auto">
            <a:xfrm flipH="1">
              <a:off x="1671" y="3684"/>
              <a:ext cx="216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2" name="Line 538"/>
            <p:cNvSpPr>
              <a:spLocks noChangeShapeType="1"/>
            </p:cNvSpPr>
            <p:nvPr/>
          </p:nvSpPr>
          <p:spPr bwMode="auto">
            <a:xfrm>
              <a:off x="1677" y="3642"/>
              <a:ext cx="0" cy="42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3" name="Line 539"/>
            <p:cNvSpPr>
              <a:spLocks noChangeShapeType="1"/>
            </p:cNvSpPr>
            <p:nvPr/>
          </p:nvSpPr>
          <p:spPr bwMode="auto">
            <a:xfrm flipH="1" flipV="1">
              <a:off x="2161" y="2659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4" name="Line 540"/>
            <p:cNvSpPr>
              <a:spLocks noChangeShapeType="1"/>
            </p:cNvSpPr>
            <p:nvPr/>
          </p:nvSpPr>
          <p:spPr bwMode="auto">
            <a:xfrm>
              <a:off x="1668" y="2666"/>
              <a:ext cx="508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5" name="Line 543"/>
            <p:cNvSpPr>
              <a:spLocks noChangeShapeType="1"/>
            </p:cNvSpPr>
            <p:nvPr/>
          </p:nvSpPr>
          <p:spPr bwMode="auto">
            <a:xfrm>
              <a:off x="2685" y="3413"/>
              <a:ext cx="0" cy="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6" name="Rectangle 544"/>
            <p:cNvSpPr>
              <a:spLocks noChangeArrowheads="1"/>
            </p:cNvSpPr>
            <p:nvPr/>
          </p:nvSpPr>
          <p:spPr bwMode="auto">
            <a:xfrm>
              <a:off x="3724" y="2872"/>
              <a:ext cx="141" cy="278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shade val="46275"/>
                    <a:invGamma/>
                  </a:srgbClr>
                </a:gs>
                <a:gs pos="50000">
                  <a:srgbClr val="CC9900"/>
                </a:gs>
                <a:gs pos="100000">
                  <a:srgbClr val="CC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7" name="AutoShape 545"/>
            <p:cNvSpPr>
              <a:spLocks noChangeArrowheads="1"/>
            </p:cNvSpPr>
            <p:nvPr/>
          </p:nvSpPr>
          <p:spPr bwMode="auto">
            <a:xfrm flipV="1">
              <a:off x="3724" y="3144"/>
              <a:ext cx="141" cy="203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9966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8" name="Line 546"/>
            <p:cNvSpPr>
              <a:spLocks noChangeShapeType="1"/>
            </p:cNvSpPr>
            <p:nvPr/>
          </p:nvSpPr>
          <p:spPr bwMode="auto">
            <a:xfrm>
              <a:off x="3803" y="2829"/>
              <a:ext cx="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19" name="Line 547"/>
            <p:cNvSpPr>
              <a:spLocks noChangeShapeType="1"/>
            </p:cNvSpPr>
            <p:nvPr/>
          </p:nvSpPr>
          <p:spPr bwMode="auto">
            <a:xfrm>
              <a:off x="3803" y="2816"/>
              <a:ext cx="0" cy="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0" name="Line 548"/>
            <p:cNvSpPr>
              <a:spLocks noChangeShapeType="1"/>
            </p:cNvSpPr>
            <p:nvPr/>
          </p:nvSpPr>
          <p:spPr bwMode="auto">
            <a:xfrm flipH="1">
              <a:off x="3427" y="3458"/>
              <a:ext cx="3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1" name="Rectangle 550"/>
            <p:cNvSpPr>
              <a:spLocks noChangeArrowheads="1"/>
            </p:cNvSpPr>
            <p:nvPr/>
          </p:nvSpPr>
          <p:spPr bwMode="auto">
            <a:xfrm>
              <a:off x="3771" y="3393"/>
              <a:ext cx="55" cy="24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2" name="Line 551"/>
            <p:cNvSpPr>
              <a:spLocks noChangeShapeType="1"/>
            </p:cNvSpPr>
            <p:nvPr/>
          </p:nvSpPr>
          <p:spPr bwMode="auto">
            <a:xfrm>
              <a:off x="3803" y="3354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3" name="Line 552"/>
            <p:cNvSpPr>
              <a:spLocks noChangeShapeType="1"/>
            </p:cNvSpPr>
            <p:nvPr/>
          </p:nvSpPr>
          <p:spPr bwMode="auto">
            <a:xfrm>
              <a:off x="3795" y="3347"/>
              <a:ext cx="0" cy="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4" name="Line 553"/>
            <p:cNvSpPr>
              <a:spLocks noChangeShapeType="1"/>
            </p:cNvSpPr>
            <p:nvPr/>
          </p:nvSpPr>
          <p:spPr bwMode="auto">
            <a:xfrm>
              <a:off x="2161" y="3255"/>
              <a:ext cx="0" cy="367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5" name="Line 554"/>
            <p:cNvSpPr>
              <a:spLocks noChangeShapeType="1"/>
            </p:cNvSpPr>
            <p:nvPr/>
          </p:nvSpPr>
          <p:spPr bwMode="auto">
            <a:xfrm>
              <a:off x="2176" y="3609"/>
              <a:ext cx="501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grpSp>
          <p:nvGrpSpPr>
            <p:cNvPr id="53298" name="Group 557"/>
            <p:cNvGrpSpPr>
              <a:grpSpLocks/>
            </p:cNvGrpSpPr>
            <p:nvPr/>
          </p:nvGrpSpPr>
          <p:grpSpPr bwMode="auto">
            <a:xfrm>
              <a:off x="3960" y="2996"/>
              <a:ext cx="1156" cy="908"/>
              <a:chOff x="5113" y="3135"/>
              <a:chExt cx="887" cy="831"/>
            </a:xfrm>
          </p:grpSpPr>
          <p:sp>
            <p:nvSpPr>
              <p:cNvPr id="4029" name="Rectangle 558"/>
              <p:cNvSpPr>
                <a:spLocks noChangeArrowheads="1"/>
              </p:cNvSpPr>
              <p:nvPr/>
            </p:nvSpPr>
            <p:spPr bwMode="auto">
              <a:xfrm rot="117116">
                <a:off x="5247" y="3614"/>
                <a:ext cx="711" cy="66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0" name="Rectangle 559"/>
              <p:cNvSpPr>
                <a:spLocks noChangeArrowheads="1"/>
              </p:cNvSpPr>
              <p:nvPr/>
            </p:nvSpPr>
            <p:spPr bwMode="auto">
              <a:xfrm rot="117116">
                <a:off x="5379" y="3584"/>
                <a:ext cx="24" cy="110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1" name="Rectangle 560"/>
              <p:cNvSpPr>
                <a:spLocks noChangeArrowheads="1"/>
              </p:cNvSpPr>
              <p:nvPr/>
            </p:nvSpPr>
            <p:spPr bwMode="auto">
              <a:xfrm rot="117116">
                <a:off x="5757" y="3597"/>
                <a:ext cx="23" cy="110"/>
              </a:xfrm>
              <a:prstGeom prst="rect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2" name="Line 561"/>
              <p:cNvSpPr>
                <a:spLocks noChangeShapeType="1"/>
              </p:cNvSpPr>
              <p:nvPr/>
            </p:nvSpPr>
            <p:spPr bwMode="auto">
              <a:xfrm>
                <a:off x="5202" y="3569"/>
                <a:ext cx="45" cy="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3" name="Freeform 562"/>
              <p:cNvSpPr>
                <a:spLocks/>
              </p:cNvSpPr>
              <p:nvPr/>
            </p:nvSpPr>
            <p:spPr bwMode="auto">
              <a:xfrm flipH="1">
                <a:off x="5225" y="3458"/>
                <a:ext cx="43" cy="67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4" name="Freeform 563"/>
              <p:cNvSpPr>
                <a:spLocks/>
              </p:cNvSpPr>
              <p:nvPr/>
            </p:nvSpPr>
            <p:spPr bwMode="auto">
              <a:xfrm flipH="1">
                <a:off x="5158" y="3371"/>
                <a:ext cx="44" cy="66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5" name="Line 564"/>
              <p:cNvSpPr>
                <a:spLocks noChangeShapeType="1"/>
              </p:cNvSpPr>
              <p:nvPr/>
            </p:nvSpPr>
            <p:spPr bwMode="auto">
              <a:xfrm flipH="1">
                <a:off x="5247" y="3371"/>
                <a:ext cx="0" cy="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6" name="Line 565"/>
              <p:cNvSpPr>
                <a:spLocks noChangeShapeType="1"/>
              </p:cNvSpPr>
              <p:nvPr/>
            </p:nvSpPr>
            <p:spPr bwMode="auto">
              <a:xfrm flipH="1">
                <a:off x="5180" y="3282"/>
                <a:ext cx="0" cy="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7" name="Line 566"/>
              <p:cNvSpPr>
                <a:spLocks noChangeShapeType="1"/>
              </p:cNvSpPr>
              <p:nvPr/>
            </p:nvSpPr>
            <p:spPr bwMode="auto">
              <a:xfrm flipH="1">
                <a:off x="5180" y="3282"/>
                <a:ext cx="6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8" name="Line 567"/>
              <p:cNvSpPr>
                <a:spLocks noChangeShapeType="1"/>
              </p:cNvSpPr>
              <p:nvPr/>
            </p:nvSpPr>
            <p:spPr bwMode="auto">
              <a:xfrm flipH="1">
                <a:off x="5180" y="3371"/>
                <a:ext cx="6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9" name="Freeform 568"/>
              <p:cNvSpPr>
                <a:spLocks/>
              </p:cNvSpPr>
              <p:nvPr/>
            </p:nvSpPr>
            <p:spPr bwMode="auto">
              <a:xfrm flipH="1">
                <a:off x="5225" y="3282"/>
                <a:ext cx="43" cy="66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0" name="Freeform 569"/>
              <p:cNvSpPr>
                <a:spLocks/>
              </p:cNvSpPr>
              <p:nvPr/>
            </p:nvSpPr>
            <p:spPr bwMode="auto">
              <a:xfrm flipH="1">
                <a:off x="5158" y="3547"/>
                <a:ext cx="44" cy="67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1" name="Line 570"/>
              <p:cNvSpPr>
                <a:spLocks noChangeShapeType="1"/>
              </p:cNvSpPr>
              <p:nvPr/>
            </p:nvSpPr>
            <p:spPr bwMode="auto">
              <a:xfrm flipH="1">
                <a:off x="5180" y="3458"/>
                <a:ext cx="0" cy="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2" name="Line 571"/>
              <p:cNvSpPr>
                <a:spLocks noChangeShapeType="1"/>
              </p:cNvSpPr>
              <p:nvPr/>
            </p:nvSpPr>
            <p:spPr bwMode="auto">
              <a:xfrm flipH="1">
                <a:off x="5180" y="3458"/>
                <a:ext cx="6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3" name="Line 572"/>
              <p:cNvSpPr>
                <a:spLocks noChangeShapeType="1"/>
              </p:cNvSpPr>
              <p:nvPr/>
            </p:nvSpPr>
            <p:spPr bwMode="auto">
              <a:xfrm>
                <a:off x="5180" y="3614"/>
                <a:ext cx="67" cy="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4" name="Line 573"/>
              <p:cNvSpPr>
                <a:spLocks noChangeShapeType="1"/>
              </p:cNvSpPr>
              <p:nvPr/>
            </p:nvSpPr>
            <p:spPr bwMode="auto">
              <a:xfrm flipH="1" flipV="1">
                <a:off x="5113" y="3239"/>
                <a:ext cx="0" cy="5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5" name="Freeform 574"/>
              <p:cNvSpPr>
                <a:spLocks/>
              </p:cNvSpPr>
              <p:nvPr/>
            </p:nvSpPr>
            <p:spPr bwMode="auto">
              <a:xfrm flipH="1">
                <a:off x="5156" y="3135"/>
                <a:ext cx="43" cy="67"/>
              </a:xfrm>
              <a:custGeom>
                <a:avLst/>
                <a:gdLst>
                  <a:gd name="T0" fmla="*/ 48 w 96"/>
                  <a:gd name="T1" fmla="*/ 144 h 144"/>
                  <a:gd name="T2" fmla="*/ 0 w 96"/>
                  <a:gd name="T3" fmla="*/ 96 h 144"/>
                  <a:gd name="T4" fmla="*/ 0 w 96"/>
                  <a:gd name="T5" fmla="*/ 0 h 144"/>
                  <a:gd name="T6" fmla="*/ 96 w 96"/>
                  <a:gd name="T7" fmla="*/ 0 h 144"/>
                  <a:gd name="T8" fmla="*/ 96 w 96"/>
                  <a:gd name="T9" fmla="*/ 96 h 144"/>
                  <a:gd name="T10" fmla="*/ 48 w 96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44">
                    <a:moveTo>
                      <a:pt x="48" y="144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48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shade val="46275"/>
                      <a:invGamma/>
                    </a:srgbClr>
                  </a:gs>
                  <a:gs pos="5000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6" name="Line 575"/>
              <p:cNvSpPr>
                <a:spLocks noChangeShapeType="1"/>
              </p:cNvSpPr>
              <p:nvPr/>
            </p:nvSpPr>
            <p:spPr bwMode="auto">
              <a:xfrm flipH="1">
                <a:off x="5178" y="3135"/>
                <a:ext cx="6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7" name="Line 576"/>
              <p:cNvSpPr>
                <a:spLocks noChangeShapeType="1"/>
              </p:cNvSpPr>
              <p:nvPr/>
            </p:nvSpPr>
            <p:spPr bwMode="auto">
              <a:xfrm flipH="1">
                <a:off x="5247" y="3135"/>
                <a:ext cx="0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8" name="Line 577"/>
              <p:cNvSpPr>
                <a:spLocks noChangeShapeType="1"/>
              </p:cNvSpPr>
              <p:nvPr/>
            </p:nvSpPr>
            <p:spPr bwMode="auto">
              <a:xfrm flipH="1" flipV="1">
                <a:off x="5113" y="3239"/>
                <a:ext cx="1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49" name="Freeform 578"/>
              <p:cNvSpPr>
                <a:spLocks/>
              </p:cNvSpPr>
              <p:nvPr/>
            </p:nvSpPr>
            <p:spPr bwMode="auto">
              <a:xfrm>
                <a:off x="5937" y="3618"/>
                <a:ext cx="63" cy="124"/>
              </a:xfrm>
              <a:custGeom>
                <a:avLst/>
                <a:gdLst>
                  <a:gd name="T0" fmla="*/ 144 w 144"/>
                  <a:gd name="T1" fmla="*/ 288 h 288"/>
                  <a:gd name="T2" fmla="*/ 0 w 144"/>
                  <a:gd name="T3" fmla="*/ 288 h 288"/>
                  <a:gd name="T4" fmla="*/ 0 w 144"/>
                  <a:gd name="T5" fmla="*/ 48 h 288"/>
                  <a:gd name="T6" fmla="*/ 0 w 144"/>
                  <a:gd name="T7" fmla="*/ 0 h 288"/>
                  <a:gd name="T8" fmla="*/ 48 w 144"/>
                  <a:gd name="T9" fmla="*/ 0 h 288"/>
                  <a:gd name="T10" fmla="*/ 144 w 144"/>
                  <a:gd name="T11" fmla="*/ 96 h 288"/>
                  <a:gd name="T12" fmla="*/ 144 w 144"/>
                  <a:gd name="T13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88">
                    <a:moveTo>
                      <a:pt x="144" y="288"/>
                    </a:moveTo>
                    <a:lnTo>
                      <a:pt x="0" y="288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144" y="96"/>
                    </a:lnTo>
                    <a:lnTo>
                      <a:pt x="144" y="288"/>
                    </a:lnTo>
                    <a:close/>
                  </a:path>
                </a:pathLst>
              </a:custGeom>
              <a:solidFill>
                <a:srgbClr val="99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53322" name="Group 579"/>
              <p:cNvGrpSpPr>
                <a:grpSpLocks/>
              </p:cNvGrpSpPr>
              <p:nvPr/>
            </p:nvGrpSpPr>
            <p:grpSpPr bwMode="auto">
              <a:xfrm>
                <a:off x="5220" y="3765"/>
                <a:ext cx="214" cy="201"/>
                <a:chOff x="5280" y="3783"/>
                <a:chExt cx="214" cy="201"/>
              </a:xfrm>
            </p:grpSpPr>
            <p:grpSp>
              <p:nvGrpSpPr>
                <p:cNvPr id="53323" name="Group 580"/>
                <p:cNvGrpSpPr>
                  <a:grpSpLocks/>
                </p:cNvGrpSpPr>
                <p:nvPr/>
              </p:nvGrpSpPr>
              <p:grpSpPr bwMode="auto">
                <a:xfrm>
                  <a:off x="5360" y="3783"/>
                  <a:ext cx="41" cy="44"/>
                  <a:chOff x="3936" y="2352"/>
                  <a:chExt cx="144" cy="144"/>
                </a:xfrm>
              </p:grpSpPr>
              <p:sp>
                <p:nvSpPr>
                  <p:cNvPr id="4069" name="Rectangle 58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351"/>
                    <a:ext cx="144" cy="7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CCCCFF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070" name="AutoShape 582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936" y="2423"/>
                    <a:ext cx="144" cy="72"/>
                  </a:xfrm>
                  <a:prstGeom prst="triangle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CCCCFF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53324" name="Group 583"/>
                <p:cNvGrpSpPr>
                  <a:grpSpLocks/>
                </p:cNvGrpSpPr>
                <p:nvPr/>
              </p:nvGrpSpPr>
              <p:grpSpPr bwMode="auto">
                <a:xfrm>
                  <a:off x="5280" y="3916"/>
                  <a:ext cx="174" cy="68"/>
                  <a:chOff x="2731" y="3066"/>
                  <a:chExt cx="1259" cy="432"/>
                </a:xfrm>
              </p:grpSpPr>
              <p:sp>
                <p:nvSpPr>
                  <p:cNvPr id="4057" name="Line 5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15" y="3405"/>
                    <a:ext cx="76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058" name="Line 5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5" y="3068"/>
                    <a:ext cx="76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grpSp>
                <p:nvGrpSpPr>
                  <p:cNvPr id="53331" name="Group 586"/>
                  <p:cNvGrpSpPr>
                    <a:grpSpLocks/>
                  </p:cNvGrpSpPr>
                  <p:nvPr/>
                </p:nvGrpSpPr>
                <p:grpSpPr bwMode="auto">
                  <a:xfrm>
                    <a:off x="2731" y="3119"/>
                    <a:ext cx="152" cy="288"/>
                    <a:chOff x="2496" y="3114"/>
                    <a:chExt cx="152" cy="288"/>
                  </a:xfrm>
                </p:grpSpPr>
                <p:sp>
                  <p:nvSpPr>
                    <p:cNvPr id="4065" name="Freeform 587"/>
                    <p:cNvSpPr>
                      <a:spLocks/>
                    </p:cNvSpPr>
                    <p:nvPr/>
                  </p:nvSpPr>
                  <p:spPr bwMode="auto">
                    <a:xfrm>
                      <a:off x="2494" y="3115"/>
                      <a:ext cx="139" cy="285"/>
                    </a:xfrm>
                    <a:custGeom>
                      <a:avLst/>
                      <a:gdLst>
                        <a:gd name="T0" fmla="*/ 192 w 192"/>
                        <a:gd name="T1" fmla="*/ 288 h 288"/>
                        <a:gd name="T2" fmla="*/ 96 w 192"/>
                        <a:gd name="T3" fmla="*/ 288 h 288"/>
                        <a:gd name="T4" fmla="*/ 0 w 192"/>
                        <a:gd name="T5" fmla="*/ 0 h 288"/>
                        <a:gd name="T6" fmla="*/ 144 w 192"/>
                        <a:gd name="T7" fmla="*/ 0 h 288"/>
                        <a:gd name="T8" fmla="*/ 144 w 192"/>
                        <a:gd name="T9" fmla="*/ 48 h 288"/>
                        <a:gd name="T10" fmla="*/ 192 w 192"/>
                        <a:gd name="T11" fmla="*/ 4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2" h="288">
                          <a:moveTo>
                            <a:pt x="192" y="288"/>
                          </a:moveTo>
                          <a:lnTo>
                            <a:pt x="96" y="288"/>
                          </a:lnTo>
                          <a:lnTo>
                            <a:pt x="0" y="0"/>
                          </a:lnTo>
                          <a:lnTo>
                            <a:pt x="144" y="0"/>
                          </a:lnTo>
                          <a:lnTo>
                            <a:pt x="144" y="48"/>
                          </a:lnTo>
                          <a:lnTo>
                            <a:pt x="192" y="48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066" name="Line 5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5" y="3162"/>
                      <a:ext cx="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067" name="Line 5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53" y="3191"/>
                      <a:ext cx="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4068" name="Line 5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70" y="3208"/>
                      <a:ext cx="4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GB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4060" name="Rectangle 591"/>
                  <p:cNvSpPr>
                    <a:spLocks noChangeArrowheads="1"/>
                  </p:cNvSpPr>
                  <p:nvPr/>
                </p:nvSpPr>
                <p:spPr bwMode="auto">
                  <a:xfrm>
                    <a:off x="2991" y="3068"/>
                    <a:ext cx="848" cy="43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CCFF">
                          <a:gamma/>
                          <a:shade val="16078"/>
                          <a:invGamma/>
                        </a:srgbClr>
                      </a:gs>
                      <a:gs pos="50000">
                        <a:srgbClr val="CCCCFF"/>
                      </a:gs>
                      <a:gs pos="100000">
                        <a:srgbClr val="CCCCFF">
                          <a:gamma/>
                          <a:shade val="16078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061" name="Line 5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39" y="3405"/>
                    <a:ext cx="76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062" name="Line 5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39" y="3068"/>
                    <a:ext cx="76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063" name="Rectangle 594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3161"/>
                    <a:ext cx="76" cy="24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CCFF">
                          <a:gamma/>
                          <a:shade val="16078"/>
                          <a:invGamma/>
                        </a:srgbClr>
                      </a:gs>
                      <a:gs pos="50000">
                        <a:srgbClr val="CCCCFF"/>
                      </a:gs>
                      <a:gs pos="100000">
                        <a:srgbClr val="CCCCFF">
                          <a:gamma/>
                          <a:shade val="16078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4064" name="Rectangle 595"/>
                  <p:cNvSpPr>
                    <a:spLocks noChangeArrowheads="1"/>
                  </p:cNvSpPr>
                  <p:nvPr/>
                </p:nvSpPr>
                <p:spPr bwMode="auto">
                  <a:xfrm>
                    <a:off x="2857" y="3167"/>
                    <a:ext cx="76" cy="24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CCFF">
                          <a:gamma/>
                          <a:shade val="16078"/>
                          <a:invGamma/>
                        </a:srgbClr>
                      </a:gs>
                      <a:gs pos="50000">
                        <a:srgbClr val="CCCCFF"/>
                      </a:gs>
                      <a:gs pos="100000">
                        <a:srgbClr val="CCCCFF">
                          <a:gamma/>
                          <a:shade val="16078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GB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4053" name="Line 596"/>
                <p:cNvSpPr>
                  <a:spLocks noChangeShapeType="1"/>
                </p:cNvSpPr>
                <p:nvPr/>
              </p:nvSpPr>
              <p:spPr bwMode="auto">
                <a:xfrm>
                  <a:off x="5454" y="3946"/>
                  <a:ext cx="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54" name="Line 597"/>
                <p:cNvSpPr>
                  <a:spLocks noChangeShapeType="1"/>
                </p:cNvSpPr>
                <p:nvPr/>
              </p:nvSpPr>
              <p:spPr bwMode="auto">
                <a:xfrm flipV="1">
                  <a:off x="5494" y="3795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55" name="Line 598"/>
                <p:cNvSpPr>
                  <a:spLocks noChangeShapeType="1"/>
                </p:cNvSpPr>
                <p:nvPr/>
              </p:nvSpPr>
              <p:spPr bwMode="auto">
                <a:xfrm>
                  <a:off x="5401" y="3795"/>
                  <a:ext cx="9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56" name="Line 599"/>
                <p:cNvSpPr>
                  <a:spLocks noChangeShapeType="1"/>
                </p:cNvSpPr>
                <p:nvPr/>
              </p:nvSpPr>
              <p:spPr bwMode="auto">
                <a:xfrm flipV="1">
                  <a:off x="5379" y="3828"/>
                  <a:ext cx="0" cy="4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4027" name="Line 167"/>
            <p:cNvSpPr>
              <a:spLocks noChangeShapeType="1"/>
            </p:cNvSpPr>
            <p:nvPr/>
          </p:nvSpPr>
          <p:spPr bwMode="auto">
            <a:xfrm>
              <a:off x="3795" y="3434"/>
              <a:ext cx="0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028" name="Line 170"/>
            <p:cNvSpPr>
              <a:spLocks noChangeShapeType="1"/>
            </p:cNvSpPr>
            <p:nvPr/>
          </p:nvSpPr>
          <p:spPr bwMode="auto">
            <a:xfrm>
              <a:off x="3792" y="3862"/>
              <a:ext cx="3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02DF608-07BA-4571-A858-6FBADB56B289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FF678731-F39C-4766-BE51-3FAA960E4A78}" type="slidenum">
              <a:rPr lang="en-US" sz="800">
                <a:latin typeface="+mn-lt"/>
              </a:rPr>
              <a:pPr algn="r">
                <a:defRPr/>
              </a:pPr>
              <a:t>31</a:t>
            </a:fld>
            <a:endParaRPr lang="en-US" sz="800">
              <a:latin typeface="+mn-lt"/>
            </a:endParaRPr>
          </a:p>
        </p:txBody>
      </p:sp>
      <p:sp>
        <p:nvSpPr>
          <p:cNvPr id="49154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5000"/>
              </a:lnSpc>
            </a:pPr>
            <a:r>
              <a:rPr lang="en-GB" sz="3400" b="1" dirty="0" smtClean="0"/>
              <a:t>Annexes</a:t>
            </a:r>
            <a:endParaRPr lang="en-GB" sz="3400" b="1" dirty="0"/>
          </a:p>
        </p:txBody>
      </p:sp>
      <p:sp>
        <p:nvSpPr>
          <p:cNvPr id="49155" name="Subtitle 2"/>
          <p:cNvSpPr>
            <a:spLocks/>
          </p:cNvSpPr>
          <p:nvPr/>
        </p:nvSpPr>
        <p:spPr bwMode="auto">
          <a:xfrm>
            <a:off x="531813" y="490538"/>
            <a:ext cx="62658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Raw Meal Homogenisation</a:t>
            </a:r>
          </a:p>
        </p:txBody>
      </p:sp>
    </p:spTree>
    <p:extLst>
      <p:ext uri="{BB962C8B-B14F-4D97-AF65-F5344CB8AC3E}">
        <p14:creationId xmlns:p14="http://schemas.microsoft.com/office/powerpoint/2010/main" val="101719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B9358-66F5-442F-B5C5-5E45CA5FF519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94D6066D-532A-40E7-8878-A87E3340A210}" type="slidenum">
              <a:rPr lang="en-US" sz="800">
                <a:latin typeface="+mn-lt"/>
              </a:rPr>
              <a:pPr algn="r">
                <a:defRPr/>
              </a:pPr>
              <a:t>32</a:t>
            </a:fld>
            <a:endParaRPr lang="en-US" sz="800">
              <a:latin typeface="+mn-lt"/>
            </a:endParaRPr>
          </a:p>
        </p:txBody>
      </p:sp>
      <p:sp>
        <p:nvSpPr>
          <p:cNvPr id="32770" name="Content Placeholder 3"/>
          <p:cNvSpPr>
            <a:spLocks/>
          </p:cNvSpPr>
          <p:nvPr/>
        </p:nvSpPr>
        <p:spPr bwMode="auto">
          <a:xfrm>
            <a:off x="560388" y="11811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Outlier test (according to GRUBB’s)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100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Get rid of the results which are outside expectation (confidence interval) due to sampling and analysis errors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/>
              <a:t>	G: Critical value (function of number of samples)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/>
              <a:t>	S: Standard deviation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/>
              <a:t>	X: Value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/>
              <a:t>	X: Average of all values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/>
              <a:t>	n: Number of samples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endParaRPr lang="en-GB" sz="90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>
                <a:sym typeface="Wingdings" pitchFamily="2" charset="2"/>
              </a:rPr>
              <a:t> </a:t>
            </a:r>
            <a:r>
              <a:rPr lang="en-GB" i="1">
                <a:sym typeface="Wingdings" pitchFamily="2" charset="2"/>
              </a:rPr>
              <a:t>Values higher than about 3 times the standard deviation are considered outliers</a:t>
            </a:r>
            <a:endParaRPr lang="en-GB" i="1"/>
          </a:p>
        </p:txBody>
      </p:sp>
      <p:sp>
        <p:nvSpPr>
          <p:cNvPr id="32771" name="Title 4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/>
              <a:t>Evaluation (1/3)</a:t>
            </a:r>
          </a:p>
        </p:txBody>
      </p:sp>
      <p:pic>
        <p:nvPicPr>
          <p:cNvPr id="32772" name="Picture 1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1475" y="2767013"/>
            <a:ext cx="1579563" cy="42068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graphicFrame>
        <p:nvGraphicFramePr>
          <p:cNvPr id="7" name="Group 125"/>
          <p:cNvGraphicFramePr>
            <a:graphicFrameLocks noGrp="1"/>
          </p:cNvGraphicFramePr>
          <p:nvPr/>
        </p:nvGraphicFramePr>
        <p:xfrm>
          <a:off x="7897813" y="2981325"/>
          <a:ext cx="1447800" cy="2378076"/>
        </p:xfrm>
        <a:graphic>
          <a:graphicData uri="http://schemas.openxmlformats.org/drawingml/2006/table">
            <a:tbl>
              <a:tblPr/>
              <a:tblGrid>
                <a:gridCol w="592137"/>
                <a:gridCol w="85566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2.884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3.103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3.240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de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49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08BA02-F262-45A2-A859-2F947F8595D0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ABF678BB-0F2B-4D00-8C85-4B5F20E9D126}" type="slidenum">
              <a:rPr lang="en-US" sz="800">
                <a:latin typeface="+mn-lt"/>
              </a:rPr>
              <a:pPr algn="r">
                <a:defRPr/>
              </a:pPr>
              <a:t>33</a:t>
            </a:fld>
            <a:endParaRPr lang="en-US" sz="800">
              <a:latin typeface="+mn-lt"/>
            </a:endParaRPr>
          </a:p>
        </p:txBody>
      </p:sp>
      <p:sp>
        <p:nvSpPr>
          <p:cNvPr id="34818" name="Content Placeholder 3"/>
          <p:cNvSpPr>
            <a:spLocks/>
          </p:cNvSpPr>
          <p:nvPr/>
        </p:nvSpPr>
        <p:spPr bwMode="auto">
          <a:xfrm>
            <a:off x="560388" y="13112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The </a:t>
            </a:r>
            <a:r>
              <a:rPr lang="en-GB" sz="2000" b="1"/>
              <a:t>blending factor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Defined as the ratio of the incoming and outgoing product variability expressed as standard deviations (corrected by the sampling error)</a:t>
            </a:r>
          </a:p>
        </p:txBody>
      </p:sp>
      <p:sp>
        <p:nvSpPr>
          <p:cNvPr id="34819" name="Title 4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/>
              <a:t>Evaluation </a:t>
            </a:r>
            <a:r>
              <a:rPr lang="en-GB" sz="2400" b="1" dirty="0" smtClean="0"/>
              <a:t>(2/3</a:t>
            </a:r>
            <a:r>
              <a:rPr lang="en-GB" sz="2400" b="1" dirty="0"/>
              <a:t>)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3543300"/>
            <a:ext cx="5772150" cy="1227138"/>
          </a:xfrm>
          <a:prstGeom prst="rect">
            <a:avLst/>
          </a:prstGeom>
          <a:noFill/>
          <a:ln w="19050">
            <a:solidFill>
              <a:srgbClr val="E6280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939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7B6882-FB86-4621-84A6-95DD06570A67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CE8F26BA-66A0-49F6-9659-089224795579}" type="slidenum">
              <a:rPr lang="en-US" sz="800">
                <a:latin typeface="+mn-lt"/>
              </a:rPr>
              <a:pPr algn="r">
                <a:defRPr/>
              </a:pPr>
              <a:t>34</a:t>
            </a:fld>
            <a:endParaRPr lang="en-US" sz="800">
              <a:latin typeface="+mn-lt"/>
            </a:endParaRPr>
          </a:p>
        </p:txBody>
      </p:sp>
      <p:sp>
        <p:nvSpPr>
          <p:cNvPr id="33794" name="Content Placeholder 3"/>
          <p:cNvSpPr>
            <a:spLocks/>
          </p:cNvSpPr>
          <p:nvPr/>
        </p:nvSpPr>
        <p:spPr bwMode="auto">
          <a:xfrm>
            <a:off x="560388" y="13096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/>
              <a:t>Sampling and analysis errors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Double sampling (two individual samples taken immediately after each other) allow for a calculation of the sampling / analytical error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 dirty="0"/>
              <a:t>	di: Difference between the double sample (x</a:t>
            </a:r>
            <a:r>
              <a:rPr lang="en-GB" baseline="-25000" dirty="0"/>
              <a:t>1a</a:t>
            </a:r>
            <a:r>
              <a:rPr lang="en-GB" dirty="0"/>
              <a:t> – x</a:t>
            </a:r>
            <a:r>
              <a:rPr lang="en-GB" baseline="-25000" dirty="0"/>
              <a:t>1b</a:t>
            </a:r>
            <a:r>
              <a:rPr lang="en-GB" dirty="0"/>
              <a:t>)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 dirty="0"/>
              <a:t>	</a:t>
            </a:r>
            <a:r>
              <a:rPr lang="en-GB" dirty="0" err="1"/>
              <a:t>s</a:t>
            </a:r>
            <a:r>
              <a:rPr lang="en-GB" baseline="-25000" dirty="0" err="1"/>
              <a:t>err</a:t>
            </a:r>
            <a:r>
              <a:rPr lang="en-GB" dirty="0"/>
              <a:t>: Standard deviation of sampling error</a:t>
            </a:r>
          </a:p>
        </p:txBody>
      </p:sp>
      <p:sp>
        <p:nvSpPr>
          <p:cNvPr id="33795" name="Title 4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/>
              <a:t>Evaluation </a:t>
            </a:r>
            <a:r>
              <a:rPr lang="en-GB" sz="2400" b="1" dirty="0" smtClean="0"/>
              <a:t>(3/3</a:t>
            </a:r>
            <a:r>
              <a:rPr lang="en-GB" sz="2400" b="1" dirty="0"/>
              <a:t>)</a:t>
            </a:r>
          </a:p>
        </p:txBody>
      </p:sp>
      <p:pic>
        <p:nvPicPr>
          <p:cNvPr id="33796" name="Picture 4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7375" y="3109913"/>
            <a:ext cx="2619375" cy="9763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396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F2C5C7-5F3C-43E6-855B-86FDCF927E40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EC534AF1-6C07-4182-B36A-221B90A87112}" type="slidenum">
              <a:rPr lang="en-US" sz="800">
                <a:latin typeface="+mn-lt"/>
              </a:rPr>
              <a:pPr algn="r">
                <a:defRPr/>
              </a:pPr>
              <a:t>35</a:t>
            </a:fld>
            <a:endParaRPr lang="en-US" sz="800">
              <a:latin typeface="+mn-lt"/>
            </a:endParaRPr>
          </a:p>
        </p:txBody>
      </p:sp>
      <p:sp>
        <p:nvSpPr>
          <p:cNvPr id="35842" name="Content Placeholder 3"/>
          <p:cNvSpPr>
            <a:spLocks/>
          </p:cNvSpPr>
          <p:nvPr/>
        </p:nvSpPr>
        <p:spPr bwMode="auto">
          <a:xfrm>
            <a:off x="560388" y="11953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Spreadsheet available for blending efficiency evaluation</a:t>
            </a:r>
          </a:p>
        </p:txBody>
      </p:sp>
      <p:sp>
        <p:nvSpPr>
          <p:cNvPr id="35843" name="Title 4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 dirty="0" smtClean="0"/>
              <a:t>Spreadsheet for silo efficiency evaluation</a:t>
            </a:r>
            <a:endParaRPr lang="en-GB" sz="2400" b="1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7013" y="1647825"/>
            <a:ext cx="5503862" cy="465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202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162D8FA-49BC-4642-A02D-5F99CC07BD0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54BEB3C2-75AA-4B65-A4B3-9D79FBA479EA}" type="slidenum">
              <a:rPr lang="en-US" sz="800">
                <a:latin typeface="+mn-lt"/>
              </a:rPr>
              <a:pPr algn="r">
                <a:defRPr/>
              </a:pPr>
              <a:t>4</a:t>
            </a:fld>
            <a:endParaRPr lang="en-US" sz="800">
              <a:latin typeface="+mn-lt"/>
            </a:endParaRPr>
          </a:p>
        </p:txBody>
      </p:sp>
      <p:sp>
        <p:nvSpPr>
          <p:cNvPr id="20482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5000"/>
              </a:lnSpc>
            </a:pPr>
            <a:r>
              <a:rPr lang="en-GB" sz="3400" b="1"/>
              <a:t>Targets</a:t>
            </a:r>
          </a:p>
        </p:txBody>
      </p:sp>
      <p:sp>
        <p:nvSpPr>
          <p:cNvPr id="20483" name="Subtitle 2"/>
          <p:cNvSpPr>
            <a:spLocks/>
          </p:cNvSpPr>
          <p:nvPr/>
        </p:nvSpPr>
        <p:spPr bwMode="auto">
          <a:xfrm>
            <a:off x="531813" y="490538"/>
            <a:ext cx="62658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Raw Meal Homogenisation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B93954-6626-4334-B5EB-3A552337093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9C02B9F5-0F93-494A-A07E-F40E635F25F8}" type="slidenum">
              <a:rPr lang="en-US" sz="800">
                <a:latin typeface="+mn-lt"/>
              </a:rPr>
              <a:pPr algn="r">
                <a:defRPr/>
              </a:pPr>
              <a:t>5</a:t>
            </a:fld>
            <a:endParaRPr lang="en-US" sz="800">
              <a:latin typeface="+mn-lt"/>
            </a:endParaRPr>
          </a:p>
        </p:txBody>
      </p:sp>
      <p:sp>
        <p:nvSpPr>
          <p:cNvPr id="19458" name="Title 4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Auditing of Blending Silos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31825" y="1266825"/>
            <a:ext cx="7993063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spcBef>
                <a:spcPts val="575"/>
              </a:spcBef>
              <a:spcAft>
                <a:spcPts val="863"/>
              </a:spcAft>
              <a:buClr>
                <a:srgbClr val="FF0000"/>
              </a:buClr>
              <a:buFont typeface="Arial" charset="0"/>
              <a:buAutoNum type="arabicPeriod"/>
            </a:pPr>
            <a:r>
              <a:rPr lang="en-GB" sz="2400"/>
              <a:t>Check if targets are reached</a:t>
            </a:r>
          </a:p>
          <a:p>
            <a:pPr marL="730250" lvl="1" indent="-457200">
              <a:buClr>
                <a:srgbClr val="FF0000"/>
              </a:buClr>
              <a:buSzPct val="60000"/>
              <a:buFont typeface="Webdings" pitchFamily="18" charset="2"/>
              <a:buChar char=""/>
            </a:pPr>
            <a:r>
              <a:rPr lang="en-GB" sz="2200"/>
              <a:t>If they are not reached, find the root cause (quarrying, preblending, homogenising, …). If short term fluctuations are an issue</a:t>
            </a:r>
          </a:p>
          <a:p>
            <a:pPr marL="730250" lvl="1" indent="-457200">
              <a:buClr>
                <a:srgbClr val="FF0000"/>
              </a:buClr>
              <a:buSzPct val="60000"/>
              <a:buFont typeface="Webdings" pitchFamily="18" charset="2"/>
              <a:buChar char=""/>
            </a:pPr>
            <a:endParaRPr lang="en-GB" sz="2200">
              <a:sym typeface="Wingdings" pitchFamily="2" charset="2"/>
            </a:endParaRPr>
          </a:p>
          <a:p>
            <a:pPr marL="730250" lvl="1" indent="-457200">
              <a:buClr>
                <a:srgbClr val="FF0000"/>
              </a:buClr>
              <a:buSzPct val="60000"/>
              <a:buFont typeface="Webdings" pitchFamily="18" charset="2"/>
              <a:buChar char=""/>
            </a:pPr>
            <a:endParaRPr lang="en-GB" sz="2200"/>
          </a:p>
          <a:p>
            <a:pPr marL="457200" indent="-457200">
              <a:spcBef>
                <a:spcPts val="575"/>
              </a:spcBef>
              <a:spcAft>
                <a:spcPts val="863"/>
              </a:spcAft>
              <a:buClr>
                <a:srgbClr val="FF0000"/>
              </a:buClr>
              <a:buFont typeface="Arial" charset="0"/>
              <a:buAutoNum type="arabicPeriod"/>
            </a:pPr>
            <a:r>
              <a:rPr lang="en-GB" sz="2400"/>
              <a:t>Test blending efficiency of homogenising silo</a:t>
            </a:r>
          </a:p>
          <a:p>
            <a:pPr marL="730250" lvl="1" indent="-457200">
              <a:buClr>
                <a:srgbClr val="FF0000"/>
              </a:buClr>
              <a:buSzPct val="60000"/>
              <a:buFont typeface="Webdings" pitchFamily="18" charset="2"/>
              <a:buChar char=""/>
            </a:pPr>
            <a:r>
              <a:rPr lang="en-GB" sz="2200"/>
              <a:t>If blending efficiency is lower than required (and lower than achievable with your silo system)</a:t>
            </a:r>
          </a:p>
          <a:p>
            <a:pPr marL="730250" lvl="1" indent="-457200">
              <a:buClr>
                <a:srgbClr val="FF0000"/>
              </a:buClr>
              <a:buSzPct val="60000"/>
              <a:buFont typeface="Webdings" pitchFamily="18" charset="2"/>
              <a:buChar char=""/>
            </a:pPr>
            <a:endParaRPr lang="en-GB" sz="2200">
              <a:sym typeface="Wingdings" pitchFamily="2" charset="2"/>
            </a:endParaRPr>
          </a:p>
          <a:p>
            <a:pPr marL="730250" lvl="1" indent="-457200">
              <a:buClr>
                <a:srgbClr val="FF0000"/>
              </a:buClr>
              <a:buSzPct val="60000"/>
              <a:buFont typeface="Webdings" pitchFamily="18" charset="2"/>
              <a:buChar char=""/>
            </a:pPr>
            <a:endParaRPr lang="en-GB" sz="2200"/>
          </a:p>
          <a:p>
            <a:pPr marL="457200" indent="-457200">
              <a:spcBef>
                <a:spcPts val="575"/>
              </a:spcBef>
              <a:spcAft>
                <a:spcPts val="863"/>
              </a:spcAft>
              <a:buClr>
                <a:srgbClr val="FF0000"/>
              </a:buClr>
              <a:buFont typeface="Arial" charset="0"/>
              <a:buAutoNum type="arabicPeriod"/>
            </a:pPr>
            <a:r>
              <a:rPr lang="en-GB" sz="2400"/>
              <a:t>Check homogenising silo operation parameters</a:t>
            </a:r>
          </a:p>
        </p:txBody>
      </p:sp>
      <p:sp>
        <p:nvSpPr>
          <p:cNvPr id="8" name="Down Arrow 7"/>
          <p:cNvSpPr>
            <a:spLocks noChangeArrowheads="1"/>
          </p:cNvSpPr>
          <p:nvPr/>
        </p:nvSpPr>
        <p:spPr bwMode="auto">
          <a:xfrm>
            <a:off x="1928813" y="2851150"/>
            <a:ext cx="576262" cy="5762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1100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1928813" y="4722813"/>
            <a:ext cx="576262" cy="5762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1100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7FE85D-67E9-4C2E-B530-B1FCE086DE2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0AD8FAAA-CB7A-4737-A167-80740DDC2F8D}" type="slidenum">
              <a:rPr lang="en-US" sz="800">
                <a:latin typeface="+mn-lt"/>
              </a:rPr>
              <a:pPr algn="r">
                <a:defRPr/>
              </a:pPr>
              <a:t>6</a:t>
            </a:fld>
            <a:endParaRPr lang="en-US" sz="800">
              <a:latin typeface="+mn-lt"/>
            </a:endParaRPr>
          </a:p>
        </p:txBody>
      </p:sp>
      <p:sp>
        <p:nvSpPr>
          <p:cNvPr id="22530" name="Title 1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Targets for Homogenising Silos</a:t>
            </a:r>
          </a:p>
        </p:txBody>
      </p:sp>
      <p:pic>
        <p:nvPicPr>
          <p:cNvPr id="22531" name="Content Placeholder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750" y="1182688"/>
            <a:ext cx="8135938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2 5"/>
          <p:cNvSpPr>
            <a:spLocks/>
          </p:cNvSpPr>
          <p:nvPr/>
        </p:nvSpPr>
        <p:spPr bwMode="auto">
          <a:xfrm>
            <a:off x="560388" y="3414713"/>
            <a:ext cx="3960812" cy="503237"/>
          </a:xfrm>
          <a:prstGeom prst="borderCallout2">
            <a:avLst>
              <a:gd name="adj1" fmla="val 51144"/>
              <a:gd name="adj2" fmla="val 100134"/>
              <a:gd name="adj3" fmla="val 51144"/>
              <a:gd name="adj4" fmla="val 106333"/>
              <a:gd name="adj5" fmla="val -79708"/>
              <a:gd name="adj6" fmla="val 145222"/>
            </a:avLst>
          </a:prstGeom>
          <a:noFill/>
          <a:ln w="25400" algn="ctr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GB" sz="2000"/>
              <a:t>Raw meal: s</a:t>
            </a:r>
            <a:r>
              <a:rPr lang="en-GB" sz="2000" baseline="-25000"/>
              <a:t>LS</a:t>
            </a:r>
            <a:r>
              <a:rPr lang="en-GB" sz="2000"/>
              <a:t> &lt; 3.6 (short term)</a:t>
            </a:r>
          </a:p>
        </p:txBody>
      </p:sp>
      <p:sp>
        <p:nvSpPr>
          <p:cNvPr id="7" name="Line Callout 2 6"/>
          <p:cNvSpPr>
            <a:spLocks/>
          </p:cNvSpPr>
          <p:nvPr/>
        </p:nvSpPr>
        <p:spPr bwMode="auto">
          <a:xfrm>
            <a:off x="1136650" y="4119563"/>
            <a:ext cx="3960813" cy="504825"/>
          </a:xfrm>
          <a:prstGeom prst="borderCallout2">
            <a:avLst>
              <a:gd name="adj1" fmla="val 51144"/>
              <a:gd name="adj2" fmla="val 100134"/>
              <a:gd name="adj3" fmla="val 51144"/>
              <a:gd name="adj4" fmla="val 106333"/>
              <a:gd name="adj5" fmla="val -200648"/>
              <a:gd name="adj6" fmla="val 139722"/>
            </a:avLst>
          </a:prstGeom>
          <a:noFill/>
          <a:ln w="25400" algn="ctr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GB" sz="2000"/>
              <a:t>Kiln feed: s</a:t>
            </a:r>
            <a:r>
              <a:rPr lang="en-GB" sz="2000" baseline="-25000"/>
              <a:t>LS</a:t>
            </a:r>
            <a:r>
              <a:rPr lang="en-GB" sz="2000"/>
              <a:t> &lt; 1.2 (short term)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81113" y="4913313"/>
            <a:ext cx="7632700" cy="13303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u="sng"/>
              <a:t>Blending factor (BF) guide values:</a:t>
            </a:r>
          </a:p>
          <a:p>
            <a:r>
              <a:rPr lang="en-GB" sz="2000"/>
              <a:t>&gt; 5:1 for batch type mixing silos</a:t>
            </a:r>
          </a:p>
          <a:p>
            <a:r>
              <a:rPr lang="en-GB" sz="2000"/>
              <a:t>&lt; 5:1 for continuous blending silos (typically 3:1)</a:t>
            </a:r>
          </a:p>
          <a:p>
            <a:r>
              <a:rPr lang="en-GB" sz="2000">
                <a:sym typeface="Wingdings" pitchFamily="2" charset="2"/>
              </a:rPr>
              <a:t> </a:t>
            </a:r>
            <a:r>
              <a:rPr lang="en-GB" sz="2000"/>
              <a:t>BF depending on raw meal uniformity!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203690-46D5-45B4-8F44-D046EED9CC1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618D75FC-D881-49BE-BA63-00D7B88FE300}" type="slidenum">
              <a:rPr lang="en-US" sz="800">
                <a:latin typeface="+mn-lt"/>
              </a:rPr>
              <a:pPr algn="r">
                <a:defRPr/>
              </a:pPr>
              <a:t>7</a:t>
            </a:fld>
            <a:endParaRPr lang="en-US" sz="800">
              <a:latin typeface="+mn-lt"/>
            </a:endParaRPr>
          </a:p>
        </p:txBody>
      </p:sp>
      <p:sp>
        <p:nvSpPr>
          <p:cNvPr id="21506" name="Title 5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Product Uniformity Targets</a:t>
            </a:r>
          </a:p>
        </p:txBody>
      </p:sp>
      <p:grpSp>
        <p:nvGrpSpPr>
          <p:cNvPr id="21507" name="Group 4100"/>
          <p:cNvGrpSpPr>
            <a:grpSpLocks/>
          </p:cNvGrpSpPr>
          <p:nvPr/>
        </p:nvGrpSpPr>
        <p:grpSpPr bwMode="auto">
          <a:xfrm>
            <a:off x="1208088" y="1916113"/>
            <a:ext cx="7489825" cy="3889375"/>
            <a:chOff x="1023" y="1235"/>
            <a:chExt cx="4718" cy="2450"/>
          </a:xfrm>
        </p:grpSpPr>
        <p:sp>
          <p:nvSpPr>
            <p:cNvPr id="21510" name="Rectangle 4101"/>
            <p:cNvSpPr>
              <a:spLocks noChangeArrowheads="1"/>
            </p:cNvSpPr>
            <p:nvPr/>
          </p:nvSpPr>
          <p:spPr bwMode="auto">
            <a:xfrm>
              <a:off x="3035" y="1246"/>
              <a:ext cx="2697" cy="7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11" name="Rectangle 4102"/>
            <p:cNvSpPr>
              <a:spLocks noChangeArrowheads="1"/>
            </p:cNvSpPr>
            <p:nvPr/>
          </p:nvSpPr>
          <p:spPr bwMode="auto">
            <a:xfrm>
              <a:off x="3035" y="2013"/>
              <a:ext cx="1349" cy="29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12" name="Rectangle 4103"/>
            <p:cNvSpPr>
              <a:spLocks noChangeArrowheads="1"/>
            </p:cNvSpPr>
            <p:nvPr/>
          </p:nvSpPr>
          <p:spPr bwMode="auto">
            <a:xfrm>
              <a:off x="3177" y="1306"/>
              <a:ext cx="10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Short term  </a:t>
              </a:r>
              <a:endParaRPr lang="en-US" sz="2400"/>
            </a:p>
          </p:txBody>
        </p:sp>
        <p:sp>
          <p:nvSpPr>
            <p:cNvPr id="21513" name="Rectangle 4104"/>
            <p:cNvSpPr>
              <a:spLocks noChangeArrowheads="1"/>
            </p:cNvSpPr>
            <p:nvPr/>
          </p:nvSpPr>
          <p:spPr bwMode="auto">
            <a:xfrm>
              <a:off x="3145" y="1588"/>
              <a:ext cx="11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Hourly samples </a:t>
              </a:r>
              <a:endParaRPr lang="en-US" sz="2400"/>
            </a:p>
          </p:txBody>
        </p:sp>
        <p:sp>
          <p:nvSpPr>
            <p:cNvPr id="21514" name="Rectangle 4105"/>
            <p:cNvSpPr>
              <a:spLocks noChangeArrowheads="1"/>
            </p:cNvSpPr>
            <p:nvPr/>
          </p:nvSpPr>
          <p:spPr bwMode="auto">
            <a:xfrm>
              <a:off x="3370" y="1814"/>
              <a:ext cx="6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over 24 h</a:t>
              </a:r>
              <a:endParaRPr lang="en-US" sz="2400"/>
            </a:p>
          </p:txBody>
        </p:sp>
        <p:sp>
          <p:nvSpPr>
            <p:cNvPr id="21515" name="Rectangle 4106"/>
            <p:cNvSpPr>
              <a:spLocks noChangeArrowheads="1"/>
            </p:cNvSpPr>
            <p:nvPr/>
          </p:nvSpPr>
          <p:spPr bwMode="auto">
            <a:xfrm>
              <a:off x="4543" y="1306"/>
              <a:ext cx="1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Long term   </a:t>
              </a:r>
              <a:endParaRPr lang="en-US" sz="2400"/>
            </a:p>
          </p:txBody>
        </p:sp>
        <p:sp>
          <p:nvSpPr>
            <p:cNvPr id="21516" name="Rectangle 4107"/>
            <p:cNvSpPr>
              <a:spLocks noChangeArrowheads="1"/>
            </p:cNvSpPr>
            <p:nvPr/>
          </p:nvSpPr>
          <p:spPr bwMode="auto">
            <a:xfrm>
              <a:off x="4433" y="1588"/>
              <a:ext cx="12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Daily values over </a:t>
              </a:r>
              <a:endParaRPr lang="en-US" sz="2400"/>
            </a:p>
          </p:txBody>
        </p:sp>
        <p:sp>
          <p:nvSpPr>
            <p:cNvPr id="21517" name="Rectangle 4108"/>
            <p:cNvSpPr>
              <a:spLocks noChangeArrowheads="1"/>
            </p:cNvSpPr>
            <p:nvPr/>
          </p:nvSpPr>
          <p:spPr bwMode="auto">
            <a:xfrm>
              <a:off x="4698" y="1814"/>
              <a:ext cx="7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one month</a:t>
              </a:r>
              <a:endParaRPr lang="en-US" sz="2400"/>
            </a:p>
          </p:txBody>
        </p:sp>
        <p:sp>
          <p:nvSpPr>
            <p:cNvPr id="21518" name="Rectangle 4109"/>
            <p:cNvSpPr>
              <a:spLocks noChangeArrowheads="1"/>
            </p:cNvSpPr>
            <p:nvPr/>
          </p:nvSpPr>
          <p:spPr bwMode="auto">
            <a:xfrm>
              <a:off x="2229" y="2069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LS</a:t>
              </a:r>
              <a:endParaRPr lang="en-US" sz="2400"/>
            </a:p>
          </p:txBody>
        </p:sp>
        <p:sp>
          <p:nvSpPr>
            <p:cNvPr id="21519" name="Rectangle 4110"/>
            <p:cNvSpPr>
              <a:spLocks noChangeArrowheads="1"/>
            </p:cNvSpPr>
            <p:nvPr/>
          </p:nvSpPr>
          <p:spPr bwMode="auto">
            <a:xfrm>
              <a:off x="2760" y="2036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s</a:t>
              </a:r>
              <a:endParaRPr lang="en-US" sz="2400"/>
            </a:p>
          </p:txBody>
        </p:sp>
        <p:sp>
          <p:nvSpPr>
            <p:cNvPr id="21520" name="Rectangle 4111"/>
            <p:cNvSpPr>
              <a:spLocks noChangeArrowheads="1"/>
            </p:cNvSpPr>
            <p:nvPr/>
          </p:nvSpPr>
          <p:spPr bwMode="auto">
            <a:xfrm>
              <a:off x="3433" y="2069"/>
              <a:ext cx="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chemeClr val="bg1"/>
                  </a:solidFill>
                </a:rPr>
                <a:t>&lt; 1.2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521" name="Rectangle 4112"/>
            <p:cNvSpPr>
              <a:spLocks noChangeArrowheads="1"/>
            </p:cNvSpPr>
            <p:nvPr/>
          </p:nvSpPr>
          <p:spPr bwMode="auto">
            <a:xfrm>
              <a:off x="4763" y="2069"/>
              <a:ext cx="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&lt; 1.0</a:t>
              </a:r>
              <a:endParaRPr lang="en-US" sz="2400"/>
            </a:p>
          </p:txBody>
        </p:sp>
        <p:sp>
          <p:nvSpPr>
            <p:cNvPr id="21522" name="Rectangle 4113"/>
            <p:cNvSpPr>
              <a:spLocks noChangeArrowheads="1"/>
            </p:cNvSpPr>
            <p:nvPr/>
          </p:nvSpPr>
          <p:spPr bwMode="auto">
            <a:xfrm>
              <a:off x="2212" y="2365"/>
              <a:ext cx="2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SR</a:t>
              </a:r>
              <a:endParaRPr lang="en-US" sz="2400"/>
            </a:p>
          </p:txBody>
        </p:sp>
        <p:sp>
          <p:nvSpPr>
            <p:cNvPr id="21523" name="Rectangle 4114"/>
            <p:cNvSpPr>
              <a:spLocks noChangeArrowheads="1"/>
            </p:cNvSpPr>
            <p:nvPr/>
          </p:nvSpPr>
          <p:spPr bwMode="auto">
            <a:xfrm>
              <a:off x="2760" y="2333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s</a:t>
              </a:r>
              <a:endParaRPr lang="en-US" sz="2400"/>
            </a:p>
          </p:txBody>
        </p:sp>
        <p:sp>
          <p:nvSpPr>
            <p:cNvPr id="21524" name="Rectangle 4115"/>
            <p:cNvSpPr>
              <a:spLocks noChangeArrowheads="1"/>
            </p:cNvSpPr>
            <p:nvPr/>
          </p:nvSpPr>
          <p:spPr bwMode="auto">
            <a:xfrm>
              <a:off x="3417" y="2365"/>
              <a:ext cx="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&lt; 0.04</a:t>
              </a:r>
              <a:endParaRPr lang="en-US" sz="2400"/>
            </a:p>
          </p:txBody>
        </p:sp>
        <p:sp>
          <p:nvSpPr>
            <p:cNvPr id="21525" name="Rectangle 4116"/>
            <p:cNvSpPr>
              <a:spLocks noChangeArrowheads="1"/>
            </p:cNvSpPr>
            <p:nvPr/>
          </p:nvSpPr>
          <p:spPr bwMode="auto">
            <a:xfrm>
              <a:off x="4764" y="2365"/>
              <a:ext cx="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&lt; 0.03</a:t>
              </a:r>
              <a:endParaRPr lang="en-US" sz="2400"/>
            </a:p>
          </p:txBody>
        </p:sp>
        <p:sp>
          <p:nvSpPr>
            <p:cNvPr id="21526" name="Rectangle 4117"/>
            <p:cNvSpPr>
              <a:spLocks noChangeArrowheads="1"/>
            </p:cNvSpPr>
            <p:nvPr/>
          </p:nvSpPr>
          <p:spPr bwMode="auto">
            <a:xfrm>
              <a:off x="2226" y="2659"/>
              <a:ext cx="2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AR</a:t>
              </a:r>
              <a:endParaRPr lang="en-US" sz="2400"/>
            </a:p>
          </p:txBody>
        </p:sp>
        <p:sp>
          <p:nvSpPr>
            <p:cNvPr id="21527" name="Rectangle 4118"/>
            <p:cNvSpPr>
              <a:spLocks noChangeArrowheads="1"/>
            </p:cNvSpPr>
            <p:nvPr/>
          </p:nvSpPr>
          <p:spPr bwMode="auto">
            <a:xfrm>
              <a:off x="2760" y="2638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s</a:t>
              </a:r>
              <a:endParaRPr lang="en-US" sz="2400"/>
            </a:p>
          </p:txBody>
        </p:sp>
        <p:sp>
          <p:nvSpPr>
            <p:cNvPr id="21528" name="Rectangle 4119"/>
            <p:cNvSpPr>
              <a:spLocks noChangeArrowheads="1"/>
            </p:cNvSpPr>
            <p:nvPr/>
          </p:nvSpPr>
          <p:spPr bwMode="auto">
            <a:xfrm>
              <a:off x="3417" y="2659"/>
              <a:ext cx="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&lt; 0.04</a:t>
              </a:r>
              <a:endParaRPr lang="en-US" sz="2400"/>
            </a:p>
          </p:txBody>
        </p:sp>
        <p:sp>
          <p:nvSpPr>
            <p:cNvPr id="21529" name="Rectangle 4120"/>
            <p:cNvSpPr>
              <a:spLocks noChangeArrowheads="1"/>
            </p:cNvSpPr>
            <p:nvPr/>
          </p:nvSpPr>
          <p:spPr bwMode="auto">
            <a:xfrm>
              <a:off x="4764" y="2659"/>
              <a:ext cx="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&lt; 0.03</a:t>
              </a:r>
              <a:endParaRPr lang="en-US" sz="2400"/>
            </a:p>
          </p:txBody>
        </p:sp>
        <p:sp>
          <p:nvSpPr>
            <p:cNvPr id="21530" name="Rectangle 4121"/>
            <p:cNvSpPr>
              <a:spLocks noChangeArrowheads="1"/>
            </p:cNvSpPr>
            <p:nvPr/>
          </p:nvSpPr>
          <p:spPr bwMode="auto">
            <a:xfrm>
              <a:off x="1080" y="3088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Raw meal</a:t>
              </a:r>
              <a:endParaRPr lang="en-US" sz="2400"/>
            </a:p>
          </p:txBody>
        </p:sp>
        <p:sp>
          <p:nvSpPr>
            <p:cNvPr id="21531" name="Rectangle 4123"/>
            <p:cNvSpPr>
              <a:spLocks noChangeArrowheads="1"/>
            </p:cNvSpPr>
            <p:nvPr/>
          </p:nvSpPr>
          <p:spPr bwMode="auto">
            <a:xfrm>
              <a:off x="2760" y="3455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21532" name="Rectangle 4124"/>
            <p:cNvSpPr>
              <a:spLocks noChangeArrowheads="1"/>
            </p:cNvSpPr>
            <p:nvPr/>
          </p:nvSpPr>
          <p:spPr bwMode="auto">
            <a:xfrm>
              <a:off x="3487" y="3208"/>
              <a:ext cx="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&lt; 3.6</a:t>
              </a:r>
              <a:endParaRPr lang="en-US" sz="2400"/>
            </a:p>
          </p:txBody>
        </p:sp>
        <p:sp>
          <p:nvSpPr>
            <p:cNvPr id="21533" name="Rectangle 4125"/>
            <p:cNvSpPr>
              <a:spLocks noChangeArrowheads="1"/>
            </p:cNvSpPr>
            <p:nvPr/>
          </p:nvSpPr>
          <p:spPr bwMode="auto">
            <a:xfrm>
              <a:off x="4773" y="3208"/>
              <a:ext cx="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&lt; 1.0</a:t>
              </a:r>
              <a:endParaRPr lang="en-US" sz="2400"/>
            </a:p>
          </p:txBody>
        </p:sp>
        <p:sp>
          <p:nvSpPr>
            <p:cNvPr id="21534" name="Rectangle 4126"/>
            <p:cNvSpPr>
              <a:spLocks noChangeArrowheads="1"/>
            </p:cNvSpPr>
            <p:nvPr/>
          </p:nvSpPr>
          <p:spPr bwMode="auto">
            <a:xfrm>
              <a:off x="1080" y="2225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Kiln feed </a:t>
              </a:r>
              <a:endParaRPr lang="en-US" sz="2400"/>
            </a:p>
          </p:txBody>
        </p:sp>
        <p:sp>
          <p:nvSpPr>
            <p:cNvPr id="21535" name="Rectangle 4127"/>
            <p:cNvSpPr>
              <a:spLocks noChangeArrowheads="1"/>
            </p:cNvSpPr>
            <p:nvPr/>
          </p:nvSpPr>
          <p:spPr bwMode="auto">
            <a:xfrm>
              <a:off x="1080" y="2513"/>
              <a:ext cx="86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/>
                <a:t>(or clinker)</a:t>
              </a:r>
              <a:endParaRPr lang="en-US" sz="2400"/>
            </a:p>
          </p:txBody>
        </p:sp>
        <p:sp>
          <p:nvSpPr>
            <p:cNvPr id="21536" name="Line 4128"/>
            <p:cNvSpPr>
              <a:spLocks noChangeShapeType="1"/>
            </p:cNvSpPr>
            <p:nvPr/>
          </p:nvSpPr>
          <p:spPr bwMode="auto">
            <a:xfrm>
              <a:off x="2143" y="2303"/>
              <a:ext cx="8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537" name="Rectangle 4129"/>
            <p:cNvSpPr>
              <a:spLocks noChangeArrowheads="1"/>
            </p:cNvSpPr>
            <p:nvPr/>
          </p:nvSpPr>
          <p:spPr bwMode="auto">
            <a:xfrm>
              <a:off x="2143" y="2303"/>
              <a:ext cx="88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38" name="Line 4130"/>
            <p:cNvSpPr>
              <a:spLocks noChangeShapeType="1"/>
            </p:cNvSpPr>
            <p:nvPr/>
          </p:nvSpPr>
          <p:spPr bwMode="auto">
            <a:xfrm>
              <a:off x="3046" y="2303"/>
              <a:ext cx="13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539" name="Rectangle 4131"/>
            <p:cNvSpPr>
              <a:spLocks noChangeArrowheads="1"/>
            </p:cNvSpPr>
            <p:nvPr/>
          </p:nvSpPr>
          <p:spPr bwMode="auto">
            <a:xfrm>
              <a:off x="3046" y="2303"/>
              <a:ext cx="132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0" name="Line 4132"/>
            <p:cNvSpPr>
              <a:spLocks noChangeShapeType="1"/>
            </p:cNvSpPr>
            <p:nvPr/>
          </p:nvSpPr>
          <p:spPr bwMode="auto">
            <a:xfrm>
              <a:off x="2143" y="2599"/>
              <a:ext cx="8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541" name="Rectangle 4133"/>
            <p:cNvSpPr>
              <a:spLocks noChangeArrowheads="1"/>
            </p:cNvSpPr>
            <p:nvPr/>
          </p:nvSpPr>
          <p:spPr bwMode="auto">
            <a:xfrm>
              <a:off x="2143" y="2599"/>
              <a:ext cx="88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2" name="Line 4134"/>
            <p:cNvSpPr>
              <a:spLocks noChangeShapeType="1"/>
            </p:cNvSpPr>
            <p:nvPr/>
          </p:nvSpPr>
          <p:spPr bwMode="auto">
            <a:xfrm>
              <a:off x="3046" y="2599"/>
              <a:ext cx="13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543" name="Rectangle 4135"/>
            <p:cNvSpPr>
              <a:spLocks noChangeArrowheads="1"/>
            </p:cNvSpPr>
            <p:nvPr/>
          </p:nvSpPr>
          <p:spPr bwMode="auto">
            <a:xfrm>
              <a:off x="3046" y="2599"/>
              <a:ext cx="132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4" name="Rectangle 4136"/>
            <p:cNvSpPr>
              <a:spLocks noChangeArrowheads="1"/>
            </p:cNvSpPr>
            <p:nvPr/>
          </p:nvSpPr>
          <p:spPr bwMode="auto">
            <a:xfrm flipH="1">
              <a:off x="1023" y="1235"/>
              <a:ext cx="29" cy="23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5" name="Rectangle 4137"/>
            <p:cNvSpPr>
              <a:spLocks noChangeArrowheads="1"/>
            </p:cNvSpPr>
            <p:nvPr/>
          </p:nvSpPr>
          <p:spPr bwMode="auto">
            <a:xfrm>
              <a:off x="3019" y="1258"/>
              <a:ext cx="29" cy="22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6" name="Rectangle 4138"/>
            <p:cNvSpPr>
              <a:spLocks noChangeArrowheads="1"/>
            </p:cNvSpPr>
            <p:nvPr/>
          </p:nvSpPr>
          <p:spPr bwMode="auto">
            <a:xfrm>
              <a:off x="4367" y="1258"/>
              <a:ext cx="29" cy="22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7" name="Rectangle 4139"/>
            <p:cNvSpPr>
              <a:spLocks noChangeArrowheads="1"/>
            </p:cNvSpPr>
            <p:nvPr/>
          </p:nvSpPr>
          <p:spPr bwMode="auto">
            <a:xfrm>
              <a:off x="5709" y="1258"/>
              <a:ext cx="29" cy="22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8" name="Rectangle 4140"/>
            <p:cNvSpPr>
              <a:spLocks noChangeArrowheads="1"/>
            </p:cNvSpPr>
            <p:nvPr/>
          </p:nvSpPr>
          <p:spPr bwMode="auto">
            <a:xfrm>
              <a:off x="2113" y="2025"/>
              <a:ext cx="29" cy="15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49" name="Rectangle 4141"/>
            <p:cNvSpPr>
              <a:spLocks noChangeArrowheads="1"/>
            </p:cNvSpPr>
            <p:nvPr/>
          </p:nvSpPr>
          <p:spPr bwMode="auto">
            <a:xfrm>
              <a:off x="1038" y="1235"/>
              <a:ext cx="4703" cy="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50" name="Rectangle 4142"/>
            <p:cNvSpPr>
              <a:spLocks noChangeArrowheads="1"/>
            </p:cNvSpPr>
            <p:nvPr/>
          </p:nvSpPr>
          <p:spPr bwMode="auto">
            <a:xfrm>
              <a:off x="1038" y="2001"/>
              <a:ext cx="4703" cy="2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51" name="Line 4143"/>
            <p:cNvSpPr>
              <a:spLocks noChangeShapeType="1"/>
            </p:cNvSpPr>
            <p:nvPr/>
          </p:nvSpPr>
          <p:spPr bwMode="auto">
            <a:xfrm>
              <a:off x="4394" y="2303"/>
              <a:ext cx="13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552" name="Rectangle 4144"/>
            <p:cNvSpPr>
              <a:spLocks noChangeArrowheads="1"/>
            </p:cNvSpPr>
            <p:nvPr/>
          </p:nvSpPr>
          <p:spPr bwMode="auto">
            <a:xfrm>
              <a:off x="4394" y="2303"/>
              <a:ext cx="132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53" name="Line 4145"/>
            <p:cNvSpPr>
              <a:spLocks noChangeShapeType="1"/>
            </p:cNvSpPr>
            <p:nvPr/>
          </p:nvSpPr>
          <p:spPr bwMode="auto">
            <a:xfrm>
              <a:off x="4394" y="2599"/>
              <a:ext cx="13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554" name="Rectangle 4146"/>
            <p:cNvSpPr>
              <a:spLocks noChangeArrowheads="1"/>
            </p:cNvSpPr>
            <p:nvPr/>
          </p:nvSpPr>
          <p:spPr bwMode="auto">
            <a:xfrm>
              <a:off x="4394" y="2599"/>
              <a:ext cx="132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55" name="Rectangle 4147"/>
            <p:cNvSpPr>
              <a:spLocks noChangeArrowheads="1"/>
            </p:cNvSpPr>
            <p:nvPr/>
          </p:nvSpPr>
          <p:spPr bwMode="auto">
            <a:xfrm>
              <a:off x="1038" y="2899"/>
              <a:ext cx="4703" cy="2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56" name="Rectangle 4148"/>
            <p:cNvSpPr>
              <a:spLocks noChangeArrowheads="1"/>
            </p:cNvSpPr>
            <p:nvPr/>
          </p:nvSpPr>
          <p:spPr bwMode="auto">
            <a:xfrm>
              <a:off x="1038" y="3519"/>
              <a:ext cx="4703" cy="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57" name="Text Box 4154"/>
            <p:cNvSpPr txBox="1">
              <a:spLocks noChangeArrowheads="1"/>
            </p:cNvSpPr>
            <p:nvPr/>
          </p:nvSpPr>
          <p:spPr bwMode="auto">
            <a:xfrm>
              <a:off x="3351" y="2922"/>
              <a:ext cx="70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600"/>
                <a:t>ex mill</a:t>
              </a:r>
            </a:p>
          </p:txBody>
        </p:sp>
        <p:sp>
          <p:nvSpPr>
            <p:cNvPr id="21558" name="Text Box 4155"/>
            <p:cNvSpPr txBox="1">
              <a:spLocks noChangeArrowheads="1"/>
            </p:cNvSpPr>
            <p:nvPr/>
          </p:nvSpPr>
          <p:spPr bwMode="auto">
            <a:xfrm>
              <a:off x="4621" y="2946"/>
              <a:ext cx="1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CH" sz="2400"/>
            </a:p>
          </p:txBody>
        </p:sp>
      </p:grpSp>
      <p:sp>
        <p:nvSpPr>
          <p:cNvPr id="21508" name="Rectangle 4109"/>
          <p:cNvSpPr>
            <a:spLocks noChangeArrowheads="1"/>
          </p:cNvSpPr>
          <p:nvPr/>
        </p:nvSpPr>
        <p:spPr bwMode="auto">
          <a:xfrm>
            <a:off x="3152775" y="4918075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/>
              <a:t>LS</a:t>
            </a:r>
            <a:endParaRPr lang="en-US" sz="2400"/>
          </a:p>
        </p:txBody>
      </p:sp>
      <p:sp>
        <p:nvSpPr>
          <p:cNvPr id="21509" name="Rectangle 4110"/>
          <p:cNvSpPr>
            <a:spLocks noChangeArrowheads="1"/>
          </p:cNvSpPr>
          <p:nvPr/>
        </p:nvSpPr>
        <p:spPr bwMode="auto">
          <a:xfrm>
            <a:off x="3997325" y="486727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>
                <a:latin typeface="Symbol" pitchFamily="18" charset="2"/>
              </a:rPr>
              <a:t>s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4E122D-C2F3-4BB7-89AD-D92C1229554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D6C5376C-DAA0-4D9F-85FD-5FCF9E471F7A}" type="slidenum">
              <a:rPr lang="en-US" sz="800">
                <a:latin typeface="+mn-lt"/>
              </a:rPr>
              <a:pPr algn="r">
                <a:defRPr/>
              </a:pPr>
              <a:t>8</a:t>
            </a:fld>
            <a:endParaRPr lang="en-US" sz="800">
              <a:latin typeface="+mn-lt"/>
            </a:endParaRPr>
          </a:p>
        </p:txBody>
      </p:sp>
      <p:sp>
        <p:nvSpPr>
          <p:cNvPr id="7" name="Content Placeholder 6"/>
          <p:cNvSpPr>
            <a:spLocks/>
          </p:cNvSpPr>
          <p:nvPr/>
        </p:nvSpPr>
        <p:spPr bwMode="auto">
          <a:xfrm>
            <a:off x="560388" y="122396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Three types of homogenising silos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Batch type mixing silo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Continuous blending silo</a:t>
            </a:r>
          </a:p>
          <a:p>
            <a:pPr marL="534988" lvl="1" indent="-265113" eaLnBrk="0" hangingPunct="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Multi-pack silo</a:t>
            </a:r>
          </a:p>
        </p:txBody>
      </p:sp>
      <p:sp>
        <p:nvSpPr>
          <p:cNvPr id="17411" name="Title 5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 eaLnBrk="0" hangingPunct="0">
              <a:lnSpc>
                <a:spcPct val="95000"/>
              </a:lnSpc>
            </a:pPr>
            <a:r>
              <a:rPr lang="en-GB" sz="2400" b="1"/>
              <a:t>Refreshing the Basics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5938" y="3182938"/>
            <a:ext cx="2906712" cy="2592387"/>
            <a:chOff x="4292" y="905"/>
            <a:chExt cx="1538" cy="1372"/>
          </a:xfrm>
        </p:grpSpPr>
        <p:pic>
          <p:nvPicPr>
            <p:cNvPr id="17435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03" y="905"/>
              <a:ext cx="927" cy="1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6" name="Rectangle 9"/>
            <p:cNvSpPr>
              <a:spLocks noChangeArrowheads="1"/>
            </p:cNvSpPr>
            <p:nvPr/>
          </p:nvSpPr>
          <p:spPr bwMode="auto">
            <a:xfrm>
              <a:off x="4524" y="1654"/>
              <a:ext cx="32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n-GB" sz="1200" b="1" dirty="0">
                  <a:solidFill>
                    <a:srgbClr val="000000"/>
                  </a:solidFill>
                </a:rPr>
                <a:t>Storage </a:t>
              </a:r>
              <a:br>
                <a:rPr lang="en-GB" sz="1200" b="1" dirty="0">
                  <a:solidFill>
                    <a:srgbClr val="000000"/>
                  </a:solidFill>
                </a:rPr>
              </a:br>
              <a:r>
                <a:rPr lang="en-GB" sz="1200" b="1" dirty="0">
                  <a:solidFill>
                    <a:srgbClr val="000000"/>
                  </a:solidFill>
                </a:rPr>
                <a:t>silo</a:t>
              </a:r>
              <a:endParaRPr lang="en-GB" sz="1200" dirty="0"/>
            </a:p>
          </p:txBody>
        </p:sp>
        <p:sp>
          <p:nvSpPr>
            <p:cNvPr id="17437" name="Rectangle 10"/>
            <p:cNvSpPr>
              <a:spLocks noChangeArrowheads="1"/>
            </p:cNvSpPr>
            <p:nvPr/>
          </p:nvSpPr>
          <p:spPr bwMode="auto">
            <a:xfrm>
              <a:off x="4292" y="988"/>
              <a:ext cx="56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en-GB" sz="1200" b="1">
                  <a:solidFill>
                    <a:srgbClr val="000000"/>
                  </a:solidFill>
                </a:rPr>
                <a:t>Homogenising</a:t>
              </a:r>
              <a:br>
                <a:rPr lang="en-GB" sz="1200" b="1">
                  <a:solidFill>
                    <a:srgbClr val="000000"/>
                  </a:solidFill>
                </a:rPr>
              </a:br>
              <a:r>
                <a:rPr lang="en-GB" sz="1200" b="1">
                  <a:solidFill>
                    <a:srgbClr val="000000"/>
                  </a:solidFill>
                </a:rPr>
                <a:t> silo</a:t>
              </a:r>
              <a:endParaRPr lang="en-GB" sz="1200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6392863" y="3367088"/>
            <a:ext cx="2870200" cy="2222500"/>
            <a:chOff x="768" y="720"/>
            <a:chExt cx="4992" cy="3216"/>
          </a:xfrm>
        </p:grpSpPr>
        <p:sp>
          <p:nvSpPr>
            <p:cNvPr id="17416" name="Line 33"/>
            <p:cNvSpPr>
              <a:spLocks noChangeShapeType="1"/>
            </p:cNvSpPr>
            <p:nvPr/>
          </p:nvSpPr>
          <p:spPr bwMode="auto">
            <a:xfrm>
              <a:off x="5503" y="3696"/>
              <a:ext cx="0" cy="24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pic>
          <p:nvPicPr>
            <p:cNvPr id="17417" name="Picture 15" descr="bf-02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768"/>
              <a:ext cx="4451" cy="2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>
              <a:off x="768" y="768"/>
              <a:ext cx="76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19" name="Line 17"/>
            <p:cNvSpPr>
              <a:spLocks noChangeShapeType="1"/>
            </p:cNvSpPr>
            <p:nvPr/>
          </p:nvSpPr>
          <p:spPr bwMode="auto">
            <a:xfrm>
              <a:off x="1536" y="768"/>
              <a:ext cx="340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0" name="Line 18"/>
            <p:cNvSpPr>
              <a:spLocks noChangeShapeType="1"/>
            </p:cNvSpPr>
            <p:nvPr/>
          </p:nvSpPr>
          <p:spPr bwMode="auto">
            <a:xfrm>
              <a:off x="5472" y="720"/>
              <a:ext cx="0" cy="576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1" name="Line 19"/>
            <p:cNvSpPr>
              <a:spLocks noChangeShapeType="1"/>
            </p:cNvSpPr>
            <p:nvPr/>
          </p:nvSpPr>
          <p:spPr bwMode="auto">
            <a:xfrm>
              <a:off x="4944" y="768"/>
              <a:ext cx="0" cy="528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2" name="Line 20"/>
            <p:cNvSpPr>
              <a:spLocks noChangeShapeType="1"/>
            </p:cNvSpPr>
            <p:nvPr/>
          </p:nvSpPr>
          <p:spPr bwMode="auto">
            <a:xfrm>
              <a:off x="4368" y="768"/>
              <a:ext cx="0" cy="528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3" name="Line 21"/>
            <p:cNvSpPr>
              <a:spLocks noChangeShapeType="1"/>
            </p:cNvSpPr>
            <p:nvPr/>
          </p:nvSpPr>
          <p:spPr bwMode="auto">
            <a:xfrm>
              <a:off x="3792" y="768"/>
              <a:ext cx="0" cy="528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4" name="Line 22"/>
            <p:cNvSpPr>
              <a:spLocks noChangeShapeType="1"/>
            </p:cNvSpPr>
            <p:nvPr/>
          </p:nvSpPr>
          <p:spPr bwMode="auto">
            <a:xfrm>
              <a:off x="3216" y="768"/>
              <a:ext cx="0" cy="528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5" name="Line 23"/>
            <p:cNvSpPr>
              <a:spLocks noChangeShapeType="1"/>
            </p:cNvSpPr>
            <p:nvPr/>
          </p:nvSpPr>
          <p:spPr bwMode="auto">
            <a:xfrm>
              <a:off x="2688" y="768"/>
              <a:ext cx="0" cy="528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6" name="Line 24"/>
            <p:cNvSpPr>
              <a:spLocks noChangeShapeType="1"/>
            </p:cNvSpPr>
            <p:nvPr/>
          </p:nvSpPr>
          <p:spPr bwMode="auto">
            <a:xfrm>
              <a:off x="2112" y="768"/>
              <a:ext cx="0" cy="528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7" name="Line 25"/>
            <p:cNvSpPr>
              <a:spLocks noChangeShapeType="1"/>
            </p:cNvSpPr>
            <p:nvPr/>
          </p:nvSpPr>
          <p:spPr bwMode="auto">
            <a:xfrm>
              <a:off x="1536" y="3936"/>
              <a:ext cx="4224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8" name="Line 26"/>
            <p:cNvSpPr>
              <a:spLocks noChangeShapeType="1"/>
            </p:cNvSpPr>
            <p:nvPr/>
          </p:nvSpPr>
          <p:spPr bwMode="auto">
            <a:xfrm>
              <a:off x="1536" y="3696"/>
              <a:ext cx="0" cy="2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29" name="Line 27"/>
            <p:cNvSpPr>
              <a:spLocks noChangeShapeType="1"/>
            </p:cNvSpPr>
            <p:nvPr/>
          </p:nvSpPr>
          <p:spPr bwMode="auto">
            <a:xfrm>
              <a:off x="2112" y="3696"/>
              <a:ext cx="0" cy="2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30" name="Line 28"/>
            <p:cNvSpPr>
              <a:spLocks noChangeShapeType="1"/>
            </p:cNvSpPr>
            <p:nvPr/>
          </p:nvSpPr>
          <p:spPr bwMode="auto">
            <a:xfrm>
              <a:off x="2688" y="3696"/>
              <a:ext cx="0" cy="2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31" name="Line 29"/>
            <p:cNvSpPr>
              <a:spLocks noChangeShapeType="1"/>
            </p:cNvSpPr>
            <p:nvPr/>
          </p:nvSpPr>
          <p:spPr bwMode="auto">
            <a:xfrm>
              <a:off x="3264" y="3696"/>
              <a:ext cx="0" cy="2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32" name="Line 30"/>
            <p:cNvSpPr>
              <a:spLocks noChangeShapeType="1"/>
            </p:cNvSpPr>
            <p:nvPr/>
          </p:nvSpPr>
          <p:spPr bwMode="auto">
            <a:xfrm>
              <a:off x="3792" y="3696"/>
              <a:ext cx="0" cy="2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33" name="Line 31"/>
            <p:cNvSpPr>
              <a:spLocks noChangeShapeType="1"/>
            </p:cNvSpPr>
            <p:nvPr/>
          </p:nvSpPr>
          <p:spPr bwMode="auto">
            <a:xfrm>
              <a:off x="4368" y="3696"/>
              <a:ext cx="0" cy="2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  <p:sp>
          <p:nvSpPr>
            <p:cNvPr id="17434" name="Line 32"/>
            <p:cNvSpPr>
              <a:spLocks noChangeShapeType="1"/>
            </p:cNvSpPr>
            <p:nvPr/>
          </p:nvSpPr>
          <p:spPr bwMode="auto">
            <a:xfrm>
              <a:off x="4944" y="3696"/>
              <a:ext cx="0" cy="24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de-DE"/>
            </a:p>
          </p:txBody>
        </p:sp>
      </p:grpSp>
      <p:pic>
        <p:nvPicPr>
          <p:cNvPr id="32" name="Picture 16" descr="CC-9802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988" y="3041650"/>
            <a:ext cx="16637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73500" y="2881313"/>
            <a:ext cx="2087563" cy="316865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424608" y="6234338"/>
            <a:ext cx="21659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0000"/>
                </a:solidFill>
              </a:rPr>
              <a:t>Most frequent old plants</a:t>
            </a:r>
            <a:endParaRPr lang="en-GB" sz="1200" dirty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3867215" y="6228079"/>
            <a:ext cx="2165905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0000"/>
                </a:solidFill>
              </a:rPr>
              <a:t>Most frequent newer plants</a:t>
            </a:r>
            <a:endParaRPr lang="en-GB" sz="1200" dirty="0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035567" y="6237312"/>
            <a:ext cx="21659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GB" sz="1200" b="1" dirty="0" smtClean="0">
                <a:solidFill>
                  <a:srgbClr val="000000"/>
                </a:solidFill>
              </a:rPr>
              <a:t>Marginal spread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0ACD433-9052-456F-BEA1-E351A7234DA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47DF3D27-F4E6-4C31-AD28-FB32EA1C3310}" type="slidenum">
              <a:rPr lang="en-US" sz="800">
                <a:latin typeface="+mn-lt"/>
              </a:rPr>
              <a:pPr algn="r">
                <a:defRPr/>
              </a:pPr>
              <a:t>9</a:t>
            </a:fld>
            <a:endParaRPr lang="en-US" sz="800">
              <a:latin typeface="+mn-lt"/>
            </a:endParaRPr>
          </a:p>
        </p:txBody>
      </p:sp>
      <p:sp>
        <p:nvSpPr>
          <p:cNvPr id="23554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5000"/>
              </a:lnSpc>
            </a:pPr>
            <a:r>
              <a:rPr lang="en-GB" sz="3400" b="1"/>
              <a:t>Inspection</a:t>
            </a:r>
          </a:p>
        </p:txBody>
      </p:sp>
      <p:sp>
        <p:nvSpPr>
          <p:cNvPr id="23555" name="Subtitle 2"/>
          <p:cNvSpPr>
            <a:spLocks/>
          </p:cNvSpPr>
          <p:nvPr/>
        </p:nvSpPr>
        <p:spPr bwMode="auto">
          <a:xfrm>
            <a:off x="531813" y="490538"/>
            <a:ext cx="62658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Raw Meal Homogenisation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COPYRIGHT" val="2015"/>
  <p:tag name="DATE" val="2015-08-04"/>
  <p:tag name="LEGALTEXT" val="LafargeHolcim"/>
  <p:tag name="CLASSIFICATION" val="0"/>
  <p:tag name="TITLEBANDCOL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1434</Words>
  <Application>Microsoft Office PowerPoint</Application>
  <PresentationFormat>A4 Paper (210x297 mm)</PresentationFormat>
  <Paragraphs>390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blank</vt:lpstr>
      <vt:lpstr>Raw Meal Homogenisation</vt:lpstr>
      <vt:lpstr>PowerPoint Presentation</vt:lpstr>
      <vt:lpstr>Benefits of good homogeneity / uniformity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Stéphane Ortega</cp:lastModifiedBy>
  <cp:revision>76</cp:revision>
  <cp:lastPrinted>2015-10-27T15:30:01Z</cp:lastPrinted>
  <dcterms:created xsi:type="dcterms:W3CDTF">2015-10-02T13:37:29Z</dcterms:created>
  <dcterms:modified xsi:type="dcterms:W3CDTF">2015-11-24T16:51:27Z</dcterms:modified>
</cp:coreProperties>
</file>