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0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63" r:id="rId20"/>
  </p:sldIdLst>
  <p:sldSz cx="9906000" cy="6858000" type="A4"/>
  <p:notesSz cx="6858000" cy="9144000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>
      <p:cViewPr>
        <p:scale>
          <a:sx n="99" d="100"/>
          <a:sy n="99" d="100"/>
        </p:scale>
        <p:origin x="-90" y="-21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884C3C-50ED-4178-81DB-44E8011EA0FC}" type="datetimeFigureOut">
              <a:rPr lang="de-DE"/>
              <a:pPr>
                <a:defRPr/>
              </a:pPr>
              <a:t>29.10.2015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4DCF74-BF0A-46D4-A13A-3BB56D2D560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9FE769-5F01-4A14-B824-D091D596FA8F}" type="datetimeFigureOut">
              <a:rPr lang="de-DE"/>
              <a:pPr>
                <a:defRPr/>
              </a:pPr>
              <a:t>29.10.2015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3125" y="4343400"/>
            <a:ext cx="5111750" cy="4297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858557-5357-457A-AECE-0D76B6C697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50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907" y="4196556"/>
            <a:ext cx="1500188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7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0038" y="5530850"/>
            <a:ext cx="15890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er"/>
          <p:cNvSpPr/>
          <p:nvPr userDrawn="1"/>
        </p:nvSpPr>
        <p:spPr bwMode="white">
          <a:xfrm>
            <a:off x="452438" y="1089025"/>
            <a:ext cx="8996362" cy="13017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22A32-78C9-4F17-85C3-A860C762CD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7113" y="1690688"/>
            <a:ext cx="53117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E52E-475A-48C2-865C-644634B38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845C3-87F3-4363-976E-5AE891D20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8313" y="1112838"/>
            <a:ext cx="8948737" cy="84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sp>
        <p:nvSpPr>
          <p:cNvPr id="6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 rtlCol="0"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88" y="1943998"/>
            <a:ext cx="8785225" cy="1052954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A82C-7DCF-4967-B026-76D0126A44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17BB-F65C-4C09-B465-7D47D8830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EDC4-B834-4395-8D02-27C0DF9775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21A2A-D882-4432-AD1F-C6E31AFBA4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EABDE-1897-44F1-91A5-8E4A24439F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B12A-30B0-4504-AE37-A6ED9FBA93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DA85B-2DF7-419F-85B5-1BD530D7CF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188913"/>
            <a:ext cx="885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449388"/>
            <a:ext cx="8858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300" y="6416675"/>
            <a:ext cx="3168650" cy="1666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 b="1"/>
            </a:lvl1pPr>
          </a:lstStyle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8738" y="6416675"/>
            <a:ext cx="433387" cy="166688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D55713-5935-48FC-A4E4-24227C3308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463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pyright"/>
          <p:cNvSpPr/>
          <p:nvPr>
            <p:custDataLst>
              <p:tags r:id="rId14"/>
            </p:custDataLst>
          </p:nvPr>
        </p:nvSpPr>
        <p:spPr>
          <a:xfrm>
            <a:off x="7689850" y="6416675"/>
            <a:ext cx="1209675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latin typeface="+mn-lt"/>
                <a:cs typeface="+mn-cs"/>
              </a:rPr>
              <a:t>© 2015 LafargeHolcim</a:t>
            </a:r>
            <a:endParaRPr lang="en-US" sz="800" dirty="0">
              <a:latin typeface="+mn-lt"/>
              <a:cs typeface="+mn-cs"/>
            </a:endParaRPr>
          </a:p>
        </p:txBody>
      </p:sp>
      <p:sp>
        <p:nvSpPr>
          <p:cNvPr id="12" name="Classification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6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1034" name="Picture 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113" y="6348413"/>
            <a:ext cx="1104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63" r:id="rId10"/>
    <p:sldLayoutId id="2147483664" r:id="rId11"/>
    <p:sldLayoutId id="2147483653" r:id="rId12"/>
  </p:sldLayoutIdLst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hyperlink" Target="FeedBins_Dosing_files/WeighFeederCalibration.pp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hyperlink" Target="WeighFeederCalibration.pp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4%20Mass%20flow.wmv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452438" y="3700463"/>
            <a:ext cx="8929687" cy="1133475"/>
          </a:xfrm>
        </p:spPr>
        <p:txBody>
          <a:bodyPr/>
          <a:lstStyle/>
          <a:p>
            <a:pPr eaLnBrk="1" hangingPunct="1"/>
            <a:r>
              <a:rPr lang="en-GB" smtClean="0"/>
              <a:t>Feed Bins &amp; Dosing</a:t>
            </a:r>
            <a:endParaRPr lang="en-US" smtClean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452438" y="4879975"/>
            <a:ext cx="6696075" cy="1536700"/>
          </a:xfrm>
        </p:spPr>
        <p:txBody>
          <a:bodyPr/>
          <a:lstStyle/>
          <a:p>
            <a:pPr eaLnBrk="1" hangingPunct="1"/>
            <a:r>
              <a:rPr lang="en-US" dirty="0" smtClean="0"/>
              <a:t>Technical Development Program for PPE, 2014-2015</a:t>
            </a:r>
          </a:p>
        </p:txBody>
      </p:sp>
      <p:sp>
        <p:nvSpPr>
          <p:cNvPr id="16387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6388" name="TitleImag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7187CB-14C8-41A5-8D7E-BD9CD9F6864A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60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6F575CE-12C0-457A-AB47-6261ACC67D1A}" type="slidenum">
              <a:rPr lang="en-US" sz="800"/>
              <a:pPr algn="r"/>
              <a:t>10</a:t>
            </a:fld>
            <a:endParaRPr lang="en-US" sz="80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2"/>
          <a:stretch>
            <a:fillRect/>
          </a:stretch>
        </p:blipFill>
        <p:spPr bwMode="auto">
          <a:xfrm>
            <a:off x="3800475" y="2608263"/>
            <a:ext cx="5256213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/>
          </p:cNvSpPr>
          <p:nvPr/>
        </p:nvSpPr>
        <p:spPr bwMode="auto">
          <a:xfrm>
            <a:off x="560388" y="11953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Segregation cannot be avoided when feeding a bin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It is normally compensated in mass flow bins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Eccentric feeding points can cause excessive segregation and thus affect product uniformity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Relocate feed</a:t>
            </a:r>
            <a:br>
              <a:rPr lang="en-GB"/>
            </a:br>
            <a:r>
              <a:rPr lang="en-GB"/>
              <a:t>point to the centre</a:t>
            </a:r>
          </a:p>
        </p:txBody>
      </p:sp>
      <p:sp>
        <p:nvSpPr>
          <p:cNvPr id="25604" name="Title 4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Segregation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E8E371-4196-4B33-8214-C032B9C4D2F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E82D7DE1-392C-413E-B54D-B79AD66CA49A}" type="slidenum">
              <a:rPr lang="en-US" sz="800"/>
              <a:pPr algn="r"/>
              <a:t>11</a:t>
            </a:fld>
            <a:endParaRPr lang="en-US" sz="800"/>
          </a:p>
        </p:txBody>
      </p:sp>
      <p:pic>
        <p:nvPicPr>
          <p:cNvPr id="26626" name="Picture 4" descr="sih-039b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1484313"/>
            <a:ext cx="403225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Content Placeholder 3"/>
          <p:cNvSpPr>
            <a:spLocks/>
          </p:cNvSpPr>
          <p:nvPr/>
        </p:nvSpPr>
        <p:spPr bwMode="auto">
          <a:xfrm>
            <a:off x="560388" y="12382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Expanding design for full outlet activation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Bin outlet activation if required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Oscillating feeder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Discharge arm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Rotating screw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Discharge aids only as corrective measure and carefully used. Danger of further compaction!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Aeration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Vibration</a:t>
            </a:r>
          </a:p>
        </p:txBody>
      </p:sp>
      <p:sp>
        <p:nvSpPr>
          <p:cNvPr id="26628" name="Title 4"/>
          <p:cNvSpPr>
            <a:spLocks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Feed Bin Outlets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Feed Bins &amp; Dosing, CM-MMT/LIA, Technical Development Program for PPE, 2014-20152015-08-04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AA13993-9A3D-4B0B-8F2E-22A454FD4A6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764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885F7AA-E144-4D94-BD5D-237CF8CF3699}" type="slidenum">
              <a:rPr lang="en-US" sz="800"/>
              <a:pPr algn="r"/>
              <a:t>12</a:t>
            </a:fld>
            <a:endParaRPr lang="en-US" sz="800"/>
          </a:p>
        </p:txBody>
      </p:sp>
      <p:sp>
        <p:nvSpPr>
          <p:cNvPr id="27650" name="Title 5"/>
          <p:cNvSpPr>
            <a:spLocks/>
          </p:cNvSpPr>
          <p:nvPr/>
        </p:nvSpPr>
        <p:spPr bwMode="auto">
          <a:xfrm>
            <a:off x="560388" y="1944688"/>
            <a:ext cx="87852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GB" sz="3400" b="1"/>
              <a:t>Dosing</a:t>
            </a:r>
          </a:p>
        </p:txBody>
      </p:sp>
      <p:sp>
        <p:nvSpPr>
          <p:cNvPr id="27651" name="Subtitle 2"/>
          <p:cNvSpPr>
            <a:spLocks/>
          </p:cNvSpPr>
          <p:nvPr/>
        </p:nvSpPr>
        <p:spPr bwMode="auto">
          <a:xfrm>
            <a:off x="544513" y="620713"/>
            <a:ext cx="66246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US"/>
              <a:t>Feed Bins &amp; Dosing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52030E-25EE-45ED-979B-CAADD7CE59E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867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AB71133-6377-4530-9D75-630281F305F1}" type="slidenum">
              <a:rPr lang="en-US" sz="800"/>
              <a:pPr algn="r"/>
              <a:t>13</a:t>
            </a:fld>
            <a:endParaRPr lang="en-US" sz="800"/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7775" y="3446463"/>
            <a:ext cx="3382963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/>
          </p:cNvSpPr>
          <p:nvPr/>
        </p:nvSpPr>
        <p:spPr bwMode="auto">
          <a:xfrm>
            <a:off x="560388" y="115252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Dosing = Feeding + Measuring + Control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Use </a:t>
            </a:r>
            <a:r>
              <a:rPr lang="en-GB" sz="2000" b="1"/>
              <a:t>gravimetric</a:t>
            </a:r>
            <a:r>
              <a:rPr lang="en-GB" sz="2000"/>
              <a:t> feed systems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Repeatability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Accuracy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5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Know the relevant time basis to assess dosing performance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For raw mill feed: approx. 10min (depending on mill)</a:t>
            </a:r>
          </a:p>
        </p:txBody>
      </p:sp>
      <p:sp>
        <p:nvSpPr>
          <p:cNvPr id="28676" name="Title 4"/>
          <p:cNvSpPr>
            <a:spLocks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Theory of Dosing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36650" y="2390775"/>
            <a:ext cx="1227138" cy="1227138"/>
            <a:chOff x="864" y="1872"/>
            <a:chExt cx="912" cy="912"/>
          </a:xfrm>
        </p:grpSpPr>
        <p:sp>
          <p:nvSpPr>
            <p:cNvPr id="28699" name="Oval 5"/>
            <p:cNvSpPr>
              <a:spLocks noChangeArrowheads="1"/>
            </p:cNvSpPr>
            <p:nvPr/>
          </p:nvSpPr>
          <p:spPr bwMode="auto">
            <a:xfrm>
              <a:off x="864" y="1872"/>
              <a:ext cx="912" cy="912"/>
            </a:xfrm>
            <a:prstGeom prst="ellipse">
              <a:avLst/>
            </a:prstGeom>
            <a:solidFill>
              <a:srgbClr val="669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0" name="Oval 6"/>
            <p:cNvSpPr>
              <a:spLocks noChangeArrowheads="1"/>
            </p:cNvSpPr>
            <p:nvPr/>
          </p:nvSpPr>
          <p:spPr bwMode="auto">
            <a:xfrm>
              <a:off x="1008" y="2016"/>
              <a:ext cx="624" cy="624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1" name="Oval 7"/>
            <p:cNvSpPr>
              <a:spLocks noChangeArrowheads="1"/>
            </p:cNvSpPr>
            <p:nvPr/>
          </p:nvSpPr>
          <p:spPr bwMode="auto">
            <a:xfrm>
              <a:off x="1152" y="2160"/>
              <a:ext cx="336" cy="336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2" name="Oval 8"/>
            <p:cNvSpPr>
              <a:spLocks noChangeArrowheads="1"/>
            </p:cNvSpPr>
            <p:nvPr/>
          </p:nvSpPr>
          <p:spPr bwMode="auto">
            <a:xfrm>
              <a:off x="1432" y="21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3" name="Oval 9"/>
            <p:cNvSpPr>
              <a:spLocks noChangeArrowheads="1"/>
            </p:cNvSpPr>
            <p:nvPr/>
          </p:nvSpPr>
          <p:spPr bwMode="auto">
            <a:xfrm>
              <a:off x="1536" y="216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4" name="Oval 10"/>
            <p:cNvSpPr>
              <a:spLocks noChangeArrowheads="1"/>
            </p:cNvSpPr>
            <p:nvPr/>
          </p:nvSpPr>
          <p:spPr bwMode="auto">
            <a:xfrm>
              <a:off x="1536" y="206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5" name="Oval 11"/>
            <p:cNvSpPr>
              <a:spLocks noChangeArrowheads="1"/>
            </p:cNvSpPr>
            <p:nvPr/>
          </p:nvSpPr>
          <p:spPr bwMode="auto">
            <a:xfrm>
              <a:off x="1596" y="211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6" name="Oval 12"/>
            <p:cNvSpPr>
              <a:spLocks noChangeArrowheads="1"/>
            </p:cNvSpPr>
            <p:nvPr/>
          </p:nvSpPr>
          <p:spPr bwMode="auto">
            <a:xfrm>
              <a:off x="1608" y="22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7" name="Oval 13"/>
            <p:cNvSpPr>
              <a:spLocks noChangeArrowheads="1"/>
            </p:cNvSpPr>
            <p:nvPr/>
          </p:nvSpPr>
          <p:spPr bwMode="auto">
            <a:xfrm>
              <a:off x="1544" y="224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8" name="Oval 14"/>
            <p:cNvSpPr>
              <a:spLocks noChangeArrowheads="1"/>
            </p:cNvSpPr>
            <p:nvPr/>
          </p:nvSpPr>
          <p:spPr bwMode="auto">
            <a:xfrm>
              <a:off x="1488" y="220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9" name="Oval 15"/>
            <p:cNvSpPr>
              <a:spLocks noChangeArrowheads="1"/>
            </p:cNvSpPr>
            <p:nvPr/>
          </p:nvSpPr>
          <p:spPr bwMode="auto">
            <a:xfrm>
              <a:off x="1496" y="211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36650" y="4221163"/>
            <a:ext cx="1227138" cy="1227137"/>
            <a:chOff x="1600200" y="2819400"/>
            <a:chExt cx="2590800" cy="25908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00200" y="2819400"/>
              <a:ext cx="2590800" cy="25908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009097" y="3228297"/>
              <a:ext cx="1773006" cy="17730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2417994" y="3637195"/>
              <a:ext cx="955212" cy="9552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2971012" y="4649384"/>
              <a:ext cx="137415" cy="134065"/>
            </a:xfrm>
            <a:prstGeom prst="ellipse">
              <a:avLst/>
            </a:prstGeom>
            <a:solidFill>
              <a:srgbClr val="FF11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2743102" y="3885215"/>
              <a:ext cx="134065" cy="137415"/>
            </a:xfrm>
            <a:prstGeom prst="ellipse">
              <a:avLst/>
            </a:prstGeom>
            <a:solidFill>
              <a:srgbClr val="FF11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515192" y="3506481"/>
              <a:ext cx="134065" cy="134065"/>
            </a:xfrm>
            <a:prstGeom prst="ellipse">
              <a:avLst/>
            </a:prstGeom>
            <a:solidFill>
              <a:srgbClr val="FF11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2666014" y="4304166"/>
              <a:ext cx="137417" cy="137417"/>
            </a:xfrm>
            <a:prstGeom prst="ellipse">
              <a:avLst/>
            </a:prstGeom>
            <a:solidFill>
              <a:srgbClr val="FF11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3276008" y="3734391"/>
              <a:ext cx="137417" cy="137417"/>
            </a:xfrm>
            <a:prstGeom prst="ellipse">
              <a:avLst/>
            </a:prstGeom>
            <a:solidFill>
              <a:srgbClr val="FF11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2361018" y="4190211"/>
              <a:ext cx="137415" cy="137417"/>
            </a:xfrm>
            <a:prstGeom prst="ellipse">
              <a:avLst/>
            </a:prstGeom>
            <a:solidFill>
              <a:srgbClr val="FF11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971012" y="4116475"/>
              <a:ext cx="137415" cy="134065"/>
            </a:xfrm>
            <a:prstGeom prst="ellipse">
              <a:avLst/>
            </a:prstGeom>
            <a:solidFill>
              <a:srgbClr val="FF11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3276008" y="4116475"/>
              <a:ext cx="137417" cy="134065"/>
            </a:xfrm>
            <a:prstGeom prst="ellipse">
              <a:avLst/>
            </a:prstGeom>
            <a:solidFill>
              <a:srgbClr val="FF11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28679" name="Picture 3" descr="Seite1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5388" y="1182688"/>
            <a:ext cx="2028825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6723063" y="1976438"/>
            <a:ext cx="1017587" cy="369887"/>
          </a:xfrm>
          <a:prstGeom prst="rect">
            <a:avLst/>
          </a:prstGeom>
          <a:noFill/>
          <a:ln w="19050">
            <a:solidFill>
              <a:srgbClr val="33CC33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solidFill>
                  <a:srgbClr val="00B050"/>
                </a:solidFill>
                <a:latin typeface="+mn-lt"/>
                <a:cs typeface="+mn-cs"/>
              </a:rPr>
              <a:t>Feeding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15125" y="3187700"/>
            <a:ext cx="1262063" cy="368300"/>
          </a:xfrm>
          <a:prstGeom prst="rect">
            <a:avLst/>
          </a:prstGeom>
          <a:noFill/>
          <a:ln w="19050">
            <a:solidFill>
              <a:srgbClr val="FF1100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solidFill>
                  <a:srgbClr val="FF1100"/>
                </a:solidFill>
                <a:latin typeface="+mn-lt"/>
                <a:cs typeface="+mn-cs"/>
              </a:rPr>
              <a:t>Measuring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9800" y="2560638"/>
            <a:ext cx="927100" cy="369887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solidFill>
                  <a:srgbClr val="0070C0"/>
                </a:solidFill>
                <a:latin typeface="+mn-lt"/>
                <a:cs typeface="+mn-cs"/>
              </a:rPr>
              <a:t>Control</a:t>
            </a:r>
          </a:p>
        </p:txBody>
      </p:sp>
      <p:cxnSp>
        <p:nvCxnSpPr>
          <p:cNvPr id="36" name="Straight Arrow Connector 35"/>
          <p:cNvCxnSpPr>
            <a:cxnSpLocks noChangeShapeType="1"/>
            <a:stCxn id="33" idx="3"/>
          </p:cNvCxnSpPr>
          <p:nvPr/>
        </p:nvCxnSpPr>
        <p:spPr bwMode="auto">
          <a:xfrm>
            <a:off x="7977188" y="3371850"/>
            <a:ext cx="122237" cy="92075"/>
          </a:xfrm>
          <a:prstGeom prst="straightConnector1">
            <a:avLst/>
          </a:prstGeom>
          <a:noFill/>
          <a:ln w="19050" algn="ctr">
            <a:solidFill>
              <a:srgbClr val="FF1100"/>
            </a:solidFill>
            <a:round/>
            <a:headEnd/>
            <a:tailEnd type="triangle" w="med" len="med"/>
          </a:ln>
        </p:spPr>
      </p:cxnSp>
      <p:cxnSp>
        <p:nvCxnSpPr>
          <p:cNvPr id="37" name="Straight Arrow Connector 36"/>
          <p:cNvCxnSpPr>
            <a:cxnSpLocks noChangeShapeType="1"/>
            <a:stCxn id="32" idx="3"/>
          </p:cNvCxnSpPr>
          <p:nvPr/>
        </p:nvCxnSpPr>
        <p:spPr bwMode="auto">
          <a:xfrm>
            <a:off x="7740650" y="2160588"/>
            <a:ext cx="596900" cy="0"/>
          </a:xfrm>
          <a:prstGeom prst="straightConnector1">
            <a:avLst/>
          </a:prstGeom>
          <a:noFill/>
          <a:ln w="19050" algn="ctr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  <a:stCxn id="33" idx="1"/>
          </p:cNvCxnSpPr>
          <p:nvPr/>
        </p:nvCxnSpPr>
        <p:spPr bwMode="auto">
          <a:xfrm flipH="1">
            <a:off x="5816600" y="3371850"/>
            <a:ext cx="898525" cy="731838"/>
          </a:xfrm>
          <a:prstGeom prst="straightConnector1">
            <a:avLst/>
          </a:prstGeom>
          <a:noFill/>
          <a:ln w="19050" algn="ctr">
            <a:solidFill>
              <a:srgbClr val="FF1100"/>
            </a:solidFill>
            <a:round/>
            <a:headEnd/>
            <a:tailEnd type="triangle" w="med" len="med"/>
          </a:ln>
        </p:spPr>
      </p:cxnSp>
      <p:cxnSp>
        <p:nvCxnSpPr>
          <p:cNvPr id="39" name="Straight Arrow Connector 38"/>
          <p:cNvCxnSpPr>
            <a:cxnSpLocks noChangeShapeType="1"/>
            <a:stCxn id="32" idx="1"/>
          </p:cNvCxnSpPr>
          <p:nvPr/>
        </p:nvCxnSpPr>
        <p:spPr bwMode="auto">
          <a:xfrm flipH="1">
            <a:off x="6605588" y="2160588"/>
            <a:ext cx="117475" cy="1943100"/>
          </a:xfrm>
          <a:prstGeom prst="straightConnector1">
            <a:avLst/>
          </a:prstGeom>
          <a:noFill/>
          <a:ln w="19050" algn="ctr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40" name="Straight Arrow Connector 39"/>
          <p:cNvCxnSpPr>
            <a:cxnSpLocks noChangeShapeType="1"/>
            <a:stCxn id="33" idx="0"/>
            <a:endCxn id="32" idx="2"/>
          </p:cNvCxnSpPr>
          <p:nvPr/>
        </p:nvCxnSpPr>
        <p:spPr bwMode="auto">
          <a:xfrm flipH="1" flipV="1">
            <a:off x="7232650" y="2346325"/>
            <a:ext cx="114300" cy="841375"/>
          </a:xfrm>
          <a:prstGeom prst="straightConnector1">
            <a:avLst/>
          </a:prstGeom>
          <a:noFill/>
          <a:ln w="76200" algn="ctr">
            <a:solidFill>
              <a:srgbClr val="0070C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57ED6C-3C80-4CBB-A2A9-474FFFD88B1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969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066DB857-9AFA-4B9C-9F4B-1402FFA3CA2E}" type="slidenum">
              <a:rPr lang="en-US" sz="800"/>
              <a:pPr algn="r"/>
              <a:t>14</a:t>
            </a:fld>
            <a:endParaRPr lang="en-US" sz="800"/>
          </a:p>
        </p:txBody>
      </p:sp>
      <p:sp>
        <p:nvSpPr>
          <p:cNvPr id="29698" name="Content Placeholder 3"/>
          <p:cNvSpPr>
            <a:spLocks/>
          </p:cNvSpPr>
          <p:nvPr/>
        </p:nvSpPr>
        <p:spPr bwMode="auto">
          <a:xfrm>
            <a:off x="560388" y="1196975"/>
            <a:ext cx="871378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Impact flow meter (not recommended)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Coriolis flow meter (Schenck Process®)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Rotor scale with integrated feeder (Pfister®)</a:t>
            </a:r>
          </a:p>
          <a:p>
            <a:pPr marL="269875" lvl="1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endParaRPr lang="en-GB"/>
          </a:p>
        </p:txBody>
      </p:sp>
      <p:sp>
        <p:nvSpPr>
          <p:cNvPr id="29699" name="Title 4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Flow Measurement for Fine Materials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4213" y="2176463"/>
            <a:ext cx="309721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3873500" y="4351338"/>
            <a:ext cx="1860550" cy="1919287"/>
            <a:chOff x="5003800" y="1341438"/>
            <a:chExt cx="3768725" cy="3889375"/>
          </a:xfrm>
        </p:grpSpPr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34"/>
            <a:stretch>
              <a:fillRect/>
            </a:stretch>
          </p:blipFill>
          <p:spPr bwMode="auto">
            <a:xfrm>
              <a:off x="5003800" y="1341438"/>
              <a:ext cx="3768725" cy="3889375"/>
            </a:xfrm>
            <a:prstGeom prst="rect">
              <a:avLst/>
            </a:prstGeom>
            <a:noFill/>
            <a:ln w="19050">
              <a:solidFill>
                <a:srgbClr val="FF1100"/>
              </a:solidFill>
              <a:miter lim="800000"/>
              <a:headEnd/>
              <a:tailEnd/>
            </a:ln>
          </p:spPr>
        </p:pic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6296486" y="2637896"/>
              <a:ext cx="215449" cy="286316"/>
            </a:xfrm>
            <a:prstGeom prst="downArrow">
              <a:avLst>
                <a:gd name="adj1" fmla="val 40657"/>
                <a:gd name="adj2" fmla="val 64585"/>
              </a:avLst>
            </a:prstGeom>
            <a:solidFill>
              <a:sysClr val="window" lastClr="FFFFFF"/>
            </a:solidFill>
            <a:ln w="9525">
              <a:solidFill>
                <a:srgbClr val="8A7967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 rot="10800000">
              <a:off x="7595602" y="2422356"/>
              <a:ext cx="215449" cy="286314"/>
            </a:xfrm>
            <a:prstGeom prst="downArrow">
              <a:avLst>
                <a:gd name="adj1" fmla="val 40657"/>
                <a:gd name="adj2" fmla="val 64585"/>
              </a:avLst>
            </a:prstGeom>
            <a:solidFill>
              <a:srgbClr val="FFFFFF"/>
            </a:solidFill>
            <a:ln w="9525">
              <a:solidFill>
                <a:srgbClr val="8A7967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 rot="6722173">
              <a:off x="8373755" y="4294721"/>
              <a:ext cx="144767" cy="286191"/>
            </a:xfrm>
            <a:prstGeom prst="downArrow">
              <a:avLst>
                <a:gd name="adj1" fmla="val 40657"/>
                <a:gd name="adj2" fmla="val 96521"/>
              </a:avLst>
            </a:prstGeom>
            <a:solidFill>
              <a:srgbClr val="FFFFFF"/>
            </a:solidFill>
            <a:ln w="9525">
              <a:solidFill>
                <a:srgbClr val="753F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 rot="6029350">
              <a:off x="8317483" y="4653418"/>
              <a:ext cx="141549" cy="286191"/>
            </a:xfrm>
            <a:prstGeom prst="downArrow">
              <a:avLst>
                <a:gd name="adj1" fmla="val 40657"/>
                <a:gd name="adj2" fmla="val 96525"/>
              </a:avLst>
            </a:prstGeom>
            <a:solidFill>
              <a:srgbClr val="FFFFFF"/>
            </a:solidFill>
            <a:ln w="9525">
              <a:solidFill>
                <a:srgbClr val="753F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 rot="5871866">
              <a:off x="8028075" y="4939735"/>
              <a:ext cx="144765" cy="289407"/>
            </a:xfrm>
            <a:prstGeom prst="downArrow">
              <a:avLst>
                <a:gd name="adj1" fmla="val 40657"/>
                <a:gd name="adj2" fmla="val 96524"/>
              </a:avLst>
            </a:prstGeom>
            <a:solidFill>
              <a:srgbClr val="FFFFFF"/>
            </a:solidFill>
            <a:ln w="9525">
              <a:solidFill>
                <a:srgbClr val="753F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 rot="658873" flipV="1">
              <a:off x="5351089" y="3142969"/>
              <a:ext cx="2675409" cy="1441225"/>
            </a:xfrm>
            <a:custGeom>
              <a:avLst/>
              <a:gdLst>
                <a:gd name="T0" fmla="*/ 142259007 w 21600"/>
                <a:gd name="T1" fmla="*/ 494297 h 21600"/>
                <a:gd name="T2" fmla="*/ 7363571 w 21600"/>
                <a:gd name="T3" fmla="*/ 42872860 h 21600"/>
                <a:gd name="T4" fmla="*/ 144072932 w 21600"/>
                <a:gd name="T5" fmla="*/ 4132757 h 21600"/>
                <a:gd name="T6" fmla="*/ 357138643 w 21600"/>
                <a:gd name="T7" fmla="*/ 24662943 h 21600"/>
                <a:gd name="T8" fmla="*/ 331712192 w 21600"/>
                <a:gd name="T9" fmla="*/ 42832820 h 21600"/>
                <a:gd name="T10" fmla="*/ 268991654 w 21600"/>
                <a:gd name="T11" fmla="*/ 3546687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985" y="6912"/>
                  </a:moveTo>
                  <a:cubicBezTo>
                    <a:pt x="18423" y="3223"/>
                    <a:pt x="14806" y="826"/>
                    <a:pt x="10800" y="826"/>
                  </a:cubicBezTo>
                  <a:cubicBezTo>
                    <a:pt x="5727" y="825"/>
                    <a:pt x="1462" y="4633"/>
                    <a:pt x="889" y="9674"/>
                  </a:cubicBezTo>
                  <a:lnTo>
                    <a:pt x="69" y="9581"/>
                  </a:lnTo>
                  <a:cubicBezTo>
                    <a:pt x="688" y="4123"/>
                    <a:pt x="5306" y="-1"/>
                    <a:pt x="10800" y="0"/>
                  </a:cubicBezTo>
                  <a:cubicBezTo>
                    <a:pt x="15137" y="0"/>
                    <a:pt x="19054" y="2595"/>
                    <a:pt x="20745" y="6590"/>
                  </a:cubicBezTo>
                  <a:lnTo>
                    <a:pt x="23232" y="5538"/>
                  </a:lnTo>
                  <a:lnTo>
                    <a:pt x="21578" y="9618"/>
                  </a:lnTo>
                  <a:lnTo>
                    <a:pt x="17498" y="7964"/>
                  </a:lnTo>
                  <a:lnTo>
                    <a:pt x="19985" y="691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644AE2-FCBE-4AFE-82BC-E540B50DD63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072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D0A8AD2-E247-4353-89BC-1701AF6DA263}" type="slidenum">
              <a:rPr lang="en-US" sz="800"/>
              <a:pPr algn="r"/>
              <a:t>15</a:t>
            </a:fld>
            <a:endParaRPr lang="en-US" sz="800"/>
          </a:p>
        </p:txBody>
      </p:sp>
      <p:sp>
        <p:nvSpPr>
          <p:cNvPr id="4" name="Content Placeholder 3"/>
          <p:cNvSpPr>
            <a:spLocks/>
          </p:cNvSpPr>
          <p:nvPr/>
        </p:nvSpPr>
        <p:spPr bwMode="auto">
          <a:xfrm>
            <a:off x="560388" y="11953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Constant belt tension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Proper belt alignment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Clean and functioning tensioning station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Constant belt stiffness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No metal splice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No skirted belt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No belt damages / patches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Reliable and clean belt speed sensor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On a 100mm diameter wheel, coating of 0.5mm results in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GB"/>
              <a:t>a weighing error of 1% !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No material build-ups, spillage or equipment</a:t>
            </a:r>
            <a:br>
              <a:rPr lang="en-GB" sz="2000"/>
            </a:br>
            <a:r>
              <a:rPr lang="en-GB" sz="2000"/>
              <a:t>on weighing mechanism</a:t>
            </a:r>
          </a:p>
        </p:txBody>
      </p:sp>
      <p:sp>
        <p:nvSpPr>
          <p:cNvPr id="30723" name="Title 4"/>
          <p:cNvSpPr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Belt Weigh Feeder - Maintenance</a:t>
            </a:r>
          </a:p>
        </p:txBody>
      </p:sp>
      <p:pic>
        <p:nvPicPr>
          <p:cNvPr id="6" name="Picture 4" descr="metal sp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4663" y="2711450"/>
            <a:ext cx="259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skirted be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4438" y="2711450"/>
            <a:ext cx="129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BeltSpe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9488" y="4340225"/>
            <a:ext cx="2084387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1A766-63A2-4AF4-9117-ACD7A7A74705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174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6EA8AD8-41AD-483B-947A-3948F4050E61}" type="slidenum">
              <a:rPr lang="en-US" sz="800"/>
              <a:pPr algn="r"/>
              <a:t>16</a:t>
            </a:fld>
            <a:endParaRPr lang="en-US" sz="800"/>
          </a:p>
        </p:txBody>
      </p:sp>
      <p:sp>
        <p:nvSpPr>
          <p:cNvPr id="4" name="Content Placeholder 3"/>
          <p:cNvSpPr>
            <a:spLocks/>
          </p:cNvSpPr>
          <p:nvPr/>
        </p:nvSpPr>
        <p:spPr bwMode="auto">
          <a:xfrm>
            <a:off x="560388" y="115252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Targets for belt weigh feeders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100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Turndown ratio min. 10:1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Long term accuracy better than +/- 0.5%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Short term accuracy better than +/- 1.0%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Response to set point changes &lt; 10 % shall be less than 1 min.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Achieve these targets through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Maintaining your equipment in a clean condition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Calibration (and documentation)</a:t>
            </a:r>
          </a:p>
          <a:p>
            <a:pPr marL="820738" lvl="2" indent="-284163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1600"/>
              <a:t>On regular basis</a:t>
            </a:r>
          </a:p>
          <a:p>
            <a:pPr marL="820738" lvl="2" indent="-284163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1600"/>
              <a:t>After changes on equipment or material</a:t>
            </a:r>
          </a:p>
          <a:p>
            <a:pPr marL="820738" lvl="2" indent="-284163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1600"/>
              <a:t>When readings are suspicious</a:t>
            </a:r>
          </a:p>
        </p:txBody>
      </p:sp>
      <p:sp>
        <p:nvSpPr>
          <p:cNvPr id="31747" name="Title 4"/>
          <p:cNvSpPr>
            <a:spLocks/>
          </p:cNvSpPr>
          <p:nvPr/>
        </p:nvSpPr>
        <p:spPr bwMode="auto">
          <a:xfrm>
            <a:off x="560388" y="1158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6321E5-397B-4BC1-B612-48448F469A2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6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DB19DA7-90D5-4927-B6A9-3F5A6AE4B0FA}" type="slidenum">
              <a:rPr lang="en-US" sz="800"/>
              <a:pPr algn="r"/>
              <a:t>17</a:t>
            </a:fld>
            <a:endParaRPr lang="en-US" sz="800"/>
          </a:p>
        </p:txBody>
      </p:sp>
      <p:sp>
        <p:nvSpPr>
          <p:cNvPr id="32770" name="Content Placeholder 3"/>
          <p:cNvSpPr>
            <a:spLocks/>
          </p:cNvSpPr>
          <p:nvPr/>
        </p:nvSpPr>
        <p:spPr bwMode="auto">
          <a:xfrm>
            <a:off x="560388" y="11953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Coriolis flow meter </a:t>
            </a:r>
            <a:r>
              <a:rPr lang="en-GB" sz="2000">
                <a:sym typeface="Wingdings" pitchFamily="2" charset="2"/>
              </a:rPr>
              <a:t> with tube calibrator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>
                <a:sym typeface="Wingdings" pitchFamily="2" charset="2"/>
              </a:rPr>
              <a:t>Rotor weigh feeder  with pre-bin</a:t>
            </a:r>
            <a:endParaRPr lang="en-GB" sz="2000"/>
          </a:p>
        </p:txBody>
      </p:sp>
      <p:sp>
        <p:nvSpPr>
          <p:cNvPr id="32771" name="Title 4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Online Calibration (loss-in-weight)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"/>
          <a:stretch>
            <a:fillRect/>
          </a:stretch>
        </p:blipFill>
        <p:spPr bwMode="auto">
          <a:xfrm>
            <a:off x="800100" y="2205038"/>
            <a:ext cx="4008438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9688" y="2205038"/>
            <a:ext cx="4052887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32366D-81A8-4591-A6FF-EE99D603C4D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379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FF3FE179-F029-467D-AADB-BE26DC90A527}" type="slidenum">
              <a:rPr lang="en-US" sz="800"/>
              <a:pPr algn="r"/>
              <a:t>18</a:t>
            </a:fld>
            <a:endParaRPr lang="en-US" sz="800"/>
          </a:p>
        </p:txBody>
      </p:sp>
      <p:sp>
        <p:nvSpPr>
          <p:cNvPr id="4" name="Content Placeholder 3"/>
          <p:cNvSpPr>
            <a:spLocks/>
          </p:cNvSpPr>
          <p:nvPr/>
        </p:nvSpPr>
        <p:spPr bwMode="auto">
          <a:xfrm>
            <a:off x="560388" y="11668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/>
              <a:t>Belt weigh feeder calibration by: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 dirty="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Test weight method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Volumetric measurement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Loss-in-weight method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dirty="0"/>
              <a:t>Drop test (load on truck)</a:t>
            </a:r>
          </a:p>
        </p:txBody>
      </p:sp>
      <p:sp>
        <p:nvSpPr>
          <p:cNvPr id="33795" name="Title 4"/>
          <p:cNvSpPr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Offline Calibration</a:t>
            </a:r>
          </a:p>
        </p:txBody>
      </p:sp>
      <p:grpSp>
        <p:nvGrpSpPr>
          <p:cNvPr id="6" name="Rectangle 5"/>
          <p:cNvGrpSpPr>
            <a:grpSpLocks/>
          </p:cNvGrpSpPr>
          <p:nvPr/>
        </p:nvGrpSpPr>
        <p:grpSpPr bwMode="auto">
          <a:xfrm>
            <a:off x="6969125" y="4868863"/>
            <a:ext cx="2547938" cy="1395412"/>
            <a:chOff x="4393" y="3049"/>
            <a:chExt cx="1605" cy="879"/>
          </a:xfrm>
        </p:grpSpPr>
        <p:pic>
          <p:nvPicPr>
            <p:cNvPr id="34111" name="Rectangle 5">
              <a:hlinkClick r:id="rId2" action="ppaction://hlinkpres?slideindex=1&amp;slidetitle="/>
            </p:cNvPr>
            <p:cNvPicPr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3" y="3049"/>
              <a:ext cx="1605" cy="87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4112" name="Text Box 6">
              <a:hlinkClick r:id="rId4" action="ppaction://hlinkpres?slideindex=1&amp;slidetitle="/>
            </p:cNvPr>
            <p:cNvSpPr txBox="1">
              <a:spLocks noChangeArrowheads="1"/>
            </p:cNvSpPr>
            <p:nvPr/>
          </p:nvSpPr>
          <p:spPr bwMode="auto">
            <a:xfrm>
              <a:off x="4403" y="3060"/>
              <a:ext cx="1588" cy="8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Details on calibration methods</a:t>
              </a:r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579813" y="1454150"/>
            <a:ext cx="1792287" cy="922338"/>
            <a:chOff x="522" y="918"/>
            <a:chExt cx="1565" cy="787"/>
          </a:xfrm>
        </p:grpSpPr>
        <p:grpSp>
          <p:nvGrpSpPr>
            <p:cNvPr id="34049" name="Group 4"/>
            <p:cNvGrpSpPr>
              <a:grpSpLocks/>
            </p:cNvGrpSpPr>
            <p:nvPr/>
          </p:nvGrpSpPr>
          <p:grpSpPr bwMode="auto">
            <a:xfrm>
              <a:off x="522" y="1346"/>
              <a:ext cx="1565" cy="359"/>
              <a:chOff x="1398" y="2123"/>
              <a:chExt cx="1976" cy="768"/>
            </a:xfrm>
          </p:grpSpPr>
          <p:sp>
            <p:nvSpPr>
              <p:cNvPr id="34051" name="Freeform 5"/>
              <p:cNvSpPr>
                <a:spLocks/>
              </p:cNvSpPr>
              <p:nvPr/>
            </p:nvSpPr>
            <p:spPr bwMode="auto">
              <a:xfrm>
                <a:off x="1398" y="2603"/>
                <a:ext cx="1774" cy="288"/>
              </a:xfrm>
              <a:custGeom>
                <a:avLst/>
                <a:gdLst>
                  <a:gd name="T0" fmla="*/ 4 w 2110"/>
                  <a:gd name="T1" fmla="*/ 26 h 384"/>
                  <a:gd name="T2" fmla="*/ 13 w 2110"/>
                  <a:gd name="T3" fmla="*/ 18 h 384"/>
                  <a:gd name="T4" fmla="*/ 24 w 2110"/>
                  <a:gd name="T5" fmla="*/ 10 h 384"/>
                  <a:gd name="T6" fmla="*/ 37 w 2110"/>
                  <a:gd name="T7" fmla="*/ 5 h 384"/>
                  <a:gd name="T8" fmla="*/ 49 w 2110"/>
                  <a:gd name="T9" fmla="*/ 2 h 384"/>
                  <a:gd name="T10" fmla="*/ 69 w 2110"/>
                  <a:gd name="T11" fmla="*/ 0 h 384"/>
                  <a:gd name="T12" fmla="*/ 981 w 2110"/>
                  <a:gd name="T13" fmla="*/ 0 h 384"/>
                  <a:gd name="T14" fmla="*/ 1000 w 2110"/>
                  <a:gd name="T15" fmla="*/ 2 h 384"/>
                  <a:gd name="T16" fmla="*/ 1009 w 2110"/>
                  <a:gd name="T17" fmla="*/ 2 h 384"/>
                  <a:gd name="T18" fmla="*/ 1019 w 2110"/>
                  <a:gd name="T19" fmla="*/ 6 h 384"/>
                  <a:gd name="T20" fmla="*/ 1031 w 2110"/>
                  <a:gd name="T21" fmla="*/ 11 h 384"/>
                  <a:gd name="T22" fmla="*/ 1037 w 2110"/>
                  <a:gd name="T23" fmla="*/ 17 h 384"/>
                  <a:gd name="T24" fmla="*/ 1043 w 2110"/>
                  <a:gd name="T25" fmla="*/ 22 h 384"/>
                  <a:gd name="T26" fmla="*/ 1053 w 2110"/>
                  <a:gd name="T27" fmla="*/ 33 h 384"/>
                  <a:gd name="T28" fmla="*/ 1054 w 2110"/>
                  <a:gd name="T29" fmla="*/ 43 h 384"/>
                  <a:gd name="T30" fmla="*/ 1053 w 2110"/>
                  <a:gd name="T31" fmla="*/ 53 h 384"/>
                  <a:gd name="T32" fmla="*/ 1051 w 2110"/>
                  <a:gd name="T33" fmla="*/ 59 h 384"/>
                  <a:gd name="T34" fmla="*/ 1043 w 2110"/>
                  <a:gd name="T35" fmla="*/ 71 h 384"/>
                  <a:gd name="T36" fmla="*/ 1028 w 2110"/>
                  <a:gd name="T37" fmla="*/ 80 h 384"/>
                  <a:gd name="T38" fmla="*/ 1018 w 2110"/>
                  <a:gd name="T39" fmla="*/ 85 h 384"/>
                  <a:gd name="T40" fmla="*/ 1007 w 2110"/>
                  <a:gd name="T41" fmla="*/ 88 h 384"/>
                  <a:gd name="T42" fmla="*/ 764 w 2110"/>
                  <a:gd name="T43" fmla="*/ 120 h 384"/>
                  <a:gd name="T44" fmla="*/ 752 w 2110"/>
                  <a:gd name="T45" fmla="*/ 122 h 384"/>
                  <a:gd name="T46" fmla="*/ 278 w 2110"/>
                  <a:gd name="T47" fmla="*/ 122 h 384"/>
                  <a:gd name="T48" fmla="*/ 264 w 2110"/>
                  <a:gd name="T49" fmla="*/ 121 h 384"/>
                  <a:gd name="T50" fmla="*/ 46 w 2110"/>
                  <a:gd name="T51" fmla="*/ 88 h 384"/>
                  <a:gd name="T52" fmla="*/ 33 w 2110"/>
                  <a:gd name="T53" fmla="*/ 85 h 384"/>
                  <a:gd name="T54" fmla="*/ 24 w 2110"/>
                  <a:gd name="T55" fmla="*/ 79 h 384"/>
                  <a:gd name="T56" fmla="*/ 18 w 2110"/>
                  <a:gd name="T57" fmla="*/ 73 h 384"/>
                  <a:gd name="T58" fmla="*/ 9 w 2110"/>
                  <a:gd name="T59" fmla="*/ 67 h 384"/>
                  <a:gd name="T60" fmla="*/ 3 w 2110"/>
                  <a:gd name="T61" fmla="*/ 56 h 384"/>
                  <a:gd name="T62" fmla="*/ 0 w 2110"/>
                  <a:gd name="T63" fmla="*/ 45 h 384"/>
                  <a:gd name="T64" fmla="*/ 3 w 2110"/>
                  <a:gd name="T65" fmla="*/ 37 h 384"/>
                  <a:gd name="T66" fmla="*/ 4 w 2110"/>
                  <a:gd name="T67" fmla="*/ 26 h 3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10"/>
                  <a:gd name="T103" fmla="*/ 0 h 384"/>
                  <a:gd name="T104" fmla="*/ 2110 w 2110"/>
                  <a:gd name="T105" fmla="*/ 384 h 3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10" h="384">
                    <a:moveTo>
                      <a:pt x="8" y="84"/>
                    </a:moveTo>
                    <a:lnTo>
                      <a:pt x="26" y="56"/>
                    </a:lnTo>
                    <a:lnTo>
                      <a:pt x="50" y="30"/>
                    </a:lnTo>
                    <a:lnTo>
                      <a:pt x="74" y="14"/>
                    </a:lnTo>
                    <a:lnTo>
                      <a:pt x="98" y="2"/>
                    </a:lnTo>
                    <a:lnTo>
                      <a:pt x="138" y="0"/>
                    </a:lnTo>
                    <a:lnTo>
                      <a:pt x="1964" y="0"/>
                    </a:lnTo>
                    <a:lnTo>
                      <a:pt x="2000" y="2"/>
                    </a:lnTo>
                    <a:lnTo>
                      <a:pt x="2018" y="6"/>
                    </a:lnTo>
                    <a:lnTo>
                      <a:pt x="2040" y="20"/>
                    </a:lnTo>
                    <a:lnTo>
                      <a:pt x="2062" y="34"/>
                    </a:lnTo>
                    <a:lnTo>
                      <a:pt x="2076" y="50"/>
                    </a:lnTo>
                    <a:lnTo>
                      <a:pt x="2086" y="66"/>
                    </a:lnTo>
                    <a:lnTo>
                      <a:pt x="2106" y="104"/>
                    </a:lnTo>
                    <a:lnTo>
                      <a:pt x="2110" y="136"/>
                    </a:lnTo>
                    <a:lnTo>
                      <a:pt x="2108" y="168"/>
                    </a:lnTo>
                    <a:lnTo>
                      <a:pt x="2104" y="186"/>
                    </a:lnTo>
                    <a:lnTo>
                      <a:pt x="2088" y="224"/>
                    </a:lnTo>
                    <a:lnTo>
                      <a:pt x="2058" y="254"/>
                    </a:lnTo>
                    <a:lnTo>
                      <a:pt x="2038" y="266"/>
                    </a:lnTo>
                    <a:lnTo>
                      <a:pt x="2016" y="278"/>
                    </a:lnTo>
                    <a:lnTo>
                      <a:pt x="1530" y="378"/>
                    </a:lnTo>
                    <a:lnTo>
                      <a:pt x="1504" y="384"/>
                    </a:lnTo>
                    <a:lnTo>
                      <a:pt x="558" y="384"/>
                    </a:lnTo>
                    <a:lnTo>
                      <a:pt x="528" y="382"/>
                    </a:lnTo>
                    <a:lnTo>
                      <a:pt x="92" y="278"/>
                    </a:lnTo>
                    <a:lnTo>
                      <a:pt x="66" y="266"/>
                    </a:lnTo>
                    <a:lnTo>
                      <a:pt x="48" y="248"/>
                    </a:lnTo>
                    <a:lnTo>
                      <a:pt x="36" y="232"/>
                    </a:lnTo>
                    <a:lnTo>
                      <a:pt x="18" y="210"/>
                    </a:lnTo>
                    <a:lnTo>
                      <a:pt x="4" y="176"/>
                    </a:lnTo>
                    <a:lnTo>
                      <a:pt x="0" y="142"/>
                    </a:lnTo>
                    <a:lnTo>
                      <a:pt x="6" y="114"/>
                    </a:lnTo>
                    <a:lnTo>
                      <a:pt x="8" y="84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52" name="Freeform 6"/>
              <p:cNvSpPr>
                <a:spLocks/>
              </p:cNvSpPr>
              <p:nvPr/>
            </p:nvSpPr>
            <p:spPr bwMode="auto">
              <a:xfrm>
                <a:off x="1474" y="2213"/>
                <a:ext cx="433" cy="370"/>
              </a:xfrm>
              <a:custGeom>
                <a:avLst/>
                <a:gdLst>
                  <a:gd name="T0" fmla="*/ 79 w 513"/>
                  <a:gd name="T1" fmla="*/ 155 h 494"/>
                  <a:gd name="T2" fmla="*/ 260 w 513"/>
                  <a:gd name="T3" fmla="*/ 155 h 494"/>
                  <a:gd name="T4" fmla="*/ 260 w 513"/>
                  <a:gd name="T5" fmla="*/ 0 h 494"/>
                  <a:gd name="T6" fmla="*/ 0 w 513"/>
                  <a:gd name="T7" fmla="*/ 0 h 494"/>
                  <a:gd name="T8" fmla="*/ 79 w 513"/>
                  <a:gd name="T9" fmla="*/ 155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3"/>
                  <a:gd name="T16" fmla="*/ 0 h 494"/>
                  <a:gd name="T17" fmla="*/ 513 w 513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3" h="494">
                    <a:moveTo>
                      <a:pt x="155" y="494"/>
                    </a:moveTo>
                    <a:lnTo>
                      <a:pt x="513" y="494"/>
                    </a:lnTo>
                    <a:lnTo>
                      <a:pt x="513" y="0"/>
                    </a:lnTo>
                    <a:lnTo>
                      <a:pt x="0" y="0"/>
                    </a:lnTo>
                    <a:lnTo>
                      <a:pt x="155" y="4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53" name="Freeform 7"/>
              <p:cNvSpPr>
                <a:spLocks/>
              </p:cNvSpPr>
              <p:nvPr/>
            </p:nvSpPr>
            <p:spPr bwMode="auto">
              <a:xfrm>
                <a:off x="1474" y="2212"/>
                <a:ext cx="435" cy="370"/>
              </a:xfrm>
              <a:custGeom>
                <a:avLst/>
                <a:gdLst>
                  <a:gd name="T0" fmla="*/ 77 w 517"/>
                  <a:gd name="T1" fmla="*/ 157 h 493"/>
                  <a:gd name="T2" fmla="*/ 0 w 517"/>
                  <a:gd name="T3" fmla="*/ 1 h 493"/>
                  <a:gd name="T4" fmla="*/ 259 w 517"/>
                  <a:gd name="T5" fmla="*/ 0 h 493"/>
                  <a:gd name="T6" fmla="*/ 259 w 517"/>
                  <a:gd name="T7" fmla="*/ 118 h 4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7"/>
                  <a:gd name="T13" fmla="*/ 0 h 493"/>
                  <a:gd name="T14" fmla="*/ 517 w 517"/>
                  <a:gd name="T15" fmla="*/ 493 h 4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7" h="493">
                    <a:moveTo>
                      <a:pt x="154" y="493"/>
                    </a:moveTo>
                    <a:lnTo>
                      <a:pt x="0" y="1"/>
                    </a:lnTo>
                    <a:lnTo>
                      <a:pt x="517" y="0"/>
                    </a:lnTo>
                    <a:lnTo>
                      <a:pt x="517" y="37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54" name="Freeform 8"/>
              <p:cNvSpPr>
                <a:spLocks/>
              </p:cNvSpPr>
              <p:nvPr/>
            </p:nvSpPr>
            <p:spPr bwMode="auto">
              <a:xfrm>
                <a:off x="1474" y="2123"/>
                <a:ext cx="1656" cy="494"/>
              </a:xfrm>
              <a:custGeom>
                <a:avLst/>
                <a:gdLst>
                  <a:gd name="T0" fmla="*/ 174 w 3510"/>
                  <a:gd name="T1" fmla="*/ 99 h 845"/>
                  <a:gd name="T2" fmla="*/ 171 w 3510"/>
                  <a:gd name="T3" fmla="*/ 97 h 845"/>
                  <a:gd name="T4" fmla="*/ 167 w 3510"/>
                  <a:gd name="T5" fmla="*/ 94 h 845"/>
                  <a:gd name="T6" fmla="*/ 154 w 3510"/>
                  <a:gd name="T7" fmla="*/ 93 h 845"/>
                  <a:gd name="T8" fmla="*/ 147 w 3510"/>
                  <a:gd name="T9" fmla="*/ 94 h 845"/>
                  <a:gd name="T10" fmla="*/ 128 w 3510"/>
                  <a:gd name="T11" fmla="*/ 94 h 845"/>
                  <a:gd name="T12" fmla="*/ 73 w 3510"/>
                  <a:gd name="T13" fmla="*/ 94 h 845"/>
                  <a:gd name="T14" fmla="*/ 59 w 3510"/>
                  <a:gd name="T15" fmla="*/ 94 h 845"/>
                  <a:gd name="T16" fmla="*/ 47 w 3510"/>
                  <a:gd name="T17" fmla="*/ 94 h 845"/>
                  <a:gd name="T18" fmla="*/ 32 w 3510"/>
                  <a:gd name="T19" fmla="*/ 94 h 845"/>
                  <a:gd name="T20" fmla="*/ 21 w 3510"/>
                  <a:gd name="T21" fmla="*/ 94 h 845"/>
                  <a:gd name="T22" fmla="*/ 16 w 3510"/>
                  <a:gd name="T23" fmla="*/ 93 h 845"/>
                  <a:gd name="T24" fmla="*/ 14 w 3510"/>
                  <a:gd name="T25" fmla="*/ 88 h 845"/>
                  <a:gd name="T26" fmla="*/ 12 w 3510"/>
                  <a:gd name="T27" fmla="*/ 75 h 845"/>
                  <a:gd name="T28" fmla="*/ 8 w 3510"/>
                  <a:gd name="T29" fmla="*/ 53 h 845"/>
                  <a:gd name="T30" fmla="*/ 4 w 3510"/>
                  <a:gd name="T31" fmla="*/ 34 h 845"/>
                  <a:gd name="T32" fmla="*/ 3 w 3510"/>
                  <a:gd name="T33" fmla="*/ 27 h 845"/>
                  <a:gd name="T34" fmla="*/ 2 w 3510"/>
                  <a:gd name="T35" fmla="*/ 21 h 845"/>
                  <a:gd name="T36" fmla="*/ 0 w 3510"/>
                  <a:gd name="T37" fmla="*/ 12 h 845"/>
                  <a:gd name="T38" fmla="*/ 8 w 3510"/>
                  <a:gd name="T39" fmla="*/ 9 h 845"/>
                  <a:gd name="T40" fmla="*/ 11 w 3510"/>
                  <a:gd name="T41" fmla="*/ 9 h 845"/>
                  <a:gd name="T42" fmla="*/ 16 w 3510"/>
                  <a:gd name="T43" fmla="*/ 4 h 845"/>
                  <a:gd name="T44" fmla="*/ 24 w 3510"/>
                  <a:gd name="T45" fmla="*/ 6 h 845"/>
                  <a:gd name="T46" fmla="*/ 29 w 3510"/>
                  <a:gd name="T47" fmla="*/ 5 h 845"/>
                  <a:gd name="T48" fmla="*/ 32 w 3510"/>
                  <a:gd name="T49" fmla="*/ 1 h 845"/>
                  <a:gd name="T50" fmla="*/ 34 w 3510"/>
                  <a:gd name="T51" fmla="*/ 0 h 845"/>
                  <a:gd name="T52" fmla="*/ 43 w 3510"/>
                  <a:gd name="T53" fmla="*/ 4 h 845"/>
                  <a:gd name="T54" fmla="*/ 43 w 3510"/>
                  <a:gd name="T55" fmla="*/ 15 h 845"/>
                  <a:gd name="T56" fmla="*/ 44 w 3510"/>
                  <a:gd name="T57" fmla="*/ 20 h 845"/>
                  <a:gd name="T58" fmla="*/ 44 w 3510"/>
                  <a:gd name="T59" fmla="*/ 36 h 845"/>
                  <a:gd name="T60" fmla="*/ 44 w 3510"/>
                  <a:gd name="T61" fmla="*/ 63 h 845"/>
                  <a:gd name="T62" fmla="*/ 44 w 3510"/>
                  <a:gd name="T63" fmla="*/ 68 h 845"/>
                  <a:gd name="T64" fmla="*/ 44 w 3510"/>
                  <a:gd name="T65" fmla="*/ 70 h 845"/>
                  <a:gd name="T66" fmla="*/ 44 w 3510"/>
                  <a:gd name="T67" fmla="*/ 70 h 845"/>
                  <a:gd name="T68" fmla="*/ 44 w 3510"/>
                  <a:gd name="T69" fmla="*/ 74 h 845"/>
                  <a:gd name="T70" fmla="*/ 45 w 3510"/>
                  <a:gd name="T71" fmla="*/ 74 h 845"/>
                  <a:gd name="T72" fmla="*/ 59 w 3510"/>
                  <a:gd name="T73" fmla="*/ 74 h 845"/>
                  <a:gd name="T74" fmla="*/ 72 w 3510"/>
                  <a:gd name="T75" fmla="*/ 74 h 845"/>
                  <a:gd name="T76" fmla="*/ 77 w 3510"/>
                  <a:gd name="T77" fmla="*/ 77 h 845"/>
                  <a:gd name="T78" fmla="*/ 92 w 3510"/>
                  <a:gd name="T79" fmla="*/ 77 h 845"/>
                  <a:gd name="T80" fmla="*/ 101 w 3510"/>
                  <a:gd name="T81" fmla="*/ 77 h 845"/>
                  <a:gd name="T82" fmla="*/ 112 w 3510"/>
                  <a:gd name="T83" fmla="*/ 76 h 845"/>
                  <a:gd name="T84" fmla="*/ 118 w 3510"/>
                  <a:gd name="T85" fmla="*/ 77 h 845"/>
                  <a:gd name="T86" fmla="*/ 122 w 3510"/>
                  <a:gd name="T87" fmla="*/ 75 h 845"/>
                  <a:gd name="T88" fmla="*/ 128 w 3510"/>
                  <a:gd name="T89" fmla="*/ 76 h 845"/>
                  <a:gd name="T90" fmla="*/ 136 w 3510"/>
                  <a:gd name="T91" fmla="*/ 75 h 845"/>
                  <a:gd name="T92" fmla="*/ 147 w 3510"/>
                  <a:gd name="T93" fmla="*/ 76 h 845"/>
                  <a:gd name="T94" fmla="*/ 155 w 3510"/>
                  <a:gd name="T95" fmla="*/ 75 h 845"/>
                  <a:gd name="T96" fmla="*/ 161 w 3510"/>
                  <a:gd name="T97" fmla="*/ 77 h 845"/>
                  <a:gd name="T98" fmla="*/ 165 w 3510"/>
                  <a:gd name="T99" fmla="*/ 78 h 845"/>
                  <a:gd name="T100" fmla="*/ 167 w 3510"/>
                  <a:gd name="T101" fmla="*/ 80 h 845"/>
                  <a:gd name="T102" fmla="*/ 170 w 3510"/>
                  <a:gd name="T103" fmla="*/ 82 h 84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510"/>
                  <a:gd name="T157" fmla="*/ 0 h 845"/>
                  <a:gd name="T158" fmla="*/ 3510 w 3510"/>
                  <a:gd name="T159" fmla="*/ 845 h 84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510" h="845">
                    <a:moveTo>
                      <a:pt x="3510" y="845"/>
                    </a:moveTo>
                    <a:cubicBezTo>
                      <a:pt x="3500" y="837"/>
                      <a:pt x="3473" y="834"/>
                      <a:pt x="3459" y="830"/>
                    </a:cubicBezTo>
                    <a:cubicBezTo>
                      <a:pt x="3444" y="800"/>
                      <a:pt x="3415" y="805"/>
                      <a:pt x="3371" y="804"/>
                    </a:cubicBezTo>
                    <a:cubicBezTo>
                      <a:pt x="3281" y="803"/>
                      <a:pt x="3199" y="798"/>
                      <a:pt x="3110" y="796"/>
                    </a:cubicBezTo>
                    <a:cubicBezTo>
                      <a:pt x="3060" y="802"/>
                      <a:pt x="3042" y="802"/>
                      <a:pt x="2971" y="799"/>
                    </a:cubicBezTo>
                    <a:cubicBezTo>
                      <a:pt x="2812" y="800"/>
                      <a:pt x="2725" y="794"/>
                      <a:pt x="2586" y="802"/>
                    </a:cubicBezTo>
                    <a:cubicBezTo>
                      <a:pt x="2204" y="799"/>
                      <a:pt x="1860" y="800"/>
                      <a:pt x="1477" y="799"/>
                    </a:cubicBezTo>
                    <a:cubicBezTo>
                      <a:pt x="1462" y="796"/>
                      <a:pt x="1220" y="803"/>
                      <a:pt x="1206" y="799"/>
                    </a:cubicBezTo>
                    <a:cubicBezTo>
                      <a:pt x="1029" y="800"/>
                      <a:pt x="1124" y="799"/>
                      <a:pt x="956" y="799"/>
                    </a:cubicBezTo>
                    <a:cubicBezTo>
                      <a:pt x="822" y="808"/>
                      <a:pt x="778" y="803"/>
                      <a:pt x="642" y="802"/>
                    </a:cubicBezTo>
                    <a:cubicBezTo>
                      <a:pt x="603" y="793"/>
                      <a:pt x="458" y="804"/>
                      <a:pt x="417" y="802"/>
                    </a:cubicBezTo>
                    <a:cubicBezTo>
                      <a:pt x="401" y="795"/>
                      <a:pt x="332" y="800"/>
                      <a:pt x="314" y="796"/>
                    </a:cubicBezTo>
                    <a:cubicBezTo>
                      <a:pt x="305" y="795"/>
                      <a:pt x="285" y="750"/>
                      <a:pt x="285" y="750"/>
                    </a:cubicBezTo>
                    <a:cubicBezTo>
                      <a:pt x="275" y="715"/>
                      <a:pt x="268" y="676"/>
                      <a:pt x="239" y="645"/>
                    </a:cubicBezTo>
                    <a:cubicBezTo>
                      <a:pt x="219" y="576"/>
                      <a:pt x="185" y="519"/>
                      <a:pt x="157" y="451"/>
                    </a:cubicBezTo>
                    <a:cubicBezTo>
                      <a:pt x="136" y="401"/>
                      <a:pt x="102" y="344"/>
                      <a:pt x="78" y="295"/>
                    </a:cubicBezTo>
                    <a:cubicBezTo>
                      <a:pt x="70" y="277"/>
                      <a:pt x="71" y="251"/>
                      <a:pt x="57" y="236"/>
                    </a:cubicBezTo>
                    <a:cubicBezTo>
                      <a:pt x="39" y="216"/>
                      <a:pt x="57" y="198"/>
                      <a:pt x="39" y="179"/>
                    </a:cubicBezTo>
                    <a:cubicBezTo>
                      <a:pt x="21" y="161"/>
                      <a:pt x="11" y="122"/>
                      <a:pt x="0" y="100"/>
                    </a:cubicBezTo>
                    <a:cubicBezTo>
                      <a:pt x="9" y="41"/>
                      <a:pt x="84" y="69"/>
                      <a:pt x="153" y="79"/>
                    </a:cubicBezTo>
                    <a:cubicBezTo>
                      <a:pt x="173" y="78"/>
                      <a:pt x="194" y="79"/>
                      <a:pt x="214" y="77"/>
                    </a:cubicBezTo>
                    <a:cubicBezTo>
                      <a:pt x="248" y="73"/>
                      <a:pt x="282" y="40"/>
                      <a:pt x="325" y="33"/>
                    </a:cubicBezTo>
                    <a:cubicBezTo>
                      <a:pt x="387" y="37"/>
                      <a:pt x="426" y="44"/>
                      <a:pt x="482" y="49"/>
                    </a:cubicBezTo>
                    <a:cubicBezTo>
                      <a:pt x="517" y="59"/>
                      <a:pt x="553" y="53"/>
                      <a:pt x="589" y="46"/>
                    </a:cubicBezTo>
                    <a:cubicBezTo>
                      <a:pt x="605" y="35"/>
                      <a:pt x="630" y="19"/>
                      <a:pt x="649" y="10"/>
                    </a:cubicBezTo>
                    <a:cubicBezTo>
                      <a:pt x="660" y="5"/>
                      <a:pt x="685" y="0"/>
                      <a:pt x="685" y="0"/>
                    </a:cubicBezTo>
                    <a:cubicBezTo>
                      <a:pt x="749" y="3"/>
                      <a:pt x="810" y="8"/>
                      <a:pt x="863" y="36"/>
                    </a:cubicBezTo>
                    <a:cubicBezTo>
                      <a:pt x="877" y="65"/>
                      <a:pt x="870" y="96"/>
                      <a:pt x="877" y="125"/>
                    </a:cubicBezTo>
                    <a:cubicBezTo>
                      <a:pt x="881" y="142"/>
                      <a:pt x="888" y="174"/>
                      <a:pt x="888" y="174"/>
                    </a:cubicBezTo>
                    <a:cubicBezTo>
                      <a:pt x="886" y="210"/>
                      <a:pt x="906" y="268"/>
                      <a:pt x="888" y="307"/>
                    </a:cubicBezTo>
                    <a:cubicBezTo>
                      <a:pt x="886" y="383"/>
                      <a:pt x="895" y="465"/>
                      <a:pt x="895" y="540"/>
                    </a:cubicBezTo>
                    <a:cubicBezTo>
                      <a:pt x="893" y="586"/>
                      <a:pt x="886" y="574"/>
                      <a:pt x="885" y="584"/>
                    </a:cubicBezTo>
                    <a:cubicBezTo>
                      <a:pt x="883" y="594"/>
                      <a:pt x="885" y="595"/>
                      <a:pt x="885" y="599"/>
                    </a:cubicBezTo>
                    <a:cubicBezTo>
                      <a:pt x="888" y="615"/>
                      <a:pt x="892" y="576"/>
                      <a:pt x="885" y="604"/>
                    </a:cubicBezTo>
                    <a:cubicBezTo>
                      <a:pt x="886" y="613"/>
                      <a:pt x="886" y="621"/>
                      <a:pt x="895" y="627"/>
                    </a:cubicBezTo>
                    <a:cubicBezTo>
                      <a:pt x="902" y="631"/>
                      <a:pt x="917" y="638"/>
                      <a:pt x="917" y="638"/>
                    </a:cubicBezTo>
                    <a:cubicBezTo>
                      <a:pt x="1109" y="635"/>
                      <a:pt x="1093" y="640"/>
                      <a:pt x="1202" y="627"/>
                    </a:cubicBezTo>
                    <a:cubicBezTo>
                      <a:pt x="1289" y="630"/>
                      <a:pt x="1361" y="636"/>
                      <a:pt x="1452" y="638"/>
                    </a:cubicBezTo>
                    <a:cubicBezTo>
                      <a:pt x="1486" y="656"/>
                      <a:pt x="1511" y="658"/>
                      <a:pt x="1552" y="661"/>
                    </a:cubicBezTo>
                    <a:cubicBezTo>
                      <a:pt x="1667" y="658"/>
                      <a:pt x="1732" y="661"/>
                      <a:pt x="1848" y="658"/>
                    </a:cubicBezTo>
                    <a:cubicBezTo>
                      <a:pt x="1878" y="656"/>
                      <a:pt x="2008" y="645"/>
                      <a:pt x="2037" y="656"/>
                    </a:cubicBezTo>
                    <a:cubicBezTo>
                      <a:pt x="2135" y="654"/>
                      <a:pt x="2169" y="645"/>
                      <a:pt x="2265" y="653"/>
                    </a:cubicBezTo>
                    <a:cubicBezTo>
                      <a:pt x="2326" y="665"/>
                      <a:pt x="2284" y="658"/>
                      <a:pt x="2393" y="656"/>
                    </a:cubicBezTo>
                    <a:cubicBezTo>
                      <a:pt x="2415" y="651"/>
                      <a:pt x="2438" y="649"/>
                      <a:pt x="2457" y="640"/>
                    </a:cubicBezTo>
                    <a:cubicBezTo>
                      <a:pt x="2500" y="643"/>
                      <a:pt x="2541" y="645"/>
                      <a:pt x="2582" y="651"/>
                    </a:cubicBezTo>
                    <a:cubicBezTo>
                      <a:pt x="2639" y="649"/>
                      <a:pt x="2693" y="644"/>
                      <a:pt x="2750" y="640"/>
                    </a:cubicBezTo>
                    <a:cubicBezTo>
                      <a:pt x="2825" y="642"/>
                      <a:pt x="2894" y="647"/>
                      <a:pt x="2968" y="651"/>
                    </a:cubicBezTo>
                    <a:cubicBezTo>
                      <a:pt x="3076" y="649"/>
                      <a:pt x="3028" y="652"/>
                      <a:pt x="3135" y="645"/>
                    </a:cubicBezTo>
                    <a:cubicBezTo>
                      <a:pt x="3214" y="647"/>
                      <a:pt x="3180" y="646"/>
                      <a:pt x="3256" y="659"/>
                    </a:cubicBezTo>
                    <a:cubicBezTo>
                      <a:pt x="3292" y="664"/>
                      <a:pt x="3322" y="672"/>
                      <a:pt x="3322" y="672"/>
                    </a:cubicBezTo>
                    <a:cubicBezTo>
                      <a:pt x="3354" y="676"/>
                      <a:pt x="3346" y="679"/>
                      <a:pt x="3375" y="687"/>
                    </a:cubicBezTo>
                    <a:cubicBezTo>
                      <a:pt x="3393" y="693"/>
                      <a:pt x="3405" y="701"/>
                      <a:pt x="3430" y="708"/>
                    </a:cubicBezTo>
                  </a:path>
                </a:pathLst>
              </a:custGeom>
              <a:solidFill>
                <a:srgbClr val="993300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55" name="Oval 9"/>
              <p:cNvSpPr>
                <a:spLocks noChangeArrowheads="1"/>
              </p:cNvSpPr>
              <p:nvPr/>
            </p:nvSpPr>
            <p:spPr bwMode="auto">
              <a:xfrm>
                <a:off x="1859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56" name="Oval 10"/>
              <p:cNvSpPr>
                <a:spLocks noChangeArrowheads="1"/>
              </p:cNvSpPr>
              <p:nvPr/>
            </p:nvSpPr>
            <p:spPr bwMode="auto">
              <a:xfrm>
                <a:off x="1877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57" name="Oval 11"/>
              <p:cNvSpPr>
                <a:spLocks noChangeArrowheads="1"/>
              </p:cNvSpPr>
              <p:nvPr/>
            </p:nvSpPr>
            <p:spPr bwMode="auto">
              <a:xfrm>
                <a:off x="1651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58" name="Oval 12"/>
              <p:cNvSpPr>
                <a:spLocks noChangeArrowheads="1"/>
              </p:cNvSpPr>
              <p:nvPr/>
            </p:nvSpPr>
            <p:spPr bwMode="auto">
              <a:xfrm>
                <a:off x="1669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59" name="Oval 13"/>
              <p:cNvSpPr>
                <a:spLocks noChangeArrowheads="1"/>
              </p:cNvSpPr>
              <p:nvPr/>
            </p:nvSpPr>
            <p:spPr bwMode="auto">
              <a:xfrm>
                <a:off x="1750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0" name="Oval 14"/>
              <p:cNvSpPr>
                <a:spLocks noChangeArrowheads="1"/>
              </p:cNvSpPr>
              <p:nvPr/>
            </p:nvSpPr>
            <p:spPr bwMode="auto">
              <a:xfrm>
                <a:off x="1768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1" name="Oval 15"/>
              <p:cNvSpPr>
                <a:spLocks noChangeArrowheads="1"/>
              </p:cNvSpPr>
              <p:nvPr/>
            </p:nvSpPr>
            <p:spPr bwMode="auto">
              <a:xfrm>
                <a:off x="2807" y="261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2" name="Oval 16"/>
              <p:cNvSpPr>
                <a:spLocks noChangeArrowheads="1"/>
              </p:cNvSpPr>
              <p:nvPr/>
            </p:nvSpPr>
            <p:spPr bwMode="auto">
              <a:xfrm>
                <a:off x="2825" y="263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3" name="Oval 17"/>
              <p:cNvSpPr>
                <a:spLocks noChangeArrowheads="1"/>
              </p:cNvSpPr>
              <p:nvPr/>
            </p:nvSpPr>
            <p:spPr bwMode="auto">
              <a:xfrm>
                <a:off x="2326" y="261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4" name="Oval 18"/>
              <p:cNvSpPr>
                <a:spLocks noChangeArrowheads="1"/>
              </p:cNvSpPr>
              <p:nvPr/>
            </p:nvSpPr>
            <p:spPr bwMode="auto">
              <a:xfrm>
                <a:off x="2344" y="263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5" name="Oval 19"/>
              <p:cNvSpPr>
                <a:spLocks noChangeArrowheads="1"/>
              </p:cNvSpPr>
              <p:nvPr/>
            </p:nvSpPr>
            <p:spPr bwMode="auto">
              <a:xfrm>
                <a:off x="2098" y="2613"/>
                <a:ext cx="69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6" name="Oval 20"/>
              <p:cNvSpPr>
                <a:spLocks noChangeArrowheads="1"/>
              </p:cNvSpPr>
              <p:nvPr/>
            </p:nvSpPr>
            <p:spPr bwMode="auto">
              <a:xfrm>
                <a:off x="2116" y="2630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7" name="Oval 21"/>
              <p:cNvSpPr>
                <a:spLocks noChangeArrowheads="1"/>
              </p:cNvSpPr>
              <p:nvPr/>
            </p:nvSpPr>
            <p:spPr bwMode="auto">
              <a:xfrm>
                <a:off x="2557" y="2614"/>
                <a:ext cx="69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8" name="Oval 22"/>
              <p:cNvSpPr>
                <a:spLocks noChangeArrowheads="1"/>
              </p:cNvSpPr>
              <p:nvPr/>
            </p:nvSpPr>
            <p:spPr bwMode="auto">
              <a:xfrm>
                <a:off x="2575" y="2631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69" name="Oval 23"/>
              <p:cNvSpPr>
                <a:spLocks noChangeArrowheads="1"/>
              </p:cNvSpPr>
              <p:nvPr/>
            </p:nvSpPr>
            <p:spPr bwMode="auto">
              <a:xfrm>
                <a:off x="1815" y="2818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70" name="Oval 24"/>
              <p:cNvSpPr>
                <a:spLocks noChangeArrowheads="1"/>
              </p:cNvSpPr>
              <p:nvPr/>
            </p:nvSpPr>
            <p:spPr bwMode="auto">
              <a:xfrm>
                <a:off x="1833" y="2836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71" name="Oval 25"/>
              <p:cNvSpPr>
                <a:spLocks noChangeArrowheads="1"/>
              </p:cNvSpPr>
              <p:nvPr/>
            </p:nvSpPr>
            <p:spPr bwMode="auto">
              <a:xfrm>
                <a:off x="2198" y="282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72" name="Oval 26"/>
              <p:cNvSpPr>
                <a:spLocks noChangeArrowheads="1"/>
              </p:cNvSpPr>
              <p:nvPr/>
            </p:nvSpPr>
            <p:spPr bwMode="auto">
              <a:xfrm>
                <a:off x="2216" y="284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73" name="Oval 27"/>
              <p:cNvSpPr>
                <a:spLocks noChangeArrowheads="1"/>
              </p:cNvSpPr>
              <p:nvPr/>
            </p:nvSpPr>
            <p:spPr bwMode="auto">
              <a:xfrm>
                <a:off x="2626" y="2820"/>
                <a:ext cx="68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74" name="Oval 28"/>
              <p:cNvSpPr>
                <a:spLocks noChangeArrowheads="1"/>
              </p:cNvSpPr>
              <p:nvPr/>
            </p:nvSpPr>
            <p:spPr bwMode="auto">
              <a:xfrm>
                <a:off x="2644" y="2837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75" name="Freeform 29"/>
              <p:cNvSpPr>
                <a:spLocks/>
              </p:cNvSpPr>
              <p:nvPr/>
            </p:nvSpPr>
            <p:spPr bwMode="auto">
              <a:xfrm>
                <a:off x="2992" y="2471"/>
                <a:ext cx="382" cy="415"/>
              </a:xfrm>
              <a:custGeom>
                <a:avLst/>
                <a:gdLst>
                  <a:gd name="T0" fmla="*/ 0 w 453"/>
                  <a:gd name="T1" fmla="*/ 0 h 554"/>
                  <a:gd name="T2" fmla="*/ 148 w 453"/>
                  <a:gd name="T3" fmla="*/ 0 h 554"/>
                  <a:gd name="T4" fmla="*/ 229 w 453"/>
                  <a:gd name="T5" fmla="*/ 175 h 554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554"/>
                  <a:gd name="T11" fmla="*/ 453 w 453"/>
                  <a:gd name="T12" fmla="*/ 554 h 5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554">
                    <a:moveTo>
                      <a:pt x="0" y="0"/>
                    </a:moveTo>
                    <a:lnTo>
                      <a:pt x="293" y="0"/>
                    </a:lnTo>
                    <a:lnTo>
                      <a:pt x="453" y="55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76" name="Oval 30"/>
              <p:cNvSpPr>
                <a:spLocks noChangeArrowheads="1"/>
              </p:cNvSpPr>
              <p:nvPr/>
            </p:nvSpPr>
            <p:spPr bwMode="auto">
              <a:xfrm>
                <a:off x="2926" y="2605"/>
                <a:ext cx="242" cy="206"/>
              </a:xfrm>
              <a:prstGeom prst="ellipse">
                <a:avLst/>
              </a:prstGeom>
              <a:solidFill>
                <a:srgbClr val="96969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77" name="Oval 31"/>
              <p:cNvSpPr>
                <a:spLocks noChangeArrowheads="1"/>
              </p:cNvSpPr>
              <p:nvPr/>
            </p:nvSpPr>
            <p:spPr bwMode="auto">
              <a:xfrm>
                <a:off x="3002" y="2673"/>
                <a:ext cx="88" cy="7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78" name="Freeform 32"/>
              <p:cNvSpPr>
                <a:spLocks/>
              </p:cNvSpPr>
              <p:nvPr/>
            </p:nvSpPr>
            <p:spPr bwMode="auto">
              <a:xfrm>
                <a:off x="2979" y="2615"/>
                <a:ext cx="63" cy="62"/>
              </a:xfrm>
              <a:custGeom>
                <a:avLst/>
                <a:gdLst>
                  <a:gd name="T0" fmla="*/ 0 w 156"/>
                  <a:gd name="T1" fmla="*/ 1 h 177"/>
                  <a:gd name="T2" fmla="*/ 3 w 156"/>
                  <a:gd name="T3" fmla="*/ 3 h 177"/>
                  <a:gd name="T4" fmla="*/ 4 w 156"/>
                  <a:gd name="T5" fmla="*/ 2 h 177"/>
                  <a:gd name="T6" fmla="*/ 4 w 156"/>
                  <a:gd name="T7" fmla="*/ 0 h 177"/>
                  <a:gd name="T8" fmla="*/ 3 w 156"/>
                  <a:gd name="T9" fmla="*/ 0 h 177"/>
                  <a:gd name="T10" fmla="*/ 2 w 156"/>
                  <a:gd name="T11" fmla="*/ 0 h 177"/>
                  <a:gd name="T12" fmla="*/ 1 w 156"/>
                  <a:gd name="T13" fmla="*/ 1 h 177"/>
                  <a:gd name="T14" fmla="*/ 0 w 156"/>
                  <a:gd name="T15" fmla="*/ 1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177"/>
                  <a:gd name="T26" fmla="*/ 156 w 156"/>
                  <a:gd name="T27" fmla="*/ 177 h 1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177">
                    <a:moveTo>
                      <a:pt x="0" y="63"/>
                    </a:moveTo>
                    <a:lnTo>
                      <a:pt x="119" y="177"/>
                    </a:lnTo>
                    <a:lnTo>
                      <a:pt x="141" y="168"/>
                    </a:lnTo>
                    <a:lnTo>
                      <a:pt x="156" y="0"/>
                    </a:lnTo>
                    <a:lnTo>
                      <a:pt x="110" y="7"/>
                    </a:lnTo>
                    <a:lnTo>
                      <a:pt x="72" y="21"/>
                    </a:lnTo>
                    <a:lnTo>
                      <a:pt x="35" y="3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79" name="Freeform 33"/>
              <p:cNvSpPr>
                <a:spLocks/>
              </p:cNvSpPr>
              <p:nvPr/>
            </p:nvSpPr>
            <p:spPr bwMode="auto">
              <a:xfrm>
                <a:off x="3052" y="2616"/>
                <a:ext cx="64" cy="61"/>
              </a:xfrm>
              <a:custGeom>
                <a:avLst/>
                <a:gdLst>
                  <a:gd name="T0" fmla="*/ 0 w 159"/>
                  <a:gd name="T1" fmla="*/ 0 h 175"/>
                  <a:gd name="T2" fmla="*/ 0 w 159"/>
                  <a:gd name="T3" fmla="*/ 2 h 175"/>
                  <a:gd name="T4" fmla="*/ 1 w 159"/>
                  <a:gd name="T5" fmla="*/ 2 h 175"/>
                  <a:gd name="T6" fmla="*/ 4 w 159"/>
                  <a:gd name="T7" fmla="*/ 1 h 175"/>
                  <a:gd name="T8" fmla="*/ 3 w 159"/>
                  <a:gd name="T9" fmla="*/ 1 h 175"/>
                  <a:gd name="T10" fmla="*/ 2 w 159"/>
                  <a:gd name="T11" fmla="*/ 0 h 175"/>
                  <a:gd name="T12" fmla="*/ 1 w 159"/>
                  <a:gd name="T13" fmla="*/ 0 h 175"/>
                  <a:gd name="T14" fmla="*/ 0 w 159"/>
                  <a:gd name="T15" fmla="*/ 0 h 1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"/>
                  <a:gd name="T25" fmla="*/ 0 h 175"/>
                  <a:gd name="T26" fmla="*/ 159 w 159"/>
                  <a:gd name="T27" fmla="*/ 175 h 1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" h="175">
                    <a:moveTo>
                      <a:pt x="0" y="0"/>
                    </a:moveTo>
                    <a:lnTo>
                      <a:pt x="11" y="165"/>
                    </a:lnTo>
                    <a:lnTo>
                      <a:pt x="41" y="175"/>
                    </a:lnTo>
                    <a:lnTo>
                      <a:pt x="159" y="63"/>
                    </a:lnTo>
                    <a:lnTo>
                      <a:pt x="131" y="39"/>
                    </a:lnTo>
                    <a:lnTo>
                      <a:pt x="87" y="1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80" name="Freeform 34"/>
              <p:cNvSpPr>
                <a:spLocks/>
              </p:cNvSpPr>
              <p:nvPr/>
            </p:nvSpPr>
            <p:spPr bwMode="auto">
              <a:xfrm>
                <a:off x="2940" y="2646"/>
                <a:ext cx="68" cy="61"/>
              </a:xfrm>
              <a:custGeom>
                <a:avLst/>
                <a:gdLst>
                  <a:gd name="T0" fmla="*/ 2 w 168"/>
                  <a:gd name="T1" fmla="*/ 0 h 174"/>
                  <a:gd name="T2" fmla="*/ 4 w 168"/>
                  <a:gd name="T3" fmla="*/ 2 h 174"/>
                  <a:gd name="T4" fmla="*/ 4 w 168"/>
                  <a:gd name="T5" fmla="*/ 2 h 174"/>
                  <a:gd name="T6" fmla="*/ 0 w 168"/>
                  <a:gd name="T7" fmla="*/ 2 h 174"/>
                  <a:gd name="T8" fmla="*/ 0 w 168"/>
                  <a:gd name="T9" fmla="*/ 2 h 174"/>
                  <a:gd name="T10" fmla="*/ 0 w 168"/>
                  <a:gd name="T11" fmla="*/ 1 h 174"/>
                  <a:gd name="T12" fmla="*/ 1 w 168"/>
                  <a:gd name="T13" fmla="*/ 1 h 174"/>
                  <a:gd name="T14" fmla="*/ 2 w 168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8"/>
                  <a:gd name="T25" fmla="*/ 0 h 174"/>
                  <a:gd name="T26" fmla="*/ 168 w 168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8" h="174">
                    <a:moveTo>
                      <a:pt x="66" y="0"/>
                    </a:moveTo>
                    <a:lnTo>
                      <a:pt x="168" y="127"/>
                    </a:lnTo>
                    <a:lnTo>
                      <a:pt x="153" y="165"/>
                    </a:lnTo>
                    <a:lnTo>
                      <a:pt x="0" y="174"/>
                    </a:lnTo>
                    <a:lnTo>
                      <a:pt x="0" y="141"/>
                    </a:lnTo>
                    <a:lnTo>
                      <a:pt x="15" y="84"/>
                    </a:lnTo>
                    <a:lnTo>
                      <a:pt x="39" y="4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81" name="Freeform 35"/>
              <p:cNvSpPr>
                <a:spLocks/>
              </p:cNvSpPr>
              <p:nvPr/>
            </p:nvSpPr>
            <p:spPr bwMode="auto">
              <a:xfrm>
                <a:off x="2940" y="2719"/>
                <a:ext cx="69" cy="52"/>
              </a:xfrm>
              <a:custGeom>
                <a:avLst/>
                <a:gdLst>
                  <a:gd name="T0" fmla="*/ 0 w 172"/>
                  <a:gd name="T1" fmla="*/ 0 h 151"/>
                  <a:gd name="T2" fmla="*/ 4 w 172"/>
                  <a:gd name="T3" fmla="*/ 0 h 151"/>
                  <a:gd name="T4" fmla="*/ 4 w 172"/>
                  <a:gd name="T5" fmla="*/ 0 h 151"/>
                  <a:gd name="T6" fmla="*/ 2 w 172"/>
                  <a:gd name="T7" fmla="*/ 2 h 151"/>
                  <a:gd name="T8" fmla="*/ 2 w 172"/>
                  <a:gd name="T9" fmla="*/ 2 h 151"/>
                  <a:gd name="T10" fmla="*/ 1 w 172"/>
                  <a:gd name="T11" fmla="*/ 1 h 151"/>
                  <a:gd name="T12" fmla="*/ 0 w 172"/>
                  <a:gd name="T13" fmla="*/ 1 h 151"/>
                  <a:gd name="T14" fmla="*/ 0 w 172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2"/>
                  <a:gd name="T25" fmla="*/ 0 h 151"/>
                  <a:gd name="T26" fmla="*/ 172 w 172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2" h="151">
                    <a:moveTo>
                      <a:pt x="0" y="0"/>
                    </a:moveTo>
                    <a:lnTo>
                      <a:pt x="162" y="3"/>
                    </a:lnTo>
                    <a:lnTo>
                      <a:pt x="172" y="28"/>
                    </a:lnTo>
                    <a:lnTo>
                      <a:pt x="81" y="151"/>
                    </a:lnTo>
                    <a:lnTo>
                      <a:pt x="54" y="129"/>
                    </a:lnTo>
                    <a:lnTo>
                      <a:pt x="31" y="87"/>
                    </a:lnTo>
                    <a:lnTo>
                      <a:pt x="13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82" name="Freeform 36"/>
              <p:cNvSpPr>
                <a:spLocks/>
              </p:cNvSpPr>
              <p:nvPr/>
            </p:nvSpPr>
            <p:spPr bwMode="auto">
              <a:xfrm>
                <a:off x="2978" y="2745"/>
                <a:ext cx="62" cy="54"/>
              </a:xfrm>
              <a:custGeom>
                <a:avLst/>
                <a:gdLst>
                  <a:gd name="T0" fmla="*/ 0 w 154"/>
                  <a:gd name="T1" fmla="*/ 1 h 158"/>
                  <a:gd name="T2" fmla="*/ 3 w 154"/>
                  <a:gd name="T3" fmla="*/ 0 h 158"/>
                  <a:gd name="T4" fmla="*/ 4 w 154"/>
                  <a:gd name="T5" fmla="*/ 0 h 158"/>
                  <a:gd name="T6" fmla="*/ 4 w 154"/>
                  <a:gd name="T7" fmla="*/ 2 h 158"/>
                  <a:gd name="T8" fmla="*/ 3 w 154"/>
                  <a:gd name="T9" fmla="*/ 2 h 158"/>
                  <a:gd name="T10" fmla="*/ 2 w 154"/>
                  <a:gd name="T11" fmla="*/ 2 h 158"/>
                  <a:gd name="T12" fmla="*/ 1 w 154"/>
                  <a:gd name="T13" fmla="*/ 2 h 158"/>
                  <a:gd name="T14" fmla="*/ 0 w 154"/>
                  <a:gd name="T15" fmla="*/ 1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4"/>
                  <a:gd name="T25" fmla="*/ 0 h 158"/>
                  <a:gd name="T26" fmla="*/ 154 w 154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4" h="158">
                    <a:moveTo>
                      <a:pt x="0" y="96"/>
                    </a:moveTo>
                    <a:lnTo>
                      <a:pt x="117" y="0"/>
                    </a:lnTo>
                    <a:lnTo>
                      <a:pt x="142" y="6"/>
                    </a:lnTo>
                    <a:lnTo>
                      <a:pt x="154" y="158"/>
                    </a:lnTo>
                    <a:lnTo>
                      <a:pt x="117" y="153"/>
                    </a:lnTo>
                    <a:lnTo>
                      <a:pt x="81" y="144"/>
                    </a:lnTo>
                    <a:lnTo>
                      <a:pt x="43" y="12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83" name="Freeform 37"/>
              <p:cNvSpPr>
                <a:spLocks/>
              </p:cNvSpPr>
              <p:nvPr/>
            </p:nvSpPr>
            <p:spPr bwMode="auto">
              <a:xfrm>
                <a:off x="3052" y="2743"/>
                <a:ext cx="56" cy="57"/>
              </a:xfrm>
              <a:custGeom>
                <a:avLst/>
                <a:gdLst>
                  <a:gd name="T0" fmla="*/ 0 w 141"/>
                  <a:gd name="T1" fmla="*/ 2 h 164"/>
                  <a:gd name="T2" fmla="*/ 0 w 141"/>
                  <a:gd name="T3" fmla="*/ 0 h 164"/>
                  <a:gd name="T4" fmla="*/ 1 w 141"/>
                  <a:gd name="T5" fmla="*/ 0 h 164"/>
                  <a:gd name="T6" fmla="*/ 4 w 141"/>
                  <a:gd name="T7" fmla="*/ 2 h 164"/>
                  <a:gd name="T8" fmla="*/ 3 w 141"/>
                  <a:gd name="T9" fmla="*/ 2 h 164"/>
                  <a:gd name="T10" fmla="*/ 2 w 141"/>
                  <a:gd name="T11" fmla="*/ 2 h 164"/>
                  <a:gd name="T12" fmla="*/ 1 w 141"/>
                  <a:gd name="T13" fmla="*/ 2 h 164"/>
                  <a:gd name="T14" fmla="*/ 0 w 141"/>
                  <a:gd name="T15" fmla="*/ 2 h 164"/>
                  <a:gd name="T16" fmla="*/ 0 w 141"/>
                  <a:gd name="T17" fmla="*/ 2 h 1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1"/>
                  <a:gd name="T28" fmla="*/ 0 h 164"/>
                  <a:gd name="T29" fmla="*/ 141 w 141"/>
                  <a:gd name="T30" fmla="*/ 164 h 1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1" h="164">
                    <a:moveTo>
                      <a:pt x="0" y="164"/>
                    </a:moveTo>
                    <a:lnTo>
                      <a:pt x="7" y="11"/>
                    </a:lnTo>
                    <a:lnTo>
                      <a:pt x="36" y="0"/>
                    </a:lnTo>
                    <a:lnTo>
                      <a:pt x="141" y="110"/>
                    </a:lnTo>
                    <a:lnTo>
                      <a:pt x="112" y="132"/>
                    </a:lnTo>
                    <a:lnTo>
                      <a:pt x="84" y="144"/>
                    </a:lnTo>
                    <a:lnTo>
                      <a:pt x="49" y="155"/>
                    </a:lnTo>
                    <a:lnTo>
                      <a:pt x="19" y="161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84" name="Freeform 38"/>
              <p:cNvSpPr>
                <a:spLocks/>
              </p:cNvSpPr>
              <p:nvPr/>
            </p:nvSpPr>
            <p:spPr bwMode="auto">
              <a:xfrm>
                <a:off x="3084" y="2646"/>
                <a:ext cx="68" cy="60"/>
              </a:xfrm>
              <a:custGeom>
                <a:avLst/>
                <a:gdLst>
                  <a:gd name="T0" fmla="*/ 2 w 171"/>
                  <a:gd name="T1" fmla="*/ 0 h 172"/>
                  <a:gd name="T2" fmla="*/ 0 w 171"/>
                  <a:gd name="T3" fmla="*/ 2 h 172"/>
                  <a:gd name="T4" fmla="*/ 0 w 171"/>
                  <a:gd name="T5" fmla="*/ 2 h 172"/>
                  <a:gd name="T6" fmla="*/ 4 w 171"/>
                  <a:gd name="T7" fmla="*/ 2 h 172"/>
                  <a:gd name="T8" fmla="*/ 4 w 171"/>
                  <a:gd name="T9" fmla="*/ 2 h 172"/>
                  <a:gd name="T10" fmla="*/ 4 w 171"/>
                  <a:gd name="T11" fmla="*/ 1 h 172"/>
                  <a:gd name="T12" fmla="*/ 4 w 171"/>
                  <a:gd name="T13" fmla="*/ 1 h 172"/>
                  <a:gd name="T14" fmla="*/ 3 w 171"/>
                  <a:gd name="T15" fmla="*/ 0 h 172"/>
                  <a:gd name="T16" fmla="*/ 2 w 171"/>
                  <a:gd name="T17" fmla="*/ 0 h 1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1"/>
                  <a:gd name="T28" fmla="*/ 0 h 172"/>
                  <a:gd name="T29" fmla="*/ 171 w 171"/>
                  <a:gd name="T30" fmla="*/ 172 h 1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1" h="172">
                    <a:moveTo>
                      <a:pt x="103" y="0"/>
                    </a:moveTo>
                    <a:lnTo>
                      <a:pt x="0" y="121"/>
                    </a:lnTo>
                    <a:lnTo>
                      <a:pt x="13" y="163"/>
                    </a:lnTo>
                    <a:lnTo>
                      <a:pt x="171" y="172"/>
                    </a:lnTo>
                    <a:lnTo>
                      <a:pt x="168" y="126"/>
                    </a:lnTo>
                    <a:lnTo>
                      <a:pt x="157" y="84"/>
                    </a:lnTo>
                    <a:lnTo>
                      <a:pt x="142" y="54"/>
                    </a:lnTo>
                    <a:lnTo>
                      <a:pt x="124" y="2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85" name="Freeform 39"/>
              <p:cNvSpPr>
                <a:spLocks/>
              </p:cNvSpPr>
              <p:nvPr/>
            </p:nvSpPr>
            <p:spPr bwMode="auto">
              <a:xfrm>
                <a:off x="3082" y="2718"/>
                <a:ext cx="70" cy="58"/>
              </a:xfrm>
              <a:custGeom>
                <a:avLst/>
                <a:gdLst>
                  <a:gd name="T0" fmla="*/ 2 w 177"/>
                  <a:gd name="T1" fmla="*/ 2 h 168"/>
                  <a:gd name="T2" fmla="*/ 0 w 177"/>
                  <a:gd name="T3" fmla="*/ 1 h 168"/>
                  <a:gd name="T4" fmla="*/ 0 w 177"/>
                  <a:gd name="T5" fmla="*/ 0 h 168"/>
                  <a:gd name="T6" fmla="*/ 4 w 177"/>
                  <a:gd name="T7" fmla="*/ 0 h 168"/>
                  <a:gd name="T8" fmla="*/ 4 w 177"/>
                  <a:gd name="T9" fmla="*/ 0 h 168"/>
                  <a:gd name="T10" fmla="*/ 4 w 177"/>
                  <a:gd name="T11" fmla="*/ 1 h 168"/>
                  <a:gd name="T12" fmla="*/ 3 w 177"/>
                  <a:gd name="T13" fmla="*/ 2 h 168"/>
                  <a:gd name="T14" fmla="*/ 3 w 177"/>
                  <a:gd name="T15" fmla="*/ 2 h 168"/>
                  <a:gd name="T16" fmla="*/ 2 w 177"/>
                  <a:gd name="T17" fmla="*/ 2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"/>
                  <a:gd name="T28" fmla="*/ 0 h 168"/>
                  <a:gd name="T29" fmla="*/ 177 w 177"/>
                  <a:gd name="T30" fmla="*/ 168 h 1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" h="168">
                    <a:moveTo>
                      <a:pt x="90" y="168"/>
                    </a:moveTo>
                    <a:lnTo>
                      <a:pt x="0" y="45"/>
                    </a:lnTo>
                    <a:lnTo>
                      <a:pt x="15" y="12"/>
                    </a:lnTo>
                    <a:lnTo>
                      <a:pt x="177" y="0"/>
                    </a:lnTo>
                    <a:lnTo>
                      <a:pt x="171" y="39"/>
                    </a:lnTo>
                    <a:lnTo>
                      <a:pt x="154" y="89"/>
                    </a:lnTo>
                    <a:lnTo>
                      <a:pt x="130" y="128"/>
                    </a:lnTo>
                    <a:lnTo>
                      <a:pt x="106" y="158"/>
                    </a:lnTo>
                    <a:lnTo>
                      <a:pt x="90" y="168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86" name="Oval 40"/>
              <p:cNvSpPr>
                <a:spLocks noChangeArrowheads="1"/>
              </p:cNvSpPr>
              <p:nvPr/>
            </p:nvSpPr>
            <p:spPr bwMode="auto">
              <a:xfrm>
                <a:off x="1401" y="2605"/>
                <a:ext cx="240" cy="206"/>
              </a:xfrm>
              <a:prstGeom prst="ellipse">
                <a:avLst/>
              </a:prstGeom>
              <a:solidFill>
                <a:srgbClr val="96969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87" name="Oval 41"/>
              <p:cNvSpPr>
                <a:spLocks noChangeArrowheads="1"/>
              </p:cNvSpPr>
              <p:nvPr/>
            </p:nvSpPr>
            <p:spPr bwMode="auto">
              <a:xfrm>
                <a:off x="1477" y="2673"/>
                <a:ext cx="86" cy="7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88" name="Freeform 42"/>
              <p:cNvSpPr>
                <a:spLocks/>
              </p:cNvSpPr>
              <p:nvPr/>
            </p:nvSpPr>
            <p:spPr bwMode="auto">
              <a:xfrm>
                <a:off x="1453" y="2615"/>
                <a:ext cx="63" cy="62"/>
              </a:xfrm>
              <a:custGeom>
                <a:avLst/>
                <a:gdLst>
                  <a:gd name="T0" fmla="*/ 0 w 156"/>
                  <a:gd name="T1" fmla="*/ 1 h 177"/>
                  <a:gd name="T2" fmla="*/ 3 w 156"/>
                  <a:gd name="T3" fmla="*/ 3 h 177"/>
                  <a:gd name="T4" fmla="*/ 4 w 156"/>
                  <a:gd name="T5" fmla="*/ 2 h 177"/>
                  <a:gd name="T6" fmla="*/ 4 w 156"/>
                  <a:gd name="T7" fmla="*/ 0 h 177"/>
                  <a:gd name="T8" fmla="*/ 3 w 156"/>
                  <a:gd name="T9" fmla="*/ 0 h 177"/>
                  <a:gd name="T10" fmla="*/ 2 w 156"/>
                  <a:gd name="T11" fmla="*/ 0 h 177"/>
                  <a:gd name="T12" fmla="*/ 1 w 156"/>
                  <a:gd name="T13" fmla="*/ 1 h 177"/>
                  <a:gd name="T14" fmla="*/ 0 w 156"/>
                  <a:gd name="T15" fmla="*/ 1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177"/>
                  <a:gd name="T26" fmla="*/ 156 w 156"/>
                  <a:gd name="T27" fmla="*/ 177 h 1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177">
                    <a:moveTo>
                      <a:pt x="0" y="63"/>
                    </a:moveTo>
                    <a:lnTo>
                      <a:pt x="119" y="177"/>
                    </a:lnTo>
                    <a:lnTo>
                      <a:pt x="141" y="168"/>
                    </a:lnTo>
                    <a:lnTo>
                      <a:pt x="156" y="0"/>
                    </a:lnTo>
                    <a:lnTo>
                      <a:pt x="110" y="7"/>
                    </a:lnTo>
                    <a:lnTo>
                      <a:pt x="72" y="21"/>
                    </a:lnTo>
                    <a:lnTo>
                      <a:pt x="35" y="3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89" name="Freeform 43"/>
              <p:cNvSpPr>
                <a:spLocks/>
              </p:cNvSpPr>
              <p:nvPr/>
            </p:nvSpPr>
            <p:spPr bwMode="auto">
              <a:xfrm>
                <a:off x="1526" y="2616"/>
                <a:ext cx="63" cy="61"/>
              </a:xfrm>
              <a:custGeom>
                <a:avLst/>
                <a:gdLst>
                  <a:gd name="T0" fmla="*/ 0 w 159"/>
                  <a:gd name="T1" fmla="*/ 0 h 175"/>
                  <a:gd name="T2" fmla="*/ 0 w 159"/>
                  <a:gd name="T3" fmla="*/ 2 h 175"/>
                  <a:gd name="T4" fmla="*/ 1 w 159"/>
                  <a:gd name="T5" fmla="*/ 2 h 175"/>
                  <a:gd name="T6" fmla="*/ 4 w 159"/>
                  <a:gd name="T7" fmla="*/ 1 h 175"/>
                  <a:gd name="T8" fmla="*/ 3 w 159"/>
                  <a:gd name="T9" fmla="*/ 1 h 175"/>
                  <a:gd name="T10" fmla="*/ 2 w 159"/>
                  <a:gd name="T11" fmla="*/ 0 h 175"/>
                  <a:gd name="T12" fmla="*/ 1 w 159"/>
                  <a:gd name="T13" fmla="*/ 0 h 175"/>
                  <a:gd name="T14" fmla="*/ 0 w 159"/>
                  <a:gd name="T15" fmla="*/ 0 h 1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"/>
                  <a:gd name="T25" fmla="*/ 0 h 175"/>
                  <a:gd name="T26" fmla="*/ 159 w 159"/>
                  <a:gd name="T27" fmla="*/ 175 h 1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" h="175">
                    <a:moveTo>
                      <a:pt x="0" y="0"/>
                    </a:moveTo>
                    <a:lnTo>
                      <a:pt x="11" y="165"/>
                    </a:lnTo>
                    <a:lnTo>
                      <a:pt x="41" y="175"/>
                    </a:lnTo>
                    <a:lnTo>
                      <a:pt x="159" y="63"/>
                    </a:lnTo>
                    <a:lnTo>
                      <a:pt x="131" y="39"/>
                    </a:lnTo>
                    <a:lnTo>
                      <a:pt x="87" y="1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90" name="Freeform 44"/>
              <p:cNvSpPr>
                <a:spLocks/>
              </p:cNvSpPr>
              <p:nvPr/>
            </p:nvSpPr>
            <p:spPr bwMode="auto">
              <a:xfrm>
                <a:off x="1415" y="2646"/>
                <a:ext cx="67" cy="61"/>
              </a:xfrm>
              <a:custGeom>
                <a:avLst/>
                <a:gdLst>
                  <a:gd name="T0" fmla="*/ 2 w 168"/>
                  <a:gd name="T1" fmla="*/ 0 h 174"/>
                  <a:gd name="T2" fmla="*/ 4 w 168"/>
                  <a:gd name="T3" fmla="*/ 2 h 174"/>
                  <a:gd name="T4" fmla="*/ 4 w 168"/>
                  <a:gd name="T5" fmla="*/ 2 h 174"/>
                  <a:gd name="T6" fmla="*/ 0 w 168"/>
                  <a:gd name="T7" fmla="*/ 2 h 174"/>
                  <a:gd name="T8" fmla="*/ 0 w 168"/>
                  <a:gd name="T9" fmla="*/ 2 h 174"/>
                  <a:gd name="T10" fmla="*/ 0 w 168"/>
                  <a:gd name="T11" fmla="*/ 1 h 174"/>
                  <a:gd name="T12" fmla="*/ 1 w 168"/>
                  <a:gd name="T13" fmla="*/ 1 h 174"/>
                  <a:gd name="T14" fmla="*/ 2 w 168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8"/>
                  <a:gd name="T25" fmla="*/ 0 h 174"/>
                  <a:gd name="T26" fmla="*/ 168 w 168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8" h="174">
                    <a:moveTo>
                      <a:pt x="66" y="0"/>
                    </a:moveTo>
                    <a:lnTo>
                      <a:pt x="168" y="127"/>
                    </a:lnTo>
                    <a:lnTo>
                      <a:pt x="153" y="165"/>
                    </a:lnTo>
                    <a:lnTo>
                      <a:pt x="0" y="174"/>
                    </a:lnTo>
                    <a:lnTo>
                      <a:pt x="0" y="141"/>
                    </a:lnTo>
                    <a:lnTo>
                      <a:pt x="15" y="84"/>
                    </a:lnTo>
                    <a:lnTo>
                      <a:pt x="39" y="4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91" name="Freeform 45"/>
              <p:cNvSpPr>
                <a:spLocks/>
              </p:cNvSpPr>
              <p:nvPr/>
            </p:nvSpPr>
            <p:spPr bwMode="auto">
              <a:xfrm>
                <a:off x="1415" y="2719"/>
                <a:ext cx="69" cy="52"/>
              </a:xfrm>
              <a:custGeom>
                <a:avLst/>
                <a:gdLst>
                  <a:gd name="T0" fmla="*/ 0 w 172"/>
                  <a:gd name="T1" fmla="*/ 0 h 151"/>
                  <a:gd name="T2" fmla="*/ 4 w 172"/>
                  <a:gd name="T3" fmla="*/ 0 h 151"/>
                  <a:gd name="T4" fmla="*/ 4 w 172"/>
                  <a:gd name="T5" fmla="*/ 0 h 151"/>
                  <a:gd name="T6" fmla="*/ 2 w 172"/>
                  <a:gd name="T7" fmla="*/ 2 h 151"/>
                  <a:gd name="T8" fmla="*/ 2 w 172"/>
                  <a:gd name="T9" fmla="*/ 2 h 151"/>
                  <a:gd name="T10" fmla="*/ 1 w 172"/>
                  <a:gd name="T11" fmla="*/ 1 h 151"/>
                  <a:gd name="T12" fmla="*/ 0 w 172"/>
                  <a:gd name="T13" fmla="*/ 1 h 151"/>
                  <a:gd name="T14" fmla="*/ 0 w 172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2"/>
                  <a:gd name="T25" fmla="*/ 0 h 151"/>
                  <a:gd name="T26" fmla="*/ 172 w 172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2" h="151">
                    <a:moveTo>
                      <a:pt x="0" y="0"/>
                    </a:moveTo>
                    <a:lnTo>
                      <a:pt x="162" y="3"/>
                    </a:lnTo>
                    <a:lnTo>
                      <a:pt x="172" y="28"/>
                    </a:lnTo>
                    <a:lnTo>
                      <a:pt x="81" y="151"/>
                    </a:lnTo>
                    <a:lnTo>
                      <a:pt x="54" y="129"/>
                    </a:lnTo>
                    <a:lnTo>
                      <a:pt x="31" y="87"/>
                    </a:lnTo>
                    <a:lnTo>
                      <a:pt x="13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92" name="Freeform 46"/>
              <p:cNvSpPr>
                <a:spLocks/>
              </p:cNvSpPr>
              <p:nvPr/>
            </p:nvSpPr>
            <p:spPr bwMode="auto">
              <a:xfrm>
                <a:off x="1453" y="2745"/>
                <a:ext cx="61" cy="54"/>
              </a:xfrm>
              <a:custGeom>
                <a:avLst/>
                <a:gdLst>
                  <a:gd name="T0" fmla="*/ 0 w 154"/>
                  <a:gd name="T1" fmla="*/ 1 h 158"/>
                  <a:gd name="T2" fmla="*/ 3 w 154"/>
                  <a:gd name="T3" fmla="*/ 0 h 158"/>
                  <a:gd name="T4" fmla="*/ 4 w 154"/>
                  <a:gd name="T5" fmla="*/ 0 h 158"/>
                  <a:gd name="T6" fmla="*/ 4 w 154"/>
                  <a:gd name="T7" fmla="*/ 2 h 158"/>
                  <a:gd name="T8" fmla="*/ 3 w 154"/>
                  <a:gd name="T9" fmla="*/ 2 h 158"/>
                  <a:gd name="T10" fmla="*/ 2 w 154"/>
                  <a:gd name="T11" fmla="*/ 2 h 158"/>
                  <a:gd name="T12" fmla="*/ 1 w 154"/>
                  <a:gd name="T13" fmla="*/ 2 h 158"/>
                  <a:gd name="T14" fmla="*/ 0 w 154"/>
                  <a:gd name="T15" fmla="*/ 1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4"/>
                  <a:gd name="T25" fmla="*/ 0 h 158"/>
                  <a:gd name="T26" fmla="*/ 154 w 154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4" h="158">
                    <a:moveTo>
                      <a:pt x="0" y="96"/>
                    </a:moveTo>
                    <a:lnTo>
                      <a:pt x="117" y="0"/>
                    </a:lnTo>
                    <a:lnTo>
                      <a:pt x="142" y="6"/>
                    </a:lnTo>
                    <a:lnTo>
                      <a:pt x="154" y="158"/>
                    </a:lnTo>
                    <a:lnTo>
                      <a:pt x="117" y="153"/>
                    </a:lnTo>
                    <a:lnTo>
                      <a:pt x="81" y="144"/>
                    </a:lnTo>
                    <a:lnTo>
                      <a:pt x="43" y="12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93" name="Freeform 47"/>
              <p:cNvSpPr>
                <a:spLocks/>
              </p:cNvSpPr>
              <p:nvPr/>
            </p:nvSpPr>
            <p:spPr bwMode="auto">
              <a:xfrm>
                <a:off x="1526" y="2743"/>
                <a:ext cx="56" cy="57"/>
              </a:xfrm>
              <a:custGeom>
                <a:avLst/>
                <a:gdLst>
                  <a:gd name="T0" fmla="*/ 0 w 141"/>
                  <a:gd name="T1" fmla="*/ 2 h 164"/>
                  <a:gd name="T2" fmla="*/ 0 w 141"/>
                  <a:gd name="T3" fmla="*/ 0 h 164"/>
                  <a:gd name="T4" fmla="*/ 1 w 141"/>
                  <a:gd name="T5" fmla="*/ 0 h 164"/>
                  <a:gd name="T6" fmla="*/ 4 w 141"/>
                  <a:gd name="T7" fmla="*/ 2 h 164"/>
                  <a:gd name="T8" fmla="*/ 3 w 141"/>
                  <a:gd name="T9" fmla="*/ 2 h 164"/>
                  <a:gd name="T10" fmla="*/ 2 w 141"/>
                  <a:gd name="T11" fmla="*/ 2 h 164"/>
                  <a:gd name="T12" fmla="*/ 1 w 141"/>
                  <a:gd name="T13" fmla="*/ 2 h 164"/>
                  <a:gd name="T14" fmla="*/ 0 w 141"/>
                  <a:gd name="T15" fmla="*/ 2 h 164"/>
                  <a:gd name="T16" fmla="*/ 0 w 141"/>
                  <a:gd name="T17" fmla="*/ 2 h 1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1"/>
                  <a:gd name="T28" fmla="*/ 0 h 164"/>
                  <a:gd name="T29" fmla="*/ 141 w 141"/>
                  <a:gd name="T30" fmla="*/ 164 h 1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1" h="164">
                    <a:moveTo>
                      <a:pt x="0" y="164"/>
                    </a:moveTo>
                    <a:lnTo>
                      <a:pt x="7" y="11"/>
                    </a:lnTo>
                    <a:lnTo>
                      <a:pt x="36" y="0"/>
                    </a:lnTo>
                    <a:lnTo>
                      <a:pt x="141" y="110"/>
                    </a:lnTo>
                    <a:lnTo>
                      <a:pt x="112" y="132"/>
                    </a:lnTo>
                    <a:lnTo>
                      <a:pt x="84" y="144"/>
                    </a:lnTo>
                    <a:lnTo>
                      <a:pt x="49" y="155"/>
                    </a:lnTo>
                    <a:lnTo>
                      <a:pt x="19" y="161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94" name="Freeform 48"/>
              <p:cNvSpPr>
                <a:spLocks/>
              </p:cNvSpPr>
              <p:nvPr/>
            </p:nvSpPr>
            <p:spPr bwMode="auto">
              <a:xfrm>
                <a:off x="1558" y="2646"/>
                <a:ext cx="68" cy="60"/>
              </a:xfrm>
              <a:custGeom>
                <a:avLst/>
                <a:gdLst>
                  <a:gd name="T0" fmla="*/ 2 w 171"/>
                  <a:gd name="T1" fmla="*/ 0 h 172"/>
                  <a:gd name="T2" fmla="*/ 0 w 171"/>
                  <a:gd name="T3" fmla="*/ 2 h 172"/>
                  <a:gd name="T4" fmla="*/ 0 w 171"/>
                  <a:gd name="T5" fmla="*/ 2 h 172"/>
                  <a:gd name="T6" fmla="*/ 4 w 171"/>
                  <a:gd name="T7" fmla="*/ 2 h 172"/>
                  <a:gd name="T8" fmla="*/ 4 w 171"/>
                  <a:gd name="T9" fmla="*/ 2 h 172"/>
                  <a:gd name="T10" fmla="*/ 4 w 171"/>
                  <a:gd name="T11" fmla="*/ 1 h 172"/>
                  <a:gd name="T12" fmla="*/ 4 w 171"/>
                  <a:gd name="T13" fmla="*/ 1 h 172"/>
                  <a:gd name="T14" fmla="*/ 3 w 171"/>
                  <a:gd name="T15" fmla="*/ 0 h 172"/>
                  <a:gd name="T16" fmla="*/ 2 w 171"/>
                  <a:gd name="T17" fmla="*/ 0 h 1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1"/>
                  <a:gd name="T28" fmla="*/ 0 h 172"/>
                  <a:gd name="T29" fmla="*/ 171 w 171"/>
                  <a:gd name="T30" fmla="*/ 172 h 1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1" h="172">
                    <a:moveTo>
                      <a:pt x="103" y="0"/>
                    </a:moveTo>
                    <a:lnTo>
                      <a:pt x="0" y="121"/>
                    </a:lnTo>
                    <a:lnTo>
                      <a:pt x="13" y="163"/>
                    </a:lnTo>
                    <a:lnTo>
                      <a:pt x="171" y="172"/>
                    </a:lnTo>
                    <a:lnTo>
                      <a:pt x="168" y="126"/>
                    </a:lnTo>
                    <a:lnTo>
                      <a:pt x="157" y="84"/>
                    </a:lnTo>
                    <a:lnTo>
                      <a:pt x="142" y="54"/>
                    </a:lnTo>
                    <a:lnTo>
                      <a:pt x="124" y="2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95" name="Freeform 49"/>
              <p:cNvSpPr>
                <a:spLocks/>
              </p:cNvSpPr>
              <p:nvPr/>
            </p:nvSpPr>
            <p:spPr bwMode="auto">
              <a:xfrm>
                <a:off x="1556" y="2718"/>
                <a:ext cx="70" cy="58"/>
              </a:xfrm>
              <a:custGeom>
                <a:avLst/>
                <a:gdLst>
                  <a:gd name="T0" fmla="*/ 2 w 177"/>
                  <a:gd name="T1" fmla="*/ 2 h 168"/>
                  <a:gd name="T2" fmla="*/ 0 w 177"/>
                  <a:gd name="T3" fmla="*/ 1 h 168"/>
                  <a:gd name="T4" fmla="*/ 0 w 177"/>
                  <a:gd name="T5" fmla="*/ 0 h 168"/>
                  <a:gd name="T6" fmla="*/ 4 w 177"/>
                  <a:gd name="T7" fmla="*/ 0 h 168"/>
                  <a:gd name="T8" fmla="*/ 4 w 177"/>
                  <a:gd name="T9" fmla="*/ 0 h 168"/>
                  <a:gd name="T10" fmla="*/ 4 w 177"/>
                  <a:gd name="T11" fmla="*/ 1 h 168"/>
                  <a:gd name="T12" fmla="*/ 3 w 177"/>
                  <a:gd name="T13" fmla="*/ 2 h 168"/>
                  <a:gd name="T14" fmla="*/ 3 w 177"/>
                  <a:gd name="T15" fmla="*/ 2 h 168"/>
                  <a:gd name="T16" fmla="*/ 2 w 177"/>
                  <a:gd name="T17" fmla="*/ 2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"/>
                  <a:gd name="T28" fmla="*/ 0 h 168"/>
                  <a:gd name="T29" fmla="*/ 177 w 177"/>
                  <a:gd name="T30" fmla="*/ 168 h 1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" h="168">
                    <a:moveTo>
                      <a:pt x="90" y="168"/>
                    </a:moveTo>
                    <a:lnTo>
                      <a:pt x="0" y="45"/>
                    </a:lnTo>
                    <a:lnTo>
                      <a:pt x="15" y="12"/>
                    </a:lnTo>
                    <a:lnTo>
                      <a:pt x="177" y="0"/>
                    </a:lnTo>
                    <a:lnTo>
                      <a:pt x="171" y="39"/>
                    </a:lnTo>
                    <a:lnTo>
                      <a:pt x="154" y="89"/>
                    </a:lnTo>
                    <a:lnTo>
                      <a:pt x="130" y="128"/>
                    </a:lnTo>
                    <a:lnTo>
                      <a:pt x="106" y="158"/>
                    </a:lnTo>
                    <a:lnTo>
                      <a:pt x="90" y="168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grpSp>
            <p:nvGrpSpPr>
              <p:cNvPr id="34096" name="Group 50"/>
              <p:cNvGrpSpPr>
                <a:grpSpLocks/>
              </p:cNvGrpSpPr>
              <p:nvPr/>
            </p:nvGrpSpPr>
            <p:grpSpPr bwMode="auto">
              <a:xfrm>
                <a:off x="2721" y="2652"/>
                <a:ext cx="226" cy="131"/>
                <a:chOff x="3477" y="2984"/>
                <a:chExt cx="444" cy="305"/>
              </a:xfrm>
            </p:grpSpPr>
            <p:sp>
              <p:nvSpPr>
                <p:cNvPr id="65" name="Rectangle 51"/>
                <p:cNvSpPr>
                  <a:spLocks noChangeArrowheads="1"/>
                </p:cNvSpPr>
                <p:nvPr/>
              </p:nvSpPr>
              <p:spPr bwMode="auto">
                <a:xfrm>
                  <a:off x="3477" y="2987"/>
                  <a:ext cx="444" cy="30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cs typeface="+mn-cs"/>
                  </a:endParaRPr>
                </a:p>
              </p:txBody>
            </p:sp>
            <p:sp>
              <p:nvSpPr>
                <p:cNvPr id="34106" name="Rectangle 52"/>
                <p:cNvSpPr>
                  <a:spLocks noChangeArrowheads="1"/>
                </p:cNvSpPr>
                <p:nvPr/>
              </p:nvSpPr>
              <p:spPr bwMode="auto">
                <a:xfrm>
                  <a:off x="3505" y="2986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107" name="Rectangle 53"/>
                <p:cNvSpPr>
                  <a:spLocks noChangeArrowheads="1"/>
                </p:cNvSpPr>
                <p:nvPr/>
              </p:nvSpPr>
              <p:spPr bwMode="auto">
                <a:xfrm>
                  <a:off x="3503" y="3259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108" name="Rectangle 54"/>
                <p:cNvSpPr>
                  <a:spLocks noChangeArrowheads="1"/>
                </p:cNvSpPr>
                <p:nvPr/>
              </p:nvSpPr>
              <p:spPr bwMode="auto">
                <a:xfrm>
                  <a:off x="3507" y="3031"/>
                  <a:ext cx="380" cy="4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109" name="Rectangle 55"/>
                <p:cNvSpPr>
                  <a:spLocks noChangeArrowheads="1"/>
                </p:cNvSpPr>
                <p:nvPr/>
              </p:nvSpPr>
              <p:spPr bwMode="auto">
                <a:xfrm>
                  <a:off x="3503" y="3200"/>
                  <a:ext cx="380" cy="41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110" name="Rectangle 56"/>
                <p:cNvSpPr>
                  <a:spLocks noChangeArrowheads="1"/>
                </p:cNvSpPr>
                <p:nvPr/>
              </p:nvSpPr>
              <p:spPr bwMode="auto">
                <a:xfrm>
                  <a:off x="3507" y="3085"/>
                  <a:ext cx="380" cy="8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34097" name="AutoShape 57"/>
              <p:cNvSpPr>
                <a:spLocks noChangeArrowheads="1"/>
              </p:cNvSpPr>
              <p:nvPr/>
            </p:nvSpPr>
            <p:spPr bwMode="auto">
              <a:xfrm flipH="1" flipV="1">
                <a:off x="2678" y="2653"/>
                <a:ext cx="37" cy="128"/>
              </a:xfrm>
              <a:prstGeom prst="flowChartDelay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4098" name="Group 58"/>
              <p:cNvGrpSpPr>
                <a:grpSpLocks/>
              </p:cNvGrpSpPr>
              <p:nvPr/>
            </p:nvGrpSpPr>
            <p:grpSpPr bwMode="auto">
              <a:xfrm>
                <a:off x="2954" y="2637"/>
                <a:ext cx="129" cy="159"/>
                <a:chOff x="3477" y="2984"/>
                <a:chExt cx="444" cy="305"/>
              </a:xfrm>
            </p:grpSpPr>
            <p:sp>
              <p:nvSpPr>
                <p:cNvPr id="59" name="Rectangle 59"/>
                <p:cNvSpPr>
                  <a:spLocks noChangeArrowheads="1"/>
                </p:cNvSpPr>
                <p:nvPr/>
              </p:nvSpPr>
              <p:spPr bwMode="auto">
                <a:xfrm>
                  <a:off x="3477" y="2982"/>
                  <a:ext cx="440" cy="30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cs typeface="+mn-cs"/>
                  </a:endParaRPr>
                </a:p>
              </p:txBody>
            </p:sp>
            <p:sp>
              <p:nvSpPr>
                <p:cNvPr id="34100" name="Rectangle 60"/>
                <p:cNvSpPr>
                  <a:spLocks noChangeArrowheads="1"/>
                </p:cNvSpPr>
                <p:nvPr/>
              </p:nvSpPr>
              <p:spPr bwMode="auto">
                <a:xfrm>
                  <a:off x="3505" y="2986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101" name="Rectangle 61"/>
                <p:cNvSpPr>
                  <a:spLocks noChangeArrowheads="1"/>
                </p:cNvSpPr>
                <p:nvPr/>
              </p:nvSpPr>
              <p:spPr bwMode="auto">
                <a:xfrm>
                  <a:off x="3503" y="3259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102" name="Rectangle 62"/>
                <p:cNvSpPr>
                  <a:spLocks noChangeArrowheads="1"/>
                </p:cNvSpPr>
                <p:nvPr/>
              </p:nvSpPr>
              <p:spPr bwMode="auto">
                <a:xfrm>
                  <a:off x="3507" y="3031"/>
                  <a:ext cx="380" cy="4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103" name="Rectangle 63"/>
                <p:cNvSpPr>
                  <a:spLocks noChangeArrowheads="1"/>
                </p:cNvSpPr>
                <p:nvPr/>
              </p:nvSpPr>
              <p:spPr bwMode="auto">
                <a:xfrm>
                  <a:off x="3503" y="3200"/>
                  <a:ext cx="380" cy="41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104" name="Rectangle 64"/>
                <p:cNvSpPr>
                  <a:spLocks noChangeArrowheads="1"/>
                </p:cNvSpPr>
                <p:nvPr/>
              </p:nvSpPr>
              <p:spPr bwMode="auto">
                <a:xfrm>
                  <a:off x="3507" y="3085"/>
                  <a:ext cx="380" cy="8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pic>
          <p:nvPicPr>
            <p:cNvPr id="34050" name="Picture 65" descr="standard weight_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" y="918"/>
              <a:ext cx="47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2" name="Group 68"/>
          <p:cNvGrpSpPr>
            <a:grpSpLocks/>
          </p:cNvGrpSpPr>
          <p:nvPr/>
        </p:nvGrpSpPr>
        <p:grpSpPr bwMode="auto">
          <a:xfrm>
            <a:off x="5449888" y="2449513"/>
            <a:ext cx="2195512" cy="1177925"/>
            <a:chOff x="4483" y="1306"/>
            <a:chExt cx="1172" cy="710"/>
          </a:xfrm>
        </p:grpSpPr>
        <p:grpSp>
          <p:nvGrpSpPr>
            <p:cNvPr id="33985" name="Group 69"/>
            <p:cNvGrpSpPr>
              <a:grpSpLocks/>
            </p:cNvGrpSpPr>
            <p:nvPr/>
          </p:nvGrpSpPr>
          <p:grpSpPr bwMode="auto">
            <a:xfrm>
              <a:off x="4483" y="1725"/>
              <a:ext cx="774" cy="291"/>
              <a:chOff x="1398" y="2123"/>
              <a:chExt cx="1976" cy="768"/>
            </a:xfrm>
          </p:grpSpPr>
          <p:sp>
            <p:nvSpPr>
              <p:cNvPr id="33989" name="Freeform 70"/>
              <p:cNvSpPr>
                <a:spLocks/>
              </p:cNvSpPr>
              <p:nvPr/>
            </p:nvSpPr>
            <p:spPr bwMode="auto">
              <a:xfrm>
                <a:off x="1398" y="2603"/>
                <a:ext cx="1774" cy="288"/>
              </a:xfrm>
              <a:custGeom>
                <a:avLst/>
                <a:gdLst>
                  <a:gd name="T0" fmla="*/ 4 w 2110"/>
                  <a:gd name="T1" fmla="*/ 26 h 384"/>
                  <a:gd name="T2" fmla="*/ 13 w 2110"/>
                  <a:gd name="T3" fmla="*/ 18 h 384"/>
                  <a:gd name="T4" fmla="*/ 24 w 2110"/>
                  <a:gd name="T5" fmla="*/ 10 h 384"/>
                  <a:gd name="T6" fmla="*/ 37 w 2110"/>
                  <a:gd name="T7" fmla="*/ 5 h 384"/>
                  <a:gd name="T8" fmla="*/ 49 w 2110"/>
                  <a:gd name="T9" fmla="*/ 2 h 384"/>
                  <a:gd name="T10" fmla="*/ 69 w 2110"/>
                  <a:gd name="T11" fmla="*/ 0 h 384"/>
                  <a:gd name="T12" fmla="*/ 981 w 2110"/>
                  <a:gd name="T13" fmla="*/ 0 h 384"/>
                  <a:gd name="T14" fmla="*/ 1000 w 2110"/>
                  <a:gd name="T15" fmla="*/ 2 h 384"/>
                  <a:gd name="T16" fmla="*/ 1009 w 2110"/>
                  <a:gd name="T17" fmla="*/ 2 h 384"/>
                  <a:gd name="T18" fmla="*/ 1019 w 2110"/>
                  <a:gd name="T19" fmla="*/ 6 h 384"/>
                  <a:gd name="T20" fmla="*/ 1031 w 2110"/>
                  <a:gd name="T21" fmla="*/ 11 h 384"/>
                  <a:gd name="T22" fmla="*/ 1037 w 2110"/>
                  <a:gd name="T23" fmla="*/ 17 h 384"/>
                  <a:gd name="T24" fmla="*/ 1043 w 2110"/>
                  <a:gd name="T25" fmla="*/ 22 h 384"/>
                  <a:gd name="T26" fmla="*/ 1053 w 2110"/>
                  <a:gd name="T27" fmla="*/ 33 h 384"/>
                  <a:gd name="T28" fmla="*/ 1054 w 2110"/>
                  <a:gd name="T29" fmla="*/ 43 h 384"/>
                  <a:gd name="T30" fmla="*/ 1053 w 2110"/>
                  <a:gd name="T31" fmla="*/ 53 h 384"/>
                  <a:gd name="T32" fmla="*/ 1051 w 2110"/>
                  <a:gd name="T33" fmla="*/ 59 h 384"/>
                  <a:gd name="T34" fmla="*/ 1043 w 2110"/>
                  <a:gd name="T35" fmla="*/ 71 h 384"/>
                  <a:gd name="T36" fmla="*/ 1028 w 2110"/>
                  <a:gd name="T37" fmla="*/ 80 h 384"/>
                  <a:gd name="T38" fmla="*/ 1018 w 2110"/>
                  <a:gd name="T39" fmla="*/ 85 h 384"/>
                  <a:gd name="T40" fmla="*/ 1007 w 2110"/>
                  <a:gd name="T41" fmla="*/ 88 h 384"/>
                  <a:gd name="T42" fmla="*/ 764 w 2110"/>
                  <a:gd name="T43" fmla="*/ 120 h 384"/>
                  <a:gd name="T44" fmla="*/ 752 w 2110"/>
                  <a:gd name="T45" fmla="*/ 122 h 384"/>
                  <a:gd name="T46" fmla="*/ 278 w 2110"/>
                  <a:gd name="T47" fmla="*/ 122 h 384"/>
                  <a:gd name="T48" fmla="*/ 264 w 2110"/>
                  <a:gd name="T49" fmla="*/ 121 h 384"/>
                  <a:gd name="T50" fmla="*/ 46 w 2110"/>
                  <a:gd name="T51" fmla="*/ 88 h 384"/>
                  <a:gd name="T52" fmla="*/ 33 w 2110"/>
                  <a:gd name="T53" fmla="*/ 85 h 384"/>
                  <a:gd name="T54" fmla="*/ 24 w 2110"/>
                  <a:gd name="T55" fmla="*/ 79 h 384"/>
                  <a:gd name="T56" fmla="*/ 18 w 2110"/>
                  <a:gd name="T57" fmla="*/ 73 h 384"/>
                  <a:gd name="T58" fmla="*/ 9 w 2110"/>
                  <a:gd name="T59" fmla="*/ 67 h 384"/>
                  <a:gd name="T60" fmla="*/ 3 w 2110"/>
                  <a:gd name="T61" fmla="*/ 56 h 384"/>
                  <a:gd name="T62" fmla="*/ 0 w 2110"/>
                  <a:gd name="T63" fmla="*/ 45 h 384"/>
                  <a:gd name="T64" fmla="*/ 3 w 2110"/>
                  <a:gd name="T65" fmla="*/ 37 h 384"/>
                  <a:gd name="T66" fmla="*/ 4 w 2110"/>
                  <a:gd name="T67" fmla="*/ 26 h 3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10"/>
                  <a:gd name="T103" fmla="*/ 0 h 384"/>
                  <a:gd name="T104" fmla="*/ 2110 w 2110"/>
                  <a:gd name="T105" fmla="*/ 384 h 3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10" h="384">
                    <a:moveTo>
                      <a:pt x="8" y="84"/>
                    </a:moveTo>
                    <a:lnTo>
                      <a:pt x="26" y="56"/>
                    </a:lnTo>
                    <a:lnTo>
                      <a:pt x="50" y="30"/>
                    </a:lnTo>
                    <a:lnTo>
                      <a:pt x="74" y="14"/>
                    </a:lnTo>
                    <a:lnTo>
                      <a:pt x="98" y="2"/>
                    </a:lnTo>
                    <a:lnTo>
                      <a:pt x="138" y="0"/>
                    </a:lnTo>
                    <a:lnTo>
                      <a:pt x="1964" y="0"/>
                    </a:lnTo>
                    <a:lnTo>
                      <a:pt x="2000" y="2"/>
                    </a:lnTo>
                    <a:lnTo>
                      <a:pt x="2018" y="6"/>
                    </a:lnTo>
                    <a:lnTo>
                      <a:pt x="2040" y="20"/>
                    </a:lnTo>
                    <a:lnTo>
                      <a:pt x="2062" y="34"/>
                    </a:lnTo>
                    <a:lnTo>
                      <a:pt x="2076" y="50"/>
                    </a:lnTo>
                    <a:lnTo>
                      <a:pt x="2086" y="66"/>
                    </a:lnTo>
                    <a:lnTo>
                      <a:pt x="2106" y="104"/>
                    </a:lnTo>
                    <a:lnTo>
                      <a:pt x="2110" y="136"/>
                    </a:lnTo>
                    <a:lnTo>
                      <a:pt x="2108" y="168"/>
                    </a:lnTo>
                    <a:lnTo>
                      <a:pt x="2104" y="186"/>
                    </a:lnTo>
                    <a:lnTo>
                      <a:pt x="2088" y="224"/>
                    </a:lnTo>
                    <a:lnTo>
                      <a:pt x="2058" y="254"/>
                    </a:lnTo>
                    <a:lnTo>
                      <a:pt x="2038" y="266"/>
                    </a:lnTo>
                    <a:lnTo>
                      <a:pt x="2016" y="278"/>
                    </a:lnTo>
                    <a:lnTo>
                      <a:pt x="1530" y="378"/>
                    </a:lnTo>
                    <a:lnTo>
                      <a:pt x="1504" y="384"/>
                    </a:lnTo>
                    <a:lnTo>
                      <a:pt x="558" y="384"/>
                    </a:lnTo>
                    <a:lnTo>
                      <a:pt x="528" y="382"/>
                    </a:lnTo>
                    <a:lnTo>
                      <a:pt x="92" y="278"/>
                    </a:lnTo>
                    <a:lnTo>
                      <a:pt x="66" y="266"/>
                    </a:lnTo>
                    <a:lnTo>
                      <a:pt x="48" y="248"/>
                    </a:lnTo>
                    <a:lnTo>
                      <a:pt x="36" y="232"/>
                    </a:lnTo>
                    <a:lnTo>
                      <a:pt x="18" y="210"/>
                    </a:lnTo>
                    <a:lnTo>
                      <a:pt x="4" y="176"/>
                    </a:lnTo>
                    <a:lnTo>
                      <a:pt x="0" y="142"/>
                    </a:lnTo>
                    <a:lnTo>
                      <a:pt x="6" y="114"/>
                    </a:lnTo>
                    <a:lnTo>
                      <a:pt x="8" y="84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90" name="Freeform 71"/>
              <p:cNvSpPr>
                <a:spLocks/>
              </p:cNvSpPr>
              <p:nvPr/>
            </p:nvSpPr>
            <p:spPr bwMode="auto">
              <a:xfrm>
                <a:off x="1474" y="2213"/>
                <a:ext cx="433" cy="370"/>
              </a:xfrm>
              <a:custGeom>
                <a:avLst/>
                <a:gdLst>
                  <a:gd name="T0" fmla="*/ 79 w 513"/>
                  <a:gd name="T1" fmla="*/ 155 h 494"/>
                  <a:gd name="T2" fmla="*/ 260 w 513"/>
                  <a:gd name="T3" fmla="*/ 155 h 494"/>
                  <a:gd name="T4" fmla="*/ 260 w 513"/>
                  <a:gd name="T5" fmla="*/ 0 h 494"/>
                  <a:gd name="T6" fmla="*/ 0 w 513"/>
                  <a:gd name="T7" fmla="*/ 0 h 494"/>
                  <a:gd name="T8" fmla="*/ 79 w 513"/>
                  <a:gd name="T9" fmla="*/ 155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3"/>
                  <a:gd name="T16" fmla="*/ 0 h 494"/>
                  <a:gd name="T17" fmla="*/ 513 w 513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3" h="494">
                    <a:moveTo>
                      <a:pt x="155" y="494"/>
                    </a:moveTo>
                    <a:lnTo>
                      <a:pt x="513" y="494"/>
                    </a:lnTo>
                    <a:lnTo>
                      <a:pt x="513" y="0"/>
                    </a:lnTo>
                    <a:lnTo>
                      <a:pt x="0" y="0"/>
                    </a:lnTo>
                    <a:lnTo>
                      <a:pt x="155" y="4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91" name="Freeform 72"/>
              <p:cNvSpPr>
                <a:spLocks/>
              </p:cNvSpPr>
              <p:nvPr/>
            </p:nvSpPr>
            <p:spPr bwMode="auto">
              <a:xfrm>
                <a:off x="1474" y="2212"/>
                <a:ext cx="435" cy="370"/>
              </a:xfrm>
              <a:custGeom>
                <a:avLst/>
                <a:gdLst>
                  <a:gd name="T0" fmla="*/ 77 w 517"/>
                  <a:gd name="T1" fmla="*/ 157 h 493"/>
                  <a:gd name="T2" fmla="*/ 0 w 517"/>
                  <a:gd name="T3" fmla="*/ 1 h 493"/>
                  <a:gd name="T4" fmla="*/ 259 w 517"/>
                  <a:gd name="T5" fmla="*/ 0 h 493"/>
                  <a:gd name="T6" fmla="*/ 259 w 517"/>
                  <a:gd name="T7" fmla="*/ 118 h 4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7"/>
                  <a:gd name="T13" fmla="*/ 0 h 493"/>
                  <a:gd name="T14" fmla="*/ 517 w 517"/>
                  <a:gd name="T15" fmla="*/ 493 h 4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7" h="493">
                    <a:moveTo>
                      <a:pt x="154" y="493"/>
                    </a:moveTo>
                    <a:lnTo>
                      <a:pt x="0" y="1"/>
                    </a:lnTo>
                    <a:lnTo>
                      <a:pt x="517" y="0"/>
                    </a:lnTo>
                    <a:lnTo>
                      <a:pt x="517" y="37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92" name="Freeform 73"/>
              <p:cNvSpPr>
                <a:spLocks/>
              </p:cNvSpPr>
              <p:nvPr/>
            </p:nvSpPr>
            <p:spPr bwMode="auto">
              <a:xfrm>
                <a:off x="1474" y="2123"/>
                <a:ext cx="1656" cy="494"/>
              </a:xfrm>
              <a:custGeom>
                <a:avLst/>
                <a:gdLst>
                  <a:gd name="T0" fmla="*/ 174 w 3510"/>
                  <a:gd name="T1" fmla="*/ 99 h 845"/>
                  <a:gd name="T2" fmla="*/ 171 w 3510"/>
                  <a:gd name="T3" fmla="*/ 97 h 845"/>
                  <a:gd name="T4" fmla="*/ 167 w 3510"/>
                  <a:gd name="T5" fmla="*/ 94 h 845"/>
                  <a:gd name="T6" fmla="*/ 154 w 3510"/>
                  <a:gd name="T7" fmla="*/ 93 h 845"/>
                  <a:gd name="T8" fmla="*/ 147 w 3510"/>
                  <a:gd name="T9" fmla="*/ 94 h 845"/>
                  <a:gd name="T10" fmla="*/ 128 w 3510"/>
                  <a:gd name="T11" fmla="*/ 94 h 845"/>
                  <a:gd name="T12" fmla="*/ 73 w 3510"/>
                  <a:gd name="T13" fmla="*/ 94 h 845"/>
                  <a:gd name="T14" fmla="*/ 59 w 3510"/>
                  <a:gd name="T15" fmla="*/ 94 h 845"/>
                  <a:gd name="T16" fmla="*/ 47 w 3510"/>
                  <a:gd name="T17" fmla="*/ 94 h 845"/>
                  <a:gd name="T18" fmla="*/ 32 w 3510"/>
                  <a:gd name="T19" fmla="*/ 94 h 845"/>
                  <a:gd name="T20" fmla="*/ 21 w 3510"/>
                  <a:gd name="T21" fmla="*/ 94 h 845"/>
                  <a:gd name="T22" fmla="*/ 16 w 3510"/>
                  <a:gd name="T23" fmla="*/ 93 h 845"/>
                  <a:gd name="T24" fmla="*/ 14 w 3510"/>
                  <a:gd name="T25" fmla="*/ 88 h 845"/>
                  <a:gd name="T26" fmla="*/ 12 w 3510"/>
                  <a:gd name="T27" fmla="*/ 75 h 845"/>
                  <a:gd name="T28" fmla="*/ 8 w 3510"/>
                  <a:gd name="T29" fmla="*/ 53 h 845"/>
                  <a:gd name="T30" fmla="*/ 4 w 3510"/>
                  <a:gd name="T31" fmla="*/ 34 h 845"/>
                  <a:gd name="T32" fmla="*/ 3 w 3510"/>
                  <a:gd name="T33" fmla="*/ 27 h 845"/>
                  <a:gd name="T34" fmla="*/ 2 w 3510"/>
                  <a:gd name="T35" fmla="*/ 21 h 845"/>
                  <a:gd name="T36" fmla="*/ 0 w 3510"/>
                  <a:gd name="T37" fmla="*/ 12 h 845"/>
                  <a:gd name="T38" fmla="*/ 8 w 3510"/>
                  <a:gd name="T39" fmla="*/ 9 h 845"/>
                  <a:gd name="T40" fmla="*/ 11 w 3510"/>
                  <a:gd name="T41" fmla="*/ 9 h 845"/>
                  <a:gd name="T42" fmla="*/ 16 w 3510"/>
                  <a:gd name="T43" fmla="*/ 4 h 845"/>
                  <a:gd name="T44" fmla="*/ 24 w 3510"/>
                  <a:gd name="T45" fmla="*/ 6 h 845"/>
                  <a:gd name="T46" fmla="*/ 29 w 3510"/>
                  <a:gd name="T47" fmla="*/ 5 h 845"/>
                  <a:gd name="T48" fmla="*/ 32 w 3510"/>
                  <a:gd name="T49" fmla="*/ 1 h 845"/>
                  <a:gd name="T50" fmla="*/ 34 w 3510"/>
                  <a:gd name="T51" fmla="*/ 0 h 845"/>
                  <a:gd name="T52" fmla="*/ 43 w 3510"/>
                  <a:gd name="T53" fmla="*/ 4 h 845"/>
                  <a:gd name="T54" fmla="*/ 43 w 3510"/>
                  <a:gd name="T55" fmla="*/ 15 h 845"/>
                  <a:gd name="T56" fmla="*/ 44 w 3510"/>
                  <a:gd name="T57" fmla="*/ 20 h 845"/>
                  <a:gd name="T58" fmla="*/ 44 w 3510"/>
                  <a:gd name="T59" fmla="*/ 36 h 845"/>
                  <a:gd name="T60" fmla="*/ 44 w 3510"/>
                  <a:gd name="T61" fmla="*/ 63 h 845"/>
                  <a:gd name="T62" fmla="*/ 44 w 3510"/>
                  <a:gd name="T63" fmla="*/ 68 h 845"/>
                  <a:gd name="T64" fmla="*/ 44 w 3510"/>
                  <a:gd name="T65" fmla="*/ 70 h 845"/>
                  <a:gd name="T66" fmla="*/ 44 w 3510"/>
                  <a:gd name="T67" fmla="*/ 70 h 845"/>
                  <a:gd name="T68" fmla="*/ 44 w 3510"/>
                  <a:gd name="T69" fmla="*/ 74 h 845"/>
                  <a:gd name="T70" fmla="*/ 45 w 3510"/>
                  <a:gd name="T71" fmla="*/ 74 h 845"/>
                  <a:gd name="T72" fmla="*/ 59 w 3510"/>
                  <a:gd name="T73" fmla="*/ 74 h 845"/>
                  <a:gd name="T74" fmla="*/ 72 w 3510"/>
                  <a:gd name="T75" fmla="*/ 74 h 845"/>
                  <a:gd name="T76" fmla="*/ 77 w 3510"/>
                  <a:gd name="T77" fmla="*/ 77 h 845"/>
                  <a:gd name="T78" fmla="*/ 92 w 3510"/>
                  <a:gd name="T79" fmla="*/ 77 h 845"/>
                  <a:gd name="T80" fmla="*/ 101 w 3510"/>
                  <a:gd name="T81" fmla="*/ 77 h 845"/>
                  <a:gd name="T82" fmla="*/ 112 w 3510"/>
                  <a:gd name="T83" fmla="*/ 76 h 845"/>
                  <a:gd name="T84" fmla="*/ 118 w 3510"/>
                  <a:gd name="T85" fmla="*/ 77 h 845"/>
                  <a:gd name="T86" fmla="*/ 122 w 3510"/>
                  <a:gd name="T87" fmla="*/ 75 h 845"/>
                  <a:gd name="T88" fmla="*/ 128 w 3510"/>
                  <a:gd name="T89" fmla="*/ 76 h 845"/>
                  <a:gd name="T90" fmla="*/ 136 w 3510"/>
                  <a:gd name="T91" fmla="*/ 75 h 845"/>
                  <a:gd name="T92" fmla="*/ 147 w 3510"/>
                  <a:gd name="T93" fmla="*/ 76 h 845"/>
                  <a:gd name="T94" fmla="*/ 155 w 3510"/>
                  <a:gd name="T95" fmla="*/ 75 h 845"/>
                  <a:gd name="T96" fmla="*/ 161 w 3510"/>
                  <a:gd name="T97" fmla="*/ 77 h 845"/>
                  <a:gd name="T98" fmla="*/ 165 w 3510"/>
                  <a:gd name="T99" fmla="*/ 78 h 845"/>
                  <a:gd name="T100" fmla="*/ 167 w 3510"/>
                  <a:gd name="T101" fmla="*/ 80 h 845"/>
                  <a:gd name="T102" fmla="*/ 170 w 3510"/>
                  <a:gd name="T103" fmla="*/ 82 h 84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510"/>
                  <a:gd name="T157" fmla="*/ 0 h 845"/>
                  <a:gd name="T158" fmla="*/ 3510 w 3510"/>
                  <a:gd name="T159" fmla="*/ 845 h 84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510" h="845">
                    <a:moveTo>
                      <a:pt x="3510" y="845"/>
                    </a:moveTo>
                    <a:cubicBezTo>
                      <a:pt x="3500" y="837"/>
                      <a:pt x="3473" y="834"/>
                      <a:pt x="3459" y="830"/>
                    </a:cubicBezTo>
                    <a:cubicBezTo>
                      <a:pt x="3444" y="800"/>
                      <a:pt x="3415" y="805"/>
                      <a:pt x="3371" y="804"/>
                    </a:cubicBezTo>
                    <a:cubicBezTo>
                      <a:pt x="3281" y="803"/>
                      <a:pt x="3199" y="798"/>
                      <a:pt x="3110" y="796"/>
                    </a:cubicBezTo>
                    <a:cubicBezTo>
                      <a:pt x="3060" y="802"/>
                      <a:pt x="3042" y="802"/>
                      <a:pt x="2971" y="799"/>
                    </a:cubicBezTo>
                    <a:cubicBezTo>
                      <a:pt x="2812" y="800"/>
                      <a:pt x="2725" y="794"/>
                      <a:pt x="2586" y="802"/>
                    </a:cubicBezTo>
                    <a:cubicBezTo>
                      <a:pt x="2204" y="799"/>
                      <a:pt x="1860" y="800"/>
                      <a:pt x="1477" y="799"/>
                    </a:cubicBezTo>
                    <a:cubicBezTo>
                      <a:pt x="1462" y="796"/>
                      <a:pt x="1220" y="803"/>
                      <a:pt x="1206" y="799"/>
                    </a:cubicBezTo>
                    <a:cubicBezTo>
                      <a:pt x="1029" y="800"/>
                      <a:pt x="1124" y="799"/>
                      <a:pt x="956" y="799"/>
                    </a:cubicBezTo>
                    <a:cubicBezTo>
                      <a:pt x="822" y="808"/>
                      <a:pt x="778" y="803"/>
                      <a:pt x="642" y="802"/>
                    </a:cubicBezTo>
                    <a:cubicBezTo>
                      <a:pt x="603" y="793"/>
                      <a:pt x="458" y="804"/>
                      <a:pt x="417" y="802"/>
                    </a:cubicBezTo>
                    <a:cubicBezTo>
                      <a:pt x="401" y="795"/>
                      <a:pt x="332" y="800"/>
                      <a:pt x="314" y="796"/>
                    </a:cubicBezTo>
                    <a:cubicBezTo>
                      <a:pt x="305" y="795"/>
                      <a:pt x="285" y="750"/>
                      <a:pt x="285" y="750"/>
                    </a:cubicBezTo>
                    <a:cubicBezTo>
                      <a:pt x="275" y="715"/>
                      <a:pt x="268" y="676"/>
                      <a:pt x="239" y="645"/>
                    </a:cubicBezTo>
                    <a:cubicBezTo>
                      <a:pt x="219" y="576"/>
                      <a:pt x="185" y="519"/>
                      <a:pt x="157" y="451"/>
                    </a:cubicBezTo>
                    <a:cubicBezTo>
                      <a:pt x="136" y="401"/>
                      <a:pt x="102" y="344"/>
                      <a:pt x="78" y="295"/>
                    </a:cubicBezTo>
                    <a:cubicBezTo>
                      <a:pt x="70" y="277"/>
                      <a:pt x="71" y="251"/>
                      <a:pt x="57" y="236"/>
                    </a:cubicBezTo>
                    <a:cubicBezTo>
                      <a:pt x="39" y="216"/>
                      <a:pt x="57" y="198"/>
                      <a:pt x="39" y="179"/>
                    </a:cubicBezTo>
                    <a:cubicBezTo>
                      <a:pt x="21" y="161"/>
                      <a:pt x="11" y="122"/>
                      <a:pt x="0" y="100"/>
                    </a:cubicBezTo>
                    <a:cubicBezTo>
                      <a:pt x="9" y="41"/>
                      <a:pt x="84" y="69"/>
                      <a:pt x="153" y="79"/>
                    </a:cubicBezTo>
                    <a:cubicBezTo>
                      <a:pt x="173" y="78"/>
                      <a:pt x="194" y="79"/>
                      <a:pt x="214" y="77"/>
                    </a:cubicBezTo>
                    <a:cubicBezTo>
                      <a:pt x="248" y="73"/>
                      <a:pt x="282" y="40"/>
                      <a:pt x="325" y="33"/>
                    </a:cubicBezTo>
                    <a:cubicBezTo>
                      <a:pt x="387" y="37"/>
                      <a:pt x="426" y="44"/>
                      <a:pt x="482" y="49"/>
                    </a:cubicBezTo>
                    <a:cubicBezTo>
                      <a:pt x="517" y="59"/>
                      <a:pt x="553" y="53"/>
                      <a:pt x="589" y="46"/>
                    </a:cubicBezTo>
                    <a:cubicBezTo>
                      <a:pt x="605" y="35"/>
                      <a:pt x="630" y="19"/>
                      <a:pt x="649" y="10"/>
                    </a:cubicBezTo>
                    <a:cubicBezTo>
                      <a:pt x="660" y="5"/>
                      <a:pt x="685" y="0"/>
                      <a:pt x="685" y="0"/>
                    </a:cubicBezTo>
                    <a:cubicBezTo>
                      <a:pt x="749" y="3"/>
                      <a:pt x="810" y="8"/>
                      <a:pt x="863" y="36"/>
                    </a:cubicBezTo>
                    <a:cubicBezTo>
                      <a:pt x="877" y="65"/>
                      <a:pt x="870" y="96"/>
                      <a:pt x="877" y="125"/>
                    </a:cubicBezTo>
                    <a:cubicBezTo>
                      <a:pt x="881" y="142"/>
                      <a:pt x="888" y="174"/>
                      <a:pt x="888" y="174"/>
                    </a:cubicBezTo>
                    <a:cubicBezTo>
                      <a:pt x="886" y="210"/>
                      <a:pt x="906" y="268"/>
                      <a:pt x="888" y="307"/>
                    </a:cubicBezTo>
                    <a:cubicBezTo>
                      <a:pt x="886" y="383"/>
                      <a:pt x="895" y="465"/>
                      <a:pt x="895" y="540"/>
                    </a:cubicBezTo>
                    <a:cubicBezTo>
                      <a:pt x="893" y="586"/>
                      <a:pt x="886" y="574"/>
                      <a:pt x="885" y="584"/>
                    </a:cubicBezTo>
                    <a:cubicBezTo>
                      <a:pt x="883" y="594"/>
                      <a:pt x="885" y="595"/>
                      <a:pt x="885" y="599"/>
                    </a:cubicBezTo>
                    <a:cubicBezTo>
                      <a:pt x="888" y="615"/>
                      <a:pt x="892" y="576"/>
                      <a:pt x="885" y="604"/>
                    </a:cubicBezTo>
                    <a:cubicBezTo>
                      <a:pt x="886" y="613"/>
                      <a:pt x="886" y="621"/>
                      <a:pt x="895" y="627"/>
                    </a:cubicBezTo>
                    <a:cubicBezTo>
                      <a:pt x="902" y="631"/>
                      <a:pt x="917" y="638"/>
                      <a:pt x="917" y="638"/>
                    </a:cubicBezTo>
                    <a:cubicBezTo>
                      <a:pt x="1109" y="635"/>
                      <a:pt x="1093" y="640"/>
                      <a:pt x="1202" y="627"/>
                    </a:cubicBezTo>
                    <a:cubicBezTo>
                      <a:pt x="1289" y="630"/>
                      <a:pt x="1361" y="636"/>
                      <a:pt x="1452" y="638"/>
                    </a:cubicBezTo>
                    <a:cubicBezTo>
                      <a:pt x="1486" y="656"/>
                      <a:pt x="1511" y="658"/>
                      <a:pt x="1552" y="661"/>
                    </a:cubicBezTo>
                    <a:cubicBezTo>
                      <a:pt x="1667" y="658"/>
                      <a:pt x="1732" y="661"/>
                      <a:pt x="1848" y="658"/>
                    </a:cubicBezTo>
                    <a:cubicBezTo>
                      <a:pt x="1878" y="656"/>
                      <a:pt x="2008" y="645"/>
                      <a:pt x="2037" y="656"/>
                    </a:cubicBezTo>
                    <a:cubicBezTo>
                      <a:pt x="2135" y="654"/>
                      <a:pt x="2169" y="645"/>
                      <a:pt x="2265" y="653"/>
                    </a:cubicBezTo>
                    <a:cubicBezTo>
                      <a:pt x="2326" y="665"/>
                      <a:pt x="2284" y="658"/>
                      <a:pt x="2393" y="656"/>
                    </a:cubicBezTo>
                    <a:cubicBezTo>
                      <a:pt x="2415" y="651"/>
                      <a:pt x="2438" y="649"/>
                      <a:pt x="2457" y="640"/>
                    </a:cubicBezTo>
                    <a:cubicBezTo>
                      <a:pt x="2500" y="643"/>
                      <a:pt x="2541" y="645"/>
                      <a:pt x="2582" y="651"/>
                    </a:cubicBezTo>
                    <a:cubicBezTo>
                      <a:pt x="2639" y="649"/>
                      <a:pt x="2693" y="644"/>
                      <a:pt x="2750" y="640"/>
                    </a:cubicBezTo>
                    <a:cubicBezTo>
                      <a:pt x="2825" y="642"/>
                      <a:pt x="2894" y="647"/>
                      <a:pt x="2968" y="651"/>
                    </a:cubicBezTo>
                    <a:cubicBezTo>
                      <a:pt x="3076" y="649"/>
                      <a:pt x="3028" y="652"/>
                      <a:pt x="3135" y="645"/>
                    </a:cubicBezTo>
                    <a:cubicBezTo>
                      <a:pt x="3214" y="647"/>
                      <a:pt x="3180" y="646"/>
                      <a:pt x="3256" y="659"/>
                    </a:cubicBezTo>
                    <a:cubicBezTo>
                      <a:pt x="3292" y="664"/>
                      <a:pt x="3322" y="672"/>
                      <a:pt x="3322" y="672"/>
                    </a:cubicBezTo>
                    <a:cubicBezTo>
                      <a:pt x="3354" y="676"/>
                      <a:pt x="3346" y="679"/>
                      <a:pt x="3375" y="687"/>
                    </a:cubicBezTo>
                    <a:cubicBezTo>
                      <a:pt x="3393" y="693"/>
                      <a:pt x="3405" y="701"/>
                      <a:pt x="3430" y="708"/>
                    </a:cubicBezTo>
                  </a:path>
                </a:pathLst>
              </a:custGeom>
              <a:solidFill>
                <a:srgbClr val="993300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93" name="Oval 74"/>
              <p:cNvSpPr>
                <a:spLocks noChangeArrowheads="1"/>
              </p:cNvSpPr>
              <p:nvPr/>
            </p:nvSpPr>
            <p:spPr bwMode="auto">
              <a:xfrm>
                <a:off x="1859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94" name="Oval 75"/>
              <p:cNvSpPr>
                <a:spLocks noChangeArrowheads="1"/>
              </p:cNvSpPr>
              <p:nvPr/>
            </p:nvSpPr>
            <p:spPr bwMode="auto">
              <a:xfrm>
                <a:off x="1877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95" name="Oval 76"/>
              <p:cNvSpPr>
                <a:spLocks noChangeArrowheads="1"/>
              </p:cNvSpPr>
              <p:nvPr/>
            </p:nvSpPr>
            <p:spPr bwMode="auto">
              <a:xfrm>
                <a:off x="1651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96" name="Oval 77"/>
              <p:cNvSpPr>
                <a:spLocks noChangeArrowheads="1"/>
              </p:cNvSpPr>
              <p:nvPr/>
            </p:nvSpPr>
            <p:spPr bwMode="auto">
              <a:xfrm>
                <a:off x="1669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97" name="Oval 78"/>
              <p:cNvSpPr>
                <a:spLocks noChangeArrowheads="1"/>
              </p:cNvSpPr>
              <p:nvPr/>
            </p:nvSpPr>
            <p:spPr bwMode="auto">
              <a:xfrm>
                <a:off x="1750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98" name="Oval 79"/>
              <p:cNvSpPr>
                <a:spLocks noChangeArrowheads="1"/>
              </p:cNvSpPr>
              <p:nvPr/>
            </p:nvSpPr>
            <p:spPr bwMode="auto">
              <a:xfrm>
                <a:off x="1768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99" name="Oval 80"/>
              <p:cNvSpPr>
                <a:spLocks noChangeArrowheads="1"/>
              </p:cNvSpPr>
              <p:nvPr/>
            </p:nvSpPr>
            <p:spPr bwMode="auto">
              <a:xfrm>
                <a:off x="2807" y="261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0" name="Oval 81"/>
              <p:cNvSpPr>
                <a:spLocks noChangeArrowheads="1"/>
              </p:cNvSpPr>
              <p:nvPr/>
            </p:nvSpPr>
            <p:spPr bwMode="auto">
              <a:xfrm>
                <a:off x="2825" y="263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1" name="Oval 82"/>
              <p:cNvSpPr>
                <a:spLocks noChangeArrowheads="1"/>
              </p:cNvSpPr>
              <p:nvPr/>
            </p:nvSpPr>
            <p:spPr bwMode="auto">
              <a:xfrm>
                <a:off x="2326" y="261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2" name="Oval 83"/>
              <p:cNvSpPr>
                <a:spLocks noChangeArrowheads="1"/>
              </p:cNvSpPr>
              <p:nvPr/>
            </p:nvSpPr>
            <p:spPr bwMode="auto">
              <a:xfrm>
                <a:off x="2344" y="263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3" name="Oval 84"/>
              <p:cNvSpPr>
                <a:spLocks noChangeArrowheads="1"/>
              </p:cNvSpPr>
              <p:nvPr/>
            </p:nvSpPr>
            <p:spPr bwMode="auto">
              <a:xfrm>
                <a:off x="2098" y="2613"/>
                <a:ext cx="69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4" name="Oval 85"/>
              <p:cNvSpPr>
                <a:spLocks noChangeArrowheads="1"/>
              </p:cNvSpPr>
              <p:nvPr/>
            </p:nvSpPr>
            <p:spPr bwMode="auto">
              <a:xfrm>
                <a:off x="2116" y="2630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5" name="Oval 86"/>
              <p:cNvSpPr>
                <a:spLocks noChangeArrowheads="1"/>
              </p:cNvSpPr>
              <p:nvPr/>
            </p:nvSpPr>
            <p:spPr bwMode="auto">
              <a:xfrm>
                <a:off x="2557" y="2614"/>
                <a:ext cx="69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6" name="Oval 87"/>
              <p:cNvSpPr>
                <a:spLocks noChangeArrowheads="1"/>
              </p:cNvSpPr>
              <p:nvPr/>
            </p:nvSpPr>
            <p:spPr bwMode="auto">
              <a:xfrm>
                <a:off x="2575" y="2631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7" name="Oval 88"/>
              <p:cNvSpPr>
                <a:spLocks noChangeArrowheads="1"/>
              </p:cNvSpPr>
              <p:nvPr/>
            </p:nvSpPr>
            <p:spPr bwMode="auto">
              <a:xfrm>
                <a:off x="1815" y="2818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8" name="Oval 89"/>
              <p:cNvSpPr>
                <a:spLocks noChangeArrowheads="1"/>
              </p:cNvSpPr>
              <p:nvPr/>
            </p:nvSpPr>
            <p:spPr bwMode="auto">
              <a:xfrm>
                <a:off x="1833" y="2836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09" name="Oval 90"/>
              <p:cNvSpPr>
                <a:spLocks noChangeArrowheads="1"/>
              </p:cNvSpPr>
              <p:nvPr/>
            </p:nvSpPr>
            <p:spPr bwMode="auto">
              <a:xfrm>
                <a:off x="2198" y="282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10" name="Oval 91"/>
              <p:cNvSpPr>
                <a:spLocks noChangeArrowheads="1"/>
              </p:cNvSpPr>
              <p:nvPr/>
            </p:nvSpPr>
            <p:spPr bwMode="auto">
              <a:xfrm>
                <a:off x="2216" y="284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11" name="Oval 92"/>
              <p:cNvSpPr>
                <a:spLocks noChangeArrowheads="1"/>
              </p:cNvSpPr>
              <p:nvPr/>
            </p:nvSpPr>
            <p:spPr bwMode="auto">
              <a:xfrm>
                <a:off x="2626" y="2820"/>
                <a:ext cx="68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12" name="Oval 93"/>
              <p:cNvSpPr>
                <a:spLocks noChangeArrowheads="1"/>
              </p:cNvSpPr>
              <p:nvPr/>
            </p:nvSpPr>
            <p:spPr bwMode="auto">
              <a:xfrm>
                <a:off x="2644" y="2837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13" name="Freeform 94"/>
              <p:cNvSpPr>
                <a:spLocks/>
              </p:cNvSpPr>
              <p:nvPr/>
            </p:nvSpPr>
            <p:spPr bwMode="auto">
              <a:xfrm>
                <a:off x="2992" y="2471"/>
                <a:ext cx="382" cy="415"/>
              </a:xfrm>
              <a:custGeom>
                <a:avLst/>
                <a:gdLst>
                  <a:gd name="T0" fmla="*/ 0 w 453"/>
                  <a:gd name="T1" fmla="*/ 0 h 554"/>
                  <a:gd name="T2" fmla="*/ 148 w 453"/>
                  <a:gd name="T3" fmla="*/ 0 h 554"/>
                  <a:gd name="T4" fmla="*/ 229 w 453"/>
                  <a:gd name="T5" fmla="*/ 175 h 554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554"/>
                  <a:gd name="T11" fmla="*/ 453 w 453"/>
                  <a:gd name="T12" fmla="*/ 554 h 5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554">
                    <a:moveTo>
                      <a:pt x="0" y="0"/>
                    </a:moveTo>
                    <a:lnTo>
                      <a:pt x="293" y="0"/>
                    </a:lnTo>
                    <a:lnTo>
                      <a:pt x="453" y="55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14" name="Oval 95"/>
              <p:cNvSpPr>
                <a:spLocks noChangeArrowheads="1"/>
              </p:cNvSpPr>
              <p:nvPr/>
            </p:nvSpPr>
            <p:spPr bwMode="auto">
              <a:xfrm>
                <a:off x="2926" y="2605"/>
                <a:ext cx="242" cy="206"/>
              </a:xfrm>
              <a:prstGeom prst="ellipse">
                <a:avLst/>
              </a:prstGeom>
              <a:solidFill>
                <a:srgbClr val="96969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15" name="Oval 96"/>
              <p:cNvSpPr>
                <a:spLocks noChangeArrowheads="1"/>
              </p:cNvSpPr>
              <p:nvPr/>
            </p:nvSpPr>
            <p:spPr bwMode="auto">
              <a:xfrm>
                <a:off x="3002" y="2673"/>
                <a:ext cx="88" cy="7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16" name="Freeform 97"/>
              <p:cNvSpPr>
                <a:spLocks/>
              </p:cNvSpPr>
              <p:nvPr/>
            </p:nvSpPr>
            <p:spPr bwMode="auto">
              <a:xfrm>
                <a:off x="2979" y="2615"/>
                <a:ext cx="63" cy="62"/>
              </a:xfrm>
              <a:custGeom>
                <a:avLst/>
                <a:gdLst>
                  <a:gd name="T0" fmla="*/ 0 w 156"/>
                  <a:gd name="T1" fmla="*/ 1 h 177"/>
                  <a:gd name="T2" fmla="*/ 3 w 156"/>
                  <a:gd name="T3" fmla="*/ 3 h 177"/>
                  <a:gd name="T4" fmla="*/ 4 w 156"/>
                  <a:gd name="T5" fmla="*/ 2 h 177"/>
                  <a:gd name="T6" fmla="*/ 4 w 156"/>
                  <a:gd name="T7" fmla="*/ 0 h 177"/>
                  <a:gd name="T8" fmla="*/ 3 w 156"/>
                  <a:gd name="T9" fmla="*/ 0 h 177"/>
                  <a:gd name="T10" fmla="*/ 2 w 156"/>
                  <a:gd name="T11" fmla="*/ 0 h 177"/>
                  <a:gd name="T12" fmla="*/ 1 w 156"/>
                  <a:gd name="T13" fmla="*/ 1 h 177"/>
                  <a:gd name="T14" fmla="*/ 0 w 156"/>
                  <a:gd name="T15" fmla="*/ 1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177"/>
                  <a:gd name="T26" fmla="*/ 156 w 156"/>
                  <a:gd name="T27" fmla="*/ 177 h 1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177">
                    <a:moveTo>
                      <a:pt x="0" y="63"/>
                    </a:moveTo>
                    <a:lnTo>
                      <a:pt x="119" y="177"/>
                    </a:lnTo>
                    <a:lnTo>
                      <a:pt x="141" y="168"/>
                    </a:lnTo>
                    <a:lnTo>
                      <a:pt x="156" y="0"/>
                    </a:lnTo>
                    <a:lnTo>
                      <a:pt x="110" y="7"/>
                    </a:lnTo>
                    <a:lnTo>
                      <a:pt x="72" y="21"/>
                    </a:lnTo>
                    <a:lnTo>
                      <a:pt x="35" y="3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17" name="Freeform 98"/>
              <p:cNvSpPr>
                <a:spLocks/>
              </p:cNvSpPr>
              <p:nvPr/>
            </p:nvSpPr>
            <p:spPr bwMode="auto">
              <a:xfrm>
                <a:off x="3052" y="2616"/>
                <a:ext cx="64" cy="61"/>
              </a:xfrm>
              <a:custGeom>
                <a:avLst/>
                <a:gdLst>
                  <a:gd name="T0" fmla="*/ 0 w 159"/>
                  <a:gd name="T1" fmla="*/ 0 h 175"/>
                  <a:gd name="T2" fmla="*/ 0 w 159"/>
                  <a:gd name="T3" fmla="*/ 2 h 175"/>
                  <a:gd name="T4" fmla="*/ 1 w 159"/>
                  <a:gd name="T5" fmla="*/ 2 h 175"/>
                  <a:gd name="T6" fmla="*/ 4 w 159"/>
                  <a:gd name="T7" fmla="*/ 1 h 175"/>
                  <a:gd name="T8" fmla="*/ 3 w 159"/>
                  <a:gd name="T9" fmla="*/ 1 h 175"/>
                  <a:gd name="T10" fmla="*/ 2 w 159"/>
                  <a:gd name="T11" fmla="*/ 0 h 175"/>
                  <a:gd name="T12" fmla="*/ 1 w 159"/>
                  <a:gd name="T13" fmla="*/ 0 h 175"/>
                  <a:gd name="T14" fmla="*/ 0 w 159"/>
                  <a:gd name="T15" fmla="*/ 0 h 1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"/>
                  <a:gd name="T25" fmla="*/ 0 h 175"/>
                  <a:gd name="T26" fmla="*/ 159 w 159"/>
                  <a:gd name="T27" fmla="*/ 175 h 1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" h="175">
                    <a:moveTo>
                      <a:pt x="0" y="0"/>
                    </a:moveTo>
                    <a:lnTo>
                      <a:pt x="11" y="165"/>
                    </a:lnTo>
                    <a:lnTo>
                      <a:pt x="41" y="175"/>
                    </a:lnTo>
                    <a:lnTo>
                      <a:pt x="159" y="63"/>
                    </a:lnTo>
                    <a:lnTo>
                      <a:pt x="131" y="39"/>
                    </a:lnTo>
                    <a:lnTo>
                      <a:pt x="87" y="1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18" name="Freeform 99"/>
              <p:cNvSpPr>
                <a:spLocks/>
              </p:cNvSpPr>
              <p:nvPr/>
            </p:nvSpPr>
            <p:spPr bwMode="auto">
              <a:xfrm>
                <a:off x="2940" y="2646"/>
                <a:ext cx="68" cy="61"/>
              </a:xfrm>
              <a:custGeom>
                <a:avLst/>
                <a:gdLst>
                  <a:gd name="T0" fmla="*/ 2 w 168"/>
                  <a:gd name="T1" fmla="*/ 0 h 174"/>
                  <a:gd name="T2" fmla="*/ 4 w 168"/>
                  <a:gd name="T3" fmla="*/ 2 h 174"/>
                  <a:gd name="T4" fmla="*/ 4 w 168"/>
                  <a:gd name="T5" fmla="*/ 2 h 174"/>
                  <a:gd name="T6" fmla="*/ 0 w 168"/>
                  <a:gd name="T7" fmla="*/ 2 h 174"/>
                  <a:gd name="T8" fmla="*/ 0 w 168"/>
                  <a:gd name="T9" fmla="*/ 2 h 174"/>
                  <a:gd name="T10" fmla="*/ 0 w 168"/>
                  <a:gd name="T11" fmla="*/ 1 h 174"/>
                  <a:gd name="T12" fmla="*/ 1 w 168"/>
                  <a:gd name="T13" fmla="*/ 1 h 174"/>
                  <a:gd name="T14" fmla="*/ 2 w 168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8"/>
                  <a:gd name="T25" fmla="*/ 0 h 174"/>
                  <a:gd name="T26" fmla="*/ 168 w 168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8" h="174">
                    <a:moveTo>
                      <a:pt x="66" y="0"/>
                    </a:moveTo>
                    <a:lnTo>
                      <a:pt x="168" y="127"/>
                    </a:lnTo>
                    <a:lnTo>
                      <a:pt x="153" y="165"/>
                    </a:lnTo>
                    <a:lnTo>
                      <a:pt x="0" y="174"/>
                    </a:lnTo>
                    <a:lnTo>
                      <a:pt x="0" y="141"/>
                    </a:lnTo>
                    <a:lnTo>
                      <a:pt x="15" y="84"/>
                    </a:lnTo>
                    <a:lnTo>
                      <a:pt x="39" y="4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19" name="Freeform 100"/>
              <p:cNvSpPr>
                <a:spLocks/>
              </p:cNvSpPr>
              <p:nvPr/>
            </p:nvSpPr>
            <p:spPr bwMode="auto">
              <a:xfrm>
                <a:off x="2940" y="2719"/>
                <a:ext cx="69" cy="52"/>
              </a:xfrm>
              <a:custGeom>
                <a:avLst/>
                <a:gdLst>
                  <a:gd name="T0" fmla="*/ 0 w 172"/>
                  <a:gd name="T1" fmla="*/ 0 h 151"/>
                  <a:gd name="T2" fmla="*/ 4 w 172"/>
                  <a:gd name="T3" fmla="*/ 0 h 151"/>
                  <a:gd name="T4" fmla="*/ 4 w 172"/>
                  <a:gd name="T5" fmla="*/ 0 h 151"/>
                  <a:gd name="T6" fmla="*/ 2 w 172"/>
                  <a:gd name="T7" fmla="*/ 2 h 151"/>
                  <a:gd name="T8" fmla="*/ 2 w 172"/>
                  <a:gd name="T9" fmla="*/ 2 h 151"/>
                  <a:gd name="T10" fmla="*/ 1 w 172"/>
                  <a:gd name="T11" fmla="*/ 1 h 151"/>
                  <a:gd name="T12" fmla="*/ 0 w 172"/>
                  <a:gd name="T13" fmla="*/ 1 h 151"/>
                  <a:gd name="T14" fmla="*/ 0 w 172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2"/>
                  <a:gd name="T25" fmla="*/ 0 h 151"/>
                  <a:gd name="T26" fmla="*/ 172 w 172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2" h="151">
                    <a:moveTo>
                      <a:pt x="0" y="0"/>
                    </a:moveTo>
                    <a:lnTo>
                      <a:pt x="162" y="3"/>
                    </a:lnTo>
                    <a:lnTo>
                      <a:pt x="172" y="28"/>
                    </a:lnTo>
                    <a:lnTo>
                      <a:pt x="81" y="151"/>
                    </a:lnTo>
                    <a:lnTo>
                      <a:pt x="54" y="129"/>
                    </a:lnTo>
                    <a:lnTo>
                      <a:pt x="31" y="87"/>
                    </a:lnTo>
                    <a:lnTo>
                      <a:pt x="13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20" name="Freeform 101"/>
              <p:cNvSpPr>
                <a:spLocks/>
              </p:cNvSpPr>
              <p:nvPr/>
            </p:nvSpPr>
            <p:spPr bwMode="auto">
              <a:xfrm>
                <a:off x="2978" y="2745"/>
                <a:ext cx="62" cy="54"/>
              </a:xfrm>
              <a:custGeom>
                <a:avLst/>
                <a:gdLst>
                  <a:gd name="T0" fmla="*/ 0 w 154"/>
                  <a:gd name="T1" fmla="*/ 1 h 158"/>
                  <a:gd name="T2" fmla="*/ 3 w 154"/>
                  <a:gd name="T3" fmla="*/ 0 h 158"/>
                  <a:gd name="T4" fmla="*/ 4 w 154"/>
                  <a:gd name="T5" fmla="*/ 0 h 158"/>
                  <a:gd name="T6" fmla="*/ 4 w 154"/>
                  <a:gd name="T7" fmla="*/ 2 h 158"/>
                  <a:gd name="T8" fmla="*/ 3 w 154"/>
                  <a:gd name="T9" fmla="*/ 2 h 158"/>
                  <a:gd name="T10" fmla="*/ 2 w 154"/>
                  <a:gd name="T11" fmla="*/ 2 h 158"/>
                  <a:gd name="T12" fmla="*/ 1 w 154"/>
                  <a:gd name="T13" fmla="*/ 2 h 158"/>
                  <a:gd name="T14" fmla="*/ 0 w 154"/>
                  <a:gd name="T15" fmla="*/ 1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4"/>
                  <a:gd name="T25" fmla="*/ 0 h 158"/>
                  <a:gd name="T26" fmla="*/ 154 w 154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4" h="158">
                    <a:moveTo>
                      <a:pt x="0" y="96"/>
                    </a:moveTo>
                    <a:lnTo>
                      <a:pt x="117" y="0"/>
                    </a:lnTo>
                    <a:lnTo>
                      <a:pt x="142" y="6"/>
                    </a:lnTo>
                    <a:lnTo>
                      <a:pt x="154" y="158"/>
                    </a:lnTo>
                    <a:lnTo>
                      <a:pt x="117" y="153"/>
                    </a:lnTo>
                    <a:lnTo>
                      <a:pt x="81" y="144"/>
                    </a:lnTo>
                    <a:lnTo>
                      <a:pt x="43" y="12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21" name="Freeform 102"/>
              <p:cNvSpPr>
                <a:spLocks/>
              </p:cNvSpPr>
              <p:nvPr/>
            </p:nvSpPr>
            <p:spPr bwMode="auto">
              <a:xfrm>
                <a:off x="3052" y="2743"/>
                <a:ext cx="56" cy="57"/>
              </a:xfrm>
              <a:custGeom>
                <a:avLst/>
                <a:gdLst>
                  <a:gd name="T0" fmla="*/ 0 w 141"/>
                  <a:gd name="T1" fmla="*/ 2 h 164"/>
                  <a:gd name="T2" fmla="*/ 0 w 141"/>
                  <a:gd name="T3" fmla="*/ 0 h 164"/>
                  <a:gd name="T4" fmla="*/ 1 w 141"/>
                  <a:gd name="T5" fmla="*/ 0 h 164"/>
                  <a:gd name="T6" fmla="*/ 4 w 141"/>
                  <a:gd name="T7" fmla="*/ 2 h 164"/>
                  <a:gd name="T8" fmla="*/ 3 w 141"/>
                  <a:gd name="T9" fmla="*/ 2 h 164"/>
                  <a:gd name="T10" fmla="*/ 2 w 141"/>
                  <a:gd name="T11" fmla="*/ 2 h 164"/>
                  <a:gd name="T12" fmla="*/ 1 w 141"/>
                  <a:gd name="T13" fmla="*/ 2 h 164"/>
                  <a:gd name="T14" fmla="*/ 0 w 141"/>
                  <a:gd name="T15" fmla="*/ 2 h 164"/>
                  <a:gd name="T16" fmla="*/ 0 w 141"/>
                  <a:gd name="T17" fmla="*/ 2 h 1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1"/>
                  <a:gd name="T28" fmla="*/ 0 h 164"/>
                  <a:gd name="T29" fmla="*/ 141 w 141"/>
                  <a:gd name="T30" fmla="*/ 164 h 1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1" h="164">
                    <a:moveTo>
                      <a:pt x="0" y="164"/>
                    </a:moveTo>
                    <a:lnTo>
                      <a:pt x="7" y="11"/>
                    </a:lnTo>
                    <a:lnTo>
                      <a:pt x="36" y="0"/>
                    </a:lnTo>
                    <a:lnTo>
                      <a:pt x="141" y="110"/>
                    </a:lnTo>
                    <a:lnTo>
                      <a:pt x="112" y="132"/>
                    </a:lnTo>
                    <a:lnTo>
                      <a:pt x="84" y="144"/>
                    </a:lnTo>
                    <a:lnTo>
                      <a:pt x="49" y="155"/>
                    </a:lnTo>
                    <a:lnTo>
                      <a:pt x="19" y="161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22" name="Freeform 103"/>
              <p:cNvSpPr>
                <a:spLocks/>
              </p:cNvSpPr>
              <p:nvPr/>
            </p:nvSpPr>
            <p:spPr bwMode="auto">
              <a:xfrm>
                <a:off x="3084" y="2646"/>
                <a:ext cx="68" cy="60"/>
              </a:xfrm>
              <a:custGeom>
                <a:avLst/>
                <a:gdLst>
                  <a:gd name="T0" fmla="*/ 2 w 171"/>
                  <a:gd name="T1" fmla="*/ 0 h 172"/>
                  <a:gd name="T2" fmla="*/ 0 w 171"/>
                  <a:gd name="T3" fmla="*/ 2 h 172"/>
                  <a:gd name="T4" fmla="*/ 0 w 171"/>
                  <a:gd name="T5" fmla="*/ 2 h 172"/>
                  <a:gd name="T6" fmla="*/ 4 w 171"/>
                  <a:gd name="T7" fmla="*/ 2 h 172"/>
                  <a:gd name="T8" fmla="*/ 4 w 171"/>
                  <a:gd name="T9" fmla="*/ 2 h 172"/>
                  <a:gd name="T10" fmla="*/ 4 w 171"/>
                  <a:gd name="T11" fmla="*/ 1 h 172"/>
                  <a:gd name="T12" fmla="*/ 4 w 171"/>
                  <a:gd name="T13" fmla="*/ 1 h 172"/>
                  <a:gd name="T14" fmla="*/ 3 w 171"/>
                  <a:gd name="T15" fmla="*/ 0 h 172"/>
                  <a:gd name="T16" fmla="*/ 2 w 171"/>
                  <a:gd name="T17" fmla="*/ 0 h 1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1"/>
                  <a:gd name="T28" fmla="*/ 0 h 172"/>
                  <a:gd name="T29" fmla="*/ 171 w 171"/>
                  <a:gd name="T30" fmla="*/ 172 h 1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1" h="172">
                    <a:moveTo>
                      <a:pt x="103" y="0"/>
                    </a:moveTo>
                    <a:lnTo>
                      <a:pt x="0" y="121"/>
                    </a:lnTo>
                    <a:lnTo>
                      <a:pt x="13" y="163"/>
                    </a:lnTo>
                    <a:lnTo>
                      <a:pt x="171" y="172"/>
                    </a:lnTo>
                    <a:lnTo>
                      <a:pt x="168" y="126"/>
                    </a:lnTo>
                    <a:lnTo>
                      <a:pt x="157" y="84"/>
                    </a:lnTo>
                    <a:lnTo>
                      <a:pt x="142" y="54"/>
                    </a:lnTo>
                    <a:lnTo>
                      <a:pt x="124" y="2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23" name="Freeform 104"/>
              <p:cNvSpPr>
                <a:spLocks/>
              </p:cNvSpPr>
              <p:nvPr/>
            </p:nvSpPr>
            <p:spPr bwMode="auto">
              <a:xfrm>
                <a:off x="3082" y="2718"/>
                <a:ext cx="70" cy="58"/>
              </a:xfrm>
              <a:custGeom>
                <a:avLst/>
                <a:gdLst>
                  <a:gd name="T0" fmla="*/ 2 w 177"/>
                  <a:gd name="T1" fmla="*/ 2 h 168"/>
                  <a:gd name="T2" fmla="*/ 0 w 177"/>
                  <a:gd name="T3" fmla="*/ 1 h 168"/>
                  <a:gd name="T4" fmla="*/ 0 w 177"/>
                  <a:gd name="T5" fmla="*/ 0 h 168"/>
                  <a:gd name="T6" fmla="*/ 4 w 177"/>
                  <a:gd name="T7" fmla="*/ 0 h 168"/>
                  <a:gd name="T8" fmla="*/ 4 w 177"/>
                  <a:gd name="T9" fmla="*/ 0 h 168"/>
                  <a:gd name="T10" fmla="*/ 4 w 177"/>
                  <a:gd name="T11" fmla="*/ 1 h 168"/>
                  <a:gd name="T12" fmla="*/ 3 w 177"/>
                  <a:gd name="T13" fmla="*/ 2 h 168"/>
                  <a:gd name="T14" fmla="*/ 3 w 177"/>
                  <a:gd name="T15" fmla="*/ 2 h 168"/>
                  <a:gd name="T16" fmla="*/ 2 w 177"/>
                  <a:gd name="T17" fmla="*/ 2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"/>
                  <a:gd name="T28" fmla="*/ 0 h 168"/>
                  <a:gd name="T29" fmla="*/ 177 w 177"/>
                  <a:gd name="T30" fmla="*/ 168 h 1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" h="168">
                    <a:moveTo>
                      <a:pt x="90" y="168"/>
                    </a:moveTo>
                    <a:lnTo>
                      <a:pt x="0" y="45"/>
                    </a:lnTo>
                    <a:lnTo>
                      <a:pt x="15" y="12"/>
                    </a:lnTo>
                    <a:lnTo>
                      <a:pt x="177" y="0"/>
                    </a:lnTo>
                    <a:lnTo>
                      <a:pt x="171" y="39"/>
                    </a:lnTo>
                    <a:lnTo>
                      <a:pt x="154" y="89"/>
                    </a:lnTo>
                    <a:lnTo>
                      <a:pt x="130" y="128"/>
                    </a:lnTo>
                    <a:lnTo>
                      <a:pt x="106" y="158"/>
                    </a:lnTo>
                    <a:lnTo>
                      <a:pt x="90" y="168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24" name="Oval 105"/>
              <p:cNvSpPr>
                <a:spLocks noChangeArrowheads="1"/>
              </p:cNvSpPr>
              <p:nvPr/>
            </p:nvSpPr>
            <p:spPr bwMode="auto">
              <a:xfrm>
                <a:off x="1401" y="2605"/>
                <a:ext cx="240" cy="206"/>
              </a:xfrm>
              <a:prstGeom prst="ellipse">
                <a:avLst/>
              </a:prstGeom>
              <a:solidFill>
                <a:srgbClr val="96969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25" name="Oval 106"/>
              <p:cNvSpPr>
                <a:spLocks noChangeArrowheads="1"/>
              </p:cNvSpPr>
              <p:nvPr/>
            </p:nvSpPr>
            <p:spPr bwMode="auto">
              <a:xfrm>
                <a:off x="1477" y="2673"/>
                <a:ext cx="86" cy="7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026" name="Freeform 107"/>
              <p:cNvSpPr>
                <a:spLocks/>
              </p:cNvSpPr>
              <p:nvPr/>
            </p:nvSpPr>
            <p:spPr bwMode="auto">
              <a:xfrm>
                <a:off x="1453" y="2615"/>
                <a:ext cx="63" cy="62"/>
              </a:xfrm>
              <a:custGeom>
                <a:avLst/>
                <a:gdLst>
                  <a:gd name="T0" fmla="*/ 0 w 156"/>
                  <a:gd name="T1" fmla="*/ 1 h 177"/>
                  <a:gd name="T2" fmla="*/ 3 w 156"/>
                  <a:gd name="T3" fmla="*/ 3 h 177"/>
                  <a:gd name="T4" fmla="*/ 4 w 156"/>
                  <a:gd name="T5" fmla="*/ 2 h 177"/>
                  <a:gd name="T6" fmla="*/ 4 w 156"/>
                  <a:gd name="T7" fmla="*/ 0 h 177"/>
                  <a:gd name="T8" fmla="*/ 3 w 156"/>
                  <a:gd name="T9" fmla="*/ 0 h 177"/>
                  <a:gd name="T10" fmla="*/ 2 w 156"/>
                  <a:gd name="T11" fmla="*/ 0 h 177"/>
                  <a:gd name="T12" fmla="*/ 1 w 156"/>
                  <a:gd name="T13" fmla="*/ 1 h 177"/>
                  <a:gd name="T14" fmla="*/ 0 w 156"/>
                  <a:gd name="T15" fmla="*/ 1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177"/>
                  <a:gd name="T26" fmla="*/ 156 w 156"/>
                  <a:gd name="T27" fmla="*/ 177 h 1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177">
                    <a:moveTo>
                      <a:pt x="0" y="63"/>
                    </a:moveTo>
                    <a:lnTo>
                      <a:pt x="119" y="177"/>
                    </a:lnTo>
                    <a:lnTo>
                      <a:pt x="141" y="168"/>
                    </a:lnTo>
                    <a:lnTo>
                      <a:pt x="156" y="0"/>
                    </a:lnTo>
                    <a:lnTo>
                      <a:pt x="110" y="7"/>
                    </a:lnTo>
                    <a:lnTo>
                      <a:pt x="72" y="21"/>
                    </a:lnTo>
                    <a:lnTo>
                      <a:pt x="35" y="3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27" name="Freeform 108"/>
              <p:cNvSpPr>
                <a:spLocks/>
              </p:cNvSpPr>
              <p:nvPr/>
            </p:nvSpPr>
            <p:spPr bwMode="auto">
              <a:xfrm>
                <a:off x="1526" y="2616"/>
                <a:ext cx="63" cy="61"/>
              </a:xfrm>
              <a:custGeom>
                <a:avLst/>
                <a:gdLst>
                  <a:gd name="T0" fmla="*/ 0 w 159"/>
                  <a:gd name="T1" fmla="*/ 0 h 175"/>
                  <a:gd name="T2" fmla="*/ 0 w 159"/>
                  <a:gd name="T3" fmla="*/ 2 h 175"/>
                  <a:gd name="T4" fmla="*/ 1 w 159"/>
                  <a:gd name="T5" fmla="*/ 2 h 175"/>
                  <a:gd name="T6" fmla="*/ 4 w 159"/>
                  <a:gd name="T7" fmla="*/ 1 h 175"/>
                  <a:gd name="T8" fmla="*/ 3 w 159"/>
                  <a:gd name="T9" fmla="*/ 1 h 175"/>
                  <a:gd name="T10" fmla="*/ 2 w 159"/>
                  <a:gd name="T11" fmla="*/ 0 h 175"/>
                  <a:gd name="T12" fmla="*/ 1 w 159"/>
                  <a:gd name="T13" fmla="*/ 0 h 175"/>
                  <a:gd name="T14" fmla="*/ 0 w 159"/>
                  <a:gd name="T15" fmla="*/ 0 h 1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"/>
                  <a:gd name="T25" fmla="*/ 0 h 175"/>
                  <a:gd name="T26" fmla="*/ 159 w 159"/>
                  <a:gd name="T27" fmla="*/ 175 h 1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" h="175">
                    <a:moveTo>
                      <a:pt x="0" y="0"/>
                    </a:moveTo>
                    <a:lnTo>
                      <a:pt x="11" y="165"/>
                    </a:lnTo>
                    <a:lnTo>
                      <a:pt x="41" y="175"/>
                    </a:lnTo>
                    <a:lnTo>
                      <a:pt x="159" y="63"/>
                    </a:lnTo>
                    <a:lnTo>
                      <a:pt x="131" y="39"/>
                    </a:lnTo>
                    <a:lnTo>
                      <a:pt x="87" y="1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28" name="Freeform 109"/>
              <p:cNvSpPr>
                <a:spLocks/>
              </p:cNvSpPr>
              <p:nvPr/>
            </p:nvSpPr>
            <p:spPr bwMode="auto">
              <a:xfrm>
                <a:off x="1415" y="2646"/>
                <a:ext cx="67" cy="61"/>
              </a:xfrm>
              <a:custGeom>
                <a:avLst/>
                <a:gdLst>
                  <a:gd name="T0" fmla="*/ 2 w 168"/>
                  <a:gd name="T1" fmla="*/ 0 h 174"/>
                  <a:gd name="T2" fmla="*/ 4 w 168"/>
                  <a:gd name="T3" fmla="*/ 2 h 174"/>
                  <a:gd name="T4" fmla="*/ 4 w 168"/>
                  <a:gd name="T5" fmla="*/ 2 h 174"/>
                  <a:gd name="T6" fmla="*/ 0 w 168"/>
                  <a:gd name="T7" fmla="*/ 2 h 174"/>
                  <a:gd name="T8" fmla="*/ 0 w 168"/>
                  <a:gd name="T9" fmla="*/ 2 h 174"/>
                  <a:gd name="T10" fmla="*/ 0 w 168"/>
                  <a:gd name="T11" fmla="*/ 1 h 174"/>
                  <a:gd name="T12" fmla="*/ 1 w 168"/>
                  <a:gd name="T13" fmla="*/ 1 h 174"/>
                  <a:gd name="T14" fmla="*/ 2 w 168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8"/>
                  <a:gd name="T25" fmla="*/ 0 h 174"/>
                  <a:gd name="T26" fmla="*/ 168 w 168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8" h="174">
                    <a:moveTo>
                      <a:pt x="66" y="0"/>
                    </a:moveTo>
                    <a:lnTo>
                      <a:pt x="168" y="127"/>
                    </a:lnTo>
                    <a:lnTo>
                      <a:pt x="153" y="165"/>
                    </a:lnTo>
                    <a:lnTo>
                      <a:pt x="0" y="174"/>
                    </a:lnTo>
                    <a:lnTo>
                      <a:pt x="0" y="141"/>
                    </a:lnTo>
                    <a:lnTo>
                      <a:pt x="15" y="84"/>
                    </a:lnTo>
                    <a:lnTo>
                      <a:pt x="39" y="4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29" name="Freeform 110"/>
              <p:cNvSpPr>
                <a:spLocks/>
              </p:cNvSpPr>
              <p:nvPr/>
            </p:nvSpPr>
            <p:spPr bwMode="auto">
              <a:xfrm>
                <a:off x="1415" y="2719"/>
                <a:ext cx="69" cy="52"/>
              </a:xfrm>
              <a:custGeom>
                <a:avLst/>
                <a:gdLst>
                  <a:gd name="T0" fmla="*/ 0 w 172"/>
                  <a:gd name="T1" fmla="*/ 0 h 151"/>
                  <a:gd name="T2" fmla="*/ 4 w 172"/>
                  <a:gd name="T3" fmla="*/ 0 h 151"/>
                  <a:gd name="T4" fmla="*/ 4 w 172"/>
                  <a:gd name="T5" fmla="*/ 0 h 151"/>
                  <a:gd name="T6" fmla="*/ 2 w 172"/>
                  <a:gd name="T7" fmla="*/ 2 h 151"/>
                  <a:gd name="T8" fmla="*/ 2 w 172"/>
                  <a:gd name="T9" fmla="*/ 2 h 151"/>
                  <a:gd name="T10" fmla="*/ 1 w 172"/>
                  <a:gd name="T11" fmla="*/ 1 h 151"/>
                  <a:gd name="T12" fmla="*/ 0 w 172"/>
                  <a:gd name="T13" fmla="*/ 1 h 151"/>
                  <a:gd name="T14" fmla="*/ 0 w 172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2"/>
                  <a:gd name="T25" fmla="*/ 0 h 151"/>
                  <a:gd name="T26" fmla="*/ 172 w 172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2" h="151">
                    <a:moveTo>
                      <a:pt x="0" y="0"/>
                    </a:moveTo>
                    <a:lnTo>
                      <a:pt x="162" y="3"/>
                    </a:lnTo>
                    <a:lnTo>
                      <a:pt x="172" y="28"/>
                    </a:lnTo>
                    <a:lnTo>
                      <a:pt x="81" y="151"/>
                    </a:lnTo>
                    <a:lnTo>
                      <a:pt x="54" y="129"/>
                    </a:lnTo>
                    <a:lnTo>
                      <a:pt x="31" y="87"/>
                    </a:lnTo>
                    <a:lnTo>
                      <a:pt x="13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30" name="Freeform 111"/>
              <p:cNvSpPr>
                <a:spLocks/>
              </p:cNvSpPr>
              <p:nvPr/>
            </p:nvSpPr>
            <p:spPr bwMode="auto">
              <a:xfrm>
                <a:off x="1453" y="2745"/>
                <a:ext cx="61" cy="54"/>
              </a:xfrm>
              <a:custGeom>
                <a:avLst/>
                <a:gdLst>
                  <a:gd name="T0" fmla="*/ 0 w 154"/>
                  <a:gd name="T1" fmla="*/ 1 h 158"/>
                  <a:gd name="T2" fmla="*/ 3 w 154"/>
                  <a:gd name="T3" fmla="*/ 0 h 158"/>
                  <a:gd name="T4" fmla="*/ 4 w 154"/>
                  <a:gd name="T5" fmla="*/ 0 h 158"/>
                  <a:gd name="T6" fmla="*/ 4 w 154"/>
                  <a:gd name="T7" fmla="*/ 2 h 158"/>
                  <a:gd name="T8" fmla="*/ 3 w 154"/>
                  <a:gd name="T9" fmla="*/ 2 h 158"/>
                  <a:gd name="T10" fmla="*/ 2 w 154"/>
                  <a:gd name="T11" fmla="*/ 2 h 158"/>
                  <a:gd name="T12" fmla="*/ 1 w 154"/>
                  <a:gd name="T13" fmla="*/ 2 h 158"/>
                  <a:gd name="T14" fmla="*/ 0 w 154"/>
                  <a:gd name="T15" fmla="*/ 1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4"/>
                  <a:gd name="T25" fmla="*/ 0 h 158"/>
                  <a:gd name="T26" fmla="*/ 154 w 154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4" h="158">
                    <a:moveTo>
                      <a:pt x="0" y="96"/>
                    </a:moveTo>
                    <a:lnTo>
                      <a:pt x="117" y="0"/>
                    </a:lnTo>
                    <a:lnTo>
                      <a:pt x="142" y="6"/>
                    </a:lnTo>
                    <a:lnTo>
                      <a:pt x="154" y="158"/>
                    </a:lnTo>
                    <a:lnTo>
                      <a:pt x="117" y="153"/>
                    </a:lnTo>
                    <a:lnTo>
                      <a:pt x="81" y="144"/>
                    </a:lnTo>
                    <a:lnTo>
                      <a:pt x="43" y="12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31" name="Freeform 112"/>
              <p:cNvSpPr>
                <a:spLocks/>
              </p:cNvSpPr>
              <p:nvPr/>
            </p:nvSpPr>
            <p:spPr bwMode="auto">
              <a:xfrm>
                <a:off x="1526" y="2743"/>
                <a:ext cx="56" cy="57"/>
              </a:xfrm>
              <a:custGeom>
                <a:avLst/>
                <a:gdLst>
                  <a:gd name="T0" fmla="*/ 0 w 141"/>
                  <a:gd name="T1" fmla="*/ 2 h 164"/>
                  <a:gd name="T2" fmla="*/ 0 w 141"/>
                  <a:gd name="T3" fmla="*/ 0 h 164"/>
                  <a:gd name="T4" fmla="*/ 1 w 141"/>
                  <a:gd name="T5" fmla="*/ 0 h 164"/>
                  <a:gd name="T6" fmla="*/ 4 w 141"/>
                  <a:gd name="T7" fmla="*/ 2 h 164"/>
                  <a:gd name="T8" fmla="*/ 3 w 141"/>
                  <a:gd name="T9" fmla="*/ 2 h 164"/>
                  <a:gd name="T10" fmla="*/ 2 w 141"/>
                  <a:gd name="T11" fmla="*/ 2 h 164"/>
                  <a:gd name="T12" fmla="*/ 1 w 141"/>
                  <a:gd name="T13" fmla="*/ 2 h 164"/>
                  <a:gd name="T14" fmla="*/ 0 w 141"/>
                  <a:gd name="T15" fmla="*/ 2 h 164"/>
                  <a:gd name="T16" fmla="*/ 0 w 141"/>
                  <a:gd name="T17" fmla="*/ 2 h 1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1"/>
                  <a:gd name="T28" fmla="*/ 0 h 164"/>
                  <a:gd name="T29" fmla="*/ 141 w 141"/>
                  <a:gd name="T30" fmla="*/ 164 h 1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1" h="164">
                    <a:moveTo>
                      <a:pt x="0" y="164"/>
                    </a:moveTo>
                    <a:lnTo>
                      <a:pt x="7" y="11"/>
                    </a:lnTo>
                    <a:lnTo>
                      <a:pt x="36" y="0"/>
                    </a:lnTo>
                    <a:lnTo>
                      <a:pt x="141" y="110"/>
                    </a:lnTo>
                    <a:lnTo>
                      <a:pt x="112" y="132"/>
                    </a:lnTo>
                    <a:lnTo>
                      <a:pt x="84" y="144"/>
                    </a:lnTo>
                    <a:lnTo>
                      <a:pt x="49" y="155"/>
                    </a:lnTo>
                    <a:lnTo>
                      <a:pt x="19" y="161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32" name="Freeform 113"/>
              <p:cNvSpPr>
                <a:spLocks/>
              </p:cNvSpPr>
              <p:nvPr/>
            </p:nvSpPr>
            <p:spPr bwMode="auto">
              <a:xfrm>
                <a:off x="1558" y="2646"/>
                <a:ext cx="68" cy="60"/>
              </a:xfrm>
              <a:custGeom>
                <a:avLst/>
                <a:gdLst>
                  <a:gd name="T0" fmla="*/ 2 w 171"/>
                  <a:gd name="T1" fmla="*/ 0 h 172"/>
                  <a:gd name="T2" fmla="*/ 0 w 171"/>
                  <a:gd name="T3" fmla="*/ 2 h 172"/>
                  <a:gd name="T4" fmla="*/ 0 w 171"/>
                  <a:gd name="T5" fmla="*/ 2 h 172"/>
                  <a:gd name="T6" fmla="*/ 4 w 171"/>
                  <a:gd name="T7" fmla="*/ 2 h 172"/>
                  <a:gd name="T8" fmla="*/ 4 w 171"/>
                  <a:gd name="T9" fmla="*/ 2 h 172"/>
                  <a:gd name="T10" fmla="*/ 4 w 171"/>
                  <a:gd name="T11" fmla="*/ 1 h 172"/>
                  <a:gd name="T12" fmla="*/ 4 w 171"/>
                  <a:gd name="T13" fmla="*/ 1 h 172"/>
                  <a:gd name="T14" fmla="*/ 3 w 171"/>
                  <a:gd name="T15" fmla="*/ 0 h 172"/>
                  <a:gd name="T16" fmla="*/ 2 w 171"/>
                  <a:gd name="T17" fmla="*/ 0 h 1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1"/>
                  <a:gd name="T28" fmla="*/ 0 h 172"/>
                  <a:gd name="T29" fmla="*/ 171 w 171"/>
                  <a:gd name="T30" fmla="*/ 172 h 1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1" h="172">
                    <a:moveTo>
                      <a:pt x="103" y="0"/>
                    </a:moveTo>
                    <a:lnTo>
                      <a:pt x="0" y="121"/>
                    </a:lnTo>
                    <a:lnTo>
                      <a:pt x="13" y="163"/>
                    </a:lnTo>
                    <a:lnTo>
                      <a:pt x="171" y="172"/>
                    </a:lnTo>
                    <a:lnTo>
                      <a:pt x="168" y="126"/>
                    </a:lnTo>
                    <a:lnTo>
                      <a:pt x="157" y="84"/>
                    </a:lnTo>
                    <a:lnTo>
                      <a:pt x="142" y="54"/>
                    </a:lnTo>
                    <a:lnTo>
                      <a:pt x="124" y="2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4033" name="Freeform 114"/>
              <p:cNvSpPr>
                <a:spLocks/>
              </p:cNvSpPr>
              <p:nvPr/>
            </p:nvSpPr>
            <p:spPr bwMode="auto">
              <a:xfrm>
                <a:off x="1556" y="2718"/>
                <a:ext cx="70" cy="58"/>
              </a:xfrm>
              <a:custGeom>
                <a:avLst/>
                <a:gdLst>
                  <a:gd name="T0" fmla="*/ 2 w 177"/>
                  <a:gd name="T1" fmla="*/ 2 h 168"/>
                  <a:gd name="T2" fmla="*/ 0 w 177"/>
                  <a:gd name="T3" fmla="*/ 1 h 168"/>
                  <a:gd name="T4" fmla="*/ 0 w 177"/>
                  <a:gd name="T5" fmla="*/ 0 h 168"/>
                  <a:gd name="T6" fmla="*/ 4 w 177"/>
                  <a:gd name="T7" fmla="*/ 0 h 168"/>
                  <a:gd name="T8" fmla="*/ 4 w 177"/>
                  <a:gd name="T9" fmla="*/ 0 h 168"/>
                  <a:gd name="T10" fmla="*/ 4 w 177"/>
                  <a:gd name="T11" fmla="*/ 1 h 168"/>
                  <a:gd name="T12" fmla="*/ 3 w 177"/>
                  <a:gd name="T13" fmla="*/ 2 h 168"/>
                  <a:gd name="T14" fmla="*/ 3 w 177"/>
                  <a:gd name="T15" fmla="*/ 2 h 168"/>
                  <a:gd name="T16" fmla="*/ 2 w 177"/>
                  <a:gd name="T17" fmla="*/ 2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"/>
                  <a:gd name="T28" fmla="*/ 0 h 168"/>
                  <a:gd name="T29" fmla="*/ 177 w 177"/>
                  <a:gd name="T30" fmla="*/ 168 h 1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" h="168">
                    <a:moveTo>
                      <a:pt x="90" y="168"/>
                    </a:moveTo>
                    <a:lnTo>
                      <a:pt x="0" y="45"/>
                    </a:lnTo>
                    <a:lnTo>
                      <a:pt x="15" y="12"/>
                    </a:lnTo>
                    <a:lnTo>
                      <a:pt x="177" y="0"/>
                    </a:lnTo>
                    <a:lnTo>
                      <a:pt x="171" y="39"/>
                    </a:lnTo>
                    <a:lnTo>
                      <a:pt x="154" y="89"/>
                    </a:lnTo>
                    <a:lnTo>
                      <a:pt x="130" y="128"/>
                    </a:lnTo>
                    <a:lnTo>
                      <a:pt x="106" y="158"/>
                    </a:lnTo>
                    <a:lnTo>
                      <a:pt x="90" y="168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grpSp>
            <p:nvGrpSpPr>
              <p:cNvPr id="34034" name="Group 115"/>
              <p:cNvGrpSpPr>
                <a:grpSpLocks/>
              </p:cNvGrpSpPr>
              <p:nvPr/>
            </p:nvGrpSpPr>
            <p:grpSpPr bwMode="auto">
              <a:xfrm>
                <a:off x="2721" y="2652"/>
                <a:ext cx="226" cy="131"/>
                <a:chOff x="3477" y="2984"/>
                <a:chExt cx="444" cy="305"/>
              </a:xfrm>
            </p:grpSpPr>
            <p:sp>
              <p:nvSpPr>
                <p:cNvPr id="1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75" y="2982"/>
                  <a:ext cx="446" cy="30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cs typeface="+mn-cs"/>
                  </a:endParaRPr>
                </a:p>
              </p:txBody>
            </p:sp>
            <p:sp>
              <p:nvSpPr>
                <p:cNvPr id="34044" name="Rectangle 117"/>
                <p:cNvSpPr>
                  <a:spLocks noChangeArrowheads="1"/>
                </p:cNvSpPr>
                <p:nvPr/>
              </p:nvSpPr>
              <p:spPr bwMode="auto">
                <a:xfrm>
                  <a:off x="3505" y="2986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045" name="Rectangle 118"/>
                <p:cNvSpPr>
                  <a:spLocks noChangeArrowheads="1"/>
                </p:cNvSpPr>
                <p:nvPr/>
              </p:nvSpPr>
              <p:spPr bwMode="auto">
                <a:xfrm>
                  <a:off x="3503" y="3259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046" name="Rectangle 119"/>
                <p:cNvSpPr>
                  <a:spLocks noChangeArrowheads="1"/>
                </p:cNvSpPr>
                <p:nvPr/>
              </p:nvSpPr>
              <p:spPr bwMode="auto">
                <a:xfrm>
                  <a:off x="3507" y="3031"/>
                  <a:ext cx="380" cy="4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047" name="Rectangle 120"/>
                <p:cNvSpPr>
                  <a:spLocks noChangeArrowheads="1"/>
                </p:cNvSpPr>
                <p:nvPr/>
              </p:nvSpPr>
              <p:spPr bwMode="auto">
                <a:xfrm>
                  <a:off x="3503" y="3200"/>
                  <a:ext cx="380" cy="41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04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507" y="3085"/>
                  <a:ext cx="380" cy="8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34035" name="AutoShape 122"/>
              <p:cNvSpPr>
                <a:spLocks noChangeArrowheads="1"/>
              </p:cNvSpPr>
              <p:nvPr/>
            </p:nvSpPr>
            <p:spPr bwMode="auto">
              <a:xfrm flipH="1" flipV="1">
                <a:off x="2678" y="2653"/>
                <a:ext cx="37" cy="128"/>
              </a:xfrm>
              <a:prstGeom prst="flowChartDelay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4036" name="Group 123"/>
              <p:cNvGrpSpPr>
                <a:grpSpLocks/>
              </p:cNvGrpSpPr>
              <p:nvPr/>
            </p:nvGrpSpPr>
            <p:grpSpPr bwMode="auto">
              <a:xfrm>
                <a:off x="2954" y="2637"/>
                <a:ext cx="129" cy="159"/>
                <a:chOff x="3477" y="2984"/>
                <a:chExt cx="444" cy="305"/>
              </a:xfrm>
            </p:grpSpPr>
            <p:sp>
              <p:nvSpPr>
                <p:cNvPr id="126" name="Rectangle 124"/>
                <p:cNvSpPr>
                  <a:spLocks noChangeArrowheads="1"/>
                </p:cNvSpPr>
                <p:nvPr/>
              </p:nvSpPr>
              <p:spPr bwMode="auto">
                <a:xfrm>
                  <a:off x="3475" y="2982"/>
                  <a:ext cx="447" cy="30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cs typeface="+mn-cs"/>
                  </a:endParaRPr>
                </a:p>
              </p:txBody>
            </p:sp>
            <p:sp>
              <p:nvSpPr>
                <p:cNvPr id="34038" name="Rectangle 125"/>
                <p:cNvSpPr>
                  <a:spLocks noChangeArrowheads="1"/>
                </p:cNvSpPr>
                <p:nvPr/>
              </p:nvSpPr>
              <p:spPr bwMode="auto">
                <a:xfrm>
                  <a:off x="3505" y="2986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039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03" y="3259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040" name="Rectangle 127"/>
                <p:cNvSpPr>
                  <a:spLocks noChangeArrowheads="1"/>
                </p:cNvSpPr>
                <p:nvPr/>
              </p:nvSpPr>
              <p:spPr bwMode="auto">
                <a:xfrm>
                  <a:off x="3507" y="3031"/>
                  <a:ext cx="380" cy="4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041" name="Rectangle 128"/>
                <p:cNvSpPr>
                  <a:spLocks noChangeArrowheads="1"/>
                </p:cNvSpPr>
                <p:nvPr/>
              </p:nvSpPr>
              <p:spPr bwMode="auto">
                <a:xfrm>
                  <a:off x="3503" y="3200"/>
                  <a:ext cx="380" cy="41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042" name="Rectangle 129"/>
                <p:cNvSpPr>
                  <a:spLocks noChangeArrowheads="1"/>
                </p:cNvSpPr>
                <p:nvPr/>
              </p:nvSpPr>
              <p:spPr bwMode="auto">
                <a:xfrm>
                  <a:off x="3507" y="3085"/>
                  <a:ext cx="380" cy="8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33986" name="Group 130"/>
            <p:cNvGrpSpPr>
              <a:grpSpLocks/>
            </p:cNvGrpSpPr>
            <p:nvPr/>
          </p:nvGrpSpPr>
          <p:grpSpPr bwMode="auto">
            <a:xfrm>
              <a:off x="4703" y="1306"/>
              <a:ext cx="952" cy="440"/>
              <a:chOff x="4384" y="962"/>
              <a:chExt cx="1340" cy="884"/>
            </a:xfrm>
          </p:grpSpPr>
          <p:pic>
            <p:nvPicPr>
              <p:cNvPr id="33987" name="Picture 131" descr="stopwatch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7" y="962"/>
                <a:ext cx="1117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988" name="Picture 132" descr="scale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4" y="972"/>
                <a:ext cx="433" cy="8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39" name="Group 135"/>
          <p:cNvGrpSpPr>
            <a:grpSpLocks/>
          </p:cNvGrpSpPr>
          <p:nvPr/>
        </p:nvGrpSpPr>
        <p:grpSpPr bwMode="auto">
          <a:xfrm>
            <a:off x="4016375" y="3573463"/>
            <a:ext cx="2001838" cy="1246187"/>
            <a:chOff x="1031" y="822"/>
            <a:chExt cx="936" cy="696"/>
          </a:xfrm>
        </p:grpSpPr>
        <p:grpSp>
          <p:nvGrpSpPr>
            <p:cNvPr id="33903" name="Group 136"/>
            <p:cNvGrpSpPr>
              <a:grpSpLocks/>
            </p:cNvGrpSpPr>
            <p:nvPr/>
          </p:nvGrpSpPr>
          <p:grpSpPr bwMode="auto">
            <a:xfrm>
              <a:off x="1031" y="822"/>
              <a:ext cx="512" cy="387"/>
              <a:chOff x="771" y="1045"/>
              <a:chExt cx="1777" cy="1163"/>
            </a:xfrm>
          </p:grpSpPr>
          <p:sp>
            <p:nvSpPr>
              <p:cNvPr id="33965" name="Freeform 137"/>
              <p:cNvSpPr>
                <a:spLocks/>
              </p:cNvSpPr>
              <p:nvPr/>
            </p:nvSpPr>
            <p:spPr bwMode="auto">
              <a:xfrm>
                <a:off x="1161" y="1045"/>
                <a:ext cx="999" cy="1163"/>
              </a:xfrm>
              <a:custGeom>
                <a:avLst/>
                <a:gdLst>
                  <a:gd name="T0" fmla="*/ 182 w 1194"/>
                  <a:gd name="T1" fmla="*/ 401 h 1658"/>
                  <a:gd name="T2" fmla="*/ 0 w 1194"/>
                  <a:gd name="T3" fmla="*/ 258 h 1658"/>
                  <a:gd name="T4" fmla="*/ 0 w 1194"/>
                  <a:gd name="T5" fmla="*/ 0 h 1658"/>
                  <a:gd name="T6" fmla="*/ 585 w 1194"/>
                  <a:gd name="T7" fmla="*/ 0 h 1658"/>
                  <a:gd name="T8" fmla="*/ 585 w 1194"/>
                  <a:gd name="T9" fmla="*/ 258 h 1658"/>
                  <a:gd name="T10" fmla="*/ 447 w 1194"/>
                  <a:gd name="T11" fmla="*/ 401 h 1658"/>
                  <a:gd name="T12" fmla="*/ 182 w 1194"/>
                  <a:gd name="T13" fmla="*/ 401 h 16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94"/>
                  <a:gd name="T22" fmla="*/ 0 h 1658"/>
                  <a:gd name="T23" fmla="*/ 1194 w 1194"/>
                  <a:gd name="T24" fmla="*/ 1658 h 16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94" h="1658">
                    <a:moveTo>
                      <a:pt x="372" y="1657"/>
                    </a:moveTo>
                    <a:lnTo>
                      <a:pt x="0" y="1067"/>
                    </a:lnTo>
                    <a:lnTo>
                      <a:pt x="0" y="0"/>
                    </a:lnTo>
                    <a:lnTo>
                      <a:pt x="1194" y="0"/>
                    </a:lnTo>
                    <a:lnTo>
                      <a:pt x="1194" y="1067"/>
                    </a:lnTo>
                    <a:lnTo>
                      <a:pt x="911" y="1658"/>
                    </a:lnTo>
                    <a:lnTo>
                      <a:pt x="372" y="1657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33966" name="Group 138"/>
              <p:cNvGrpSpPr>
                <a:grpSpLocks/>
              </p:cNvGrpSpPr>
              <p:nvPr/>
            </p:nvGrpSpPr>
            <p:grpSpPr bwMode="auto">
              <a:xfrm>
                <a:off x="2167" y="1611"/>
                <a:ext cx="381" cy="327"/>
                <a:chOff x="2002" y="1580"/>
                <a:chExt cx="456" cy="466"/>
              </a:xfrm>
            </p:grpSpPr>
            <p:sp>
              <p:nvSpPr>
                <p:cNvPr id="3397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003" y="1776"/>
                  <a:ext cx="254" cy="45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78" name="Freeform 140"/>
                <p:cNvSpPr>
                  <a:spLocks/>
                </p:cNvSpPr>
                <p:nvPr/>
              </p:nvSpPr>
              <p:spPr bwMode="auto">
                <a:xfrm>
                  <a:off x="2009" y="1580"/>
                  <a:ext cx="201" cy="193"/>
                </a:xfrm>
                <a:custGeom>
                  <a:avLst/>
                  <a:gdLst>
                    <a:gd name="T0" fmla="*/ 0 w 201"/>
                    <a:gd name="T1" fmla="*/ 192 h 193"/>
                    <a:gd name="T2" fmla="*/ 1 w 201"/>
                    <a:gd name="T3" fmla="*/ 0 h 193"/>
                    <a:gd name="T4" fmla="*/ 201 w 201"/>
                    <a:gd name="T5" fmla="*/ 192 h 193"/>
                    <a:gd name="T6" fmla="*/ 201 w 201"/>
                    <a:gd name="T7" fmla="*/ 193 h 193"/>
                    <a:gd name="T8" fmla="*/ 0 w 201"/>
                    <a:gd name="T9" fmla="*/ 192 h 1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1"/>
                    <a:gd name="T16" fmla="*/ 0 h 193"/>
                    <a:gd name="T17" fmla="*/ 201 w 201"/>
                    <a:gd name="T18" fmla="*/ 193 h 1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1" h="193">
                      <a:moveTo>
                        <a:pt x="0" y="192"/>
                      </a:moveTo>
                      <a:lnTo>
                        <a:pt x="1" y="0"/>
                      </a:lnTo>
                      <a:lnTo>
                        <a:pt x="201" y="192"/>
                      </a:lnTo>
                      <a:lnTo>
                        <a:pt x="201" y="193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grpSp>
              <p:nvGrpSpPr>
                <p:cNvPr id="33979" name="Group 141"/>
                <p:cNvGrpSpPr>
                  <a:grpSpLocks/>
                </p:cNvGrpSpPr>
                <p:nvPr/>
              </p:nvGrpSpPr>
              <p:grpSpPr bwMode="auto">
                <a:xfrm>
                  <a:off x="2002" y="1825"/>
                  <a:ext cx="456" cy="221"/>
                  <a:chOff x="2004" y="2057"/>
                  <a:chExt cx="456" cy="221"/>
                </a:xfrm>
              </p:grpSpPr>
              <p:grpSp>
                <p:nvGrpSpPr>
                  <p:cNvPr id="33980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2036" y="2057"/>
                    <a:ext cx="226" cy="147"/>
                    <a:chOff x="2036" y="2057"/>
                    <a:chExt cx="226" cy="147"/>
                  </a:xfrm>
                </p:grpSpPr>
                <p:sp>
                  <p:nvSpPr>
                    <p:cNvPr id="33982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6" y="2177"/>
                      <a:ext cx="226" cy="27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3983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2" y="2057"/>
                      <a:ext cx="212" cy="27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3984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0" y="2084"/>
                      <a:ext cx="156" cy="9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333333"/>
                        </a:gs>
                        <a:gs pos="50000">
                          <a:srgbClr val="898989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33981" name="Freeform 146"/>
                  <p:cNvSpPr>
                    <a:spLocks/>
                  </p:cNvSpPr>
                  <p:nvPr/>
                </p:nvSpPr>
                <p:spPr bwMode="auto">
                  <a:xfrm>
                    <a:off x="2004" y="2202"/>
                    <a:ext cx="456" cy="76"/>
                  </a:xfrm>
                  <a:custGeom>
                    <a:avLst/>
                    <a:gdLst>
                      <a:gd name="T0" fmla="*/ 0 w 456"/>
                      <a:gd name="T1" fmla="*/ 2 h 76"/>
                      <a:gd name="T2" fmla="*/ 440 w 456"/>
                      <a:gd name="T3" fmla="*/ 0 h 76"/>
                      <a:gd name="T4" fmla="*/ 420 w 456"/>
                      <a:gd name="T5" fmla="*/ 28 h 76"/>
                      <a:gd name="T6" fmla="*/ 440 w 456"/>
                      <a:gd name="T7" fmla="*/ 30 h 76"/>
                      <a:gd name="T8" fmla="*/ 432 w 456"/>
                      <a:gd name="T9" fmla="*/ 56 h 76"/>
                      <a:gd name="T10" fmla="*/ 456 w 456"/>
                      <a:gd name="T11" fmla="*/ 56 h 76"/>
                      <a:gd name="T12" fmla="*/ 430 w 456"/>
                      <a:gd name="T13" fmla="*/ 76 h 76"/>
                      <a:gd name="T14" fmla="*/ 2 w 456"/>
                      <a:gd name="T15" fmla="*/ 76 h 76"/>
                      <a:gd name="T16" fmla="*/ 0 w 456"/>
                      <a:gd name="T17" fmla="*/ 2 h 7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56"/>
                      <a:gd name="T28" fmla="*/ 0 h 76"/>
                      <a:gd name="T29" fmla="*/ 456 w 456"/>
                      <a:gd name="T30" fmla="*/ 76 h 7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56" h="76">
                        <a:moveTo>
                          <a:pt x="0" y="2"/>
                        </a:moveTo>
                        <a:lnTo>
                          <a:pt x="440" y="0"/>
                        </a:lnTo>
                        <a:lnTo>
                          <a:pt x="420" y="28"/>
                        </a:lnTo>
                        <a:lnTo>
                          <a:pt x="440" y="30"/>
                        </a:lnTo>
                        <a:lnTo>
                          <a:pt x="432" y="56"/>
                        </a:lnTo>
                        <a:lnTo>
                          <a:pt x="456" y="56"/>
                        </a:lnTo>
                        <a:lnTo>
                          <a:pt x="430" y="76"/>
                        </a:lnTo>
                        <a:lnTo>
                          <a:pt x="2" y="76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3967" name="Group 147"/>
              <p:cNvGrpSpPr>
                <a:grpSpLocks/>
              </p:cNvGrpSpPr>
              <p:nvPr/>
            </p:nvGrpSpPr>
            <p:grpSpPr bwMode="auto">
              <a:xfrm flipH="1">
                <a:off x="771" y="1639"/>
                <a:ext cx="382" cy="326"/>
                <a:chOff x="2002" y="1580"/>
                <a:chExt cx="456" cy="466"/>
              </a:xfrm>
            </p:grpSpPr>
            <p:sp>
              <p:nvSpPr>
                <p:cNvPr id="33969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03" y="1776"/>
                  <a:ext cx="254" cy="45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70" name="Freeform 149"/>
                <p:cNvSpPr>
                  <a:spLocks/>
                </p:cNvSpPr>
                <p:nvPr/>
              </p:nvSpPr>
              <p:spPr bwMode="auto">
                <a:xfrm>
                  <a:off x="2009" y="1580"/>
                  <a:ext cx="201" cy="193"/>
                </a:xfrm>
                <a:custGeom>
                  <a:avLst/>
                  <a:gdLst>
                    <a:gd name="T0" fmla="*/ 0 w 201"/>
                    <a:gd name="T1" fmla="*/ 192 h 193"/>
                    <a:gd name="T2" fmla="*/ 1 w 201"/>
                    <a:gd name="T3" fmla="*/ 0 h 193"/>
                    <a:gd name="T4" fmla="*/ 201 w 201"/>
                    <a:gd name="T5" fmla="*/ 192 h 193"/>
                    <a:gd name="T6" fmla="*/ 201 w 201"/>
                    <a:gd name="T7" fmla="*/ 193 h 193"/>
                    <a:gd name="T8" fmla="*/ 0 w 201"/>
                    <a:gd name="T9" fmla="*/ 192 h 1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1"/>
                    <a:gd name="T16" fmla="*/ 0 h 193"/>
                    <a:gd name="T17" fmla="*/ 201 w 201"/>
                    <a:gd name="T18" fmla="*/ 193 h 1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1" h="193">
                      <a:moveTo>
                        <a:pt x="0" y="192"/>
                      </a:moveTo>
                      <a:lnTo>
                        <a:pt x="1" y="0"/>
                      </a:lnTo>
                      <a:lnTo>
                        <a:pt x="201" y="192"/>
                      </a:lnTo>
                      <a:lnTo>
                        <a:pt x="201" y="193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grpSp>
              <p:nvGrpSpPr>
                <p:cNvPr id="33971" name="Group 150"/>
                <p:cNvGrpSpPr>
                  <a:grpSpLocks/>
                </p:cNvGrpSpPr>
                <p:nvPr/>
              </p:nvGrpSpPr>
              <p:grpSpPr bwMode="auto">
                <a:xfrm>
                  <a:off x="2002" y="1825"/>
                  <a:ext cx="456" cy="221"/>
                  <a:chOff x="2004" y="2057"/>
                  <a:chExt cx="456" cy="221"/>
                </a:xfrm>
              </p:grpSpPr>
              <p:grpSp>
                <p:nvGrpSpPr>
                  <p:cNvPr id="33972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2036" y="2057"/>
                    <a:ext cx="226" cy="147"/>
                    <a:chOff x="2036" y="2057"/>
                    <a:chExt cx="226" cy="147"/>
                  </a:xfrm>
                </p:grpSpPr>
                <p:sp>
                  <p:nvSpPr>
                    <p:cNvPr id="33974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6" y="2177"/>
                      <a:ext cx="226" cy="27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3975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2" y="2057"/>
                      <a:ext cx="212" cy="27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3976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0" y="2084"/>
                      <a:ext cx="156" cy="9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333333"/>
                        </a:gs>
                        <a:gs pos="50000">
                          <a:srgbClr val="898989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33973" name="Freeform 155"/>
                  <p:cNvSpPr>
                    <a:spLocks/>
                  </p:cNvSpPr>
                  <p:nvPr/>
                </p:nvSpPr>
                <p:spPr bwMode="auto">
                  <a:xfrm>
                    <a:off x="2004" y="2202"/>
                    <a:ext cx="456" cy="76"/>
                  </a:xfrm>
                  <a:custGeom>
                    <a:avLst/>
                    <a:gdLst>
                      <a:gd name="T0" fmla="*/ 0 w 456"/>
                      <a:gd name="T1" fmla="*/ 2 h 76"/>
                      <a:gd name="T2" fmla="*/ 440 w 456"/>
                      <a:gd name="T3" fmla="*/ 0 h 76"/>
                      <a:gd name="T4" fmla="*/ 420 w 456"/>
                      <a:gd name="T5" fmla="*/ 28 h 76"/>
                      <a:gd name="T6" fmla="*/ 440 w 456"/>
                      <a:gd name="T7" fmla="*/ 30 h 76"/>
                      <a:gd name="T8" fmla="*/ 432 w 456"/>
                      <a:gd name="T9" fmla="*/ 56 h 76"/>
                      <a:gd name="T10" fmla="*/ 456 w 456"/>
                      <a:gd name="T11" fmla="*/ 56 h 76"/>
                      <a:gd name="T12" fmla="*/ 430 w 456"/>
                      <a:gd name="T13" fmla="*/ 76 h 76"/>
                      <a:gd name="T14" fmla="*/ 2 w 456"/>
                      <a:gd name="T15" fmla="*/ 76 h 76"/>
                      <a:gd name="T16" fmla="*/ 0 w 456"/>
                      <a:gd name="T17" fmla="*/ 2 h 7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56"/>
                      <a:gd name="T28" fmla="*/ 0 h 76"/>
                      <a:gd name="T29" fmla="*/ 456 w 456"/>
                      <a:gd name="T30" fmla="*/ 76 h 7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56" h="76">
                        <a:moveTo>
                          <a:pt x="0" y="2"/>
                        </a:moveTo>
                        <a:lnTo>
                          <a:pt x="440" y="0"/>
                        </a:lnTo>
                        <a:lnTo>
                          <a:pt x="420" y="28"/>
                        </a:lnTo>
                        <a:lnTo>
                          <a:pt x="440" y="30"/>
                        </a:lnTo>
                        <a:lnTo>
                          <a:pt x="432" y="56"/>
                        </a:lnTo>
                        <a:lnTo>
                          <a:pt x="456" y="56"/>
                        </a:lnTo>
                        <a:lnTo>
                          <a:pt x="430" y="76"/>
                        </a:lnTo>
                        <a:lnTo>
                          <a:pt x="2" y="76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33968" name="Freeform 156"/>
              <p:cNvSpPr>
                <a:spLocks/>
              </p:cNvSpPr>
              <p:nvPr/>
            </p:nvSpPr>
            <p:spPr bwMode="auto">
              <a:xfrm>
                <a:off x="1167" y="1467"/>
                <a:ext cx="979" cy="733"/>
              </a:xfrm>
              <a:custGeom>
                <a:avLst/>
                <a:gdLst>
                  <a:gd name="T0" fmla="*/ 85 w 1170"/>
                  <a:gd name="T1" fmla="*/ 34 h 1045"/>
                  <a:gd name="T2" fmla="*/ 146 w 1170"/>
                  <a:gd name="T3" fmla="*/ 76 h 1045"/>
                  <a:gd name="T4" fmla="*/ 173 w 1170"/>
                  <a:gd name="T5" fmla="*/ 95 h 1045"/>
                  <a:gd name="T6" fmla="*/ 208 w 1170"/>
                  <a:gd name="T7" fmla="*/ 128 h 1045"/>
                  <a:gd name="T8" fmla="*/ 265 w 1170"/>
                  <a:gd name="T9" fmla="*/ 142 h 1045"/>
                  <a:gd name="T10" fmla="*/ 317 w 1170"/>
                  <a:gd name="T11" fmla="*/ 140 h 1045"/>
                  <a:gd name="T12" fmla="*/ 361 w 1170"/>
                  <a:gd name="T13" fmla="*/ 137 h 1045"/>
                  <a:gd name="T14" fmla="*/ 397 w 1170"/>
                  <a:gd name="T15" fmla="*/ 118 h 1045"/>
                  <a:gd name="T16" fmla="*/ 452 w 1170"/>
                  <a:gd name="T17" fmla="*/ 100 h 1045"/>
                  <a:gd name="T18" fmla="*/ 500 w 1170"/>
                  <a:gd name="T19" fmla="*/ 80 h 1045"/>
                  <a:gd name="T20" fmla="*/ 533 w 1170"/>
                  <a:gd name="T21" fmla="*/ 50 h 1045"/>
                  <a:gd name="T22" fmla="*/ 572 w 1170"/>
                  <a:gd name="T23" fmla="*/ 32 h 1045"/>
                  <a:gd name="T24" fmla="*/ 569 w 1170"/>
                  <a:gd name="T25" fmla="*/ 112 h 1045"/>
                  <a:gd name="T26" fmla="*/ 561 w 1170"/>
                  <a:gd name="T27" fmla="*/ 121 h 1045"/>
                  <a:gd name="T28" fmla="*/ 525 w 1170"/>
                  <a:gd name="T29" fmla="*/ 156 h 1045"/>
                  <a:gd name="T30" fmla="*/ 504 w 1170"/>
                  <a:gd name="T31" fmla="*/ 179 h 1045"/>
                  <a:gd name="T32" fmla="*/ 486 w 1170"/>
                  <a:gd name="T33" fmla="*/ 200 h 1045"/>
                  <a:gd name="T34" fmla="*/ 479 w 1170"/>
                  <a:gd name="T35" fmla="*/ 210 h 1045"/>
                  <a:gd name="T36" fmla="*/ 467 w 1170"/>
                  <a:gd name="T37" fmla="*/ 225 h 1045"/>
                  <a:gd name="T38" fmla="*/ 452 w 1170"/>
                  <a:gd name="T39" fmla="*/ 236 h 1045"/>
                  <a:gd name="T40" fmla="*/ 431 w 1170"/>
                  <a:gd name="T41" fmla="*/ 253 h 1045"/>
                  <a:gd name="T42" fmla="*/ 182 w 1170"/>
                  <a:gd name="T43" fmla="*/ 250 h 1045"/>
                  <a:gd name="T44" fmla="*/ 171 w 1170"/>
                  <a:gd name="T45" fmla="*/ 238 h 1045"/>
                  <a:gd name="T46" fmla="*/ 151 w 1170"/>
                  <a:gd name="T47" fmla="*/ 226 h 1045"/>
                  <a:gd name="T48" fmla="*/ 131 w 1170"/>
                  <a:gd name="T49" fmla="*/ 212 h 1045"/>
                  <a:gd name="T50" fmla="*/ 121 w 1170"/>
                  <a:gd name="T51" fmla="*/ 206 h 1045"/>
                  <a:gd name="T52" fmla="*/ 113 w 1170"/>
                  <a:gd name="T53" fmla="*/ 194 h 1045"/>
                  <a:gd name="T54" fmla="*/ 106 w 1170"/>
                  <a:gd name="T55" fmla="*/ 192 h 1045"/>
                  <a:gd name="T56" fmla="*/ 100 w 1170"/>
                  <a:gd name="T57" fmla="*/ 188 h 1045"/>
                  <a:gd name="T58" fmla="*/ 90 w 1170"/>
                  <a:gd name="T59" fmla="*/ 177 h 1045"/>
                  <a:gd name="T60" fmla="*/ 79 w 1170"/>
                  <a:gd name="T61" fmla="*/ 169 h 1045"/>
                  <a:gd name="T62" fmla="*/ 66 w 1170"/>
                  <a:gd name="T63" fmla="*/ 162 h 1045"/>
                  <a:gd name="T64" fmla="*/ 61 w 1170"/>
                  <a:gd name="T65" fmla="*/ 158 h 1045"/>
                  <a:gd name="T66" fmla="*/ 45 w 1170"/>
                  <a:gd name="T67" fmla="*/ 141 h 1045"/>
                  <a:gd name="T68" fmla="*/ 27 w 1170"/>
                  <a:gd name="T69" fmla="*/ 126 h 1045"/>
                  <a:gd name="T70" fmla="*/ 9 w 1170"/>
                  <a:gd name="T71" fmla="*/ 114 h 1045"/>
                  <a:gd name="T72" fmla="*/ 1 w 1170"/>
                  <a:gd name="T73" fmla="*/ 85 h 1045"/>
                  <a:gd name="T74" fmla="*/ 7 w 1170"/>
                  <a:gd name="T75" fmla="*/ 29 h 1045"/>
                  <a:gd name="T76" fmla="*/ 3 w 1170"/>
                  <a:gd name="T77" fmla="*/ 15 h 1045"/>
                  <a:gd name="T78" fmla="*/ 5 w 1170"/>
                  <a:gd name="T79" fmla="*/ 2 h 1045"/>
                  <a:gd name="T80" fmla="*/ 85 w 1170"/>
                  <a:gd name="T81" fmla="*/ 34 h 104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70"/>
                  <a:gd name="T124" fmla="*/ 0 h 1045"/>
                  <a:gd name="T125" fmla="*/ 1170 w 1170"/>
                  <a:gd name="T126" fmla="*/ 1045 h 104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70" h="1045">
                    <a:moveTo>
                      <a:pt x="175" y="142"/>
                    </a:moveTo>
                    <a:cubicBezTo>
                      <a:pt x="223" y="193"/>
                      <a:pt x="269" y="272"/>
                      <a:pt x="298" y="313"/>
                    </a:cubicBezTo>
                    <a:cubicBezTo>
                      <a:pt x="340" y="354"/>
                      <a:pt x="331" y="355"/>
                      <a:pt x="352" y="391"/>
                    </a:cubicBezTo>
                    <a:cubicBezTo>
                      <a:pt x="373" y="427"/>
                      <a:pt x="393" y="494"/>
                      <a:pt x="424" y="526"/>
                    </a:cubicBezTo>
                    <a:cubicBezTo>
                      <a:pt x="455" y="558"/>
                      <a:pt x="504" y="577"/>
                      <a:pt x="541" y="586"/>
                    </a:cubicBezTo>
                    <a:cubicBezTo>
                      <a:pt x="578" y="595"/>
                      <a:pt x="614" y="583"/>
                      <a:pt x="646" y="580"/>
                    </a:cubicBezTo>
                    <a:cubicBezTo>
                      <a:pt x="678" y="577"/>
                      <a:pt x="709" y="581"/>
                      <a:pt x="736" y="565"/>
                    </a:cubicBezTo>
                    <a:cubicBezTo>
                      <a:pt x="763" y="549"/>
                      <a:pt x="780" y="512"/>
                      <a:pt x="811" y="487"/>
                    </a:cubicBezTo>
                    <a:cubicBezTo>
                      <a:pt x="863" y="490"/>
                      <a:pt x="896" y="410"/>
                      <a:pt x="922" y="415"/>
                    </a:cubicBezTo>
                    <a:cubicBezTo>
                      <a:pt x="965" y="414"/>
                      <a:pt x="987" y="333"/>
                      <a:pt x="1021" y="331"/>
                    </a:cubicBezTo>
                    <a:cubicBezTo>
                      <a:pt x="1054" y="364"/>
                      <a:pt x="1043" y="202"/>
                      <a:pt x="1087" y="205"/>
                    </a:cubicBezTo>
                    <a:cubicBezTo>
                      <a:pt x="1123" y="171"/>
                      <a:pt x="1147" y="78"/>
                      <a:pt x="1165" y="130"/>
                    </a:cubicBezTo>
                    <a:cubicBezTo>
                      <a:pt x="1170" y="215"/>
                      <a:pt x="1165" y="399"/>
                      <a:pt x="1162" y="460"/>
                    </a:cubicBezTo>
                    <a:cubicBezTo>
                      <a:pt x="1159" y="521"/>
                      <a:pt x="1159" y="468"/>
                      <a:pt x="1144" y="499"/>
                    </a:cubicBezTo>
                    <a:cubicBezTo>
                      <a:pt x="1131" y="550"/>
                      <a:pt x="1110" y="605"/>
                      <a:pt x="1072" y="643"/>
                    </a:cubicBezTo>
                    <a:cubicBezTo>
                      <a:pt x="1061" y="676"/>
                      <a:pt x="1042" y="708"/>
                      <a:pt x="1027" y="739"/>
                    </a:cubicBezTo>
                    <a:cubicBezTo>
                      <a:pt x="1012" y="768"/>
                      <a:pt x="1010" y="798"/>
                      <a:pt x="991" y="826"/>
                    </a:cubicBezTo>
                    <a:cubicBezTo>
                      <a:pt x="987" y="840"/>
                      <a:pt x="979" y="851"/>
                      <a:pt x="976" y="865"/>
                    </a:cubicBezTo>
                    <a:cubicBezTo>
                      <a:pt x="970" y="888"/>
                      <a:pt x="969" y="914"/>
                      <a:pt x="952" y="931"/>
                    </a:cubicBezTo>
                    <a:cubicBezTo>
                      <a:pt x="946" y="950"/>
                      <a:pt x="930" y="959"/>
                      <a:pt x="922" y="976"/>
                    </a:cubicBezTo>
                    <a:cubicBezTo>
                      <a:pt x="910" y="999"/>
                      <a:pt x="903" y="1030"/>
                      <a:pt x="880" y="1045"/>
                    </a:cubicBezTo>
                    <a:cubicBezTo>
                      <a:pt x="707" y="1041"/>
                      <a:pt x="545" y="1036"/>
                      <a:pt x="370" y="1033"/>
                    </a:cubicBezTo>
                    <a:cubicBezTo>
                      <a:pt x="361" y="1020"/>
                      <a:pt x="356" y="999"/>
                      <a:pt x="349" y="985"/>
                    </a:cubicBezTo>
                    <a:cubicBezTo>
                      <a:pt x="340" y="967"/>
                      <a:pt x="323" y="945"/>
                      <a:pt x="307" y="934"/>
                    </a:cubicBezTo>
                    <a:cubicBezTo>
                      <a:pt x="293" y="914"/>
                      <a:pt x="280" y="896"/>
                      <a:pt x="265" y="877"/>
                    </a:cubicBezTo>
                    <a:cubicBezTo>
                      <a:pt x="257" y="867"/>
                      <a:pt x="256" y="859"/>
                      <a:pt x="247" y="850"/>
                    </a:cubicBezTo>
                    <a:cubicBezTo>
                      <a:pt x="243" y="837"/>
                      <a:pt x="239" y="813"/>
                      <a:pt x="229" y="802"/>
                    </a:cubicBezTo>
                    <a:cubicBezTo>
                      <a:pt x="226" y="798"/>
                      <a:pt x="220" y="797"/>
                      <a:pt x="217" y="793"/>
                    </a:cubicBezTo>
                    <a:cubicBezTo>
                      <a:pt x="212" y="788"/>
                      <a:pt x="205" y="775"/>
                      <a:pt x="205" y="775"/>
                    </a:cubicBezTo>
                    <a:cubicBezTo>
                      <a:pt x="201" y="758"/>
                      <a:pt x="194" y="744"/>
                      <a:pt x="184" y="730"/>
                    </a:cubicBezTo>
                    <a:cubicBezTo>
                      <a:pt x="179" y="715"/>
                      <a:pt x="174" y="705"/>
                      <a:pt x="160" y="700"/>
                    </a:cubicBezTo>
                    <a:cubicBezTo>
                      <a:pt x="153" y="689"/>
                      <a:pt x="145" y="679"/>
                      <a:pt x="136" y="670"/>
                    </a:cubicBezTo>
                    <a:cubicBezTo>
                      <a:pt x="126" y="640"/>
                      <a:pt x="143" y="686"/>
                      <a:pt x="124" y="652"/>
                    </a:cubicBezTo>
                    <a:cubicBezTo>
                      <a:pt x="111" y="629"/>
                      <a:pt x="107" y="605"/>
                      <a:pt x="91" y="583"/>
                    </a:cubicBezTo>
                    <a:cubicBezTo>
                      <a:pt x="84" y="563"/>
                      <a:pt x="67" y="541"/>
                      <a:pt x="55" y="523"/>
                    </a:cubicBezTo>
                    <a:cubicBezTo>
                      <a:pt x="50" y="502"/>
                      <a:pt x="41" y="479"/>
                      <a:pt x="19" y="472"/>
                    </a:cubicBezTo>
                    <a:cubicBezTo>
                      <a:pt x="7" y="443"/>
                      <a:pt x="2" y="408"/>
                      <a:pt x="1" y="349"/>
                    </a:cubicBezTo>
                    <a:cubicBezTo>
                      <a:pt x="0" y="290"/>
                      <a:pt x="13" y="165"/>
                      <a:pt x="13" y="118"/>
                    </a:cubicBezTo>
                    <a:cubicBezTo>
                      <a:pt x="12" y="99"/>
                      <a:pt x="6" y="83"/>
                      <a:pt x="4" y="64"/>
                    </a:cubicBezTo>
                    <a:cubicBezTo>
                      <a:pt x="3" y="59"/>
                      <a:pt x="10" y="12"/>
                      <a:pt x="10" y="7"/>
                    </a:cubicBezTo>
                    <a:cubicBezTo>
                      <a:pt x="36" y="0"/>
                      <a:pt x="131" y="110"/>
                      <a:pt x="175" y="142"/>
                    </a:cubicBezTo>
                    <a:close/>
                  </a:path>
                </a:pathLst>
              </a:custGeom>
              <a:solidFill>
                <a:srgbClr val="993300">
                  <a:alpha val="50195"/>
                </a:srgbClr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33904" name="Group 157"/>
            <p:cNvGrpSpPr>
              <a:grpSpLocks/>
            </p:cNvGrpSpPr>
            <p:nvPr/>
          </p:nvGrpSpPr>
          <p:grpSpPr bwMode="auto">
            <a:xfrm>
              <a:off x="1193" y="1227"/>
              <a:ext cx="774" cy="291"/>
              <a:chOff x="1398" y="2123"/>
              <a:chExt cx="1976" cy="768"/>
            </a:xfrm>
          </p:grpSpPr>
          <p:sp>
            <p:nvSpPr>
              <p:cNvPr id="33905" name="Freeform 158"/>
              <p:cNvSpPr>
                <a:spLocks/>
              </p:cNvSpPr>
              <p:nvPr/>
            </p:nvSpPr>
            <p:spPr bwMode="auto">
              <a:xfrm>
                <a:off x="1398" y="2603"/>
                <a:ext cx="1774" cy="288"/>
              </a:xfrm>
              <a:custGeom>
                <a:avLst/>
                <a:gdLst>
                  <a:gd name="T0" fmla="*/ 4 w 2110"/>
                  <a:gd name="T1" fmla="*/ 26 h 384"/>
                  <a:gd name="T2" fmla="*/ 13 w 2110"/>
                  <a:gd name="T3" fmla="*/ 18 h 384"/>
                  <a:gd name="T4" fmla="*/ 24 w 2110"/>
                  <a:gd name="T5" fmla="*/ 10 h 384"/>
                  <a:gd name="T6" fmla="*/ 37 w 2110"/>
                  <a:gd name="T7" fmla="*/ 5 h 384"/>
                  <a:gd name="T8" fmla="*/ 49 w 2110"/>
                  <a:gd name="T9" fmla="*/ 2 h 384"/>
                  <a:gd name="T10" fmla="*/ 69 w 2110"/>
                  <a:gd name="T11" fmla="*/ 0 h 384"/>
                  <a:gd name="T12" fmla="*/ 981 w 2110"/>
                  <a:gd name="T13" fmla="*/ 0 h 384"/>
                  <a:gd name="T14" fmla="*/ 1000 w 2110"/>
                  <a:gd name="T15" fmla="*/ 2 h 384"/>
                  <a:gd name="T16" fmla="*/ 1009 w 2110"/>
                  <a:gd name="T17" fmla="*/ 2 h 384"/>
                  <a:gd name="T18" fmla="*/ 1019 w 2110"/>
                  <a:gd name="T19" fmla="*/ 6 h 384"/>
                  <a:gd name="T20" fmla="*/ 1031 w 2110"/>
                  <a:gd name="T21" fmla="*/ 11 h 384"/>
                  <a:gd name="T22" fmla="*/ 1037 w 2110"/>
                  <a:gd name="T23" fmla="*/ 17 h 384"/>
                  <a:gd name="T24" fmla="*/ 1043 w 2110"/>
                  <a:gd name="T25" fmla="*/ 22 h 384"/>
                  <a:gd name="T26" fmla="*/ 1053 w 2110"/>
                  <a:gd name="T27" fmla="*/ 33 h 384"/>
                  <a:gd name="T28" fmla="*/ 1054 w 2110"/>
                  <a:gd name="T29" fmla="*/ 43 h 384"/>
                  <a:gd name="T30" fmla="*/ 1053 w 2110"/>
                  <a:gd name="T31" fmla="*/ 53 h 384"/>
                  <a:gd name="T32" fmla="*/ 1051 w 2110"/>
                  <a:gd name="T33" fmla="*/ 59 h 384"/>
                  <a:gd name="T34" fmla="*/ 1043 w 2110"/>
                  <a:gd name="T35" fmla="*/ 71 h 384"/>
                  <a:gd name="T36" fmla="*/ 1028 w 2110"/>
                  <a:gd name="T37" fmla="*/ 80 h 384"/>
                  <a:gd name="T38" fmla="*/ 1018 w 2110"/>
                  <a:gd name="T39" fmla="*/ 85 h 384"/>
                  <a:gd name="T40" fmla="*/ 1007 w 2110"/>
                  <a:gd name="T41" fmla="*/ 88 h 384"/>
                  <a:gd name="T42" fmla="*/ 764 w 2110"/>
                  <a:gd name="T43" fmla="*/ 120 h 384"/>
                  <a:gd name="T44" fmla="*/ 752 w 2110"/>
                  <a:gd name="T45" fmla="*/ 122 h 384"/>
                  <a:gd name="T46" fmla="*/ 278 w 2110"/>
                  <a:gd name="T47" fmla="*/ 122 h 384"/>
                  <a:gd name="T48" fmla="*/ 264 w 2110"/>
                  <a:gd name="T49" fmla="*/ 121 h 384"/>
                  <a:gd name="T50" fmla="*/ 46 w 2110"/>
                  <a:gd name="T51" fmla="*/ 88 h 384"/>
                  <a:gd name="T52" fmla="*/ 33 w 2110"/>
                  <a:gd name="T53" fmla="*/ 85 h 384"/>
                  <a:gd name="T54" fmla="*/ 24 w 2110"/>
                  <a:gd name="T55" fmla="*/ 79 h 384"/>
                  <a:gd name="T56" fmla="*/ 18 w 2110"/>
                  <a:gd name="T57" fmla="*/ 73 h 384"/>
                  <a:gd name="T58" fmla="*/ 9 w 2110"/>
                  <a:gd name="T59" fmla="*/ 67 h 384"/>
                  <a:gd name="T60" fmla="*/ 3 w 2110"/>
                  <a:gd name="T61" fmla="*/ 56 h 384"/>
                  <a:gd name="T62" fmla="*/ 0 w 2110"/>
                  <a:gd name="T63" fmla="*/ 45 h 384"/>
                  <a:gd name="T64" fmla="*/ 3 w 2110"/>
                  <a:gd name="T65" fmla="*/ 37 h 384"/>
                  <a:gd name="T66" fmla="*/ 4 w 2110"/>
                  <a:gd name="T67" fmla="*/ 26 h 3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10"/>
                  <a:gd name="T103" fmla="*/ 0 h 384"/>
                  <a:gd name="T104" fmla="*/ 2110 w 2110"/>
                  <a:gd name="T105" fmla="*/ 384 h 3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10" h="384">
                    <a:moveTo>
                      <a:pt x="8" y="84"/>
                    </a:moveTo>
                    <a:lnTo>
                      <a:pt x="26" y="56"/>
                    </a:lnTo>
                    <a:lnTo>
                      <a:pt x="50" y="30"/>
                    </a:lnTo>
                    <a:lnTo>
                      <a:pt x="74" y="14"/>
                    </a:lnTo>
                    <a:lnTo>
                      <a:pt x="98" y="2"/>
                    </a:lnTo>
                    <a:lnTo>
                      <a:pt x="138" y="0"/>
                    </a:lnTo>
                    <a:lnTo>
                      <a:pt x="1964" y="0"/>
                    </a:lnTo>
                    <a:lnTo>
                      <a:pt x="2000" y="2"/>
                    </a:lnTo>
                    <a:lnTo>
                      <a:pt x="2018" y="6"/>
                    </a:lnTo>
                    <a:lnTo>
                      <a:pt x="2040" y="20"/>
                    </a:lnTo>
                    <a:lnTo>
                      <a:pt x="2062" y="34"/>
                    </a:lnTo>
                    <a:lnTo>
                      <a:pt x="2076" y="50"/>
                    </a:lnTo>
                    <a:lnTo>
                      <a:pt x="2086" y="66"/>
                    </a:lnTo>
                    <a:lnTo>
                      <a:pt x="2106" y="104"/>
                    </a:lnTo>
                    <a:lnTo>
                      <a:pt x="2110" y="136"/>
                    </a:lnTo>
                    <a:lnTo>
                      <a:pt x="2108" y="168"/>
                    </a:lnTo>
                    <a:lnTo>
                      <a:pt x="2104" y="186"/>
                    </a:lnTo>
                    <a:lnTo>
                      <a:pt x="2088" y="224"/>
                    </a:lnTo>
                    <a:lnTo>
                      <a:pt x="2058" y="254"/>
                    </a:lnTo>
                    <a:lnTo>
                      <a:pt x="2038" y="266"/>
                    </a:lnTo>
                    <a:lnTo>
                      <a:pt x="2016" y="278"/>
                    </a:lnTo>
                    <a:lnTo>
                      <a:pt x="1530" y="378"/>
                    </a:lnTo>
                    <a:lnTo>
                      <a:pt x="1504" y="384"/>
                    </a:lnTo>
                    <a:lnTo>
                      <a:pt x="558" y="384"/>
                    </a:lnTo>
                    <a:lnTo>
                      <a:pt x="528" y="382"/>
                    </a:lnTo>
                    <a:lnTo>
                      <a:pt x="92" y="278"/>
                    </a:lnTo>
                    <a:lnTo>
                      <a:pt x="66" y="266"/>
                    </a:lnTo>
                    <a:lnTo>
                      <a:pt x="48" y="248"/>
                    </a:lnTo>
                    <a:lnTo>
                      <a:pt x="36" y="232"/>
                    </a:lnTo>
                    <a:lnTo>
                      <a:pt x="18" y="210"/>
                    </a:lnTo>
                    <a:lnTo>
                      <a:pt x="4" y="176"/>
                    </a:lnTo>
                    <a:lnTo>
                      <a:pt x="0" y="142"/>
                    </a:lnTo>
                    <a:lnTo>
                      <a:pt x="6" y="114"/>
                    </a:lnTo>
                    <a:lnTo>
                      <a:pt x="8" y="84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06" name="Freeform 159"/>
              <p:cNvSpPr>
                <a:spLocks/>
              </p:cNvSpPr>
              <p:nvPr/>
            </p:nvSpPr>
            <p:spPr bwMode="auto">
              <a:xfrm>
                <a:off x="1474" y="2213"/>
                <a:ext cx="433" cy="370"/>
              </a:xfrm>
              <a:custGeom>
                <a:avLst/>
                <a:gdLst>
                  <a:gd name="T0" fmla="*/ 79 w 513"/>
                  <a:gd name="T1" fmla="*/ 155 h 494"/>
                  <a:gd name="T2" fmla="*/ 260 w 513"/>
                  <a:gd name="T3" fmla="*/ 155 h 494"/>
                  <a:gd name="T4" fmla="*/ 260 w 513"/>
                  <a:gd name="T5" fmla="*/ 0 h 494"/>
                  <a:gd name="T6" fmla="*/ 0 w 513"/>
                  <a:gd name="T7" fmla="*/ 0 h 494"/>
                  <a:gd name="T8" fmla="*/ 79 w 513"/>
                  <a:gd name="T9" fmla="*/ 155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3"/>
                  <a:gd name="T16" fmla="*/ 0 h 494"/>
                  <a:gd name="T17" fmla="*/ 513 w 513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3" h="494">
                    <a:moveTo>
                      <a:pt x="155" y="494"/>
                    </a:moveTo>
                    <a:lnTo>
                      <a:pt x="513" y="494"/>
                    </a:lnTo>
                    <a:lnTo>
                      <a:pt x="513" y="0"/>
                    </a:lnTo>
                    <a:lnTo>
                      <a:pt x="0" y="0"/>
                    </a:lnTo>
                    <a:lnTo>
                      <a:pt x="155" y="4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07" name="Freeform 160"/>
              <p:cNvSpPr>
                <a:spLocks/>
              </p:cNvSpPr>
              <p:nvPr/>
            </p:nvSpPr>
            <p:spPr bwMode="auto">
              <a:xfrm>
                <a:off x="1474" y="2212"/>
                <a:ext cx="435" cy="370"/>
              </a:xfrm>
              <a:custGeom>
                <a:avLst/>
                <a:gdLst>
                  <a:gd name="T0" fmla="*/ 77 w 517"/>
                  <a:gd name="T1" fmla="*/ 157 h 493"/>
                  <a:gd name="T2" fmla="*/ 0 w 517"/>
                  <a:gd name="T3" fmla="*/ 1 h 493"/>
                  <a:gd name="T4" fmla="*/ 259 w 517"/>
                  <a:gd name="T5" fmla="*/ 0 h 493"/>
                  <a:gd name="T6" fmla="*/ 259 w 517"/>
                  <a:gd name="T7" fmla="*/ 118 h 4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7"/>
                  <a:gd name="T13" fmla="*/ 0 h 493"/>
                  <a:gd name="T14" fmla="*/ 517 w 517"/>
                  <a:gd name="T15" fmla="*/ 493 h 4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7" h="493">
                    <a:moveTo>
                      <a:pt x="154" y="493"/>
                    </a:moveTo>
                    <a:lnTo>
                      <a:pt x="0" y="1"/>
                    </a:lnTo>
                    <a:lnTo>
                      <a:pt x="517" y="0"/>
                    </a:lnTo>
                    <a:lnTo>
                      <a:pt x="517" y="37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08" name="Freeform 161"/>
              <p:cNvSpPr>
                <a:spLocks/>
              </p:cNvSpPr>
              <p:nvPr/>
            </p:nvSpPr>
            <p:spPr bwMode="auto">
              <a:xfrm>
                <a:off x="1474" y="2123"/>
                <a:ext cx="1656" cy="494"/>
              </a:xfrm>
              <a:custGeom>
                <a:avLst/>
                <a:gdLst>
                  <a:gd name="T0" fmla="*/ 174 w 3510"/>
                  <a:gd name="T1" fmla="*/ 99 h 845"/>
                  <a:gd name="T2" fmla="*/ 171 w 3510"/>
                  <a:gd name="T3" fmla="*/ 97 h 845"/>
                  <a:gd name="T4" fmla="*/ 167 w 3510"/>
                  <a:gd name="T5" fmla="*/ 94 h 845"/>
                  <a:gd name="T6" fmla="*/ 154 w 3510"/>
                  <a:gd name="T7" fmla="*/ 93 h 845"/>
                  <a:gd name="T8" fmla="*/ 147 w 3510"/>
                  <a:gd name="T9" fmla="*/ 94 h 845"/>
                  <a:gd name="T10" fmla="*/ 128 w 3510"/>
                  <a:gd name="T11" fmla="*/ 94 h 845"/>
                  <a:gd name="T12" fmla="*/ 73 w 3510"/>
                  <a:gd name="T13" fmla="*/ 94 h 845"/>
                  <a:gd name="T14" fmla="*/ 59 w 3510"/>
                  <a:gd name="T15" fmla="*/ 94 h 845"/>
                  <a:gd name="T16" fmla="*/ 47 w 3510"/>
                  <a:gd name="T17" fmla="*/ 94 h 845"/>
                  <a:gd name="T18" fmla="*/ 32 w 3510"/>
                  <a:gd name="T19" fmla="*/ 94 h 845"/>
                  <a:gd name="T20" fmla="*/ 21 w 3510"/>
                  <a:gd name="T21" fmla="*/ 94 h 845"/>
                  <a:gd name="T22" fmla="*/ 16 w 3510"/>
                  <a:gd name="T23" fmla="*/ 93 h 845"/>
                  <a:gd name="T24" fmla="*/ 14 w 3510"/>
                  <a:gd name="T25" fmla="*/ 88 h 845"/>
                  <a:gd name="T26" fmla="*/ 12 w 3510"/>
                  <a:gd name="T27" fmla="*/ 75 h 845"/>
                  <a:gd name="T28" fmla="*/ 8 w 3510"/>
                  <a:gd name="T29" fmla="*/ 53 h 845"/>
                  <a:gd name="T30" fmla="*/ 4 w 3510"/>
                  <a:gd name="T31" fmla="*/ 34 h 845"/>
                  <a:gd name="T32" fmla="*/ 3 w 3510"/>
                  <a:gd name="T33" fmla="*/ 27 h 845"/>
                  <a:gd name="T34" fmla="*/ 2 w 3510"/>
                  <a:gd name="T35" fmla="*/ 21 h 845"/>
                  <a:gd name="T36" fmla="*/ 0 w 3510"/>
                  <a:gd name="T37" fmla="*/ 12 h 845"/>
                  <a:gd name="T38" fmla="*/ 8 w 3510"/>
                  <a:gd name="T39" fmla="*/ 9 h 845"/>
                  <a:gd name="T40" fmla="*/ 11 w 3510"/>
                  <a:gd name="T41" fmla="*/ 9 h 845"/>
                  <a:gd name="T42" fmla="*/ 16 w 3510"/>
                  <a:gd name="T43" fmla="*/ 4 h 845"/>
                  <a:gd name="T44" fmla="*/ 24 w 3510"/>
                  <a:gd name="T45" fmla="*/ 6 h 845"/>
                  <a:gd name="T46" fmla="*/ 29 w 3510"/>
                  <a:gd name="T47" fmla="*/ 5 h 845"/>
                  <a:gd name="T48" fmla="*/ 32 w 3510"/>
                  <a:gd name="T49" fmla="*/ 1 h 845"/>
                  <a:gd name="T50" fmla="*/ 34 w 3510"/>
                  <a:gd name="T51" fmla="*/ 0 h 845"/>
                  <a:gd name="T52" fmla="*/ 43 w 3510"/>
                  <a:gd name="T53" fmla="*/ 4 h 845"/>
                  <a:gd name="T54" fmla="*/ 43 w 3510"/>
                  <a:gd name="T55" fmla="*/ 15 h 845"/>
                  <a:gd name="T56" fmla="*/ 44 w 3510"/>
                  <a:gd name="T57" fmla="*/ 20 h 845"/>
                  <a:gd name="T58" fmla="*/ 44 w 3510"/>
                  <a:gd name="T59" fmla="*/ 36 h 845"/>
                  <a:gd name="T60" fmla="*/ 44 w 3510"/>
                  <a:gd name="T61" fmla="*/ 63 h 845"/>
                  <a:gd name="T62" fmla="*/ 44 w 3510"/>
                  <a:gd name="T63" fmla="*/ 68 h 845"/>
                  <a:gd name="T64" fmla="*/ 44 w 3510"/>
                  <a:gd name="T65" fmla="*/ 70 h 845"/>
                  <a:gd name="T66" fmla="*/ 44 w 3510"/>
                  <a:gd name="T67" fmla="*/ 70 h 845"/>
                  <a:gd name="T68" fmla="*/ 44 w 3510"/>
                  <a:gd name="T69" fmla="*/ 74 h 845"/>
                  <a:gd name="T70" fmla="*/ 45 w 3510"/>
                  <a:gd name="T71" fmla="*/ 74 h 845"/>
                  <a:gd name="T72" fmla="*/ 59 w 3510"/>
                  <a:gd name="T73" fmla="*/ 74 h 845"/>
                  <a:gd name="T74" fmla="*/ 72 w 3510"/>
                  <a:gd name="T75" fmla="*/ 74 h 845"/>
                  <a:gd name="T76" fmla="*/ 77 w 3510"/>
                  <a:gd name="T77" fmla="*/ 77 h 845"/>
                  <a:gd name="T78" fmla="*/ 92 w 3510"/>
                  <a:gd name="T79" fmla="*/ 77 h 845"/>
                  <a:gd name="T80" fmla="*/ 101 w 3510"/>
                  <a:gd name="T81" fmla="*/ 77 h 845"/>
                  <a:gd name="T82" fmla="*/ 112 w 3510"/>
                  <a:gd name="T83" fmla="*/ 76 h 845"/>
                  <a:gd name="T84" fmla="*/ 118 w 3510"/>
                  <a:gd name="T85" fmla="*/ 77 h 845"/>
                  <a:gd name="T86" fmla="*/ 122 w 3510"/>
                  <a:gd name="T87" fmla="*/ 75 h 845"/>
                  <a:gd name="T88" fmla="*/ 128 w 3510"/>
                  <a:gd name="T89" fmla="*/ 76 h 845"/>
                  <a:gd name="T90" fmla="*/ 136 w 3510"/>
                  <a:gd name="T91" fmla="*/ 75 h 845"/>
                  <a:gd name="T92" fmla="*/ 147 w 3510"/>
                  <a:gd name="T93" fmla="*/ 76 h 845"/>
                  <a:gd name="T94" fmla="*/ 155 w 3510"/>
                  <a:gd name="T95" fmla="*/ 75 h 845"/>
                  <a:gd name="T96" fmla="*/ 161 w 3510"/>
                  <a:gd name="T97" fmla="*/ 77 h 845"/>
                  <a:gd name="T98" fmla="*/ 165 w 3510"/>
                  <a:gd name="T99" fmla="*/ 78 h 845"/>
                  <a:gd name="T100" fmla="*/ 167 w 3510"/>
                  <a:gd name="T101" fmla="*/ 80 h 845"/>
                  <a:gd name="T102" fmla="*/ 170 w 3510"/>
                  <a:gd name="T103" fmla="*/ 82 h 84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510"/>
                  <a:gd name="T157" fmla="*/ 0 h 845"/>
                  <a:gd name="T158" fmla="*/ 3510 w 3510"/>
                  <a:gd name="T159" fmla="*/ 845 h 84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510" h="845">
                    <a:moveTo>
                      <a:pt x="3510" y="845"/>
                    </a:moveTo>
                    <a:cubicBezTo>
                      <a:pt x="3500" y="837"/>
                      <a:pt x="3473" y="834"/>
                      <a:pt x="3459" y="830"/>
                    </a:cubicBezTo>
                    <a:cubicBezTo>
                      <a:pt x="3444" y="800"/>
                      <a:pt x="3415" y="805"/>
                      <a:pt x="3371" y="804"/>
                    </a:cubicBezTo>
                    <a:cubicBezTo>
                      <a:pt x="3281" y="803"/>
                      <a:pt x="3199" y="798"/>
                      <a:pt x="3110" y="796"/>
                    </a:cubicBezTo>
                    <a:cubicBezTo>
                      <a:pt x="3060" y="802"/>
                      <a:pt x="3042" y="802"/>
                      <a:pt x="2971" y="799"/>
                    </a:cubicBezTo>
                    <a:cubicBezTo>
                      <a:pt x="2812" y="800"/>
                      <a:pt x="2725" y="794"/>
                      <a:pt x="2586" y="802"/>
                    </a:cubicBezTo>
                    <a:cubicBezTo>
                      <a:pt x="2204" y="799"/>
                      <a:pt x="1860" y="800"/>
                      <a:pt x="1477" y="799"/>
                    </a:cubicBezTo>
                    <a:cubicBezTo>
                      <a:pt x="1462" y="796"/>
                      <a:pt x="1220" y="803"/>
                      <a:pt x="1206" y="799"/>
                    </a:cubicBezTo>
                    <a:cubicBezTo>
                      <a:pt x="1029" y="800"/>
                      <a:pt x="1124" y="799"/>
                      <a:pt x="956" y="799"/>
                    </a:cubicBezTo>
                    <a:cubicBezTo>
                      <a:pt x="822" y="808"/>
                      <a:pt x="778" y="803"/>
                      <a:pt x="642" y="802"/>
                    </a:cubicBezTo>
                    <a:cubicBezTo>
                      <a:pt x="603" y="793"/>
                      <a:pt x="458" y="804"/>
                      <a:pt x="417" y="802"/>
                    </a:cubicBezTo>
                    <a:cubicBezTo>
                      <a:pt x="401" y="795"/>
                      <a:pt x="332" y="800"/>
                      <a:pt x="314" y="796"/>
                    </a:cubicBezTo>
                    <a:cubicBezTo>
                      <a:pt x="305" y="795"/>
                      <a:pt x="285" y="750"/>
                      <a:pt x="285" y="750"/>
                    </a:cubicBezTo>
                    <a:cubicBezTo>
                      <a:pt x="275" y="715"/>
                      <a:pt x="268" y="676"/>
                      <a:pt x="239" y="645"/>
                    </a:cubicBezTo>
                    <a:cubicBezTo>
                      <a:pt x="219" y="576"/>
                      <a:pt x="185" y="519"/>
                      <a:pt x="157" y="451"/>
                    </a:cubicBezTo>
                    <a:cubicBezTo>
                      <a:pt x="136" y="401"/>
                      <a:pt x="102" y="344"/>
                      <a:pt x="78" y="295"/>
                    </a:cubicBezTo>
                    <a:cubicBezTo>
                      <a:pt x="70" y="277"/>
                      <a:pt x="71" y="251"/>
                      <a:pt x="57" y="236"/>
                    </a:cubicBezTo>
                    <a:cubicBezTo>
                      <a:pt x="39" y="216"/>
                      <a:pt x="57" y="198"/>
                      <a:pt x="39" y="179"/>
                    </a:cubicBezTo>
                    <a:cubicBezTo>
                      <a:pt x="21" y="161"/>
                      <a:pt x="11" y="122"/>
                      <a:pt x="0" y="100"/>
                    </a:cubicBezTo>
                    <a:cubicBezTo>
                      <a:pt x="9" y="41"/>
                      <a:pt x="84" y="69"/>
                      <a:pt x="153" y="79"/>
                    </a:cubicBezTo>
                    <a:cubicBezTo>
                      <a:pt x="173" y="78"/>
                      <a:pt x="194" y="79"/>
                      <a:pt x="214" y="77"/>
                    </a:cubicBezTo>
                    <a:cubicBezTo>
                      <a:pt x="248" y="73"/>
                      <a:pt x="282" y="40"/>
                      <a:pt x="325" y="33"/>
                    </a:cubicBezTo>
                    <a:cubicBezTo>
                      <a:pt x="387" y="37"/>
                      <a:pt x="426" y="44"/>
                      <a:pt x="482" y="49"/>
                    </a:cubicBezTo>
                    <a:cubicBezTo>
                      <a:pt x="517" y="59"/>
                      <a:pt x="553" y="53"/>
                      <a:pt x="589" y="46"/>
                    </a:cubicBezTo>
                    <a:cubicBezTo>
                      <a:pt x="605" y="35"/>
                      <a:pt x="630" y="19"/>
                      <a:pt x="649" y="10"/>
                    </a:cubicBezTo>
                    <a:cubicBezTo>
                      <a:pt x="660" y="5"/>
                      <a:pt x="685" y="0"/>
                      <a:pt x="685" y="0"/>
                    </a:cubicBezTo>
                    <a:cubicBezTo>
                      <a:pt x="749" y="3"/>
                      <a:pt x="810" y="8"/>
                      <a:pt x="863" y="36"/>
                    </a:cubicBezTo>
                    <a:cubicBezTo>
                      <a:pt x="877" y="65"/>
                      <a:pt x="870" y="96"/>
                      <a:pt x="877" y="125"/>
                    </a:cubicBezTo>
                    <a:cubicBezTo>
                      <a:pt x="881" y="142"/>
                      <a:pt x="888" y="174"/>
                      <a:pt x="888" y="174"/>
                    </a:cubicBezTo>
                    <a:cubicBezTo>
                      <a:pt x="886" y="210"/>
                      <a:pt x="906" y="268"/>
                      <a:pt x="888" y="307"/>
                    </a:cubicBezTo>
                    <a:cubicBezTo>
                      <a:pt x="886" y="383"/>
                      <a:pt x="895" y="465"/>
                      <a:pt x="895" y="540"/>
                    </a:cubicBezTo>
                    <a:cubicBezTo>
                      <a:pt x="893" y="586"/>
                      <a:pt x="886" y="574"/>
                      <a:pt x="885" y="584"/>
                    </a:cubicBezTo>
                    <a:cubicBezTo>
                      <a:pt x="883" y="594"/>
                      <a:pt x="885" y="595"/>
                      <a:pt x="885" y="599"/>
                    </a:cubicBezTo>
                    <a:cubicBezTo>
                      <a:pt x="888" y="615"/>
                      <a:pt x="892" y="576"/>
                      <a:pt x="885" y="604"/>
                    </a:cubicBezTo>
                    <a:cubicBezTo>
                      <a:pt x="886" y="613"/>
                      <a:pt x="886" y="621"/>
                      <a:pt x="895" y="627"/>
                    </a:cubicBezTo>
                    <a:cubicBezTo>
                      <a:pt x="902" y="631"/>
                      <a:pt x="917" y="638"/>
                      <a:pt x="917" y="638"/>
                    </a:cubicBezTo>
                    <a:cubicBezTo>
                      <a:pt x="1109" y="635"/>
                      <a:pt x="1093" y="640"/>
                      <a:pt x="1202" y="627"/>
                    </a:cubicBezTo>
                    <a:cubicBezTo>
                      <a:pt x="1289" y="630"/>
                      <a:pt x="1361" y="636"/>
                      <a:pt x="1452" y="638"/>
                    </a:cubicBezTo>
                    <a:cubicBezTo>
                      <a:pt x="1486" y="656"/>
                      <a:pt x="1511" y="658"/>
                      <a:pt x="1552" y="661"/>
                    </a:cubicBezTo>
                    <a:cubicBezTo>
                      <a:pt x="1667" y="658"/>
                      <a:pt x="1732" y="661"/>
                      <a:pt x="1848" y="658"/>
                    </a:cubicBezTo>
                    <a:cubicBezTo>
                      <a:pt x="1878" y="656"/>
                      <a:pt x="2008" y="645"/>
                      <a:pt x="2037" y="656"/>
                    </a:cubicBezTo>
                    <a:cubicBezTo>
                      <a:pt x="2135" y="654"/>
                      <a:pt x="2169" y="645"/>
                      <a:pt x="2265" y="653"/>
                    </a:cubicBezTo>
                    <a:cubicBezTo>
                      <a:pt x="2326" y="665"/>
                      <a:pt x="2284" y="658"/>
                      <a:pt x="2393" y="656"/>
                    </a:cubicBezTo>
                    <a:cubicBezTo>
                      <a:pt x="2415" y="651"/>
                      <a:pt x="2438" y="649"/>
                      <a:pt x="2457" y="640"/>
                    </a:cubicBezTo>
                    <a:cubicBezTo>
                      <a:pt x="2500" y="643"/>
                      <a:pt x="2541" y="645"/>
                      <a:pt x="2582" y="651"/>
                    </a:cubicBezTo>
                    <a:cubicBezTo>
                      <a:pt x="2639" y="649"/>
                      <a:pt x="2693" y="644"/>
                      <a:pt x="2750" y="640"/>
                    </a:cubicBezTo>
                    <a:cubicBezTo>
                      <a:pt x="2825" y="642"/>
                      <a:pt x="2894" y="647"/>
                      <a:pt x="2968" y="651"/>
                    </a:cubicBezTo>
                    <a:cubicBezTo>
                      <a:pt x="3076" y="649"/>
                      <a:pt x="3028" y="652"/>
                      <a:pt x="3135" y="645"/>
                    </a:cubicBezTo>
                    <a:cubicBezTo>
                      <a:pt x="3214" y="647"/>
                      <a:pt x="3180" y="646"/>
                      <a:pt x="3256" y="659"/>
                    </a:cubicBezTo>
                    <a:cubicBezTo>
                      <a:pt x="3292" y="664"/>
                      <a:pt x="3322" y="672"/>
                      <a:pt x="3322" y="672"/>
                    </a:cubicBezTo>
                    <a:cubicBezTo>
                      <a:pt x="3354" y="676"/>
                      <a:pt x="3346" y="679"/>
                      <a:pt x="3375" y="687"/>
                    </a:cubicBezTo>
                    <a:cubicBezTo>
                      <a:pt x="3393" y="693"/>
                      <a:pt x="3405" y="701"/>
                      <a:pt x="3430" y="708"/>
                    </a:cubicBezTo>
                  </a:path>
                </a:pathLst>
              </a:custGeom>
              <a:solidFill>
                <a:srgbClr val="993300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09" name="Oval 162"/>
              <p:cNvSpPr>
                <a:spLocks noChangeArrowheads="1"/>
              </p:cNvSpPr>
              <p:nvPr/>
            </p:nvSpPr>
            <p:spPr bwMode="auto">
              <a:xfrm>
                <a:off x="1859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0" name="Oval 163"/>
              <p:cNvSpPr>
                <a:spLocks noChangeArrowheads="1"/>
              </p:cNvSpPr>
              <p:nvPr/>
            </p:nvSpPr>
            <p:spPr bwMode="auto">
              <a:xfrm>
                <a:off x="1877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1" name="Oval 164"/>
              <p:cNvSpPr>
                <a:spLocks noChangeArrowheads="1"/>
              </p:cNvSpPr>
              <p:nvPr/>
            </p:nvSpPr>
            <p:spPr bwMode="auto">
              <a:xfrm>
                <a:off x="1651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2" name="Oval 165"/>
              <p:cNvSpPr>
                <a:spLocks noChangeArrowheads="1"/>
              </p:cNvSpPr>
              <p:nvPr/>
            </p:nvSpPr>
            <p:spPr bwMode="auto">
              <a:xfrm>
                <a:off x="1669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3" name="Oval 166"/>
              <p:cNvSpPr>
                <a:spLocks noChangeArrowheads="1"/>
              </p:cNvSpPr>
              <p:nvPr/>
            </p:nvSpPr>
            <p:spPr bwMode="auto">
              <a:xfrm>
                <a:off x="1750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4" name="Oval 167"/>
              <p:cNvSpPr>
                <a:spLocks noChangeArrowheads="1"/>
              </p:cNvSpPr>
              <p:nvPr/>
            </p:nvSpPr>
            <p:spPr bwMode="auto">
              <a:xfrm>
                <a:off x="1768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5" name="Oval 168"/>
              <p:cNvSpPr>
                <a:spLocks noChangeArrowheads="1"/>
              </p:cNvSpPr>
              <p:nvPr/>
            </p:nvSpPr>
            <p:spPr bwMode="auto">
              <a:xfrm>
                <a:off x="2807" y="261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6" name="Oval 169"/>
              <p:cNvSpPr>
                <a:spLocks noChangeArrowheads="1"/>
              </p:cNvSpPr>
              <p:nvPr/>
            </p:nvSpPr>
            <p:spPr bwMode="auto">
              <a:xfrm>
                <a:off x="2825" y="263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7" name="Oval 170"/>
              <p:cNvSpPr>
                <a:spLocks noChangeArrowheads="1"/>
              </p:cNvSpPr>
              <p:nvPr/>
            </p:nvSpPr>
            <p:spPr bwMode="auto">
              <a:xfrm>
                <a:off x="2326" y="261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8" name="Oval 171"/>
              <p:cNvSpPr>
                <a:spLocks noChangeArrowheads="1"/>
              </p:cNvSpPr>
              <p:nvPr/>
            </p:nvSpPr>
            <p:spPr bwMode="auto">
              <a:xfrm>
                <a:off x="2344" y="263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19" name="Oval 172"/>
              <p:cNvSpPr>
                <a:spLocks noChangeArrowheads="1"/>
              </p:cNvSpPr>
              <p:nvPr/>
            </p:nvSpPr>
            <p:spPr bwMode="auto">
              <a:xfrm>
                <a:off x="2098" y="2613"/>
                <a:ext cx="69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0" name="Oval 173"/>
              <p:cNvSpPr>
                <a:spLocks noChangeArrowheads="1"/>
              </p:cNvSpPr>
              <p:nvPr/>
            </p:nvSpPr>
            <p:spPr bwMode="auto">
              <a:xfrm>
                <a:off x="2116" y="2630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1" name="Oval 174"/>
              <p:cNvSpPr>
                <a:spLocks noChangeArrowheads="1"/>
              </p:cNvSpPr>
              <p:nvPr/>
            </p:nvSpPr>
            <p:spPr bwMode="auto">
              <a:xfrm>
                <a:off x="2557" y="2614"/>
                <a:ext cx="69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2" name="Oval 175"/>
              <p:cNvSpPr>
                <a:spLocks noChangeArrowheads="1"/>
              </p:cNvSpPr>
              <p:nvPr/>
            </p:nvSpPr>
            <p:spPr bwMode="auto">
              <a:xfrm>
                <a:off x="2575" y="2631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3" name="Oval 176"/>
              <p:cNvSpPr>
                <a:spLocks noChangeArrowheads="1"/>
              </p:cNvSpPr>
              <p:nvPr/>
            </p:nvSpPr>
            <p:spPr bwMode="auto">
              <a:xfrm>
                <a:off x="1815" y="2818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4" name="Oval 177"/>
              <p:cNvSpPr>
                <a:spLocks noChangeArrowheads="1"/>
              </p:cNvSpPr>
              <p:nvPr/>
            </p:nvSpPr>
            <p:spPr bwMode="auto">
              <a:xfrm>
                <a:off x="1833" y="2836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5" name="Oval 178"/>
              <p:cNvSpPr>
                <a:spLocks noChangeArrowheads="1"/>
              </p:cNvSpPr>
              <p:nvPr/>
            </p:nvSpPr>
            <p:spPr bwMode="auto">
              <a:xfrm>
                <a:off x="2198" y="282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6" name="Oval 179"/>
              <p:cNvSpPr>
                <a:spLocks noChangeArrowheads="1"/>
              </p:cNvSpPr>
              <p:nvPr/>
            </p:nvSpPr>
            <p:spPr bwMode="auto">
              <a:xfrm>
                <a:off x="2216" y="284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7" name="Oval 180"/>
              <p:cNvSpPr>
                <a:spLocks noChangeArrowheads="1"/>
              </p:cNvSpPr>
              <p:nvPr/>
            </p:nvSpPr>
            <p:spPr bwMode="auto">
              <a:xfrm>
                <a:off x="2626" y="2820"/>
                <a:ext cx="68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8" name="Oval 181"/>
              <p:cNvSpPr>
                <a:spLocks noChangeArrowheads="1"/>
              </p:cNvSpPr>
              <p:nvPr/>
            </p:nvSpPr>
            <p:spPr bwMode="auto">
              <a:xfrm>
                <a:off x="2644" y="2837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29" name="Freeform 182"/>
              <p:cNvSpPr>
                <a:spLocks/>
              </p:cNvSpPr>
              <p:nvPr/>
            </p:nvSpPr>
            <p:spPr bwMode="auto">
              <a:xfrm>
                <a:off x="2992" y="2471"/>
                <a:ext cx="382" cy="415"/>
              </a:xfrm>
              <a:custGeom>
                <a:avLst/>
                <a:gdLst>
                  <a:gd name="T0" fmla="*/ 0 w 453"/>
                  <a:gd name="T1" fmla="*/ 0 h 554"/>
                  <a:gd name="T2" fmla="*/ 148 w 453"/>
                  <a:gd name="T3" fmla="*/ 0 h 554"/>
                  <a:gd name="T4" fmla="*/ 229 w 453"/>
                  <a:gd name="T5" fmla="*/ 175 h 554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554"/>
                  <a:gd name="T11" fmla="*/ 453 w 453"/>
                  <a:gd name="T12" fmla="*/ 554 h 5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554">
                    <a:moveTo>
                      <a:pt x="0" y="0"/>
                    </a:moveTo>
                    <a:lnTo>
                      <a:pt x="293" y="0"/>
                    </a:lnTo>
                    <a:lnTo>
                      <a:pt x="453" y="55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30" name="Oval 183"/>
              <p:cNvSpPr>
                <a:spLocks noChangeArrowheads="1"/>
              </p:cNvSpPr>
              <p:nvPr/>
            </p:nvSpPr>
            <p:spPr bwMode="auto">
              <a:xfrm>
                <a:off x="2926" y="2605"/>
                <a:ext cx="242" cy="206"/>
              </a:xfrm>
              <a:prstGeom prst="ellipse">
                <a:avLst/>
              </a:prstGeom>
              <a:solidFill>
                <a:srgbClr val="96969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31" name="Oval 184"/>
              <p:cNvSpPr>
                <a:spLocks noChangeArrowheads="1"/>
              </p:cNvSpPr>
              <p:nvPr/>
            </p:nvSpPr>
            <p:spPr bwMode="auto">
              <a:xfrm>
                <a:off x="3002" y="2673"/>
                <a:ext cx="88" cy="7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32" name="Freeform 185"/>
              <p:cNvSpPr>
                <a:spLocks/>
              </p:cNvSpPr>
              <p:nvPr/>
            </p:nvSpPr>
            <p:spPr bwMode="auto">
              <a:xfrm>
                <a:off x="2979" y="2615"/>
                <a:ext cx="63" cy="62"/>
              </a:xfrm>
              <a:custGeom>
                <a:avLst/>
                <a:gdLst>
                  <a:gd name="T0" fmla="*/ 0 w 156"/>
                  <a:gd name="T1" fmla="*/ 1 h 177"/>
                  <a:gd name="T2" fmla="*/ 3 w 156"/>
                  <a:gd name="T3" fmla="*/ 3 h 177"/>
                  <a:gd name="T4" fmla="*/ 4 w 156"/>
                  <a:gd name="T5" fmla="*/ 2 h 177"/>
                  <a:gd name="T6" fmla="*/ 4 w 156"/>
                  <a:gd name="T7" fmla="*/ 0 h 177"/>
                  <a:gd name="T8" fmla="*/ 3 w 156"/>
                  <a:gd name="T9" fmla="*/ 0 h 177"/>
                  <a:gd name="T10" fmla="*/ 2 w 156"/>
                  <a:gd name="T11" fmla="*/ 0 h 177"/>
                  <a:gd name="T12" fmla="*/ 1 w 156"/>
                  <a:gd name="T13" fmla="*/ 1 h 177"/>
                  <a:gd name="T14" fmla="*/ 0 w 156"/>
                  <a:gd name="T15" fmla="*/ 1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177"/>
                  <a:gd name="T26" fmla="*/ 156 w 156"/>
                  <a:gd name="T27" fmla="*/ 177 h 1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177">
                    <a:moveTo>
                      <a:pt x="0" y="63"/>
                    </a:moveTo>
                    <a:lnTo>
                      <a:pt x="119" y="177"/>
                    </a:lnTo>
                    <a:lnTo>
                      <a:pt x="141" y="168"/>
                    </a:lnTo>
                    <a:lnTo>
                      <a:pt x="156" y="0"/>
                    </a:lnTo>
                    <a:lnTo>
                      <a:pt x="110" y="7"/>
                    </a:lnTo>
                    <a:lnTo>
                      <a:pt x="72" y="21"/>
                    </a:lnTo>
                    <a:lnTo>
                      <a:pt x="35" y="3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33" name="Freeform 186"/>
              <p:cNvSpPr>
                <a:spLocks/>
              </p:cNvSpPr>
              <p:nvPr/>
            </p:nvSpPr>
            <p:spPr bwMode="auto">
              <a:xfrm>
                <a:off x="3052" y="2616"/>
                <a:ext cx="64" cy="61"/>
              </a:xfrm>
              <a:custGeom>
                <a:avLst/>
                <a:gdLst>
                  <a:gd name="T0" fmla="*/ 0 w 159"/>
                  <a:gd name="T1" fmla="*/ 0 h 175"/>
                  <a:gd name="T2" fmla="*/ 0 w 159"/>
                  <a:gd name="T3" fmla="*/ 2 h 175"/>
                  <a:gd name="T4" fmla="*/ 1 w 159"/>
                  <a:gd name="T5" fmla="*/ 2 h 175"/>
                  <a:gd name="T6" fmla="*/ 4 w 159"/>
                  <a:gd name="T7" fmla="*/ 1 h 175"/>
                  <a:gd name="T8" fmla="*/ 3 w 159"/>
                  <a:gd name="T9" fmla="*/ 1 h 175"/>
                  <a:gd name="T10" fmla="*/ 2 w 159"/>
                  <a:gd name="T11" fmla="*/ 0 h 175"/>
                  <a:gd name="T12" fmla="*/ 1 w 159"/>
                  <a:gd name="T13" fmla="*/ 0 h 175"/>
                  <a:gd name="T14" fmla="*/ 0 w 159"/>
                  <a:gd name="T15" fmla="*/ 0 h 1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"/>
                  <a:gd name="T25" fmla="*/ 0 h 175"/>
                  <a:gd name="T26" fmla="*/ 159 w 159"/>
                  <a:gd name="T27" fmla="*/ 175 h 1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" h="175">
                    <a:moveTo>
                      <a:pt x="0" y="0"/>
                    </a:moveTo>
                    <a:lnTo>
                      <a:pt x="11" y="165"/>
                    </a:lnTo>
                    <a:lnTo>
                      <a:pt x="41" y="175"/>
                    </a:lnTo>
                    <a:lnTo>
                      <a:pt x="159" y="63"/>
                    </a:lnTo>
                    <a:lnTo>
                      <a:pt x="131" y="39"/>
                    </a:lnTo>
                    <a:lnTo>
                      <a:pt x="87" y="1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34" name="Freeform 187"/>
              <p:cNvSpPr>
                <a:spLocks/>
              </p:cNvSpPr>
              <p:nvPr/>
            </p:nvSpPr>
            <p:spPr bwMode="auto">
              <a:xfrm>
                <a:off x="2940" y="2646"/>
                <a:ext cx="68" cy="61"/>
              </a:xfrm>
              <a:custGeom>
                <a:avLst/>
                <a:gdLst>
                  <a:gd name="T0" fmla="*/ 2 w 168"/>
                  <a:gd name="T1" fmla="*/ 0 h 174"/>
                  <a:gd name="T2" fmla="*/ 4 w 168"/>
                  <a:gd name="T3" fmla="*/ 2 h 174"/>
                  <a:gd name="T4" fmla="*/ 4 w 168"/>
                  <a:gd name="T5" fmla="*/ 2 h 174"/>
                  <a:gd name="T6" fmla="*/ 0 w 168"/>
                  <a:gd name="T7" fmla="*/ 2 h 174"/>
                  <a:gd name="T8" fmla="*/ 0 w 168"/>
                  <a:gd name="T9" fmla="*/ 2 h 174"/>
                  <a:gd name="T10" fmla="*/ 0 w 168"/>
                  <a:gd name="T11" fmla="*/ 1 h 174"/>
                  <a:gd name="T12" fmla="*/ 1 w 168"/>
                  <a:gd name="T13" fmla="*/ 1 h 174"/>
                  <a:gd name="T14" fmla="*/ 2 w 168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8"/>
                  <a:gd name="T25" fmla="*/ 0 h 174"/>
                  <a:gd name="T26" fmla="*/ 168 w 168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8" h="174">
                    <a:moveTo>
                      <a:pt x="66" y="0"/>
                    </a:moveTo>
                    <a:lnTo>
                      <a:pt x="168" y="127"/>
                    </a:lnTo>
                    <a:lnTo>
                      <a:pt x="153" y="165"/>
                    </a:lnTo>
                    <a:lnTo>
                      <a:pt x="0" y="174"/>
                    </a:lnTo>
                    <a:lnTo>
                      <a:pt x="0" y="141"/>
                    </a:lnTo>
                    <a:lnTo>
                      <a:pt x="15" y="84"/>
                    </a:lnTo>
                    <a:lnTo>
                      <a:pt x="39" y="4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35" name="Freeform 188"/>
              <p:cNvSpPr>
                <a:spLocks/>
              </p:cNvSpPr>
              <p:nvPr/>
            </p:nvSpPr>
            <p:spPr bwMode="auto">
              <a:xfrm>
                <a:off x="2940" y="2719"/>
                <a:ext cx="69" cy="52"/>
              </a:xfrm>
              <a:custGeom>
                <a:avLst/>
                <a:gdLst>
                  <a:gd name="T0" fmla="*/ 0 w 172"/>
                  <a:gd name="T1" fmla="*/ 0 h 151"/>
                  <a:gd name="T2" fmla="*/ 4 w 172"/>
                  <a:gd name="T3" fmla="*/ 0 h 151"/>
                  <a:gd name="T4" fmla="*/ 4 w 172"/>
                  <a:gd name="T5" fmla="*/ 0 h 151"/>
                  <a:gd name="T6" fmla="*/ 2 w 172"/>
                  <a:gd name="T7" fmla="*/ 2 h 151"/>
                  <a:gd name="T8" fmla="*/ 2 w 172"/>
                  <a:gd name="T9" fmla="*/ 2 h 151"/>
                  <a:gd name="T10" fmla="*/ 1 w 172"/>
                  <a:gd name="T11" fmla="*/ 1 h 151"/>
                  <a:gd name="T12" fmla="*/ 0 w 172"/>
                  <a:gd name="T13" fmla="*/ 1 h 151"/>
                  <a:gd name="T14" fmla="*/ 0 w 172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2"/>
                  <a:gd name="T25" fmla="*/ 0 h 151"/>
                  <a:gd name="T26" fmla="*/ 172 w 172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2" h="151">
                    <a:moveTo>
                      <a:pt x="0" y="0"/>
                    </a:moveTo>
                    <a:lnTo>
                      <a:pt x="162" y="3"/>
                    </a:lnTo>
                    <a:lnTo>
                      <a:pt x="172" y="28"/>
                    </a:lnTo>
                    <a:lnTo>
                      <a:pt x="81" y="151"/>
                    </a:lnTo>
                    <a:lnTo>
                      <a:pt x="54" y="129"/>
                    </a:lnTo>
                    <a:lnTo>
                      <a:pt x="31" y="87"/>
                    </a:lnTo>
                    <a:lnTo>
                      <a:pt x="13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36" name="Freeform 189"/>
              <p:cNvSpPr>
                <a:spLocks/>
              </p:cNvSpPr>
              <p:nvPr/>
            </p:nvSpPr>
            <p:spPr bwMode="auto">
              <a:xfrm>
                <a:off x="2978" y="2745"/>
                <a:ext cx="62" cy="54"/>
              </a:xfrm>
              <a:custGeom>
                <a:avLst/>
                <a:gdLst>
                  <a:gd name="T0" fmla="*/ 0 w 154"/>
                  <a:gd name="T1" fmla="*/ 1 h 158"/>
                  <a:gd name="T2" fmla="*/ 3 w 154"/>
                  <a:gd name="T3" fmla="*/ 0 h 158"/>
                  <a:gd name="T4" fmla="*/ 4 w 154"/>
                  <a:gd name="T5" fmla="*/ 0 h 158"/>
                  <a:gd name="T6" fmla="*/ 4 w 154"/>
                  <a:gd name="T7" fmla="*/ 2 h 158"/>
                  <a:gd name="T8" fmla="*/ 3 w 154"/>
                  <a:gd name="T9" fmla="*/ 2 h 158"/>
                  <a:gd name="T10" fmla="*/ 2 w 154"/>
                  <a:gd name="T11" fmla="*/ 2 h 158"/>
                  <a:gd name="T12" fmla="*/ 1 w 154"/>
                  <a:gd name="T13" fmla="*/ 2 h 158"/>
                  <a:gd name="T14" fmla="*/ 0 w 154"/>
                  <a:gd name="T15" fmla="*/ 1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4"/>
                  <a:gd name="T25" fmla="*/ 0 h 158"/>
                  <a:gd name="T26" fmla="*/ 154 w 154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4" h="158">
                    <a:moveTo>
                      <a:pt x="0" y="96"/>
                    </a:moveTo>
                    <a:lnTo>
                      <a:pt x="117" y="0"/>
                    </a:lnTo>
                    <a:lnTo>
                      <a:pt x="142" y="6"/>
                    </a:lnTo>
                    <a:lnTo>
                      <a:pt x="154" y="158"/>
                    </a:lnTo>
                    <a:lnTo>
                      <a:pt x="117" y="153"/>
                    </a:lnTo>
                    <a:lnTo>
                      <a:pt x="81" y="144"/>
                    </a:lnTo>
                    <a:lnTo>
                      <a:pt x="43" y="12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37" name="Freeform 190"/>
              <p:cNvSpPr>
                <a:spLocks/>
              </p:cNvSpPr>
              <p:nvPr/>
            </p:nvSpPr>
            <p:spPr bwMode="auto">
              <a:xfrm>
                <a:off x="3052" y="2743"/>
                <a:ext cx="56" cy="57"/>
              </a:xfrm>
              <a:custGeom>
                <a:avLst/>
                <a:gdLst>
                  <a:gd name="T0" fmla="*/ 0 w 141"/>
                  <a:gd name="T1" fmla="*/ 2 h 164"/>
                  <a:gd name="T2" fmla="*/ 0 w 141"/>
                  <a:gd name="T3" fmla="*/ 0 h 164"/>
                  <a:gd name="T4" fmla="*/ 1 w 141"/>
                  <a:gd name="T5" fmla="*/ 0 h 164"/>
                  <a:gd name="T6" fmla="*/ 4 w 141"/>
                  <a:gd name="T7" fmla="*/ 2 h 164"/>
                  <a:gd name="T8" fmla="*/ 3 w 141"/>
                  <a:gd name="T9" fmla="*/ 2 h 164"/>
                  <a:gd name="T10" fmla="*/ 2 w 141"/>
                  <a:gd name="T11" fmla="*/ 2 h 164"/>
                  <a:gd name="T12" fmla="*/ 1 w 141"/>
                  <a:gd name="T13" fmla="*/ 2 h 164"/>
                  <a:gd name="T14" fmla="*/ 0 w 141"/>
                  <a:gd name="T15" fmla="*/ 2 h 164"/>
                  <a:gd name="T16" fmla="*/ 0 w 141"/>
                  <a:gd name="T17" fmla="*/ 2 h 1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1"/>
                  <a:gd name="T28" fmla="*/ 0 h 164"/>
                  <a:gd name="T29" fmla="*/ 141 w 141"/>
                  <a:gd name="T30" fmla="*/ 164 h 1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1" h="164">
                    <a:moveTo>
                      <a:pt x="0" y="164"/>
                    </a:moveTo>
                    <a:lnTo>
                      <a:pt x="7" y="11"/>
                    </a:lnTo>
                    <a:lnTo>
                      <a:pt x="36" y="0"/>
                    </a:lnTo>
                    <a:lnTo>
                      <a:pt x="141" y="110"/>
                    </a:lnTo>
                    <a:lnTo>
                      <a:pt x="112" y="132"/>
                    </a:lnTo>
                    <a:lnTo>
                      <a:pt x="84" y="144"/>
                    </a:lnTo>
                    <a:lnTo>
                      <a:pt x="49" y="155"/>
                    </a:lnTo>
                    <a:lnTo>
                      <a:pt x="19" y="161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38" name="Freeform 191"/>
              <p:cNvSpPr>
                <a:spLocks/>
              </p:cNvSpPr>
              <p:nvPr/>
            </p:nvSpPr>
            <p:spPr bwMode="auto">
              <a:xfrm>
                <a:off x="3084" y="2646"/>
                <a:ext cx="68" cy="60"/>
              </a:xfrm>
              <a:custGeom>
                <a:avLst/>
                <a:gdLst>
                  <a:gd name="T0" fmla="*/ 2 w 171"/>
                  <a:gd name="T1" fmla="*/ 0 h 172"/>
                  <a:gd name="T2" fmla="*/ 0 w 171"/>
                  <a:gd name="T3" fmla="*/ 2 h 172"/>
                  <a:gd name="T4" fmla="*/ 0 w 171"/>
                  <a:gd name="T5" fmla="*/ 2 h 172"/>
                  <a:gd name="T6" fmla="*/ 4 w 171"/>
                  <a:gd name="T7" fmla="*/ 2 h 172"/>
                  <a:gd name="T8" fmla="*/ 4 w 171"/>
                  <a:gd name="T9" fmla="*/ 2 h 172"/>
                  <a:gd name="T10" fmla="*/ 4 w 171"/>
                  <a:gd name="T11" fmla="*/ 1 h 172"/>
                  <a:gd name="T12" fmla="*/ 4 w 171"/>
                  <a:gd name="T13" fmla="*/ 1 h 172"/>
                  <a:gd name="T14" fmla="*/ 3 w 171"/>
                  <a:gd name="T15" fmla="*/ 0 h 172"/>
                  <a:gd name="T16" fmla="*/ 2 w 171"/>
                  <a:gd name="T17" fmla="*/ 0 h 1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1"/>
                  <a:gd name="T28" fmla="*/ 0 h 172"/>
                  <a:gd name="T29" fmla="*/ 171 w 171"/>
                  <a:gd name="T30" fmla="*/ 172 h 1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1" h="172">
                    <a:moveTo>
                      <a:pt x="103" y="0"/>
                    </a:moveTo>
                    <a:lnTo>
                      <a:pt x="0" y="121"/>
                    </a:lnTo>
                    <a:lnTo>
                      <a:pt x="13" y="163"/>
                    </a:lnTo>
                    <a:lnTo>
                      <a:pt x="171" y="172"/>
                    </a:lnTo>
                    <a:lnTo>
                      <a:pt x="168" y="126"/>
                    </a:lnTo>
                    <a:lnTo>
                      <a:pt x="157" y="84"/>
                    </a:lnTo>
                    <a:lnTo>
                      <a:pt x="142" y="54"/>
                    </a:lnTo>
                    <a:lnTo>
                      <a:pt x="124" y="2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39" name="Freeform 192"/>
              <p:cNvSpPr>
                <a:spLocks/>
              </p:cNvSpPr>
              <p:nvPr/>
            </p:nvSpPr>
            <p:spPr bwMode="auto">
              <a:xfrm>
                <a:off x="3082" y="2718"/>
                <a:ext cx="70" cy="58"/>
              </a:xfrm>
              <a:custGeom>
                <a:avLst/>
                <a:gdLst>
                  <a:gd name="T0" fmla="*/ 2 w 177"/>
                  <a:gd name="T1" fmla="*/ 2 h 168"/>
                  <a:gd name="T2" fmla="*/ 0 w 177"/>
                  <a:gd name="T3" fmla="*/ 1 h 168"/>
                  <a:gd name="T4" fmla="*/ 0 w 177"/>
                  <a:gd name="T5" fmla="*/ 0 h 168"/>
                  <a:gd name="T6" fmla="*/ 4 w 177"/>
                  <a:gd name="T7" fmla="*/ 0 h 168"/>
                  <a:gd name="T8" fmla="*/ 4 w 177"/>
                  <a:gd name="T9" fmla="*/ 0 h 168"/>
                  <a:gd name="T10" fmla="*/ 4 w 177"/>
                  <a:gd name="T11" fmla="*/ 1 h 168"/>
                  <a:gd name="T12" fmla="*/ 3 w 177"/>
                  <a:gd name="T13" fmla="*/ 2 h 168"/>
                  <a:gd name="T14" fmla="*/ 3 w 177"/>
                  <a:gd name="T15" fmla="*/ 2 h 168"/>
                  <a:gd name="T16" fmla="*/ 2 w 177"/>
                  <a:gd name="T17" fmla="*/ 2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"/>
                  <a:gd name="T28" fmla="*/ 0 h 168"/>
                  <a:gd name="T29" fmla="*/ 177 w 177"/>
                  <a:gd name="T30" fmla="*/ 168 h 1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" h="168">
                    <a:moveTo>
                      <a:pt x="90" y="168"/>
                    </a:moveTo>
                    <a:lnTo>
                      <a:pt x="0" y="45"/>
                    </a:lnTo>
                    <a:lnTo>
                      <a:pt x="15" y="12"/>
                    </a:lnTo>
                    <a:lnTo>
                      <a:pt x="177" y="0"/>
                    </a:lnTo>
                    <a:lnTo>
                      <a:pt x="171" y="39"/>
                    </a:lnTo>
                    <a:lnTo>
                      <a:pt x="154" y="89"/>
                    </a:lnTo>
                    <a:lnTo>
                      <a:pt x="130" y="128"/>
                    </a:lnTo>
                    <a:lnTo>
                      <a:pt x="106" y="158"/>
                    </a:lnTo>
                    <a:lnTo>
                      <a:pt x="90" y="168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40" name="Oval 193"/>
              <p:cNvSpPr>
                <a:spLocks noChangeArrowheads="1"/>
              </p:cNvSpPr>
              <p:nvPr/>
            </p:nvSpPr>
            <p:spPr bwMode="auto">
              <a:xfrm>
                <a:off x="1401" y="2605"/>
                <a:ext cx="240" cy="206"/>
              </a:xfrm>
              <a:prstGeom prst="ellipse">
                <a:avLst/>
              </a:prstGeom>
              <a:solidFill>
                <a:srgbClr val="96969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41" name="Oval 194"/>
              <p:cNvSpPr>
                <a:spLocks noChangeArrowheads="1"/>
              </p:cNvSpPr>
              <p:nvPr/>
            </p:nvSpPr>
            <p:spPr bwMode="auto">
              <a:xfrm>
                <a:off x="1477" y="2673"/>
                <a:ext cx="86" cy="7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942" name="Freeform 195"/>
              <p:cNvSpPr>
                <a:spLocks/>
              </p:cNvSpPr>
              <p:nvPr/>
            </p:nvSpPr>
            <p:spPr bwMode="auto">
              <a:xfrm>
                <a:off x="1453" y="2615"/>
                <a:ext cx="63" cy="62"/>
              </a:xfrm>
              <a:custGeom>
                <a:avLst/>
                <a:gdLst>
                  <a:gd name="T0" fmla="*/ 0 w 156"/>
                  <a:gd name="T1" fmla="*/ 1 h 177"/>
                  <a:gd name="T2" fmla="*/ 3 w 156"/>
                  <a:gd name="T3" fmla="*/ 3 h 177"/>
                  <a:gd name="T4" fmla="*/ 4 w 156"/>
                  <a:gd name="T5" fmla="*/ 2 h 177"/>
                  <a:gd name="T6" fmla="*/ 4 w 156"/>
                  <a:gd name="T7" fmla="*/ 0 h 177"/>
                  <a:gd name="T8" fmla="*/ 3 w 156"/>
                  <a:gd name="T9" fmla="*/ 0 h 177"/>
                  <a:gd name="T10" fmla="*/ 2 w 156"/>
                  <a:gd name="T11" fmla="*/ 0 h 177"/>
                  <a:gd name="T12" fmla="*/ 1 w 156"/>
                  <a:gd name="T13" fmla="*/ 1 h 177"/>
                  <a:gd name="T14" fmla="*/ 0 w 156"/>
                  <a:gd name="T15" fmla="*/ 1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177"/>
                  <a:gd name="T26" fmla="*/ 156 w 156"/>
                  <a:gd name="T27" fmla="*/ 177 h 1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177">
                    <a:moveTo>
                      <a:pt x="0" y="63"/>
                    </a:moveTo>
                    <a:lnTo>
                      <a:pt x="119" y="177"/>
                    </a:lnTo>
                    <a:lnTo>
                      <a:pt x="141" y="168"/>
                    </a:lnTo>
                    <a:lnTo>
                      <a:pt x="156" y="0"/>
                    </a:lnTo>
                    <a:lnTo>
                      <a:pt x="110" y="7"/>
                    </a:lnTo>
                    <a:lnTo>
                      <a:pt x="72" y="21"/>
                    </a:lnTo>
                    <a:lnTo>
                      <a:pt x="35" y="3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43" name="Freeform 196"/>
              <p:cNvSpPr>
                <a:spLocks/>
              </p:cNvSpPr>
              <p:nvPr/>
            </p:nvSpPr>
            <p:spPr bwMode="auto">
              <a:xfrm>
                <a:off x="1526" y="2616"/>
                <a:ext cx="63" cy="61"/>
              </a:xfrm>
              <a:custGeom>
                <a:avLst/>
                <a:gdLst>
                  <a:gd name="T0" fmla="*/ 0 w 159"/>
                  <a:gd name="T1" fmla="*/ 0 h 175"/>
                  <a:gd name="T2" fmla="*/ 0 w 159"/>
                  <a:gd name="T3" fmla="*/ 2 h 175"/>
                  <a:gd name="T4" fmla="*/ 1 w 159"/>
                  <a:gd name="T5" fmla="*/ 2 h 175"/>
                  <a:gd name="T6" fmla="*/ 4 w 159"/>
                  <a:gd name="T7" fmla="*/ 1 h 175"/>
                  <a:gd name="T8" fmla="*/ 3 w 159"/>
                  <a:gd name="T9" fmla="*/ 1 h 175"/>
                  <a:gd name="T10" fmla="*/ 2 w 159"/>
                  <a:gd name="T11" fmla="*/ 0 h 175"/>
                  <a:gd name="T12" fmla="*/ 1 w 159"/>
                  <a:gd name="T13" fmla="*/ 0 h 175"/>
                  <a:gd name="T14" fmla="*/ 0 w 159"/>
                  <a:gd name="T15" fmla="*/ 0 h 1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"/>
                  <a:gd name="T25" fmla="*/ 0 h 175"/>
                  <a:gd name="T26" fmla="*/ 159 w 159"/>
                  <a:gd name="T27" fmla="*/ 175 h 1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" h="175">
                    <a:moveTo>
                      <a:pt x="0" y="0"/>
                    </a:moveTo>
                    <a:lnTo>
                      <a:pt x="11" y="165"/>
                    </a:lnTo>
                    <a:lnTo>
                      <a:pt x="41" y="175"/>
                    </a:lnTo>
                    <a:lnTo>
                      <a:pt x="159" y="63"/>
                    </a:lnTo>
                    <a:lnTo>
                      <a:pt x="131" y="39"/>
                    </a:lnTo>
                    <a:lnTo>
                      <a:pt x="87" y="1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44" name="Freeform 197"/>
              <p:cNvSpPr>
                <a:spLocks/>
              </p:cNvSpPr>
              <p:nvPr/>
            </p:nvSpPr>
            <p:spPr bwMode="auto">
              <a:xfrm>
                <a:off x="1415" y="2646"/>
                <a:ext cx="67" cy="61"/>
              </a:xfrm>
              <a:custGeom>
                <a:avLst/>
                <a:gdLst>
                  <a:gd name="T0" fmla="*/ 2 w 168"/>
                  <a:gd name="T1" fmla="*/ 0 h 174"/>
                  <a:gd name="T2" fmla="*/ 4 w 168"/>
                  <a:gd name="T3" fmla="*/ 2 h 174"/>
                  <a:gd name="T4" fmla="*/ 4 w 168"/>
                  <a:gd name="T5" fmla="*/ 2 h 174"/>
                  <a:gd name="T6" fmla="*/ 0 w 168"/>
                  <a:gd name="T7" fmla="*/ 2 h 174"/>
                  <a:gd name="T8" fmla="*/ 0 w 168"/>
                  <a:gd name="T9" fmla="*/ 2 h 174"/>
                  <a:gd name="T10" fmla="*/ 0 w 168"/>
                  <a:gd name="T11" fmla="*/ 1 h 174"/>
                  <a:gd name="T12" fmla="*/ 1 w 168"/>
                  <a:gd name="T13" fmla="*/ 1 h 174"/>
                  <a:gd name="T14" fmla="*/ 2 w 168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8"/>
                  <a:gd name="T25" fmla="*/ 0 h 174"/>
                  <a:gd name="T26" fmla="*/ 168 w 168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8" h="174">
                    <a:moveTo>
                      <a:pt x="66" y="0"/>
                    </a:moveTo>
                    <a:lnTo>
                      <a:pt x="168" y="127"/>
                    </a:lnTo>
                    <a:lnTo>
                      <a:pt x="153" y="165"/>
                    </a:lnTo>
                    <a:lnTo>
                      <a:pt x="0" y="174"/>
                    </a:lnTo>
                    <a:lnTo>
                      <a:pt x="0" y="141"/>
                    </a:lnTo>
                    <a:lnTo>
                      <a:pt x="15" y="84"/>
                    </a:lnTo>
                    <a:lnTo>
                      <a:pt x="39" y="4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45" name="Freeform 198"/>
              <p:cNvSpPr>
                <a:spLocks/>
              </p:cNvSpPr>
              <p:nvPr/>
            </p:nvSpPr>
            <p:spPr bwMode="auto">
              <a:xfrm>
                <a:off x="1415" y="2719"/>
                <a:ext cx="69" cy="52"/>
              </a:xfrm>
              <a:custGeom>
                <a:avLst/>
                <a:gdLst>
                  <a:gd name="T0" fmla="*/ 0 w 172"/>
                  <a:gd name="T1" fmla="*/ 0 h 151"/>
                  <a:gd name="T2" fmla="*/ 4 w 172"/>
                  <a:gd name="T3" fmla="*/ 0 h 151"/>
                  <a:gd name="T4" fmla="*/ 4 w 172"/>
                  <a:gd name="T5" fmla="*/ 0 h 151"/>
                  <a:gd name="T6" fmla="*/ 2 w 172"/>
                  <a:gd name="T7" fmla="*/ 2 h 151"/>
                  <a:gd name="T8" fmla="*/ 2 w 172"/>
                  <a:gd name="T9" fmla="*/ 2 h 151"/>
                  <a:gd name="T10" fmla="*/ 1 w 172"/>
                  <a:gd name="T11" fmla="*/ 1 h 151"/>
                  <a:gd name="T12" fmla="*/ 0 w 172"/>
                  <a:gd name="T13" fmla="*/ 1 h 151"/>
                  <a:gd name="T14" fmla="*/ 0 w 172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2"/>
                  <a:gd name="T25" fmla="*/ 0 h 151"/>
                  <a:gd name="T26" fmla="*/ 172 w 172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2" h="151">
                    <a:moveTo>
                      <a:pt x="0" y="0"/>
                    </a:moveTo>
                    <a:lnTo>
                      <a:pt x="162" y="3"/>
                    </a:lnTo>
                    <a:lnTo>
                      <a:pt x="172" y="28"/>
                    </a:lnTo>
                    <a:lnTo>
                      <a:pt x="81" y="151"/>
                    </a:lnTo>
                    <a:lnTo>
                      <a:pt x="54" y="129"/>
                    </a:lnTo>
                    <a:lnTo>
                      <a:pt x="31" y="87"/>
                    </a:lnTo>
                    <a:lnTo>
                      <a:pt x="13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46" name="Freeform 199"/>
              <p:cNvSpPr>
                <a:spLocks/>
              </p:cNvSpPr>
              <p:nvPr/>
            </p:nvSpPr>
            <p:spPr bwMode="auto">
              <a:xfrm>
                <a:off x="1453" y="2745"/>
                <a:ext cx="61" cy="54"/>
              </a:xfrm>
              <a:custGeom>
                <a:avLst/>
                <a:gdLst>
                  <a:gd name="T0" fmla="*/ 0 w 154"/>
                  <a:gd name="T1" fmla="*/ 1 h 158"/>
                  <a:gd name="T2" fmla="*/ 3 w 154"/>
                  <a:gd name="T3" fmla="*/ 0 h 158"/>
                  <a:gd name="T4" fmla="*/ 4 w 154"/>
                  <a:gd name="T5" fmla="*/ 0 h 158"/>
                  <a:gd name="T6" fmla="*/ 4 w 154"/>
                  <a:gd name="T7" fmla="*/ 2 h 158"/>
                  <a:gd name="T8" fmla="*/ 3 w 154"/>
                  <a:gd name="T9" fmla="*/ 2 h 158"/>
                  <a:gd name="T10" fmla="*/ 2 w 154"/>
                  <a:gd name="T11" fmla="*/ 2 h 158"/>
                  <a:gd name="T12" fmla="*/ 1 w 154"/>
                  <a:gd name="T13" fmla="*/ 2 h 158"/>
                  <a:gd name="T14" fmla="*/ 0 w 154"/>
                  <a:gd name="T15" fmla="*/ 1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4"/>
                  <a:gd name="T25" fmla="*/ 0 h 158"/>
                  <a:gd name="T26" fmla="*/ 154 w 154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4" h="158">
                    <a:moveTo>
                      <a:pt x="0" y="96"/>
                    </a:moveTo>
                    <a:lnTo>
                      <a:pt x="117" y="0"/>
                    </a:lnTo>
                    <a:lnTo>
                      <a:pt x="142" y="6"/>
                    </a:lnTo>
                    <a:lnTo>
                      <a:pt x="154" y="158"/>
                    </a:lnTo>
                    <a:lnTo>
                      <a:pt x="117" y="153"/>
                    </a:lnTo>
                    <a:lnTo>
                      <a:pt x="81" y="144"/>
                    </a:lnTo>
                    <a:lnTo>
                      <a:pt x="43" y="12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47" name="Freeform 200"/>
              <p:cNvSpPr>
                <a:spLocks/>
              </p:cNvSpPr>
              <p:nvPr/>
            </p:nvSpPr>
            <p:spPr bwMode="auto">
              <a:xfrm>
                <a:off x="1526" y="2743"/>
                <a:ext cx="56" cy="57"/>
              </a:xfrm>
              <a:custGeom>
                <a:avLst/>
                <a:gdLst>
                  <a:gd name="T0" fmla="*/ 0 w 141"/>
                  <a:gd name="T1" fmla="*/ 2 h 164"/>
                  <a:gd name="T2" fmla="*/ 0 w 141"/>
                  <a:gd name="T3" fmla="*/ 0 h 164"/>
                  <a:gd name="T4" fmla="*/ 1 w 141"/>
                  <a:gd name="T5" fmla="*/ 0 h 164"/>
                  <a:gd name="T6" fmla="*/ 4 w 141"/>
                  <a:gd name="T7" fmla="*/ 2 h 164"/>
                  <a:gd name="T8" fmla="*/ 3 w 141"/>
                  <a:gd name="T9" fmla="*/ 2 h 164"/>
                  <a:gd name="T10" fmla="*/ 2 w 141"/>
                  <a:gd name="T11" fmla="*/ 2 h 164"/>
                  <a:gd name="T12" fmla="*/ 1 w 141"/>
                  <a:gd name="T13" fmla="*/ 2 h 164"/>
                  <a:gd name="T14" fmla="*/ 0 w 141"/>
                  <a:gd name="T15" fmla="*/ 2 h 164"/>
                  <a:gd name="T16" fmla="*/ 0 w 141"/>
                  <a:gd name="T17" fmla="*/ 2 h 1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1"/>
                  <a:gd name="T28" fmla="*/ 0 h 164"/>
                  <a:gd name="T29" fmla="*/ 141 w 141"/>
                  <a:gd name="T30" fmla="*/ 164 h 1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1" h="164">
                    <a:moveTo>
                      <a:pt x="0" y="164"/>
                    </a:moveTo>
                    <a:lnTo>
                      <a:pt x="7" y="11"/>
                    </a:lnTo>
                    <a:lnTo>
                      <a:pt x="36" y="0"/>
                    </a:lnTo>
                    <a:lnTo>
                      <a:pt x="141" y="110"/>
                    </a:lnTo>
                    <a:lnTo>
                      <a:pt x="112" y="132"/>
                    </a:lnTo>
                    <a:lnTo>
                      <a:pt x="84" y="144"/>
                    </a:lnTo>
                    <a:lnTo>
                      <a:pt x="49" y="155"/>
                    </a:lnTo>
                    <a:lnTo>
                      <a:pt x="19" y="161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48" name="Freeform 201"/>
              <p:cNvSpPr>
                <a:spLocks/>
              </p:cNvSpPr>
              <p:nvPr/>
            </p:nvSpPr>
            <p:spPr bwMode="auto">
              <a:xfrm>
                <a:off x="1558" y="2646"/>
                <a:ext cx="68" cy="60"/>
              </a:xfrm>
              <a:custGeom>
                <a:avLst/>
                <a:gdLst>
                  <a:gd name="T0" fmla="*/ 2 w 171"/>
                  <a:gd name="T1" fmla="*/ 0 h 172"/>
                  <a:gd name="T2" fmla="*/ 0 w 171"/>
                  <a:gd name="T3" fmla="*/ 2 h 172"/>
                  <a:gd name="T4" fmla="*/ 0 w 171"/>
                  <a:gd name="T5" fmla="*/ 2 h 172"/>
                  <a:gd name="T6" fmla="*/ 4 w 171"/>
                  <a:gd name="T7" fmla="*/ 2 h 172"/>
                  <a:gd name="T8" fmla="*/ 4 w 171"/>
                  <a:gd name="T9" fmla="*/ 2 h 172"/>
                  <a:gd name="T10" fmla="*/ 4 w 171"/>
                  <a:gd name="T11" fmla="*/ 1 h 172"/>
                  <a:gd name="T12" fmla="*/ 4 w 171"/>
                  <a:gd name="T13" fmla="*/ 1 h 172"/>
                  <a:gd name="T14" fmla="*/ 3 w 171"/>
                  <a:gd name="T15" fmla="*/ 0 h 172"/>
                  <a:gd name="T16" fmla="*/ 2 w 171"/>
                  <a:gd name="T17" fmla="*/ 0 h 1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1"/>
                  <a:gd name="T28" fmla="*/ 0 h 172"/>
                  <a:gd name="T29" fmla="*/ 171 w 171"/>
                  <a:gd name="T30" fmla="*/ 172 h 1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1" h="172">
                    <a:moveTo>
                      <a:pt x="103" y="0"/>
                    </a:moveTo>
                    <a:lnTo>
                      <a:pt x="0" y="121"/>
                    </a:lnTo>
                    <a:lnTo>
                      <a:pt x="13" y="163"/>
                    </a:lnTo>
                    <a:lnTo>
                      <a:pt x="171" y="172"/>
                    </a:lnTo>
                    <a:lnTo>
                      <a:pt x="168" y="126"/>
                    </a:lnTo>
                    <a:lnTo>
                      <a:pt x="157" y="84"/>
                    </a:lnTo>
                    <a:lnTo>
                      <a:pt x="142" y="54"/>
                    </a:lnTo>
                    <a:lnTo>
                      <a:pt x="124" y="2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949" name="Freeform 202"/>
              <p:cNvSpPr>
                <a:spLocks/>
              </p:cNvSpPr>
              <p:nvPr/>
            </p:nvSpPr>
            <p:spPr bwMode="auto">
              <a:xfrm>
                <a:off x="1556" y="2718"/>
                <a:ext cx="70" cy="58"/>
              </a:xfrm>
              <a:custGeom>
                <a:avLst/>
                <a:gdLst>
                  <a:gd name="T0" fmla="*/ 2 w 177"/>
                  <a:gd name="T1" fmla="*/ 2 h 168"/>
                  <a:gd name="T2" fmla="*/ 0 w 177"/>
                  <a:gd name="T3" fmla="*/ 1 h 168"/>
                  <a:gd name="T4" fmla="*/ 0 w 177"/>
                  <a:gd name="T5" fmla="*/ 0 h 168"/>
                  <a:gd name="T6" fmla="*/ 4 w 177"/>
                  <a:gd name="T7" fmla="*/ 0 h 168"/>
                  <a:gd name="T8" fmla="*/ 4 w 177"/>
                  <a:gd name="T9" fmla="*/ 0 h 168"/>
                  <a:gd name="T10" fmla="*/ 4 w 177"/>
                  <a:gd name="T11" fmla="*/ 1 h 168"/>
                  <a:gd name="T12" fmla="*/ 3 w 177"/>
                  <a:gd name="T13" fmla="*/ 2 h 168"/>
                  <a:gd name="T14" fmla="*/ 3 w 177"/>
                  <a:gd name="T15" fmla="*/ 2 h 168"/>
                  <a:gd name="T16" fmla="*/ 2 w 177"/>
                  <a:gd name="T17" fmla="*/ 2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"/>
                  <a:gd name="T28" fmla="*/ 0 h 168"/>
                  <a:gd name="T29" fmla="*/ 177 w 177"/>
                  <a:gd name="T30" fmla="*/ 168 h 1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" h="168">
                    <a:moveTo>
                      <a:pt x="90" y="168"/>
                    </a:moveTo>
                    <a:lnTo>
                      <a:pt x="0" y="45"/>
                    </a:lnTo>
                    <a:lnTo>
                      <a:pt x="15" y="12"/>
                    </a:lnTo>
                    <a:lnTo>
                      <a:pt x="177" y="0"/>
                    </a:lnTo>
                    <a:lnTo>
                      <a:pt x="171" y="39"/>
                    </a:lnTo>
                    <a:lnTo>
                      <a:pt x="154" y="89"/>
                    </a:lnTo>
                    <a:lnTo>
                      <a:pt x="130" y="128"/>
                    </a:lnTo>
                    <a:lnTo>
                      <a:pt x="106" y="158"/>
                    </a:lnTo>
                    <a:lnTo>
                      <a:pt x="90" y="168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grpSp>
            <p:nvGrpSpPr>
              <p:cNvPr id="33950" name="Group 203"/>
              <p:cNvGrpSpPr>
                <a:grpSpLocks/>
              </p:cNvGrpSpPr>
              <p:nvPr/>
            </p:nvGrpSpPr>
            <p:grpSpPr bwMode="auto">
              <a:xfrm>
                <a:off x="2721" y="2652"/>
                <a:ext cx="226" cy="131"/>
                <a:chOff x="3477" y="2984"/>
                <a:chExt cx="444" cy="305"/>
              </a:xfrm>
            </p:grpSpPr>
            <p:sp>
              <p:nvSpPr>
                <p:cNvPr id="197" name="Rectangle 204"/>
                <p:cNvSpPr>
                  <a:spLocks noChangeArrowheads="1"/>
                </p:cNvSpPr>
                <p:nvPr/>
              </p:nvSpPr>
              <p:spPr bwMode="auto">
                <a:xfrm>
                  <a:off x="3472" y="2985"/>
                  <a:ext cx="450" cy="30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cs typeface="+mn-cs"/>
                  </a:endParaRPr>
                </a:p>
              </p:txBody>
            </p:sp>
            <p:sp>
              <p:nvSpPr>
                <p:cNvPr id="33960" name="Rectangle 205"/>
                <p:cNvSpPr>
                  <a:spLocks noChangeArrowheads="1"/>
                </p:cNvSpPr>
                <p:nvPr/>
              </p:nvSpPr>
              <p:spPr bwMode="auto">
                <a:xfrm>
                  <a:off x="3505" y="2986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61" name="Rectangle 206"/>
                <p:cNvSpPr>
                  <a:spLocks noChangeArrowheads="1"/>
                </p:cNvSpPr>
                <p:nvPr/>
              </p:nvSpPr>
              <p:spPr bwMode="auto">
                <a:xfrm>
                  <a:off x="3503" y="3259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62" name="Rectangle 207"/>
                <p:cNvSpPr>
                  <a:spLocks noChangeArrowheads="1"/>
                </p:cNvSpPr>
                <p:nvPr/>
              </p:nvSpPr>
              <p:spPr bwMode="auto">
                <a:xfrm>
                  <a:off x="3507" y="3031"/>
                  <a:ext cx="380" cy="4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63" name="Rectangle 208"/>
                <p:cNvSpPr>
                  <a:spLocks noChangeArrowheads="1"/>
                </p:cNvSpPr>
                <p:nvPr/>
              </p:nvSpPr>
              <p:spPr bwMode="auto">
                <a:xfrm>
                  <a:off x="3503" y="3200"/>
                  <a:ext cx="380" cy="41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64" name="Rectangle 209"/>
                <p:cNvSpPr>
                  <a:spLocks noChangeArrowheads="1"/>
                </p:cNvSpPr>
                <p:nvPr/>
              </p:nvSpPr>
              <p:spPr bwMode="auto">
                <a:xfrm>
                  <a:off x="3507" y="3085"/>
                  <a:ext cx="380" cy="8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33951" name="AutoShape 210"/>
              <p:cNvSpPr>
                <a:spLocks noChangeArrowheads="1"/>
              </p:cNvSpPr>
              <p:nvPr/>
            </p:nvSpPr>
            <p:spPr bwMode="auto">
              <a:xfrm flipH="1" flipV="1">
                <a:off x="2678" y="2653"/>
                <a:ext cx="37" cy="128"/>
              </a:xfrm>
              <a:prstGeom prst="flowChartDelay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3952" name="Group 211"/>
              <p:cNvGrpSpPr>
                <a:grpSpLocks/>
              </p:cNvGrpSpPr>
              <p:nvPr/>
            </p:nvGrpSpPr>
            <p:grpSpPr bwMode="auto">
              <a:xfrm>
                <a:off x="2954" y="2637"/>
                <a:ext cx="129" cy="159"/>
                <a:chOff x="3477" y="2984"/>
                <a:chExt cx="444" cy="305"/>
              </a:xfrm>
            </p:grpSpPr>
            <p:sp>
              <p:nvSpPr>
                <p:cNvPr id="191" name="Rectangle 212"/>
                <p:cNvSpPr>
                  <a:spLocks noChangeArrowheads="1"/>
                </p:cNvSpPr>
                <p:nvPr/>
              </p:nvSpPr>
              <p:spPr bwMode="auto">
                <a:xfrm>
                  <a:off x="3475" y="2986"/>
                  <a:ext cx="444" cy="30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cs typeface="+mn-cs"/>
                  </a:endParaRPr>
                </a:p>
              </p:txBody>
            </p:sp>
            <p:sp>
              <p:nvSpPr>
                <p:cNvPr id="3395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505" y="2986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55" name="Rectangle 214"/>
                <p:cNvSpPr>
                  <a:spLocks noChangeArrowheads="1"/>
                </p:cNvSpPr>
                <p:nvPr/>
              </p:nvSpPr>
              <p:spPr bwMode="auto">
                <a:xfrm>
                  <a:off x="3503" y="3259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56" name="Rectangle 215"/>
                <p:cNvSpPr>
                  <a:spLocks noChangeArrowheads="1"/>
                </p:cNvSpPr>
                <p:nvPr/>
              </p:nvSpPr>
              <p:spPr bwMode="auto">
                <a:xfrm>
                  <a:off x="3507" y="3031"/>
                  <a:ext cx="380" cy="4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57" name="Rectangle 216"/>
                <p:cNvSpPr>
                  <a:spLocks noChangeArrowheads="1"/>
                </p:cNvSpPr>
                <p:nvPr/>
              </p:nvSpPr>
              <p:spPr bwMode="auto">
                <a:xfrm>
                  <a:off x="3503" y="3200"/>
                  <a:ext cx="380" cy="41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58" name="Rectangle 217"/>
                <p:cNvSpPr>
                  <a:spLocks noChangeArrowheads="1"/>
                </p:cNvSpPr>
                <p:nvPr/>
              </p:nvSpPr>
              <p:spPr bwMode="auto">
                <a:xfrm>
                  <a:off x="3507" y="3085"/>
                  <a:ext cx="380" cy="8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24" name="Group 220"/>
          <p:cNvGrpSpPr>
            <a:grpSpLocks/>
          </p:cNvGrpSpPr>
          <p:nvPr/>
        </p:nvGrpSpPr>
        <p:grpSpPr bwMode="auto">
          <a:xfrm>
            <a:off x="3913188" y="5245100"/>
            <a:ext cx="2078037" cy="1398588"/>
            <a:chOff x="3839" y="2643"/>
            <a:chExt cx="1033" cy="594"/>
          </a:xfrm>
        </p:grpSpPr>
        <p:grpSp>
          <p:nvGrpSpPr>
            <p:cNvPr id="33801" name="Group 221"/>
            <p:cNvGrpSpPr>
              <a:grpSpLocks/>
            </p:cNvGrpSpPr>
            <p:nvPr/>
          </p:nvGrpSpPr>
          <p:grpSpPr bwMode="auto">
            <a:xfrm>
              <a:off x="4179" y="2922"/>
              <a:ext cx="693" cy="315"/>
              <a:chOff x="1544" y="2997"/>
              <a:chExt cx="2434" cy="923"/>
            </a:xfrm>
          </p:grpSpPr>
          <p:sp>
            <p:nvSpPr>
              <p:cNvPr id="33863" name="Freeform 222"/>
              <p:cNvSpPr>
                <a:spLocks/>
              </p:cNvSpPr>
              <p:nvPr/>
            </p:nvSpPr>
            <p:spPr bwMode="auto">
              <a:xfrm flipH="1">
                <a:off x="2205" y="3504"/>
                <a:ext cx="163" cy="228"/>
              </a:xfrm>
              <a:custGeom>
                <a:avLst/>
                <a:gdLst>
                  <a:gd name="T0" fmla="*/ 9 w 263"/>
                  <a:gd name="T1" fmla="*/ 0 h 273"/>
                  <a:gd name="T2" fmla="*/ 1 w 263"/>
                  <a:gd name="T3" fmla="*/ 23 h 273"/>
                  <a:gd name="T4" fmla="*/ 0 w 263"/>
                  <a:gd name="T5" fmla="*/ 67 h 273"/>
                  <a:gd name="T6" fmla="*/ 1 w 263"/>
                  <a:gd name="T7" fmla="*/ 97 h 273"/>
                  <a:gd name="T8" fmla="*/ 4 w 263"/>
                  <a:gd name="T9" fmla="*/ 117 h 273"/>
                  <a:gd name="T10" fmla="*/ 10 w 263"/>
                  <a:gd name="T11" fmla="*/ 127 h 273"/>
                  <a:gd name="T12" fmla="*/ 15 w 263"/>
                  <a:gd name="T13" fmla="*/ 133 h 273"/>
                  <a:gd name="T14" fmla="*/ 27 w 263"/>
                  <a:gd name="T15" fmla="*/ 133 h 273"/>
                  <a:gd name="T16" fmla="*/ 34 w 263"/>
                  <a:gd name="T17" fmla="*/ 120 h 273"/>
                  <a:gd name="T18" fmla="*/ 39 w 263"/>
                  <a:gd name="T19" fmla="*/ 83 h 273"/>
                  <a:gd name="T20" fmla="*/ 37 w 263"/>
                  <a:gd name="T21" fmla="*/ 36 h 273"/>
                  <a:gd name="T22" fmla="*/ 31 w 263"/>
                  <a:gd name="T23" fmla="*/ 6 h 273"/>
                  <a:gd name="T24" fmla="*/ 23 w 263"/>
                  <a:gd name="T25" fmla="*/ 0 h 273"/>
                  <a:gd name="T26" fmla="*/ 9 w 263"/>
                  <a:gd name="T27" fmla="*/ 0 h 2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3"/>
                  <a:gd name="T43" fmla="*/ 0 h 273"/>
                  <a:gd name="T44" fmla="*/ 263 w 263"/>
                  <a:gd name="T45" fmla="*/ 273 h 27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3" h="273">
                    <a:moveTo>
                      <a:pt x="61" y="0"/>
                    </a:moveTo>
                    <a:lnTo>
                      <a:pt x="12" y="47"/>
                    </a:lnTo>
                    <a:lnTo>
                      <a:pt x="0" y="138"/>
                    </a:lnTo>
                    <a:lnTo>
                      <a:pt x="4" y="200"/>
                    </a:lnTo>
                    <a:lnTo>
                      <a:pt x="28" y="241"/>
                    </a:lnTo>
                    <a:lnTo>
                      <a:pt x="67" y="261"/>
                    </a:lnTo>
                    <a:lnTo>
                      <a:pt x="101" y="273"/>
                    </a:lnTo>
                    <a:lnTo>
                      <a:pt x="184" y="273"/>
                    </a:lnTo>
                    <a:lnTo>
                      <a:pt x="229" y="247"/>
                    </a:lnTo>
                    <a:lnTo>
                      <a:pt x="263" y="170"/>
                    </a:lnTo>
                    <a:lnTo>
                      <a:pt x="251" y="73"/>
                    </a:lnTo>
                    <a:lnTo>
                      <a:pt x="211" y="12"/>
                    </a:lnTo>
                    <a:lnTo>
                      <a:pt x="156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64" name="Freeform 223"/>
              <p:cNvSpPr>
                <a:spLocks/>
              </p:cNvSpPr>
              <p:nvPr/>
            </p:nvSpPr>
            <p:spPr bwMode="auto">
              <a:xfrm flipH="1">
                <a:off x="2130" y="3516"/>
                <a:ext cx="164" cy="226"/>
              </a:xfrm>
              <a:custGeom>
                <a:avLst/>
                <a:gdLst>
                  <a:gd name="T0" fmla="*/ 9 w 264"/>
                  <a:gd name="T1" fmla="*/ 0 h 271"/>
                  <a:gd name="T2" fmla="*/ 1 w 264"/>
                  <a:gd name="T3" fmla="*/ 23 h 271"/>
                  <a:gd name="T4" fmla="*/ 0 w 264"/>
                  <a:gd name="T5" fmla="*/ 67 h 271"/>
                  <a:gd name="T6" fmla="*/ 1 w 264"/>
                  <a:gd name="T7" fmla="*/ 96 h 271"/>
                  <a:gd name="T8" fmla="*/ 4 w 264"/>
                  <a:gd name="T9" fmla="*/ 117 h 271"/>
                  <a:gd name="T10" fmla="*/ 10 w 264"/>
                  <a:gd name="T11" fmla="*/ 125 h 271"/>
                  <a:gd name="T12" fmla="*/ 15 w 264"/>
                  <a:gd name="T13" fmla="*/ 131 h 271"/>
                  <a:gd name="T14" fmla="*/ 27 w 264"/>
                  <a:gd name="T15" fmla="*/ 131 h 271"/>
                  <a:gd name="T16" fmla="*/ 34 w 264"/>
                  <a:gd name="T17" fmla="*/ 119 h 271"/>
                  <a:gd name="T18" fmla="*/ 39 w 264"/>
                  <a:gd name="T19" fmla="*/ 82 h 271"/>
                  <a:gd name="T20" fmla="*/ 38 w 264"/>
                  <a:gd name="T21" fmla="*/ 34 h 271"/>
                  <a:gd name="T22" fmla="*/ 32 w 264"/>
                  <a:gd name="T23" fmla="*/ 6 h 271"/>
                  <a:gd name="T24" fmla="*/ 23 w 264"/>
                  <a:gd name="T25" fmla="*/ 0 h 271"/>
                  <a:gd name="T26" fmla="*/ 9 w 264"/>
                  <a:gd name="T27" fmla="*/ 0 h 2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271"/>
                  <a:gd name="T44" fmla="*/ 264 w 264"/>
                  <a:gd name="T45" fmla="*/ 271 h 2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271">
                    <a:moveTo>
                      <a:pt x="61" y="0"/>
                    </a:moveTo>
                    <a:lnTo>
                      <a:pt x="11" y="47"/>
                    </a:lnTo>
                    <a:lnTo>
                      <a:pt x="0" y="138"/>
                    </a:lnTo>
                    <a:lnTo>
                      <a:pt x="5" y="199"/>
                    </a:lnTo>
                    <a:lnTo>
                      <a:pt x="27" y="241"/>
                    </a:lnTo>
                    <a:lnTo>
                      <a:pt x="67" y="259"/>
                    </a:lnTo>
                    <a:lnTo>
                      <a:pt x="100" y="271"/>
                    </a:lnTo>
                    <a:lnTo>
                      <a:pt x="185" y="271"/>
                    </a:lnTo>
                    <a:lnTo>
                      <a:pt x="229" y="247"/>
                    </a:lnTo>
                    <a:lnTo>
                      <a:pt x="264" y="168"/>
                    </a:lnTo>
                    <a:lnTo>
                      <a:pt x="253" y="71"/>
                    </a:lnTo>
                    <a:lnTo>
                      <a:pt x="213" y="12"/>
                    </a:lnTo>
                    <a:lnTo>
                      <a:pt x="156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65" name="Freeform 224"/>
              <p:cNvSpPr>
                <a:spLocks/>
              </p:cNvSpPr>
              <p:nvPr/>
            </p:nvSpPr>
            <p:spPr bwMode="auto">
              <a:xfrm flipH="1">
                <a:off x="2172" y="3570"/>
                <a:ext cx="56" cy="112"/>
              </a:xfrm>
              <a:custGeom>
                <a:avLst/>
                <a:gdLst>
                  <a:gd name="T0" fmla="*/ 6 w 91"/>
                  <a:gd name="T1" fmla="*/ 0 h 134"/>
                  <a:gd name="T2" fmla="*/ 4 w 91"/>
                  <a:gd name="T3" fmla="*/ 3 h 134"/>
                  <a:gd name="T4" fmla="*/ 2 w 91"/>
                  <a:gd name="T5" fmla="*/ 10 h 134"/>
                  <a:gd name="T6" fmla="*/ 1 w 91"/>
                  <a:gd name="T7" fmla="*/ 19 h 134"/>
                  <a:gd name="T8" fmla="*/ 0 w 91"/>
                  <a:gd name="T9" fmla="*/ 33 h 134"/>
                  <a:gd name="T10" fmla="*/ 1 w 91"/>
                  <a:gd name="T11" fmla="*/ 45 h 134"/>
                  <a:gd name="T12" fmla="*/ 2 w 91"/>
                  <a:gd name="T13" fmla="*/ 56 h 134"/>
                  <a:gd name="T14" fmla="*/ 4 w 91"/>
                  <a:gd name="T15" fmla="*/ 62 h 134"/>
                  <a:gd name="T16" fmla="*/ 6 w 91"/>
                  <a:gd name="T17" fmla="*/ 66 h 134"/>
                  <a:gd name="T18" fmla="*/ 9 w 91"/>
                  <a:gd name="T19" fmla="*/ 62 h 134"/>
                  <a:gd name="T20" fmla="*/ 11 w 91"/>
                  <a:gd name="T21" fmla="*/ 56 h 134"/>
                  <a:gd name="T22" fmla="*/ 12 w 91"/>
                  <a:gd name="T23" fmla="*/ 45 h 134"/>
                  <a:gd name="T24" fmla="*/ 13 w 91"/>
                  <a:gd name="T25" fmla="*/ 33 h 134"/>
                  <a:gd name="T26" fmla="*/ 12 w 91"/>
                  <a:gd name="T27" fmla="*/ 19 h 134"/>
                  <a:gd name="T28" fmla="*/ 11 w 91"/>
                  <a:gd name="T29" fmla="*/ 10 h 134"/>
                  <a:gd name="T30" fmla="*/ 9 w 91"/>
                  <a:gd name="T31" fmla="*/ 3 h 134"/>
                  <a:gd name="T32" fmla="*/ 6 w 91"/>
                  <a:gd name="T33" fmla="*/ 0 h 13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1"/>
                  <a:gd name="T52" fmla="*/ 0 h 134"/>
                  <a:gd name="T53" fmla="*/ 91 w 91"/>
                  <a:gd name="T54" fmla="*/ 134 h 13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1" h="134">
                    <a:moveTo>
                      <a:pt x="46" y="0"/>
                    </a:moveTo>
                    <a:lnTo>
                      <a:pt x="28" y="6"/>
                    </a:lnTo>
                    <a:lnTo>
                      <a:pt x="14" y="20"/>
                    </a:lnTo>
                    <a:lnTo>
                      <a:pt x="4" y="41"/>
                    </a:lnTo>
                    <a:lnTo>
                      <a:pt x="0" y="67"/>
                    </a:lnTo>
                    <a:lnTo>
                      <a:pt x="4" y="93"/>
                    </a:lnTo>
                    <a:lnTo>
                      <a:pt x="14" y="115"/>
                    </a:lnTo>
                    <a:lnTo>
                      <a:pt x="28" y="128"/>
                    </a:lnTo>
                    <a:lnTo>
                      <a:pt x="46" y="134"/>
                    </a:lnTo>
                    <a:lnTo>
                      <a:pt x="64" y="128"/>
                    </a:lnTo>
                    <a:lnTo>
                      <a:pt x="77" y="115"/>
                    </a:lnTo>
                    <a:lnTo>
                      <a:pt x="87" y="93"/>
                    </a:lnTo>
                    <a:lnTo>
                      <a:pt x="91" y="67"/>
                    </a:lnTo>
                    <a:lnTo>
                      <a:pt x="87" y="41"/>
                    </a:lnTo>
                    <a:lnTo>
                      <a:pt x="77" y="20"/>
                    </a:lnTo>
                    <a:lnTo>
                      <a:pt x="64" y="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66" name="Freeform 225"/>
              <p:cNvSpPr>
                <a:spLocks/>
              </p:cNvSpPr>
              <p:nvPr/>
            </p:nvSpPr>
            <p:spPr bwMode="auto">
              <a:xfrm flipH="1">
                <a:off x="2967" y="3567"/>
                <a:ext cx="163" cy="226"/>
              </a:xfrm>
              <a:custGeom>
                <a:avLst/>
                <a:gdLst>
                  <a:gd name="T0" fmla="*/ 9 w 263"/>
                  <a:gd name="T1" fmla="*/ 0 h 271"/>
                  <a:gd name="T2" fmla="*/ 1 w 263"/>
                  <a:gd name="T3" fmla="*/ 23 h 271"/>
                  <a:gd name="T4" fmla="*/ 0 w 263"/>
                  <a:gd name="T5" fmla="*/ 67 h 271"/>
                  <a:gd name="T6" fmla="*/ 1 w 263"/>
                  <a:gd name="T7" fmla="*/ 97 h 271"/>
                  <a:gd name="T8" fmla="*/ 4 w 263"/>
                  <a:gd name="T9" fmla="*/ 117 h 271"/>
                  <a:gd name="T10" fmla="*/ 10 w 263"/>
                  <a:gd name="T11" fmla="*/ 125 h 271"/>
                  <a:gd name="T12" fmla="*/ 15 w 263"/>
                  <a:gd name="T13" fmla="*/ 131 h 271"/>
                  <a:gd name="T14" fmla="*/ 27 w 263"/>
                  <a:gd name="T15" fmla="*/ 131 h 271"/>
                  <a:gd name="T16" fmla="*/ 34 w 263"/>
                  <a:gd name="T17" fmla="*/ 119 h 271"/>
                  <a:gd name="T18" fmla="*/ 39 w 263"/>
                  <a:gd name="T19" fmla="*/ 82 h 271"/>
                  <a:gd name="T20" fmla="*/ 37 w 263"/>
                  <a:gd name="T21" fmla="*/ 36 h 271"/>
                  <a:gd name="T22" fmla="*/ 32 w 263"/>
                  <a:gd name="T23" fmla="*/ 6 h 271"/>
                  <a:gd name="T24" fmla="*/ 23 w 263"/>
                  <a:gd name="T25" fmla="*/ 0 h 271"/>
                  <a:gd name="T26" fmla="*/ 9 w 263"/>
                  <a:gd name="T27" fmla="*/ 0 h 2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3"/>
                  <a:gd name="T43" fmla="*/ 0 h 271"/>
                  <a:gd name="T44" fmla="*/ 263 w 263"/>
                  <a:gd name="T45" fmla="*/ 271 h 2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3" h="271">
                    <a:moveTo>
                      <a:pt x="61" y="0"/>
                    </a:moveTo>
                    <a:lnTo>
                      <a:pt x="12" y="47"/>
                    </a:lnTo>
                    <a:lnTo>
                      <a:pt x="0" y="138"/>
                    </a:lnTo>
                    <a:lnTo>
                      <a:pt x="6" y="200"/>
                    </a:lnTo>
                    <a:lnTo>
                      <a:pt x="28" y="241"/>
                    </a:lnTo>
                    <a:lnTo>
                      <a:pt x="67" y="259"/>
                    </a:lnTo>
                    <a:lnTo>
                      <a:pt x="101" y="271"/>
                    </a:lnTo>
                    <a:lnTo>
                      <a:pt x="186" y="271"/>
                    </a:lnTo>
                    <a:lnTo>
                      <a:pt x="229" y="247"/>
                    </a:lnTo>
                    <a:lnTo>
                      <a:pt x="263" y="168"/>
                    </a:lnTo>
                    <a:lnTo>
                      <a:pt x="253" y="73"/>
                    </a:lnTo>
                    <a:lnTo>
                      <a:pt x="214" y="12"/>
                    </a:lnTo>
                    <a:lnTo>
                      <a:pt x="156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67" name="Freeform 226"/>
              <p:cNvSpPr>
                <a:spLocks/>
              </p:cNvSpPr>
              <p:nvPr/>
            </p:nvSpPr>
            <p:spPr bwMode="auto">
              <a:xfrm flipH="1">
                <a:off x="3007" y="3621"/>
                <a:ext cx="57" cy="113"/>
              </a:xfrm>
              <a:custGeom>
                <a:avLst/>
                <a:gdLst>
                  <a:gd name="T0" fmla="*/ 7 w 91"/>
                  <a:gd name="T1" fmla="*/ 0 h 135"/>
                  <a:gd name="T2" fmla="*/ 4 w 91"/>
                  <a:gd name="T3" fmla="*/ 3 h 135"/>
                  <a:gd name="T4" fmla="*/ 3 w 91"/>
                  <a:gd name="T5" fmla="*/ 10 h 135"/>
                  <a:gd name="T6" fmla="*/ 1 w 91"/>
                  <a:gd name="T7" fmla="*/ 20 h 135"/>
                  <a:gd name="T8" fmla="*/ 0 w 91"/>
                  <a:gd name="T9" fmla="*/ 33 h 135"/>
                  <a:gd name="T10" fmla="*/ 1 w 91"/>
                  <a:gd name="T11" fmla="*/ 45 h 135"/>
                  <a:gd name="T12" fmla="*/ 3 w 91"/>
                  <a:gd name="T13" fmla="*/ 56 h 135"/>
                  <a:gd name="T14" fmla="*/ 4 w 91"/>
                  <a:gd name="T15" fmla="*/ 63 h 135"/>
                  <a:gd name="T16" fmla="*/ 7 w 91"/>
                  <a:gd name="T17" fmla="*/ 67 h 135"/>
                  <a:gd name="T18" fmla="*/ 9 w 91"/>
                  <a:gd name="T19" fmla="*/ 63 h 135"/>
                  <a:gd name="T20" fmla="*/ 12 w 91"/>
                  <a:gd name="T21" fmla="*/ 56 h 135"/>
                  <a:gd name="T22" fmla="*/ 13 w 91"/>
                  <a:gd name="T23" fmla="*/ 45 h 135"/>
                  <a:gd name="T24" fmla="*/ 14 w 91"/>
                  <a:gd name="T25" fmla="*/ 33 h 135"/>
                  <a:gd name="T26" fmla="*/ 13 w 91"/>
                  <a:gd name="T27" fmla="*/ 20 h 135"/>
                  <a:gd name="T28" fmla="*/ 12 w 91"/>
                  <a:gd name="T29" fmla="*/ 10 h 135"/>
                  <a:gd name="T30" fmla="*/ 9 w 91"/>
                  <a:gd name="T31" fmla="*/ 3 h 135"/>
                  <a:gd name="T32" fmla="*/ 7 w 91"/>
                  <a:gd name="T33" fmla="*/ 0 h 13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1"/>
                  <a:gd name="T52" fmla="*/ 0 h 135"/>
                  <a:gd name="T53" fmla="*/ 91 w 91"/>
                  <a:gd name="T54" fmla="*/ 135 h 13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1" h="135">
                    <a:moveTo>
                      <a:pt x="45" y="0"/>
                    </a:moveTo>
                    <a:lnTo>
                      <a:pt x="28" y="6"/>
                    </a:lnTo>
                    <a:lnTo>
                      <a:pt x="14" y="20"/>
                    </a:lnTo>
                    <a:lnTo>
                      <a:pt x="4" y="42"/>
                    </a:lnTo>
                    <a:lnTo>
                      <a:pt x="0" y="67"/>
                    </a:lnTo>
                    <a:lnTo>
                      <a:pt x="4" y="93"/>
                    </a:lnTo>
                    <a:lnTo>
                      <a:pt x="14" y="115"/>
                    </a:lnTo>
                    <a:lnTo>
                      <a:pt x="28" y="129"/>
                    </a:lnTo>
                    <a:lnTo>
                      <a:pt x="45" y="135"/>
                    </a:lnTo>
                    <a:lnTo>
                      <a:pt x="63" y="129"/>
                    </a:lnTo>
                    <a:lnTo>
                      <a:pt x="77" y="115"/>
                    </a:lnTo>
                    <a:lnTo>
                      <a:pt x="87" y="93"/>
                    </a:lnTo>
                    <a:lnTo>
                      <a:pt x="91" y="67"/>
                    </a:lnTo>
                    <a:lnTo>
                      <a:pt x="87" y="42"/>
                    </a:lnTo>
                    <a:lnTo>
                      <a:pt x="77" y="20"/>
                    </a:lnTo>
                    <a:lnTo>
                      <a:pt x="63" y="6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68" name="Freeform 227"/>
              <p:cNvSpPr>
                <a:spLocks/>
              </p:cNvSpPr>
              <p:nvPr/>
            </p:nvSpPr>
            <p:spPr bwMode="auto">
              <a:xfrm flipH="1">
                <a:off x="2994" y="3638"/>
                <a:ext cx="466" cy="173"/>
              </a:xfrm>
              <a:custGeom>
                <a:avLst/>
                <a:gdLst>
                  <a:gd name="T0" fmla="*/ 0 w 752"/>
                  <a:gd name="T1" fmla="*/ 58 h 208"/>
                  <a:gd name="T2" fmla="*/ 0 w 752"/>
                  <a:gd name="T3" fmla="*/ 85 h 208"/>
                  <a:gd name="T4" fmla="*/ 9 w 752"/>
                  <a:gd name="T5" fmla="*/ 100 h 208"/>
                  <a:gd name="T6" fmla="*/ 62 w 752"/>
                  <a:gd name="T7" fmla="*/ 88 h 208"/>
                  <a:gd name="T8" fmla="*/ 110 w 752"/>
                  <a:gd name="T9" fmla="*/ 78 h 208"/>
                  <a:gd name="T10" fmla="*/ 111 w 752"/>
                  <a:gd name="T11" fmla="*/ 42 h 208"/>
                  <a:gd name="T12" fmla="*/ 98 w 752"/>
                  <a:gd name="T13" fmla="*/ 37 h 208"/>
                  <a:gd name="T14" fmla="*/ 99 w 752"/>
                  <a:gd name="T15" fmla="*/ 0 h 208"/>
                  <a:gd name="T16" fmla="*/ 87 w 752"/>
                  <a:gd name="T17" fmla="*/ 2 h 208"/>
                  <a:gd name="T18" fmla="*/ 84 w 752"/>
                  <a:gd name="T19" fmla="*/ 36 h 208"/>
                  <a:gd name="T20" fmla="*/ 0 w 752"/>
                  <a:gd name="T21" fmla="*/ 58 h 2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52"/>
                  <a:gd name="T34" fmla="*/ 0 h 208"/>
                  <a:gd name="T35" fmla="*/ 752 w 752"/>
                  <a:gd name="T36" fmla="*/ 208 h 2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52" h="208">
                    <a:moveTo>
                      <a:pt x="0" y="121"/>
                    </a:moveTo>
                    <a:lnTo>
                      <a:pt x="0" y="178"/>
                    </a:lnTo>
                    <a:lnTo>
                      <a:pt x="66" y="208"/>
                    </a:lnTo>
                    <a:lnTo>
                      <a:pt x="419" y="184"/>
                    </a:lnTo>
                    <a:lnTo>
                      <a:pt x="750" y="164"/>
                    </a:lnTo>
                    <a:lnTo>
                      <a:pt x="752" y="87"/>
                    </a:lnTo>
                    <a:lnTo>
                      <a:pt x="665" y="77"/>
                    </a:lnTo>
                    <a:lnTo>
                      <a:pt x="673" y="0"/>
                    </a:lnTo>
                    <a:lnTo>
                      <a:pt x="588" y="6"/>
                    </a:lnTo>
                    <a:lnTo>
                      <a:pt x="570" y="7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69" name="Freeform 228"/>
              <p:cNvSpPr>
                <a:spLocks/>
              </p:cNvSpPr>
              <p:nvPr/>
            </p:nvSpPr>
            <p:spPr bwMode="auto">
              <a:xfrm flipH="1">
                <a:off x="1570" y="3451"/>
                <a:ext cx="1722" cy="213"/>
              </a:xfrm>
              <a:custGeom>
                <a:avLst/>
                <a:gdLst>
                  <a:gd name="T0" fmla="*/ 17 w 2778"/>
                  <a:gd name="T1" fmla="*/ 108 h 255"/>
                  <a:gd name="T2" fmla="*/ 69 w 2778"/>
                  <a:gd name="T3" fmla="*/ 124 h 255"/>
                  <a:gd name="T4" fmla="*/ 379 w 2778"/>
                  <a:gd name="T5" fmla="*/ 68 h 255"/>
                  <a:gd name="T6" fmla="*/ 410 w 2778"/>
                  <a:gd name="T7" fmla="*/ 68 h 255"/>
                  <a:gd name="T8" fmla="*/ 410 w 2778"/>
                  <a:gd name="T9" fmla="*/ 31 h 255"/>
                  <a:gd name="T10" fmla="*/ 347 w 2778"/>
                  <a:gd name="T11" fmla="*/ 0 h 255"/>
                  <a:gd name="T12" fmla="*/ 0 w 2778"/>
                  <a:gd name="T13" fmla="*/ 23 h 255"/>
                  <a:gd name="T14" fmla="*/ 17 w 2778"/>
                  <a:gd name="T15" fmla="*/ 108 h 2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8"/>
                  <a:gd name="T25" fmla="*/ 0 h 255"/>
                  <a:gd name="T26" fmla="*/ 2778 w 2778"/>
                  <a:gd name="T27" fmla="*/ 255 h 25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8" h="255">
                    <a:moveTo>
                      <a:pt x="117" y="221"/>
                    </a:moveTo>
                    <a:lnTo>
                      <a:pt x="465" y="255"/>
                    </a:lnTo>
                    <a:lnTo>
                      <a:pt x="2564" y="140"/>
                    </a:lnTo>
                    <a:lnTo>
                      <a:pt x="2778" y="140"/>
                    </a:lnTo>
                    <a:lnTo>
                      <a:pt x="2778" y="63"/>
                    </a:lnTo>
                    <a:lnTo>
                      <a:pt x="2351" y="0"/>
                    </a:lnTo>
                    <a:lnTo>
                      <a:pt x="0" y="49"/>
                    </a:lnTo>
                    <a:lnTo>
                      <a:pt x="117" y="2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70" name="Freeform 229"/>
              <p:cNvSpPr>
                <a:spLocks/>
              </p:cNvSpPr>
              <p:nvPr/>
            </p:nvSpPr>
            <p:spPr bwMode="auto">
              <a:xfrm flipH="1">
                <a:off x="3041" y="3555"/>
                <a:ext cx="162" cy="228"/>
              </a:xfrm>
              <a:custGeom>
                <a:avLst/>
                <a:gdLst>
                  <a:gd name="T0" fmla="*/ 9 w 262"/>
                  <a:gd name="T1" fmla="*/ 0 h 273"/>
                  <a:gd name="T2" fmla="*/ 1 w 262"/>
                  <a:gd name="T3" fmla="*/ 23 h 273"/>
                  <a:gd name="T4" fmla="*/ 0 w 262"/>
                  <a:gd name="T5" fmla="*/ 68 h 273"/>
                  <a:gd name="T6" fmla="*/ 1 w 262"/>
                  <a:gd name="T7" fmla="*/ 97 h 273"/>
                  <a:gd name="T8" fmla="*/ 4 w 262"/>
                  <a:gd name="T9" fmla="*/ 117 h 273"/>
                  <a:gd name="T10" fmla="*/ 9 w 262"/>
                  <a:gd name="T11" fmla="*/ 127 h 273"/>
                  <a:gd name="T12" fmla="*/ 14 w 262"/>
                  <a:gd name="T13" fmla="*/ 133 h 273"/>
                  <a:gd name="T14" fmla="*/ 27 w 262"/>
                  <a:gd name="T15" fmla="*/ 133 h 273"/>
                  <a:gd name="T16" fmla="*/ 33 w 262"/>
                  <a:gd name="T17" fmla="*/ 120 h 273"/>
                  <a:gd name="T18" fmla="*/ 38 w 262"/>
                  <a:gd name="T19" fmla="*/ 83 h 273"/>
                  <a:gd name="T20" fmla="*/ 36 w 262"/>
                  <a:gd name="T21" fmla="*/ 36 h 273"/>
                  <a:gd name="T22" fmla="*/ 30 w 262"/>
                  <a:gd name="T23" fmla="*/ 6 h 273"/>
                  <a:gd name="T24" fmla="*/ 22 w 262"/>
                  <a:gd name="T25" fmla="*/ 0 h 273"/>
                  <a:gd name="T26" fmla="*/ 9 w 262"/>
                  <a:gd name="T27" fmla="*/ 0 h 2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2"/>
                  <a:gd name="T43" fmla="*/ 0 h 273"/>
                  <a:gd name="T44" fmla="*/ 262 w 262"/>
                  <a:gd name="T45" fmla="*/ 273 h 27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2" h="273">
                    <a:moveTo>
                      <a:pt x="61" y="0"/>
                    </a:moveTo>
                    <a:lnTo>
                      <a:pt x="9" y="48"/>
                    </a:lnTo>
                    <a:lnTo>
                      <a:pt x="0" y="139"/>
                    </a:lnTo>
                    <a:lnTo>
                      <a:pt x="5" y="200"/>
                    </a:lnTo>
                    <a:lnTo>
                      <a:pt x="27" y="241"/>
                    </a:lnTo>
                    <a:lnTo>
                      <a:pt x="67" y="261"/>
                    </a:lnTo>
                    <a:lnTo>
                      <a:pt x="100" y="273"/>
                    </a:lnTo>
                    <a:lnTo>
                      <a:pt x="183" y="273"/>
                    </a:lnTo>
                    <a:lnTo>
                      <a:pt x="229" y="247"/>
                    </a:lnTo>
                    <a:lnTo>
                      <a:pt x="262" y="170"/>
                    </a:lnTo>
                    <a:lnTo>
                      <a:pt x="253" y="73"/>
                    </a:lnTo>
                    <a:lnTo>
                      <a:pt x="211" y="12"/>
                    </a:lnTo>
                    <a:lnTo>
                      <a:pt x="156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71" name="Freeform 230"/>
              <p:cNvSpPr>
                <a:spLocks/>
              </p:cNvSpPr>
              <p:nvPr/>
            </p:nvSpPr>
            <p:spPr bwMode="auto">
              <a:xfrm flipH="1">
                <a:off x="1815" y="3519"/>
                <a:ext cx="188" cy="261"/>
              </a:xfrm>
              <a:custGeom>
                <a:avLst/>
                <a:gdLst>
                  <a:gd name="T0" fmla="*/ 11 w 303"/>
                  <a:gd name="T1" fmla="*/ 0 h 312"/>
                  <a:gd name="T2" fmla="*/ 1 w 303"/>
                  <a:gd name="T3" fmla="*/ 27 h 312"/>
                  <a:gd name="T4" fmla="*/ 0 w 303"/>
                  <a:gd name="T5" fmla="*/ 77 h 312"/>
                  <a:gd name="T6" fmla="*/ 1 w 303"/>
                  <a:gd name="T7" fmla="*/ 113 h 312"/>
                  <a:gd name="T8" fmla="*/ 4 w 303"/>
                  <a:gd name="T9" fmla="*/ 135 h 312"/>
                  <a:gd name="T10" fmla="*/ 12 w 303"/>
                  <a:gd name="T11" fmla="*/ 146 h 312"/>
                  <a:gd name="T12" fmla="*/ 17 w 303"/>
                  <a:gd name="T13" fmla="*/ 152 h 312"/>
                  <a:gd name="T14" fmla="*/ 32 w 303"/>
                  <a:gd name="T15" fmla="*/ 152 h 312"/>
                  <a:gd name="T16" fmla="*/ 39 w 303"/>
                  <a:gd name="T17" fmla="*/ 139 h 312"/>
                  <a:gd name="T18" fmla="*/ 45 w 303"/>
                  <a:gd name="T19" fmla="*/ 95 h 312"/>
                  <a:gd name="T20" fmla="*/ 43 w 303"/>
                  <a:gd name="T21" fmla="*/ 40 h 312"/>
                  <a:gd name="T22" fmla="*/ 36 w 303"/>
                  <a:gd name="T23" fmla="*/ 7 h 312"/>
                  <a:gd name="T24" fmla="*/ 27 w 303"/>
                  <a:gd name="T25" fmla="*/ 0 h 312"/>
                  <a:gd name="T26" fmla="*/ 11 w 303"/>
                  <a:gd name="T27" fmla="*/ 0 h 31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03"/>
                  <a:gd name="T43" fmla="*/ 0 h 312"/>
                  <a:gd name="T44" fmla="*/ 303 w 303"/>
                  <a:gd name="T45" fmla="*/ 312 h 31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03" h="312">
                    <a:moveTo>
                      <a:pt x="71" y="0"/>
                    </a:moveTo>
                    <a:lnTo>
                      <a:pt x="12" y="55"/>
                    </a:lnTo>
                    <a:lnTo>
                      <a:pt x="0" y="158"/>
                    </a:lnTo>
                    <a:lnTo>
                      <a:pt x="6" y="229"/>
                    </a:lnTo>
                    <a:lnTo>
                      <a:pt x="32" y="276"/>
                    </a:lnTo>
                    <a:lnTo>
                      <a:pt x="77" y="298"/>
                    </a:lnTo>
                    <a:lnTo>
                      <a:pt x="115" y="312"/>
                    </a:lnTo>
                    <a:lnTo>
                      <a:pt x="212" y="312"/>
                    </a:lnTo>
                    <a:lnTo>
                      <a:pt x="263" y="284"/>
                    </a:lnTo>
                    <a:lnTo>
                      <a:pt x="303" y="193"/>
                    </a:lnTo>
                    <a:lnTo>
                      <a:pt x="289" y="81"/>
                    </a:lnTo>
                    <a:lnTo>
                      <a:pt x="243" y="13"/>
                    </a:lnTo>
                    <a:lnTo>
                      <a:pt x="18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72" name="Freeform 231"/>
              <p:cNvSpPr>
                <a:spLocks/>
              </p:cNvSpPr>
              <p:nvPr/>
            </p:nvSpPr>
            <p:spPr bwMode="auto">
              <a:xfrm flipH="1">
                <a:off x="1731" y="3532"/>
                <a:ext cx="187" cy="259"/>
              </a:xfrm>
              <a:custGeom>
                <a:avLst/>
                <a:gdLst>
                  <a:gd name="T0" fmla="*/ 11 w 302"/>
                  <a:gd name="T1" fmla="*/ 0 h 311"/>
                  <a:gd name="T2" fmla="*/ 1 w 302"/>
                  <a:gd name="T3" fmla="*/ 27 h 311"/>
                  <a:gd name="T4" fmla="*/ 0 w 302"/>
                  <a:gd name="T5" fmla="*/ 77 h 311"/>
                  <a:gd name="T6" fmla="*/ 1 w 302"/>
                  <a:gd name="T7" fmla="*/ 110 h 311"/>
                  <a:gd name="T8" fmla="*/ 4 w 302"/>
                  <a:gd name="T9" fmla="*/ 133 h 311"/>
                  <a:gd name="T10" fmla="*/ 12 w 302"/>
                  <a:gd name="T11" fmla="*/ 143 h 311"/>
                  <a:gd name="T12" fmla="*/ 17 w 302"/>
                  <a:gd name="T13" fmla="*/ 150 h 311"/>
                  <a:gd name="T14" fmla="*/ 31 w 302"/>
                  <a:gd name="T15" fmla="*/ 150 h 311"/>
                  <a:gd name="T16" fmla="*/ 38 w 302"/>
                  <a:gd name="T17" fmla="*/ 137 h 311"/>
                  <a:gd name="T18" fmla="*/ 45 w 302"/>
                  <a:gd name="T19" fmla="*/ 93 h 311"/>
                  <a:gd name="T20" fmla="*/ 42 w 302"/>
                  <a:gd name="T21" fmla="*/ 39 h 311"/>
                  <a:gd name="T22" fmla="*/ 36 w 302"/>
                  <a:gd name="T23" fmla="*/ 7 h 311"/>
                  <a:gd name="T24" fmla="*/ 27 w 302"/>
                  <a:gd name="T25" fmla="*/ 0 h 311"/>
                  <a:gd name="T26" fmla="*/ 11 w 302"/>
                  <a:gd name="T27" fmla="*/ 0 h 3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02"/>
                  <a:gd name="T43" fmla="*/ 0 h 311"/>
                  <a:gd name="T44" fmla="*/ 302 w 302"/>
                  <a:gd name="T45" fmla="*/ 311 h 3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02" h="311">
                    <a:moveTo>
                      <a:pt x="71" y="0"/>
                    </a:moveTo>
                    <a:lnTo>
                      <a:pt x="11" y="56"/>
                    </a:lnTo>
                    <a:lnTo>
                      <a:pt x="0" y="159"/>
                    </a:lnTo>
                    <a:lnTo>
                      <a:pt x="5" y="228"/>
                    </a:lnTo>
                    <a:lnTo>
                      <a:pt x="31" y="277"/>
                    </a:lnTo>
                    <a:lnTo>
                      <a:pt x="77" y="297"/>
                    </a:lnTo>
                    <a:lnTo>
                      <a:pt x="116" y="311"/>
                    </a:lnTo>
                    <a:lnTo>
                      <a:pt x="211" y="311"/>
                    </a:lnTo>
                    <a:lnTo>
                      <a:pt x="262" y="283"/>
                    </a:lnTo>
                    <a:lnTo>
                      <a:pt x="302" y="194"/>
                    </a:lnTo>
                    <a:lnTo>
                      <a:pt x="288" y="83"/>
                    </a:lnTo>
                    <a:lnTo>
                      <a:pt x="245" y="14"/>
                    </a:lnTo>
                    <a:lnTo>
                      <a:pt x="179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73" name="Freeform 232"/>
              <p:cNvSpPr>
                <a:spLocks/>
              </p:cNvSpPr>
              <p:nvPr/>
            </p:nvSpPr>
            <p:spPr bwMode="auto">
              <a:xfrm flipH="1">
                <a:off x="1777" y="3595"/>
                <a:ext cx="64" cy="127"/>
              </a:xfrm>
              <a:custGeom>
                <a:avLst/>
                <a:gdLst>
                  <a:gd name="T0" fmla="*/ 7 w 103"/>
                  <a:gd name="T1" fmla="*/ 0 h 152"/>
                  <a:gd name="T2" fmla="*/ 4 w 103"/>
                  <a:gd name="T3" fmla="*/ 3 h 152"/>
                  <a:gd name="T4" fmla="*/ 2 w 103"/>
                  <a:gd name="T5" fmla="*/ 11 h 152"/>
                  <a:gd name="T6" fmla="*/ 1 w 103"/>
                  <a:gd name="T7" fmla="*/ 23 h 152"/>
                  <a:gd name="T8" fmla="*/ 0 w 103"/>
                  <a:gd name="T9" fmla="*/ 37 h 152"/>
                  <a:gd name="T10" fmla="*/ 1 w 103"/>
                  <a:gd name="T11" fmla="*/ 51 h 152"/>
                  <a:gd name="T12" fmla="*/ 2 w 103"/>
                  <a:gd name="T13" fmla="*/ 64 h 152"/>
                  <a:gd name="T14" fmla="*/ 4 w 103"/>
                  <a:gd name="T15" fmla="*/ 71 h 152"/>
                  <a:gd name="T16" fmla="*/ 7 w 103"/>
                  <a:gd name="T17" fmla="*/ 74 h 152"/>
                  <a:gd name="T18" fmla="*/ 11 w 103"/>
                  <a:gd name="T19" fmla="*/ 71 h 152"/>
                  <a:gd name="T20" fmla="*/ 13 w 103"/>
                  <a:gd name="T21" fmla="*/ 64 h 152"/>
                  <a:gd name="T22" fmla="*/ 15 w 103"/>
                  <a:gd name="T23" fmla="*/ 51 h 152"/>
                  <a:gd name="T24" fmla="*/ 16 w 103"/>
                  <a:gd name="T25" fmla="*/ 37 h 152"/>
                  <a:gd name="T26" fmla="*/ 15 w 103"/>
                  <a:gd name="T27" fmla="*/ 23 h 152"/>
                  <a:gd name="T28" fmla="*/ 13 w 103"/>
                  <a:gd name="T29" fmla="*/ 11 h 152"/>
                  <a:gd name="T30" fmla="*/ 11 w 103"/>
                  <a:gd name="T31" fmla="*/ 3 h 152"/>
                  <a:gd name="T32" fmla="*/ 7 w 103"/>
                  <a:gd name="T33" fmla="*/ 0 h 1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3"/>
                  <a:gd name="T52" fmla="*/ 0 h 152"/>
                  <a:gd name="T53" fmla="*/ 103 w 103"/>
                  <a:gd name="T54" fmla="*/ 152 h 15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3" h="152">
                    <a:moveTo>
                      <a:pt x="51" y="0"/>
                    </a:moveTo>
                    <a:lnTo>
                      <a:pt x="32" y="6"/>
                    </a:lnTo>
                    <a:lnTo>
                      <a:pt x="14" y="21"/>
                    </a:lnTo>
                    <a:lnTo>
                      <a:pt x="4" y="47"/>
                    </a:lnTo>
                    <a:lnTo>
                      <a:pt x="0" y="75"/>
                    </a:lnTo>
                    <a:lnTo>
                      <a:pt x="4" y="104"/>
                    </a:lnTo>
                    <a:lnTo>
                      <a:pt x="14" y="130"/>
                    </a:lnTo>
                    <a:lnTo>
                      <a:pt x="32" y="146"/>
                    </a:lnTo>
                    <a:lnTo>
                      <a:pt x="51" y="152"/>
                    </a:lnTo>
                    <a:lnTo>
                      <a:pt x="71" y="146"/>
                    </a:lnTo>
                    <a:lnTo>
                      <a:pt x="87" y="130"/>
                    </a:lnTo>
                    <a:lnTo>
                      <a:pt x="99" y="104"/>
                    </a:lnTo>
                    <a:lnTo>
                      <a:pt x="103" y="75"/>
                    </a:lnTo>
                    <a:lnTo>
                      <a:pt x="99" y="47"/>
                    </a:lnTo>
                    <a:lnTo>
                      <a:pt x="87" y="21"/>
                    </a:lnTo>
                    <a:lnTo>
                      <a:pt x="71" y="6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74" name="Freeform 233"/>
              <p:cNvSpPr>
                <a:spLocks/>
              </p:cNvSpPr>
              <p:nvPr/>
            </p:nvSpPr>
            <p:spPr bwMode="auto">
              <a:xfrm flipH="1">
                <a:off x="2765" y="3582"/>
                <a:ext cx="186" cy="262"/>
              </a:xfrm>
              <a:custGeom>
                <a:avLst/>
                <a:gdLst>
                  <a:gd name="T0" fmla="*/ 11 w 300"/>
                  <a:gd name="T1" fmla="*/ 0 h 314"/>
                  <a:gd name="T2" fmla="*/ 1 w 300"/>
                  <a:gd name="T3" fmla="*/ 28 h 314"/>
                  <a:gd name="T4" fmla="*/ 0 w 300"/>
                  <a:gd name="T5" fmla="*/ 78 h 314"/>
                  <a:gd name="T6" fmla="*/ 1 w 300"/>
                  <a:gd name="T7" fmla="*/ 111 h 314"/>
                  <a:gd name="T8" fmla="*/ 4 w 300"/>
                  <a:gd name="T9" fmla="*/ 135 h 314"/>
                  <a:gd name="T10" fmla="*/ 12 w 300"/>
                  <a:gd name="T11" fmla="*/ 145 h 314"/>
                  <a:gd name="T12" fmla="*/ 17 w 300"/>
                  <a:gd name="T13" fmla="*/ 153 h 314"/>
                  <a:gd name="T14" fmla="*/ 31 w 300"/>
                  <a:gd name="T15" fmla="*/ 153 h 314"/>
                  <a:gd name="T16" fmla="*/ 39 w 300"/>
                  <a:gd name="T17" fmla="*/ 138 h 314"/>
                  <a:gd name="T18" fmla="*/ 44 w 300"/>
                  <a:gd name="T19" fmla="*/ 94 h 314"/>
                  <a:gd name="T20" fmla="*/ 43 w 300"/>
                  <a:gd name="T21" fmla="*/ 40 h 314"/>
                  <a:gd name="T22" fmla="*/ 36 w 300"/>
                  <a:gd name="T23" fmla="*/ 8 h 314"/>
                  <a:gd name="T24" fmla="*/ 27 w 300"/>
                  <a:gd name="T25" fmla="*/ 0 h 314"/>
                  <a:gd name="T26" fmla="*/ 11 w 300"/>
                  <a:gd name="T27" fmla="*/ 0 h 31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00"/>
                  <a:gd name="T43" fmla="*/ 0 h 314"/>
                  <a:gd name="T44" fmla="*/ 300 w 300"/>
                  <a:gd name="T45" fmla="*/ 314 h 31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00" h="314">
                    <a:moveTo>
                      <a:pt x="69" y="0"/>
                    </a:moveTo>
                    <a:lnTo>
                      <a:pt x="12" y="57"/>
                    </a:lnTo>
                    <a:lnTo>
                      <a:pt x="0" y="160"/>
                    </a:lnTo>
                    <a:lnTo>
                      <a:pt x="6" y="229"/>
                    </a:lnTo>
                    <a:lnTo>
                      <a:pt x="31" y="278"/>
                    </a:lnTo>
                    <a:lnTo>
                      <a:pt x="77" y="300"/>
                    </a:lnTo>
                    <a:lnTo>
                      <a:pt x="114" y="314"/>
                    </a:lnTo>
                    <a:lnTo>
                      <a:pt x="211" y="314"/>
                    </a:lnTo>
                    <a:lnTo>
                      <a:pt x="263" y="284"/>
                    </a:lnTo>
                    <a:lnTo>
                      <a:pt x="300" y="195"/>
                    </a:lnTo>
                    <a:lnTo>
                      <a:pt x="288" y="83"/>
                    </a:lnTo>
                    <a:lnTo>
                      <a:pt x="243" y="16"/>
                    </a:lnTo>
                    <a:lnTo>
                      <a:pt x="180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75" name="Freeform 234"/>
              <p:cNvSpPr>
                <a:spLocks/>
              </p:cNvSpPr>
              <p:nvPr/>
            </p:nvSpPr>
            <p:spPr bwMode="auto">
              <a:xfrm flipH="1">
                <a:off x="2679" y="3595"/>
                <a:ext cx="188" cy="259"/>
              </a:xfrm>
              <a:custGeom>
                <a:avLst/>
                <a:gdLst>
                  <a:gd name="T0" fmla="*/ 11 w 303"/>
                  <a:gd name="T1" fmla="*/ 0 h 310"/>
                  <a:gd name="T2" fmla="*/ 1 w 303"/>
                  <a:gd name="T3" fmla="*/ 28 h 310"/>
                  <a:gd name="T4" fmla="*/ 0 w 303"/>
                  <a:gd name="T5" fmla="*/ 79 h 310"/>
                  <a:gd name="T6" fmla="*/ 1 w 303"/>
                  <a:gd name="T7" fmla="*/ 112 h 310"/>
                  <a:gd name="T8" fmla="*/ 4 w 303"/>
                  <a:gd name="T9" fmla="*/ 135 h 310"/>
                  <a:gd name="T10" fmla="*/ 12 w 303"/>
                  <a:gd name="T11" fmla="*/ 145 h 310"/>
                  <a:gd name="T12" fmla="*/ 17 w 303"/>
                  <a:gd name="T13" fmla="*/ 150 h 310"/>
                  <a:gd name="T14" fmla="*/ 32 w 303"/>
                  <a:gd name="T15" fmla="*/ 150 h 310"/>
                  <a:gd name="T16" fmla="*/ 39 w 303"/>
                  <a:gd name="T17" fmla="*/ 138 h 310"/>
                  <a:gd name="T18" fmla="*/ 45 w 303"/>
                  <a:gd name="T19" fmla="*/ 95 h 310"/>
                  <a:gd name="T20" fmla="*/ 43 w 303"/>
                  <a:gd name="T21" fmla="*/ 41 h 310"/>
                  <a:gd name="T22" fmla="*/ 36 w 303"/>
                  <a:gd name="T23" fmla="*/ 7 h 310"/>
                  <a:gd name="T24" fmla="*/ 27 w 303"/>
                  <a:gd name="T25" fmla="*/ 0 h 310"/>
                  <a:gd name="T26" fmla="*/ 11 w 303"/>
                  <a:gd name="T27" fmla="*/ 0 h 3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03"/>
                  <a:gd name="T43" fmla="*/ 0 h 310"/>
                  <a:gd name="T44" fmla="*/ 303 w 303"/>
                  <a:gd name="T45" fmla="*/ 310 h 3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03" h="310">
                    <a:moveTo>
                      <a:pt x="71" y="0"/>
                    </a:moveTo>
                    <a:lnTo>
                      <a:pt x="12" y="57"/>
                    </a:lnTo>
                    <a:lnTo>
                      <a:pt x="0" y="160"/>
                    </a:lnTo>
                    <a:lnTo>
                      <a:pt x="6" y="229"/>
                    </a:lnTo>
                    <a:lnTo>
                      <a:pt x="32" y="278"/>
                    </a:lnTo>
                    <a:lnTo>
                      <a:pt x="77" y="298"/>
                    </a:lnTo>
                    <a:lnTo>
                      <a:pt x="115" y="310"/>
                    </a:lnTo>
                    <a:lnTo>
                      <a:pt x="212" y="310"/>
                    </a:lnTo>
                    <a:lnTo>
                      <a:pt x="263" y="284"/>
                    </a:lnTo>
                    <a:lnTo>
                      <a:pt x="303" y="195"/>
                    </a:lnTo>
                    <a:lnTo>
                      <a:pt x="289" y="85"/>
                    </a:lnTo>
                    <a:lnTo>
                      <a:pt x="243" y="13"/>
                    </a:lnTo>
                    <a:lnTo>
                      <a:pt x="18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76" name="Freeform 235"/>
              <p:cNvSpPr>
                <a:spLocks/>
              </p:cNvSpPr>
              <p:nvPr/>
            </p:nvSpPr>
            <p:spPr bwMode="auto">
              <a:xfrm flipH="1">
                <a:off x="2727" y="3658"/>
                <a:ext cx="63" cy="128"/>
              </a:xfrm>
              <a:custGeom>
                <a:avLst/>
                <a:gdLst>
                  <a:gd name="T0" fmla="*/ 7 w 103"/>
                  <a:gd name="T1" fmla="*/ 0 h 154"/>
                  <a:gd name="T2" fmla="*/ 4 w 103"/>
                  <a:gd name="T3" fmla="*/ 2 h 154"/>
                  <a:gd name="T4" fmla="*/ 2 w 103"/>
                  <a:gd name="T5" fmla="*/ 11 h 154"/>
                  <a:gd name="T6" fmla="*/ 1 w 103"/>
                  <a:gd name="T7" fmla="*/ 22 h 154"/>
                  <a:gd name="T8" fmla="*/ 0 w 103"/>
                  <a:gd name="T9" fmla="*/ 37 h 154"/>
                  <a:gd name="T10" fmla="*/ 1 w 103"/>
                  <a:gd name="T11" fmla="*/ 51 h 154"/>
                  <a:gd name="T12" fmla="*/ 2 w 103"/>
                  <a:gd name="T13" fmla="*/ 63 h 154"/>
                  <a:gd name="T14" fmla="*/ 4 w 103"/>
                  <a:gd name="T15" fmla="*/ 71 h 154"/>
                  <a:gd name="T16" fmla="*/ 7 w 103"/>
                  <a:gd name="T17" fmla="*/ 73 h 154"/>
                  <a:gd name="T18" fmla="*/ 10 w 103"/>
                  <a:gd name="T19" fmla="*/ 71 h 154"/>
                  <a:gd name="T20" fmla="*/ 12 w 103"/>
                  <a:gd name="T21" fmla="*/ 63 h 154"/>
                  <a:gd name="T22" fmla="*/ 14 w 103"/>
                  <a:gd name="T23" fmla="*/ 51 h 154"/>
                  <a:gd name="T24" fmla="*/ 15 w 103"/>
                  <a:gd name="T25" fmla="*/ 37 h 154"/>
                  <a:gd name="T26" fmla="*/ 14 w 103"/>
                  <a:gd name="T27" fmla="*/ 22 h 154"/>
                  <a:gd name="T28" fmla="*/ 12 w 103"/>
                  <a:gd name="T29" fmla="*/ 11 h 154"/>
                  <a:gd name="T30" fmla="*/ 10 w 103"/>
                  <a:gd name="T31" fmla="*/ 2 h 154"/>
                  <a:gd name="T32" fmla="*/ 7 w 103"/>
                  <a:gd name="T33" fmla="*/ 0 h 1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3"/>
                  <a:gd name="T52" fmla="*/ 0 h 154"/>
                  <a:gd name="T53" fmla="*/ 103 w 103"/>
                  <a:gd name="T54" fmla="*/ 154 h 15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3" h="154">
                    <a:moveTo>
                      <a:pt x="51" y="0"/>
                    </a:moveTo>
                    <a:lnTo>
                      <a:pt x="31" y="6"/>
                    </a:lnTo>
                    <a:lnTo>
                      <a:pt x="16" y="23"/>
                    </a:lnTo>
                    <a:lnTo>
                      <a:pt x="4" y="47"/>
                    </a:lnTo>
                    <a:lnTo>
                      <a:pt x="0" y="77"/>
                    </a:lnTo>
                    <a:lnTo>
                      <a:pt x="4" y="106"/>
                    </a:lnTo>
                    <a:lnTo>
                      <a:pt x="16" y="132"/>
                    </a:lnTo>
                    <a:lnTo>
                      <a:pt x="31" y="148"/>
                    </a:lnTo>
                    <a:lnTo>
                      <a:pt x="51" y="154"/>
                    </a:lnTo>
                    <a:lnTo>
                      <a:pt x="71" y="148"/>
                    </a:lnTo>
                    <a:lnTo>
                      <a:pt x="89" y="132"/>
                    </a:lnTo>
                    <a:lnTo>
                      <a:pt x="99" y="106"/>
                    </a:lnTo>
                    <a:lnTo>
                      <a:pt x="103" y="77"/>
                    </a:lnTo>
                    <a:lnTo>
                      <a:pt x="99" y="47"/>
                    </a:lnTo>
                    <a:lnTo>
                      <a:pt x="89" y="23"/>
                    </a:lnTo>
                    <a:lnTo>
                      <a:pt x="71" y="6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33877" name="Group 236"/>
              <p:cNvGrpSpPr>
                <a:grpSpLocks/>
              </p:cNvGrpSpPr>
              <p:nvPr/>
            </p:nvGrpSpPr>
            <p:grpSpPr bwMode="auto">
              <a:xfrm>
                <a:off x="1544" y="3326"/>
                <a:ext cx="1732" cy="212"/>
                <a:chOff x="1156" y="3038"/>
                <a:chExt cx="1732" cy="212"/>
              </a:xfrm>
            </p:grpSpPr>
            <p:sp>
              <p:nvSpPr>
                <p:cNvPr id="33899" name="Freeform 237"/>
                <p:cNvSpPr>
                  <a:spLocks/>
                </p:cNvSpPr>
                <p:nvPr/>
              </p:nvSpPr>
              <p:spPr bwMode="auto">
                <a:xfrm>
                  <a:off x="1156" y="3038"/>
                  <a:ext cx="1726" cy="166"/>
                </a:xfrm>
                <a:custGeom>
                  <a:avLst/>
                  <a:gdLst>
                    <a:gd name="T0" fmla="*/ 0 w 1726"/>
                    <a:gd name="T1" fmla="*/ 68 h 166"/>
                    <a:gd name="T2" fmla="*/ 6 w 1726"/>
                    <a:gd name="T3" fmla="*/ 166 h 166"/>
                    <a:gd name="T4" fmla="*/ 252 w 1726"/>
                    <a:gd name="T5" fmla="*/ 90 h 166"/>
                    <a:gd name="T6" fmla="*/ 1724 w 1726"/>
                    <a:gd name="T7" fmla="*/ 120 h 166"/>
                    <a:gd name="T8" fmla="*/ 1726 w 1726"/>
                    <a:gd name="T9" fmla="*/ 0 h 166"/>
                    <a:gd name="T10" fmla="*/ 238 w 1726"/>
                    <a:gd name="T11" fmla="*/ 4 h 166"/>
                    <a:gd name="T12" fmla="*/ 12 w 1726"/>
                    <a:gd name="T13" fmla="*/ 68 h 1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6"/>
                    <a:gd name="T22" fmla="*/ 0 h 166"/>
                    <a:gd name="T23" fmla="*/ 1726 w 1726"/>
                    <a:gd name="T24" fmla="*/ 166 h 16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6" h="166">
                      <a:moveTo>
                        <a:pt x="0" y="68"/>
                      </a:moveTo>
                      <a:lnTo>
                        <a:pt x="6" y="166"/>
                      </a:lnTo>
                      <a:lnTo>
                        <a:pt x="252" y="90"/>
                      </a:lnTo>
                      <a:lnTo>
                        <a:pt x="1724" y="120"/>
                      </a:lnTo>
                      <a:lnTo>
                        <a:pt x="1726" y="0"/>
                      </a:lnTo>
                      <a:lnTo>
                        <a:pt x="238" y="4"/>
                      </a:lnTo>
                      <a:lnTo>
                        <a:pt x="12" y="68"/>
                      </a:lnTo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de-DE"/>
                </a:p>
              </p:txBody>
            </p:sp>
            <p:sp>
              <p:nvSpPr>
                <p:cNvPr id="33900" name="Freeform 238"/>
                <p:cNvSpPr>
                  <a:spLocks/>
                </p:cNvSpPr>
                <p:nvPr/>
              </p:nvSpPr>
              <p:spPr bwMode="auto">
                <a:xfrm>
                  <a:off x="1158" y="3042"/>
                  <a:ext cx="1730" cy="208"/>
                </a:xfrm>
                <a:custGeom>
                  <a:avLst/>
                  <a:gdLst>
                    <a:gd name="T0" fmla="*/ 0 w 1730"/>
                    <a:gd name="T1" fmla="*/ 154 h 208"/>
                    <a:gd name="T2" fmla="*/ 0 w 1730"/>
                    <a:gd name="T3" fmla="*/ 70 h 208"/>
                    <a:gd name="T4" fmla="*/ 236 w 1730"/>
                    <a:gd name="T5" fmla="*/ 0 h 208"/>
                    <a:gd name="T6" fmla="*/ 1728 w 1730"/>
                    <a:gd name="T7" fmla="*/ 2 h 208"/>
                    <a:gd name="T8" fmla="*/ 1558 w 1730"/>
                    <a:gd name="T9" fmla="*/ 90 h 208"/>
                    <a:gd name="T10" fmla="*/ 0 w 1730"/>
                    <a:gd name="T11" fmla="*/ 68 h 208"/>
                    <a:gd name="T12" fmla="*/ 4 w 1730"/>
                    <a:gd name="T13" fmla="*/ 160 h 208"/>
                    <a:gd name="T14" fmla="*/ 1566 w 1730"/>
                    <a:gd name="T15" fmla="*/ 208 h 208"/>
                    <a:gd name="T16" fmla="*/ 1730 w 1730"/>
                    <a:gd name="T17" fmla="*/ 122 h 208"/>
                    <a:gd name="T18" fmla="*/ 1726 w 1730"/>
                    <a:gd name="T19" fmla="*/ 16 h 20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30"/>
                    <a:gd name="T31" fmla="*/ 0 h 208"/>
                    <a:gd name="T32" fmla="*/ 1730 w 1730"/>
                    <a:gd name="T33" fmla="*/ 208 h 20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30" h="208">
                      <a:moveTo>
                        <a:pt x="0" y="154"/>
                      </a:moveTo>
                      <a:lnTo>
                        <a:pt x="0" y="70"/>
                      </a:lnTo>
                      <a:lnTo>
                        <a:pt x="236" y="0"/>
                      </a:lnTo>
                      <a:lnTo>
                        <a:pt x="1728" y="2"/>
                      </a:lnTo>
                      <a:lnTo>
                        <a:pt x="1558" y="90"/>
                      </a:lnTo>
                      <a:lnTo>
                        <a:pt x="0" y="68"/>
                      </a:lnTo>
                      <a:lnTo>
                        <a:pt x="4" y="160"/>
                      </a:lnTo>
                      <a:lnTo>
                        <a:pt x="1566" y="208"/>
                      </a:lnTo>
                      <a:lnTo>
                        <a:pt x="1730" y="122"/>
                      </a:lnTo>
                      <a:lnTo>
                        <a:pt x="1726" y="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de-DE"/>
                </a:p>
              </p:txBody>
            </p:sp>
            <p:sp>
              <p:nvSpPr>
                <p:cNvPr id="33901" name="Freeform 239"/>
                <p:cNvSpPr>
                  <a:spLocks/>
                </p:cNvSpPr>
                <p:nvPr/>
              </p:nvSpPr>
              <p:spPr bwMode="auto">
                <a:xfrm>
                  <a:off x="1158" y="3194"/>
                  <a:ext cx="4" cy="6"/>
                </a:xfrm>
                <a:custGeom>
                  <a:avLst/>
                  <a:gdLst>
                    <a:gd name="T0" fmla="*/ 0 w 4"/>
                    <a:gd name="T1" fmla="*/ 6 h 6"/>
                    <a:gd name="T2" fmla="*/ 4 w 4"/>
                    <a:gd name="T3" fmla="*/ 0 h 6"/>
                    <a:gd name="T4" fmla="*/ 0 w 4"/>
                    <a:gd name="T5" fmla="*/ 6 h 6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6"/>
                    <a:gd name="T11" fmla="*/ 4 w 4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6">
                      <a:moveTo>
                        <a:pt x="0" y="6"/>
                      </a:moveTo>
                      <a:cubicBezTo>
                        <a:pt x="1" y="4"/>
                        <a:pt x="4" y="0"/>
                        <a:pt x="4" y="0"/>
                      </a:cubicBezTo>
                      <a:cubicBezTo>
                        <a:pt x="4" y="0"/>
                        <a:pt x="1" y="4"/>
                        <a:pt x="0" y="6"/>
                      </a:cubicBez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de-DE"/>
                </a:p>
              </p:txBody>
            </p:sp>
            <p:sp>
              <p:nvSpPr>
                <p:cNvPr id="33902" name="Freeform 240"/>
                <p:cNvSpPr>
                  <a:spLocks/>
                </p:cNvSpPr>
                <p:nvPr/>
              </p:nvSpPr>
              <p:spPr bwMode="auto">
                <a:xfrm>
                  <a:off x="1156" y="3042"/>
                  <a:ext cx="1728" cy="206"/>
                </a:xfrm>
                <a:custGeom>
                  <a:avLst/>
                  <a:gdLst>
                    <a:gd name="T0" fmla="*/ 0 w 1728"/>
                    <a:gd name="T1" fmla="*/ 64 h 206"/>
                    <a:gd name="T2" fmla="*/ 6 w 1728"/>
                    <a:gd name="T3" fmla="*/ 162 h 206"/>
                    <a:gd name="T4" fmla="*/ 1566 w 1728"/>
                    <a:gd name="T5" fmla="*/ 206 h 206"/>
                    <a:gd name="T6" fmla="*/ 1728 w 1728"/>
                    <a:gd name="T7" fmla="*/ 118 h 206"/>
                    <a:gd name="T8" fmla="*/ 1724 w 1728"/>
                    <a:gd name="T9" fmla="*/ 0 h 206"/>
                    <a:gd name="T10" fmla="*/ 1558 w 1728"/>
                    <a:gd name="T11" fmla="*/ 86 h 206"/>
                    <a:gd name="T12" fmla="*/ 0 w 1728"/>
                    <a:gd name="T13" fmla="*/ 64 h 2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28"/>
                    <a:gd name="T22" fmla="*/ 0 h 206"/>
                    <a:gd name="T23" fmla="*/ 1728 w 1728"/>
                    <a:gd name="T24" fmla="*/ 206 h 2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28" h="206">
                      <a:moveTo>
                        <a:pt x="0" y="64"/>
                      </a:moveTo>
                      <a:lnTo>
                        <a:pt x="6" y="162"/>
                      </a:lnTo>
                      <a:lnTo>
                        <a:pt x="1566" y="206"/>
                      </a:lnTo>
                      <a:lnTo>
                        <a:pt x="1728" y="118"/>
                      </a:lnTo>
                      <a:lnTo>
                        <a:pt x="1724" y="0"/>
                      </a:lnTo>
                      <a:lnTo>
                        <a:pt x="1558" y="8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 cmpd="sng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33878" name="Freeform 241"/>
              <p:cNvSpPr>
                <a:spLocks/>
              </p:cNvSpPr>
              <p:nvPr/>
            </p:nvSpPr>
            <p:spPr bwMode="auto">
              <a:xfrm flipH="1">
                <a:off x="3176" y="3002"/>
                <a:ext cx="353" cy="746"/>
              </a:xfrm>
              <a:custGeom>
                <a:avLst/>
                <a:gdLst>
                  <a:gd name="T0" fmla="*/ 0 w 571"/>
                  <a:gd name="T1" fmla="*/ 148 h 893"/>
                  <a:gd name="T2" fmla="*/ 6 w 571"/>
                  <a:gd name="T3" fmla="*/ 91 h 893"/>
                  <a:gd name="T4" fmla="*/ 17 w 571"/>
                  <a:gd name="T5" fmla="*/ 48 h 893"/>
                  <a:gd name="T6" fmla="*/ 33 w 571"/>
                  <a:gd name="T7" fmla="*/ 18 h 893"/>
                  <a:gd name="T8" fmla="*/ 49 w 571"/>
                  <a:gd name="T9" fmla="*/ 8 h 893"/>
                  <a:gd name="T10" fmla="*/ 83 w 571"/>
                  <a:gd name="T11" fmla="*/ 0 h 893"/>
                  <a:gd name="T12" fmla="*/ 83 w 571"/>
                  <a:gd name="T13" fmla="*/ 420 h 893"/>
                  <a:gd name="T14" fmla="*/ 49 w 571"/>
                  <a:gd name="T15" fmla="*/ 430 h 893"/>
                  <a:gd name="T16" fmla="*/ 30 w 571"/>
                  <a:gd name="T17" fmla="*/ 434 h 893"/>
                  <a:gd name="T18" fmla="*/ 0 w 571"/>
                  <a:gd name="T19" fmla="*/ 148 h 8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71"/>
                  <a:gd name="T31" fmla="*/ 0 h 893"/>
                  <a:gd name="T32" fmla="*/ 571 w 571"/>
                  <a:gd name="T33" fmla="*/ 893 h 8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71" h="893">
                    <a:moveTo>
                      <a:pt x="0" y="304"/>
                    </a:moveTo>
                    <a:lnTo>
                      <a:pt x="35" y="187"/>
                    </a:lnTo>
                    <a:lnTo>
                      <a:pt x="114" y="100"/>
                    </a:lnTo>
                    <a:lnTo>
                      <a:pt x="227" y="37"/>
                    </a:lnTo>
                    <a:lnTo>
                      <a:pt x="338" y="17"/>
                    </a:lnTo>
                    <a:lnTo>
                      <a:pt x="571" y="0"/>
                    </a:lnTo>
                    <a:lnTo>
                      <a:pt x="571" y="863"/>
                    </a:lnTo>
                    <a:lnTo>
                      <a:pt x="338" y="885"/>
                    </a:lnTo>
                    <a:lnTo>
                      <a:pt x="201" y="893"/>
                    </a:lnTo>
                    <a:lnTo>
                      <a:pt x="0" y="304"/>
                    </a:lnTo>
                    <a:close/>
                  </a:path>
                </a:pathLst>
              </a:custGeom>
              <a:solidFill>
                <a:srgbClr val="FF28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33879" name="Group 242"/>
              <p:cNvGrpSpPr>
                <a:grpSpLocks/>
              </p:cNvGrpSpPr>
              <p:nvPr/>
            </p:nvGrpSpPr>
            <p:grpSpPr bwMode="auto">
              <a:xfrm>
                <a:off x="3223" y="2997"/>
                <a:ext cx="755" cy="923"/>
                <a:chOff x="3223" y="2997"/>
                <a:chExt cx="755" cy="923"/>
              </a:xfrm>
            </p:grpSpPr>
            <p:sp>
              <p:nvSpPr>
                <p:cNvPr id="33880" name="Freeform 243"/>
                <p:cNvSpPr>
                  <a:spLocks/>
                </p:cNvSpPr>
                <p:nvPr/>
              </p:nvSpPr>
              <p:spPr bwMode="auto">
                <a:xfrm flipH="1">
                  <a:off x="3526" y="3540"/>
                  <a:ext cx="425" cy="159"/>
                </a:xfrm>
                <a:custGeom>
                  <a:avLst/>
                  <a:gdLst>
                    <a:gd name="T0" fmla="*/ 0 w 687"/>
                    <a:gd name="T1" fmla="*/ 54 h 190"/>
                    <a:gd name="T2" fmla="*/ 0 w 687"/>
                    <a:gd name="T3" fmla="*/ 80 h 190"/>
                    <a:gd name="T4" fmla="*/ 9 w 687"/>
                    <a:gd name="T5" fmla="*/ 93 h 190"/>
                    <a:gd name="T6" fmla="*/ 56 w 687"/>
                    <a:gd name="T7" fmla="*/ 84 h 190"/>
                    <a:gd name="T8" fmla="*/ 101 w 687"/>
                    <a:gd name="T9" fmla="*/ 74 h 190"/>
                    <a:gd name="T10" fmla="*/ 101 w 687"/>
                    <a:gd name="T11" fmla="*/ 38 h 190"/>
                    <a:gd name="T12" fmla="*/ 89 w 687"/>
                    <a:gd name="T13" fmla="*/ 34 h 190"/>
                    <a:gd name="T14" fmla="*/ 90 w 687"/>
                    <a:gd name="T15" fmla="*/ 0 h 190"/>
                    <a:gd name="T16" fmla="*/ 79 w 687"/>
                    <a:gd name="T17" fmla="*/ 3 h 190"/>
                    <a:gd name="T18" fmla="*/ 76 w 687"/>
                    <a:gd name="T19" fmla="*/ 33 h 190"/>
                    <a:gd name="T20" fmla="*/ 0 w 687"/>
                    <a:gd name="T21" fmla="*/ 54 h 19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87"/>
                    <a:gd name="T34" fmla="*/ 0 h 190"/>
                    <a:gd name="T35" fmla="*/ 687 w 687"/>
                    <a:gd name="T36" fmla="*/ 190 h 19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87" h="190">
                      <a:moveTo>
                        <a:pt x="0" y="111"/>
                      </a:moveTo>
                      <a:lnTo>
                        <a:pt x="0" y="162"/>
                      </a:lnTo>
                      <a:lnTo>
                        <a:pt x="60" y="190"/>
                      </a:lnTo>
                      <a:lnTo>
                        <a:pt x="382" y="170"/>
                      </a:lnTo>
                      <a:lnTo>
                        <a:pt x="687" y="151"/>
                      </a:lnTo>
                      <a:lnTo>
                        <a:pt x="687" y="79"/>
                      </a:lnTo>
                      <a:lnTo>
                        <a:pt x="607" y="70"/>
                      </a:lnTo>
                      <a:lnTo>
                        <a:pt x="615" y="0"/>
                      </a:lnTo>
                      <a:lnTo>
                        <a:pt x="538" y="6"/>
                      </a:lnTo>
                      <a:lnTo>
                        <a:pt x="520" y="68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81" name="Freeform 244"/>
                <p:cNvSpPr>
                  <a:spLocks/>
                </p:cNvSpPr>
                <p:nvPr/>
              </p:nvSpPr>
              <p:spPr bwMode="auto">
                <a:xfrm flipH="1">
                  <a:off x="3223" y="3015"/>
                  <a:ext cx="455" cy="741"/>
                </a:xfrm>
                <a:custGeom>
                  <a:avLst/>
                  <a:gdLst>
                    <a:gd name="T0" fmla="*/ 100 w 734"/>
                    <a:gd name="T1" fmla="*/ 26 h 887"/>
                    <a:gd name="T2" fmla="*/ 86 w 734"/>
                    <a:gd name="T3" fmla="*/ 77 h 887"/>
                    <a:gd name="T4" fmla="*/ 76 w 734"/>
                    <a:gd name="T5" fmla="*/ 127 h 887"/>
                    <a:gd name="T6" fmla="*/ 74 w 734"/>
                    <a:gd name="T7" fmla="*/ 202 h 887"/>
                    <a:gd name="T8" fmla="*/ 75 w 734"/>
                    <a:gd name="T9" fmla="*/ 432 h 887"/>
                    <a:gd name="T10" fmla="*/ 0 w 734"/>
                    <a:gd name="T11" fmla="*/ 397 h 887"/>
                    <a:gd name="T12" fmla="*/ 27 w 734"/>
                    <a:gd name="T13" fmla="*/ 105 h 887"/>
                    <a:gd name="T14" fmla="*/ 33 w 734"/>
                    <a:gd name="T15" fmla="*/ 82 h 887"/>
                    <a:gd name="T16" fmla="*/ 40 w 734"/>
                    <a:gd name="T17" fmla="*/ 48 h 887"/>
                    <a:gd name="T18" fmla="*/ 54 w 734"/>
                    <a:gd name="T19" fmla="*/ 21 h 887"/>
                    <a:gd name="T20" fmla="*/ 72 w 734"/>
                    <a:gd name="T21" fmla="*/ 8 h 887"/>
                    <a:gd name="T22" fmla="*/ 92 w 734"/>
                    <a:gd name="T23" fmla="*/ 0 h 887"/>
                    <a:gd name="T24" fmla="*/ 108 w 734"/>
                    <a:gd name="T25" fmla="*/ 4 h 887"/>
                    <a:gd name="T26" fmla="*/ 100 w 734"/>
                    <a:gd name="T27" fmla="*/ 26 h 88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34"/>
                    <a:gd name="T43" fmla="*/ 0 h 887"/>
                    <a:gd name="T44" fmla="*/ 734 w 734"/>
                    <a:gd name="T45" fmla="*/ 887 h 88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34" h="887">
                      <a:moveTo>
                        <a:pt x="682" y="53"/>
                      </a:moveTo>
                      <a:lnTo>
                        <a:pt x="582" y="158"/>
                      </a:lnTo>
                      <a:lnTo>
                        <a:pt x="518" y="261"/>
                      </a:lnTo>
                      <a:lnTo>
                        <a:pt x="505" y="415"/>
                      </a:lnTo>
                      <a:lnTo>
                        <a:pt x="510" y="887"/>
                      </a:lnTo>
                      <a:lnTo>
                        <a:pt x="0" y="814"/>
                      </a:lnTo>
                      <a:lnTo>
                        <a:pt x="186" y="217"/>
                      </a:lnTo>
                      <a:lnTo>
                        <a:pt x="222" y="168"/>
                      </a:lnTo>
                      <a:lnTo>
                        <a:pt x="273" y="101"/>
                      </a:lnTo>
                      <a:lnTo>
                        <a:pt x="366" y="43"/>
                      </a:lnTo>
                      <a:lnTo>
                        <a:pt x="487" y="16"/>
                      </a:lnTo>
                      <a:lnTo>
                        <a:pt x="619" y="0"/>
                      </a:lnTo>
                      <a:lnTo>
                        <a:pt x="734" y="8"/>
                      </a:lnTo>
                      <a:lnTo>
                        <a:pt x="682" y="53"/>
                      </a:lnTo>
                      <a:close/>
                    </a:path>
                  </a:pathLst>
                </a:custGeom>
                <a:solidFill>
                  <a:srgbClr val="77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82" name="Freeform 245"/>
                <p:cNvSpPr>
                  <a:spLocks/>
                </p:cNvSpPr>
                <p:nvPr/>
              </p:nvSpPr>
              <p:spPr bwMode="auto">
                <a:xfrm flipH="1">
                  <a:off x="3549" y="2997"/>
                  <a:ext cx="58" cy="267"/>
                </a:xfrm>
                <a:custGeom>
                  <a:avLst/>
                  <a:gdLst>
                    <a:gd name="T0" fmla="*/ 7 w 93"/>
                    <a:gd name="T1" fmla="*/ 151 h 320"/>
                    <a:gd name="T2" fmla="*/ 7 w 93"/>
                    <a:gd name="T3" fmla="*/ 78 h 320"/>
                    <a:gd name="T4" fmla="*/ 9 w 93"/>
                    <a:gd name="T5" fmla="*/ 57 h 320"/>
                    <a:gd name="T6" fmla="*/ 7 w 93"/>
                    <a:gd name="T7" fmla="*/ 23 h 320"/>
                    <a:gd name="T8" fmla="*/ 0 w 93"/>
                    <a:gd name="T9" fmla="*/ 23 h 320"/>
                    <a:gd name="T10" fmla="*/ 0 w 93"/>
                    <a:gd name="T11" fmla="*/ 0 h 320"/>
                    <a:gd name="T12" fmla="*/ 10 w 93"/>
                    <a:gd name="T13" fmla="*/ 20 h 320"/>
                    <a:gd name="T14" fmla="*/ 12 w 93"/>
                    <a:gd name="T15" fmla="*/ 48 h 320"/>
                    <a:gd name="T16" fmla="*/ 14 w 93"/>
                    <a:gd name="T17" fmla="*/ 155 h 320"/>
                    <a:gd name="T18" fmla="*/ 7 w 93"/>
                    <a:gd name="T19" fmla="*/ 151 h 3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3"/>
                    <a:gd name="T31" fmla="*/ 0 h 320"/>
                    <a:gd name="T32" fmla="*/ 93 w 93"/>
                    <a:gd name="T33" fmla="*/ 320 h 32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3" h="320">
                      <a:moveTo>
                        <a:pt x="49" y="312"/>
                      </a:moveTo>
                      <a:lnTo>
                        <a:pt x="49" y="160"/>
                      </a:lnTo>
                      <a:lnTo>
                        <a:pt x="61" y="117"/>
                      </a:lnTo>
                      <a:lnTo>
                        <a:pt x="44" y="49"/>
                      </a:ln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65" y="42"/>
                      </a:lnTo>
                      <a:lnTo>
                        <a:pt x="79" y="101"/>
                      </a:lnTo>
                      <a:lnTo>
                        <a:pt x="93" y="320"/>
                      </a:lnTo>
                      <a:lnTo>
                        <a:pt x="49" y="312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83" name="Freeform 246"/>
                <p:cNvSpPr>
                  <a:spLocks/>
                </p:cNvSpPr>
                <p:nvPr/>
              </p:nvSpPr>
              <p:spPr bwMode="auto">
                <a:xfrm flipH="1">
                  <a:off x="3723" y="3609"/>
                  <a:ext cx="187" cy="275"/>
                </a:xfrm>
                <a:custGeom>
                  <a:avLst/>
                  <a:gdLst>
                    <a:gd name="T0" fmla="*/ 9 w 302"/>
                    <a:gd name="T1" fmla="*/ 0 h 329"/>
                    <a:gd name="T2" fmla="*/ 0 w 302"/>
                    <a:gd name="T3" fmla="*/ 28 h 329"/>
                    <a:gd name="T4" fmla="*/ 0 w 302"/>
                    <a:gd name="T5" fmla="*/ 82 h 329"/>
                    <a:gd name="T6" fmla="*/ 0 w 302"/>
                    <a:gd name="T7" fmla="*/ 118 h 329"/>
                    <a:gd name="T8" fmla="*/ 4 w 302"/>
                    <a:gd name="T9" fmla="*/ 139 h 329"/>
                    <a:gd name="T10" fmla="*/ 9 w 302"/>
                    <a:gd name="T11" fmla="*/ 154 h 329"/>
                    <a:gd name="T12" fmla="*/ 15 w 302"/>
                    <a:gd name="T13" fmla="*/ 160 h 329"/>
                    <a:gd name="T14" fmla="*/ 30 w 302"/>
                    <a:gd name="T15" fmla="*/ 160 h 329"/>
                    <a:gd name="T16" fmla="*/ 39 w 302"/>
                    <a:gd name="T17" fmla="*/ 145 h 329"/>
                    <a:gd name="T18" fmla="*/ 45 w 302"/>
                    <a:gd name="T19" fmla="*/ 100 h 329"/>
                    <a:gd name="T20" fmla="*/ 42 w 302"/>
                    <a:gd name="T21" fmla="*/ 43 h 329"/>
                    <a:gd name="T22" fmla="*/ 35 w 302"/>
                    <a:gd name="T23" fmla="*/ 8 h 329"/>
                    <a:gd name="T24" fmla="*/ 25 w 302"/>
                    <a:gd name="T25" fmla="*/ 0 h 329"/>
                    <a:gd name="T26" fmla="*/ 9 w 302"/>
                    <a:gd name="T27" fmla="*/ 0 h 32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02"/>
                    <a:gd name="T43" fmla="*/ 0 h 329"/>
                    <a:gd name="T44" fmla="*/ 302 w 302"/>
                    <a:gd name="T45" fmla="*/ 329 h 32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02" h="329">
                      <a:moveTo>
                        <a:pt x="59" y="0"/>
                      </a:moveTo>
                      <a:lnTo>
                        <a:pt x="0" y="58"/>
                      </a:lnTo>
                      <a:lnTo>
                        <a:pt x="0" y="168"/>
                      </a:lnTo>
                      <a:lnTo>
                        <a:pt x="0" y="242"/>
                      </a:lnTo>
                      <a:lnTo>
                        <a:pt x="27" y="285"/>
                      </a:lnTo>
                      <a:lnTo>
                        <a:pt x="67" y="315"/>
                      </a:lnTo>
                      <a:lnTo>
                        <a:pt x="107" y="329"/>
                      </a:lnTo>
                      <a:lnTo>
                        <a:pt x="207" y="329"/>
                      </a:lnTo>
                      <a:lnTo>
                        <a:pt x="263" y="297"/>
                      </a:lnTo>
                      <a:lnTo>
                        <a:pt x="302" y="204"/>
                      </a:lnTo>
                      <a:lnTo>
                        <a:pt x="288" y="89"/>
                      </a:lnTo>
                      <a:lnTo>
                        <a:pt x="241" y="16"/>
                      </a:lnTo>
                      <a:lnTo>
                        <a:pt x="174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84" name="Freeform 247"/>
                <p:cNvSpPr>
                  <a:spLocks/>
                </p:cNvSpPr>
                <p:nvPr/>
              </p:nvSpPr>
              <p:spPr bwMode="auto">
                <a:xfrm flipH="1">
                  <a:off x="3477" y="3646"/>
                  <a:ext cx="197" cy="274"/>
                </a:xfrm>
                <a:custGeom>
                  <a:avLst/>
                  <a:gdLst>
                    <a:gd name="T0" fmla="*/ 10 w 319"/>
                    <a:gd name="T1" fmla="*/ 0 h 328"/>
                    <a:gd name="T2" fmla="*/ 2 w 319"/>
                    <a:gd name="T3" fmla="*/ 28 h 328"/>
                    <a:gd name="T4" fmla="*/ 0 w 319"/>
                    <a:gd name="T5" fmla="*/ 82 h 328"/>
                    <a:gd name="T6" fmla="*/ 1 w 319"/>
                    <a:gd name="T7" fmla="*/ 117 h 328"/>
                    <a:gd name="T8" fmla="*/ 5 w 319"/>
                    <a:gd name="T9" fmla="*/ 142 h 328"/>
                    <a:gd name="T10" fmla="*/ 12 w 319"/>
                    <a:gd name="T11" fmla="*/ 153 h 328"/>
                    <a:gd name="T12" fmla="*/ 18 w 319"/>
                    <a:gd name="T13" fmla="*/ 160 h 328"/>
                    <a:gd name="T14" fmla="*/ 32 w 319"/>
                    <a:gd name="T15" fmla="*/ 160 h 328"/>
                    <a:gd name="T16" fmla="*/ 40 w 319"/>
                    <a:gd name="T17" fmla="*/ 145 h 328"/>
                    <a:gd name="T18" fmla="*/ 46 w 319"/>
                    <a:gd name="T19" fmla="*/ 99 h 328"/>
                    <a:gd name="T20" fmla="*/ 44 w 319"/>
                    <a:gd name="T21" fmla="*/ 43 h 328"/>
                    <a:gd name="T22" fmla="*/ 38 w 319"/>
                    <a:gd name="T23" fmla="*/ 7 h 328"/>
                    <a:gd name="T24" fmla="*/ 27 w 319"/>
                    <a:gd name="T25" fmla="*/ 0 h 328"/>
                    <a:gd name="T26" fmla="*/ 10 w 319"/>
                    <a:gd name="T27" fmla="*/ 0 h 3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9"/>
                    <a:gd name="T43" fmla="*/ 0 h 328"/>
                    <a:gd name="T44" fmla="*/ 319 w 319"/>
                    <a:gd name="T45" fmla="*/ 328 h 3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9" h="328">
                      <a:moveTo>
                        <a:pt x="75" y="0"/>
                      </a:moveTo>
                      <a:lnTo>
                        <a:pt x="14" y="59"/>
                      </a:lnTo>
                      <a:lnTo>
                        <a:pt x="0" y="168"/>
                      </a:lnTo>
                      <a:lnTo>
                        <a:pt x="8" y="241"/>
                      </a:lnTo>
                      <a:lnTo>
                        <a:pt x="34" y="292"/>
                      </a:lnTo>
                      <a:lnTo>
                        <a:pt x="81" y="314"/>
                      </a:lnTo>
                      <a:lnTo>
                        <a:pt x="123" y="328"/>
                      </a:lnTo>
                      <a:lnTo>
                        <a:pt x="224" y="328"/>
                      </a:lnTo>
                      <a:lnTo>
                        <a:pt x="277" y="298"/>
                      </a:lnTo>
                      <a:lnTo>
                        <a:pt x="319" y="203"/>
                      </a:lnTo>
                      <a:lnTo>
                        <a:pt x="305" y="89"/>
                      </a:lnTo>
                      <a:lnTo>
                        <a:pt x="257" y="14"/>
                      </a:lnTo>
                      <a:lnTo>
                        <a:pt x="190" y="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85" name="Freeform 248"/>
                <p:cNvSpPr>
                  <a:spLocks/>
                </p:cNvSpPr>
                <p:nvPr/>
              </p:nvSpPr>
              <p:spPr bwMode="auto">
                <a:xfrm flipH="1">
                  <a:off x="3397" y="3245"/>
                  <a:ext cx="549" cy="553"/>
                </a:xfrm>
                <a:custGeom>
                  <a:avLst/>
                  <a:gdLst>
                    <a:gd name="T0" fmla="*/ 0 w 886"/>
                    <a:gd name="T1" fmla="*/ 134 h 662"/>
                    <a:gd name="T2" fmla="*/ 30 w 886"/>
                    <a:gd name="T3" fmla="*/ 117 h 662"/>
                    <a:gd name="T4" fmla="*/ 49 w 886"/>
                    <a:gd name="T5" fmla="*/ 111 h 662"/>
                    <a:gd name="T6" fmla="*/ 53 w 886"/>
                    <a:gd name="T7" fmla="*/ 61 h 662"/>
                    <a:gd name="T8" fmla="*/ 59 w 886"/>
                    <a:gd name="T9" fmla="*/ 18 h 662"/>
                    <a:gd name="T10" fmla="*/ 74 w 886"/>
                    <a:gd name="T11" fmla="*/ 8 h 662"/>
                    <a:gd name="T12" fmla="*/ 99 w 886"/>
                    <a:gd name="T13" fmla="*/ 0 h 662"/>
                    <a:gd name="T14" fmla="*/ 129 w 886"/>
                    <a:gd name="T15" fmla="*/ 11 h 662"/>
                    <a:gd name="T16" fmla="*/ 131 w 886"/>
                    <a:gd name="T17" fmla="*/ 295 h 662"/>
                    <a:gd name="T18" fmla="*/ 115 w 886"/>
                    <a:gd name="T19" fmla="*/ 312 h 662"/>
                    <a:gd name="T20" fmla="*/ 112 w 886"/>
                    <a:gd name="T21" fmla="*/ 241 h 662"/>
                    <a:gd name="T22" fmla="*/ 94 w 886"/>
                    <a:gd name="T23" fmla="*/ 226 h 662"/>
                    <a:gd name="T24" fmla="*/ 72 w 886"/>
                    <a:gd name="T25" fmla="*/ 236 h 662"/>
                    <a:gd name="T26" fmla="*/ 66 w 886"/>
                    <a:gd name="T27" fmla="*/ 322 h 662"/>
                    <a:gd name="T28" fmla="*/ 38 w 886"/>
                    <a:gd name="T29" fmla="*/ 318 h 662"/>
                    <a:gd name="T30" fmla="*/ 32 w 886"/>
                    <a:gd name="T31" fmla="*/ 146 h 662"/>
                    <a:gd name="T32" fmla="*/ 0 w 886"/>
                    <a:gd name="T33" fmla="*/ 134 h 66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86"/>
                    <a:gd name="T52" fmla="*/ 0 h 662"/>
                    <a:gd name="T53" fmla="*/ 886 w 886"/>
                    <a:gd name="T54" fmla="*/ 662 h 66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86" h="662">
                      <a:moveTo>
                        <a:pt x="0" y="276"/>
                      </a:moveTo>
                      <a:lnTo>
                        <a:pt x="202" y="239"/>
                      </a:lnTo>
                      <a:lnTo>
                        <a:pt x="331" y="227"/>
                      </a:lnTo>
                      <a:lnTo>
                        <a:pt x="360" y="124"/>
                      </a:lnTo>
                      <a:lnTo>
                        <a:pt x="404" y="37"/>
                      </a:lnTo>
                      <a:lnTo>
                        <a:pt x="505" y="15"/>
                      </a:lnTo>
                      <a:lnTo>
                        <a:pt x="671" y="0"/>
                      </a:lnTo>
                      <a:lnTo>
                        <a:pt x="872" y="23"/>
                      </a:lnTo>
                      <a:lnTo>
                        <a:pt x="886" y="604"/>
                      </a:lnTo>
                      <a:lnTo>
                        <a:pt x="777" y="640"/>
                      </a:lnTo>
                      <a:lnTo>
                        <a:pt x="756" y="494"/>
                      </a:lnTo>
                      <a:lnTo>
                        <a:pt x="641" y="466"/>
                      </a:lnTo>
                      <a:lnTo>
                        <a:pt x="491" y="486"/>
                      </a:lnTo>
                      <a:lnTo>
                        <a:pt x="447" y="662"/>
                      </a:lnTo>
                      <a:lnTo>
                        <a:pt x="259" y="654"/>
                      </a:lnTo>
                      <a:lnTo>
                        <a:pt x="216" y="300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rgbClr val="FF28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86" name="Freeform 249"/>
                <p:cNvSpPr>
                  <a:spLocks/>
                </p:cNvSpPr>
                <p:nvPr/>
              </p:nvSpPr>
              <p:spPr bwMode="auto">
                <a:xfrm flipH="1">
                  <a:off x="3732" y="3471"/>
                  <a:ext cx="246" cy="340"/>
                </a:xfrm>
                <a:custGeom>
                  <a:avLst/>
                  <a:gdLst>
                    <a:gd name="T0" fmla="*/ 7 w 397"/>
                    <a:gd name="T1" fmla="*/ 141 h 408"/>
                    <a:gd name="T2" fmla="*/ 7 w 397"/>
                    <a:gd name="T3" fmla="*/ 7 h 408"/>
                    <a:gd name="T4" fmla="*/ 19 w 397"/>
                    <a:gd name="T5" fmla="*/ 0 h 408"/>
                    <a:gd name="T6" fmla="*/ 31 w 397"/>
                    <a:gd name="T7" fmla="*/ 0 h 408"/>
                    <a:gd name="T8" fmla="*/ 46 w 397"/>
                    <a:gd name="T9" fmla="*/ 15 h 408"/>
                    <a:gd name="T10" fmla="*/ 46 w 397"/>
                    <a:gd name="T11" fmla="*/ 152 h 408"/>
                    <a:gd name="T12" fmla="*/ 58 w 397"/>
                    <a:gd name="T13" fmla="*/ 152 h 408"/>
                    <a:gd name="T14" fmla="*/ 58 w 397"/>
                    <a:gd name="T15" fmla="*/ 197 h 408"/>
                    <a:gd name="T16" fmla="*/ 0 w 397"/>
                    <a:gd name="T17" fmla="*/ 178 h 408"/>
                    <a:gd name="T18" fmla="*/ 0 w 397"/>
                    <a:gd name="T19" fmla="*/ 137 h 408"/>
                    <a:gd name="T20" fmla="*/ 7 w 397"/>
                    <a:gd name="T21" fmla="*/ 141 h 4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97"/>
                    <a:gd name="T34" fmla="*/ 0 h 408"/>
                    <a:gd name="T35" fmla="*/ 397 w 397"/>
                    <a:gd name="T36" fmla="*/ 408 h 40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97" h="408">
                      <a:moveTo>
                        <a:pt x="51" y="291"/>
                      </a:moveTo>
                      <a:lnTo>
                        <a:pt x="51" y="14"/>
                      </a:lnTo>
                      <a:lnTo>
                        <a:pt x="130" y="0"/>
                      </a:lnTo>
                      <a:lnTo>
                        <a:pt x="210" y="0"/>
                      </a:lnTo>
                      <a:lnTo>
                        <a:pt x="310" y="30"/>
                      </a:lnTo>
                      <a:lnTo>
                        <a:pt x="310" y="313"/>
                      </a:lnTo>
                      <a:lnTo>
                        <a:pt x="397" y="313"/>
                      </a:lnTo>
                      <a:lnTo>
                        <a:pt x="397" y="408"/>
                      </a:lnTo>
                      <a:lnTo>
                        <a:pt x="0" y="370"/>
                      </a:lnTo>
                      <a:lnTo>
                        <a:pt x="0" y="283"/>
                      </a:lnTo>
                      <a:lnTo>
                        <a:pt x="51" y="291"/>
                      </a:lnTo>
                      <a:close/>
                    </a:path>
                  </a:pathLst>
                </a:custGeom>
                <a:solidFill>
                  <a:srgbClr val="54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87" name="Freeform 250"/>
                <p:cNvSpPr>
                  <a:spLocks/>
                </p:cNvSpPr>
                <p:nvPr/>
              </p:nvSpPr>
              <p:spPr bwMode="auto">
                <a:xfrm flipH="1">
                  <a:off x="3433" y="3288"/>
                  <a:ext cx="133" cy="147"/>
                </a:xfrm>
                <a:custGeom>
                  <a:avLst/>
                  <a:gdLst>
                    <a:gd name="T0" fmla="*/ 31 w 216"/>
                    <a:gd name="T1" fmla="*/ 0 h 176"/>
                    <a:gd name="T2" fmla="*/ 14 w 216"/>
                    <a:gd name="T3" fmla="*/ 0 h 176"/>
                    <a:gd name="T4" fmla="*/ 6 w 216"/>
                    <a:gd name="T5" fmla="*/ 15 h 176"/>
                    <a:gd name="T6" fmla="*/ 0 w 216"/>
                    <a:gd name="T7" fmla="*/ 86 h 176"/>
                    <a:gd name="T8" fmla="*/ 18 w 216"/>
                    <a:gd name="T9" fmla="*/ 86 h 176"/>
                    <a:gd name="T10" fmla="*/ 31 w 216"/>
                    <a:gd name="T11" fmla="*/ 82 h 176"/>
                    <a:gd name="T12" fmla="*/ 31 w 216"/>
                    <a:gd name="T13" fmla="*/ 0 h 1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6"/>
                    <a:gd name="T22" fmla="*/ 0 h 176"/>
                    <a:gd name="T23" fmla="*/ 216 w 216"/>
                    <a:gd name="T24" fmla="*/ 176 h 1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6" h="176">
                      <a:moveTo>
                        <a:pt x="216" y="0"/>
                      </a:moveTo>
                      <a:lnTo>
                        <a:pt x="93" y="0"/>
                      </a:lnTo>
                      <a:lnTo>
                        <a:pt x="36" y="30"/>
                      </a:lnTo>
                      <a:lnTo>
                        <a:pt x="0" y="176"/>
                      </a:lnTo>
                      <a:lnTo>
                        <a:pt x="123" y="176"/>
                      </a:lnTo>
                      <a:lnTo>
                        <a:pt x="216" y="168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54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88" name="Freeform 251"/>
                <p:cNvSpPr>
                  <a:spLocks/>
                </p:cNvSpPr>
                <p:nvPr/>
              </p:nvSpPr>
              <p:spPr bwMode="auto">
                <a:xfrm flipH="1">
                  <a:off x="3579" y="3294"/>
                  <a:ext cx="144" cy="134"/>
                </a:xfrm>
                <a:custGeom>
                  <a:avLst/>
                  <a:gdLst>
                    <a:gd name="T0" fmla="*/ 7 w 232"/>
                    <a:gd name="T1" fmla="*/ 7 h 160"/>
                    <a:gd name="T2" fmla="*/ 2 w 232"/>
                    <a:gd name="T3" fmla="*/ 47 h 160"/>
                    <a:gd name="T4" fmla="*/ 0 w 232"/>
                    <a:gd name="T5" fmla="*/ 75 h 160"/>
                    <a:gd name="T6" fmla="*/ 10 w 232"/>
                    <a:gd name="T7" fmla="*/ 75 h 160"/>
                    <a:gd name="T8" fmla="*/ 28 w 232"/>
                    <a:gd name="T9" fmla="*/ 79 h 160"/>
                    <a:gd name="T10" fmla="*/ 34 w 232"/>
                    <a:gd name="T11" fmla="*/ 0 h 160"/>
                    <a:gd name="T12" fmla="*/ 22 w 232"/>
                    <a:gd name="T13" fmla="*/ 0 h 160"/>
                    <a:gd name="T14" fmla="*/ 7 w 232"/>
                    <a:gd name="T15" fmla="*/ 7 h 1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32"/>
                    <a:gd name="T25" fmla="*/ 0 h 160"/>
                    <a:gd name="T26" fmla="*/ 232 w 232"/>
                    <a:gd name="T27" fmla="*/ 160 h 16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32" h="160">
                      <a:moveTo>
                        <a:pt x="52" y="14"/>
                      </a:moveTo>
                      <a:lnTo>
                        <a:pt x="14" y="95"/>
                      </a:lnTo>
                      <a:lnTo>
                        <a:pt x="0" y="152"/>
                      </a:lnTo>
                      <a:lnTo>
                        <a:pt x="65" y="152"/>
                      </a:lnTo>
                      <a:lnTo>
                        <a:pt x="188" y="160"/>
                      </a:lnTo>
                      <a:lnTo>
                        <a:pt x="232" y="0"/>
                      </a:lnTo>
                      <a:lnTo>
                        <a:pt x="145" y="0"/>
                      </a:lnTo>
                      <a:lnTo>
                        <a:pt x="52" y="14"/>
                      </a:lnTo>
                      <a:close/>
                    </a:path>
                  </a:pathLst>
                </a:custGeom>
                <a:solidFill>
                  <a:srgbClr val="54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89" name="Freeform 252"/>
                <p:cNvSpPr>
                  <a:spLocks/>
                </p:cNvSpPr>
                <p:nvPr/>
              </p:nvSpPr>
              <p:spPr bwMode="auto">
                <a:xfrm flipH="1">
                  <a:off x="3527" y="3714"/>
                  <a:ext cx="66" cy="133"/>
                </a:xfrm>
                <a:custGeom>
                  <a:avLst/>
                  <a:gdLst>
                    <a:gd name="T0" fmla="*/ 7 w 107"/>
                    <a:gd name="T1" fmla="*/ 0 h 160"/>
                    <a:gd name="T2" fmla="*/ 4 w 107"/>
                    <a:gd name="T3" fmla="*/ 2 h 160"/>
                    <a:gd name="T4" fmla="*/ 2 w 107"/>
                    <a:gd name="T5" fmla="*/ 12 h 160"/>
                    <a:gd name="T6" fmla="*/ 1 w 107"/>
                    <a:gd name="T7" fmla="*/ 22 h 160"/>
                    <a:gd name="T8" fmla="*/ 0 w 107"/>
                    <a:gd name="T9" fmla="*/ 38 h 160"/>
                    <a:gd name="T10" fmla="*/ 1 w 107"/>
                    <a:gd name="T11" fmla="*/ 52 h 160"/>
                    <a:gd name="T12" fmla="*/ 2 w 107"/>
                    <a:gd name="T13" fmla="*/ 65 h 160"/>
                    <a:gd name="T14" fmla="*/ 4 w 107"/>
                    <a:gd name="T15" fmla="*/ 73 h 160"/>
                    <a:gd name="T16" fmla="*/ 7 w 107"/>
                    <a:gd name="T17" fmla="*/ 76 h 160"/>
                    <a:gd name="T18" fmla="*/ 10 w 107"/>
                    <a:gd name="T19" fmla="*/ 73 h 160"/>
                    <a:gd name="T20" fmla="*/ 14 w 107"/>
                    <a:gd name="T21" fmla="*/ 65 h 160"/>
                    <a:gd name="T22" fmla="*/ 15 w 107"/>
                    <a:gd name="T23" fmla="*/ 52 h 160"/>
                    <a:gd name="T24" fmla="*/ 15 w 107"/>
                    <a:gd name="T25" fmla="*/ 38 h 160"/>
                    <a:gd name="T26" fmla="*/ 15 w 107"/>
                    <a:gd name="T27" fmla="*/ 22 h 160"/>
                    <a:gd name="T28" fmla="*/ 14 w 107"/>
                    <a:gd name="T29" fmla="*/ 12 h 160"/>
                    <a:gd name="T30" fmla="*/ 10 w 107"/>
                    <a:gd name="T31" fmla="*/ 2 h 160"/>
                    <a:gd name="T32" fmla="*/ 7 w 107"/>
                    <a:gd name="T33" fmla="*/ 0 h 16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07"/>
                    <a:gd name="T52" fmla="*/ 0 h 160"/>
                    <a:gd name="T53" fmla="*/ 107 w 107"/>
                    <a:gd name="T54" fmla="*/ 160 h 16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07" h="160">
                      <a:moveTo>
                        <a:pt x="53" y="0"/>
                      </a:moveTo>
                      <a:lnTo>
                        <a:pt x="31" y="6"/>
                      </a:lnTo>
                      <a:lnTo>
                        <a:pt x="16" y="24"/>
                      </a:lnTo>
                      <a:lnTo>
                        <a:pt x="4" y="47"/>
                      </a:lnTo>
                      <a:lnTo>
                        <a:pt x="0" y="79"/>
                      </a:lnTo>
                      <a:lnTo>
                        <a:pt x="4" y="111"/>
                      </a:lnTo>
                      <a:lnTo>
                        <a:pt x="16" y="136"/>
                      </a:lnTo>
                      <a:lnTo>
                        <a:pt x="31" y="154"/>
                      </a:lnTo>
                      <a:lnTo>
                        <a:pt x="53" y="160"/>
                      </a:lnTo>
                      <a:lnTo>
                        <a:pt x="75" y="154"/>
                      </a:lnTo>
                      <a:lnTo>
                        <a:pt x="91" y="136"/>
                      </a:lnTo>
                      <a:lnTo>
                        <a:pt x="103" y="111"/>
                      </a:lnTo>
                      <a:lnTo>
                        <a:pt x="107" y="79"/>
                      </a:lnTo>
                      <a:lnTo>
                        <a:pt x="103" y="47"/>
                      </a:lnTo>
                      <a:lnTo>
                        <a:pt x="91" y="24"/>
                      </a:lnTo>
                      <a:lnTo>
                        <a:pt x="75" y="6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90" name="Freeform 253"/>
                <p:cNvSpPr>
                  <a:spLocks/>
                </p:cNvSpPr>
                <p:nvPr/>
              </p:nvSpPr>
              <p:spPr bwMode="auto">
                <a:xfrm flipH="1">
                  <a:off x="3754" y="3750"/>
                  <a:ext cx="54" cy="30"/>
                </a:xfrm>
                <a:custGeom>
                  <a:avLst/>
                  <a:gdLst>
                    <a:gd name="T0" fmla="*/ 7 w 87"/>
                    <a:gd name="T1" fmla="*/ 0 h 36"/>
                    <a:gd name="T2" fmla="*/ 9 w 87"/>
                    <a:gd name="T3" fmla="*/ 2 h 36"/>
                    <a:gd name="T4" fmla="*/ 11 w 87"/>
                    <a:gd name="T5" fmla="*/ 2 h 36"/>
                    <a:gd name="T6" fmla="*/ 12 w 87"/>
                    <a:gd name="T7" fmla="*/ 5 h 36"/>
                    <a:gd name="T8" fmla="*/ 13 w 87"/>
                    <a:gd name="T9" fmla="*/ 9 h 36"/>
                    <a:gd name="T10" fmla="*/ 12 w 87"/>
                    <a:gd name="T11" fmla="*/ 12 h 36"/>
                    <a:gd name="T12" fmla="*/ 11 w 87"/>
                    <a:gd name="T13" fmla="*/ 14 h 36"/>
                    <a:gd name="T14" fmla="*/ 9 w 87"/>
                    <a:gd name="T15" fmla="*/ 16 h 36"/>
                    <a:gd name="T16" fmla="*/ 7 w 87"/>
                    <a:gd name="T17" fmla="*/ 17 h 36"/>
                    <a:gd name="T18" fmla="*/ 4 w 87"/>
                    <a:gd name="T19" fmla="*/ 16 h 36"/>
                    <a:gd name="T20" fmla="*/ 2 w 87"/>
                    <a:gd name="T21" fmla="*/ 14 h 36"/>
                    <a:gd name="T22" fmla="*/ 1 w 87"/>
                    <a:gd name="T23" fmla="*/ 12 h 36"/>
                    <a:gd name="T24" fmla="*/ 0 w 87"/>
                    <a:gd name="T25" fmla="*/ 9 h 36"/>
                    <a:gd name="T26" fmla="*/ 1 w 87"/>
                    <a:gd name="T27" fmla="*/ 5 h 36"/>
                    <a:gd name="T28" fmla="*/ 2 w 87"/>
                    <a:gd name="T29" fmla="*/ 2 h 36"/>
                    <a:gd name="T30" fmla="*/ 4 w 87"/>
                    <a:gd name="T31" fmla="*/ 2 h 36"/>
                    <a:gd name="T32" fmla="*/ 7 w 87"/>
                    <a:gd name="T33" fmla="*/ 0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7"/>
                    <a:gd name="T52" fmla="*/ 0 h 36"/>
                    <a:gd name="T53" fmla="*/ 87 w 87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7" h="36">
                      <a:moveTo>
                        <a:pt x="43" y="0"/>
                      </a:moveTo>
                      <a:lnTo>
                        <a:pt x="61" y="2"/>
                      </a:lnTo>
                      <a:lnTo>
                        <a:pt x="75" y="6"/>
                      </a:lnTo>
                      <a:lnTo>
                        <a:pt x="83" y="10"/>
                      </a:lnTo>
                      <a:lnTo>
                        <a:pt x="87" y="18"/>
                      </a:lnTo>
                      <a:lnTo>
                        <a:pt x="83" y="26"/>
                      </a:lnTo>
                      <a:lnTo>
                        <a:pt x="75" y="30"/>
                      </a:lnTo>
                      <a:lnTo>
                        <a:pt x="61" y="34"/>
                      </a:lnTo>
                      <a:lnTo>
                        <a:pt x="43" y="36"/>
                      </a:lnTo>
                      <a:lnTo>
                        <a:pt x="27" y="34"/>
                      </a:lnTo>
                      <a:lnTo>
                        <a:pt x="14" y="30"/>
                      </a:lnTo>
                      <a:lnTo>
                        <a:pt x="4" y="26"/>
                      </a:lnTo>
                      <a:lnTo>
                        <a:pt x="0" y="18"/>
                      </a:lnTo>
                      <a:lnTo>
                        <a:pt x="4" y="10"/>
                      </a:lnTo>
                      <a:lnTo>
                        <a:pt x="14" y="6"/>
                      </a:lnTo>
                      <a:lnTo>
                        <a:pt x="27" y="2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91" name="Freeform 254"/>
                <p:cNvSpPr>
                  <a:spLocks/>
                </p:cNvSpPr>
                <p:nvPr/>
              </p:nvSpPr>
              <p:spPr bwMode="auto">
                <a:xfrm flipH="1">
                  <a:off x="3933" y="3732"/>
                  <a:ext cx="35" cy="29"/>
                </a:xfrm>
                <a:custGeom>
                  <a:avLst/>
                  <a:gdLst>
                    <a:gd name="T0" fmla="*/ 4 w 57"/>
                    <a:gd name="T1" fmla="*/ 0 h 35"/>
                    <a:gd name="T2" fmla="*/ 6 w 57"/>
                    <a:gd name="T3" fmla="*/ 2 h 35"/>
                    <a:gd name="T4" fmla="*/ 7 w 57"/>
                    <a:gd name="T5" fmla="*/ 2 h 35"/>
                    <a:gd name="T6" fmla="*/ 8 w 57"/>
                    <a:gd name="T7" fmla="*/ 5 h 35"/>
                    <a:gd name="T8" fmla="*/ 8 w 57"/>
                    <a:gd name="T9" fmla="*/ 8 h 35"/>
                    <a:gd name="T10" fmla="*/ 8 w 57"/>
                    <a:gd name="T11" fmla="*/ 12 h 35"/>
                    <a:gd name="T12" fmla="*/ 7 w 57"/>
                    <a:gd name="T13" fmla="*/ 14 h 35"/>
                    <a:gd name="T14" fmla="*/ 6 w 57"/>
                    <a:gd name="T15" fmla="*/ 15 h 35"/>
                    <a:gd name="T16" fmla="*/ 4 w 57"/>
                    <a:gd name="T17" fmla="*/ 17 h 35"/>
                    <a:gd name="T18" fmla="*/ 2 w 57"/>
                    <a:gd name="T19" fmla="*/ 15 h 35"/>
                    <a:gd name="T20" fmla="*/ 1 w 57"/>
                    <a:gd name="T21" fmla="*/ 14 h 35"/>
                    <a:gd name="T22" fmla="*/ 1 w 57"/>
                    <a:gd name="T23" fmla="*/ 12 h 35"/>
                    <a:gd name="T24" fmla="*/ 0 w 57"/>
                    <a:gd name="T25" fmla="*/ 8 h 35"/>
                    <a:gd name="T26" fmla="*/ 1 w 57"/>
                    <a:gd name="T27" fmla="*/ 5 h 35"/>
                    <a:gd name="T28" fmla="*/ 1 w 57"/>
                    <a:gd name="T29" fmla="*/ 2 h 35"/>
                    <a:gd name="T30" fmla="*/ 2 w 57"/>
                    <a:gd name="T31" fmla="*/ 2 h 35"/>
                    <a:gd name="T32" fmla="*/ 4 w 57"/>
                    <a:gd name="T33" fmla="*/ 0 h 3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7"/>
                    <a:gd name="T52" fmla="*/ 0 h 35"/>
                    <a:gd name="T53" fmla="*/ 57 w 57"/>
                    <a:gd name="T54" fmla="*/ 35 h 3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7" h="35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49" y="6"/>
                      </a:lnTo>
                      <a:lnTo>
                        <a:pt x="55" y="10"/>
                      </a:lnTo>
                      <a:lnTo>
                        <a:pt x="57" y="17"/>
                      </a:lnTo>
                      <a:lnTo>
                        <a:pt x="55" y="25"/>
                      </a:lnTo>
                      <a:lnTo>
                        <a:pt x="49" y="29"/>
                      </a:lnTo>
                      <a:lnTo>
                        <a:pt x="39" y="33"/>
                      </a:lnTo>
                      <a:lnTo>
                        <a:pt x="27" y="35"/>
                      </a:lnTo>
                      <a:lnTo>
                        <a:pt x="16" y="33"/>
                      </a:lnTo>
                      <a:lnTo>
                        <a:pt x="8" y="29"/>
                      </a:lnTo>
                      <a:lnTo>
                        <a:pt x="2" y="25"/>
                      </a:lnTo>
                      <a:lnTo>
                        <a:pt x="0" y="17"/>
                      </a:lnTo>
                      <a:lnTo>
                        <a:pt x="2" y="10"/>
                      </a:lnTo>
                      <a:lnTo>
                        <a:pt x="8" y="6"/>
                      </a:lnTo>
                      <a:lnTo>
                        <a:pt x="16" y="2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92" name="Freeform 255"/>
                <p:cNvSpPr>
                  <a:spLocks/>
                </p:cNvSpPr>
                <p:nvPr/>
              </p:nvSpPr>
              <p:spPr bwMode="auto">
                <a:xfrm flipH="1">
                  <a:off x="3635" y="3223"/>
                  <a:ext cx="24" cy="41"/>
                </a:xfrm>
                <a:custGeom>
                  <a:avLst/>
                  <a:gdLst>
                    <a:gd name="T0" fmla="*/ 2 w 40"/>
                    <a:gd name="T1" fmla="*/ 0 h 49"/>
                    <a:gd name="T2" fmla="*/ 4 w 40"/>
                    <a:gd name="T3" fmla="*/ 2 h 49"/>
                    <a:gd name="T4" fmla="*/ 4 w 40"/>
                    <a:gd name="T5" fmla="*/ 4 h 49"/>
                    <a:gd name="T6" fmla="*/ 5 w 40"/>
                    <a:gd name="T7" fmla="*/ 8 h 49"/>
                    <a:gd name="T8" fmla="*/ 5 w 40"/>
                    <a:gd name="T9" fmla="*/ 12 h 49"/>
                    <a:gd name="T10" fmla="*/ 5 w 40"/>
                    <a:gd name="T11" fmla="*/ 16 h 49"/>
                    <a:gd name="T12" fmla="*/ 4 w 40"/>
                    <a:gd name="T13" fmla="*/ 19 h 49"/>
                    <a:gd name="T14" fmla="*/ 4 w 40"/>
                    <a:gd name="T15" fmla="*/ 23 h 49"/>
                    <a:gd name="T16" fmla="*/ 2 w 40"/>
                    <a:gd name="T17" fmla="*/ 23 h 49"/>
                    <a:gd name="T18" fmla="*/ 1 w 40"/>
                    <a:gd name="T19" fmla="*/ 23 h 49"/>
                    <a:gd name="T20" fmla="*/ 1 w 40"/>
                    <a:gd name="T21" fmla="*/ 19 h 49"/>
                    <a:gd name="T22" fmla="*/ 1 w 40"/>
                    <a:gd name="T23" fmla="*/ 16 h 49"/>
                    <a:gd name="T24" fmla="*/ 0 w 40"/>
                    <a:gd name="T25" fmla="*/ 12 h 49"/>
                    <a:gd name="T26" fmla="*/ 1 w 40"/>
                    <a:gd name="T27" fmla="*/ 8 h 49"/>
                    <a:gd name="T28" fmla="*/ 1 w 40"/>
                    <a:gd name="T29" fmla="*/ 4 h 49"/>
                    <a:gd name="T30" fmla="*/ 1 w 40"/>
                    <a:gd name="T31" fmla="*/ 2 h 49"/>
                    <a:gd name="T32" fmla="*/ 2 w 40"/>
                    <a:gd name="T33" fmla="*/ 0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0"/>
                    <a:gd name="T52" fmla="*/ 0 h 49"/>
                    <a:gd name="T53" fmla="*/ 40 w 40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0" h="49">
                      <a:moveTo>
                        <a:pt x="20" y="0"/>
                      </a:moveTo>
                      <a:lnTo>
                        <a:pt x="28" y="2"/>
                      </a:lnTo>
                      <a:lnTo>
                        <a:pt x="34" y="8"/>
                      </a:lnTo>
                      <a:lnTo>
                        <a:pt x="38" y="16"/>
                      </a:lnTo>
                      <a:lnTo>
                        <a:pt x="40" y="24"/>
                      </a:lnTo>
                      <a:lnTo>
                        <a:pt x="38" y="33"/>
                      </a:lnTo>
                      <a:lnTo>
                        <a:pt x="34" y="41"/>
                      </a:lnTo>
                      <a:lnTo>
                        <a:pt x="28" y="47"/>
                      </a:lnTo>
                      <a:lnTo>
                        <a:pt x="20" y="49"/>
                      </a:lnTo>
                      <a:lnTo>
                        <a:pt x="12" y="47"/>
                      </a:lnTo>
                      <a:lnTo>
                        <a:pt x="6" y="41"/>
                      </a:lnTo>
                      <a:lnTo>
                        <a:pt x="2" y="33"/>
                      </a:lnTo>
                      <a:lnTo>
                        <a:pt x="0" y="24"/>
                      </a:lnTo>
                      <a:lnTo>
                        <a:pt x="2" y="16"/>
                      </a:lnTo>
                      <a:lnTo>
                        <a:pt x="6" y="8"/>
                      </a:lnTo>
                      <a:lnTo>
                        <a:pt x="12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93" name="Freeform 256"/>
                <p:cNvSpPr>
                  <a:spLocks/>
                </p:cNvSpPr>
                <p:nvPr/>
              </p:nvSpPr>
              <p:spPr bwMode="auto">
                <a:xfrm flipH="1">
                  <a:off x="3586" y="3228"/>
                  <a:ext cx="27" cy="40"/>
                </a:xfrm>
                <a:custGeom>
                  <a:avLst/>
                  <a:gdLst>
                    <a:gd name="T0" fmla="*/ 4 w 44"/>
                    <a:gd name="T1" fmla="*/ 0 h 47"/>
                    <a:gd name="T2" fmla="*/ 4 w 44"/>
                    <a:gd name="T3" fmla="*/ 2 h 47"/>
                    <a:gd name="T4" fmla="*/ 6 w 44"/>
                    <a:gd name="T5" fmla="*/ 3 h 47"/>
                    <a:gd name="T6" fmla="*/ 6 w 44"/>
                    <a:gd name="T7" fmla="*/ 8 h 47"/>
                    <a:gd name="T8" fmla="*/ 6 w 44"/>
                    <a:gd name="T9" fmla="*/ 12 h 47"/>
                    <a:gd name="T10" fmla="*/ 6 w 44"/>
                    <a:gd name="T11" fmla="*/ 17 h 47"/>
                    <a:gd name="T12" fmla="*/ 6 w 44"/>
                    <a:gd name="T13" fmla="*/ 22 h 47"/>
                    <a:gd name="T14" fmla="*/ 4 w 44"/>
                    <a:gd name="T15" fmla="*/ 23 h 47"/>
                    <a:gd name="T16" fmla="*/ 4 w 44"/>
                    <a:gd name="T17" fmla="*/ 25 h 47"/>
                    <a:gd name="T18" fmla="*/ 2 w 44"/>
                    <a:gd name="T19" fmla="*/ 23 h 47"/>
                    <a:gd name="T20" fmla="*/ 1 w 44"/>
                    <a:gd name="T21" fmla="*/ 22 h 47"/>
                    <a:gd name="T22" fmla="*/ 1 w 44"/>
                    <a:gd name="T23" fmla="*/ 17 h 47"/>
                    <a:gd name="T24" fmla="*/ 0 w 44"/>
                    <a:gd name="T25" fmla="*/ 12 h 47"/>
                    <a:gd name="T26" fmla="*/ 1 w 44"/>
                    <a:gd name="T27" fmla="*/ 8 h 47"/>
                    <a:gd name="T28" fmla="*/ 1 w 44"/>
                    <a:gd name="T29" fmla="*/ 3 h 47"/>
                    <a:gd name="T30" fmla="*/ 2 w 44"/>
                    <a:gd name="T31" fmla="*/ 2 h 47"/>
                    <a:gd name="T32" fmla="*/ 4 w 44"/>
                    <a:gd name="T33" fmla="*/ 0 h 4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4"/>
                    <a:gd name="T52" fmla="*/ 0 h 47"/>
                    <a:gd name="T53" fmla="*/ 44 w 44"/>
                    <a:gd name="T54" fmla="*/ 47 h 4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4" h="47">
                      <a:moveTo>
                        <a:pt x="22" y="0"/>
                      </a:moveTo>
                      <a:lnTo>
                        <a:pt x="30" y="2"/>
                      </a:lnTo>
                      <a:lnTo>
                        <a:pt x="38" y="6"/>
                      </a:lnTo>
                      <a:lnTo>
                        <a:pt x="42" y="14"/>
                      </a:lnTo>
                      <a:lnTo>
                        <a:pt x="44" y="23"/>
                      </a:lnTo>
                      <a:lnTo>
                        <a:pt x="42" y="33"/>
                      </a:lnTo>
                      <a:lnTo>
                        <a:pt x="38" y="41"/>
                      </a:lnTo>
                      <a:lnTo>
                        <a:pt x="30" y="45"/>
                      </a:lnTo>
                      <a:lnTo>
                        <a:pt x="22" y="47"/>
                      </a:lnTo>
                      <a:lnTo>
                        <a:pt x="14" y="45"/>
                      </a:lnTo>
                      <a:lnTo>
                        <a:pt x="6" y="41"/>
                      </a:lnTo>
                      <a:lnTo>
                        <a:pt x="2" y="33"/>
                      </a:lnTo>
                      <a:lnTo>
                        <a:pt x="0" y="23"/>
                      </a:lnTo>
                      <a:lnTo>
                        <a:pt x="2" y="14"/>
                      </a:lnTo>
                      <a:lnTo>
                        <a:pt x="6" y="6"/>
                      </a:lnTo>
                      <a:lnTo>
                        <a:pt x="14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94" name="Freeform 257"/>
                <p:cNvSpPr>
                  <a:spLocks/>
                </p:cNvSpPr>
                <p:nvPr/>
              </p:nvSpPr>
              <p:spPr bwMode="auto">
                <a:xfrm flipH="1">
                  <a:off x="3532" y="3237"/>
                  <a:ext cx="25" cy="37"/>
                </a:xfrm>
                <a:custGeom>
                  <a:avLst/>
                  <a:gdLst>
                    <a:gd name="T0" fmla="*/ 3 w 40"/>
                    <a:gd name="T1" fmla="*/ 0 h 45"/>
                    <a:gd name="T2" fmla="*/ 4 w 40"/>
                    <a:gd name="T3" fmla="*/ 2 h 45"/>
                    <a:gd name="T4" fmla="*/ 5 w 40"/>
                    <a:gd name="T5" fmla="*/ 2 h 45"/>
                    <a:gd name="T6" fmla="*/ 6 w 40"/>
                    <a:gd name="T7" fmla="*/ 6 h 45"/>
                    <a:gd name="T8" fmla="*/ 6 w 40"/>
                    <a:gd name="T9" fmla="*/ 11 h 45"/>
                    <a:gd name="T10" fmla="*/ 6 w 40"/>
                    <a:gd name="T11" fmla="*/ 14 h 45"/>
                    <a:gd name="T12" fmla="*/ 5 w 40"/>
                    <a:gd name="T13" fmla="*/ 17 h 45"/>
                    <a:gd name="T14" fmla="*/ 4 w 40"/>
                    <a:gd name="T15" fmla="*/ 20 h 45"/>
                    <a:gd name="T16" fmla="*/ 3 w 40"/>
                    <a:gd name="T17" fmla="*/ 21 h 45"/>
                    <a:gd name="T18" fmla="*/ 2 w 40"/>
                    <a:gd name="T19" fmla="*/ 20 h 45"/>
                    <a:gd name="T20" fmla="*/ 1 w 40"/>
                    <a:gd name="T21" fmla="*/ 17 h 45"/>
                    <a:gd name="T22" fmla="*/ 1 w 40"/>
                    <a:gd name="T23" fmla="*/ 14 h 45"/>
                    <a:gd name="T24" fmla="*/ 0 w 40"/>
                    <a:gd name="T25" fmla="*/ 11 h 45"/>
                    <a:gd name="T26" fmla="*/ 1 w 40"/>
                    <a:gd name="T27" fmla="*/ 6 h 45"/>
                    <a:gd name="T28" fmla="*/ 1 w 40"/>
                    <a:gd name="T29" fmla="*/ 2 h 45"/>
                    <a:gd name="T30" fmla="*/ 2 w 40"/>
                    <a:gd name="T31" fmla="*/ 2 h 45"/>
                    <a:gd name="T32" fmla="*/ 3 w 40"/>
                    <a:gd name="T33" fmla="*/ 0 h 4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0"/>
                    <a:gd name="T52" fmla="*/ 0 h 45"/>
                    <a:gd name="T53" fmla="*/ 40 w 40"/>
                    <a:gd name="T54" fmla="*/ 45 h 4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0" h="45">
                      <a:moveTo>
                        <a:pt x="20" y="0"/>
                      </a:moveTo>
                      <a:lnTo>
                        <a:pt x="28" y="2"/>
                      </a:lnTo>
                      <a:lnTo>
                        <a:pt x="34" y="6"/>
                      </a:lnTo>
                      <a:lnTo>
                        <a:pt x="38" y="13"/>
                      </a:lnTo>
                      <a:lnTo>
                        <a:pt x="40" y="23"/>
                      </a:lnTo>
                      <a:lnTo>
                        <a:pt x="38" y="31"/>
                      </a:lnTo>
                      <a:lnTo>
                        <a:pt x="34" y="39"/>
                      </a:lnTo>
                      <a:lnTo>
                        <a:pt x="28" y="43"/>
                      </a:lnTo>
                      <a:lnTo>
                        <a:pt x="20" y="45"/>
                      </a:lnTo>
                      <a:lnTo>
                        <a:pt x="12" y="43"/>
                      </a:lnTo>
                      <a:lnTo>
                        <a:pt x="6" y="39"/>
                      </a:lnTo>
                      <a:lnTo>
                        <a:pt x="2" y="31"/>
                      </a:lnTo>
                      <a:lnTo>
                        <a:pt x="0" y="23"/>
                      </a:lnTo>
                      <a:lnTo>
                        <a:pt x="2" y="13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95" name="Freeform 258"/>
                <p:cNvSpPr>
                  <a:spLocks/>
                </p:cNvSpPr>
                <p:nvPr/>
              </p:nvSpPr>
              <p:spPr bwMode="auto">
                <a:xfrm flipH="1">
                  <a:off x="3683" y="3666"/>
                  <a:ext cx="54" cy="48"/>
                </a:xfrm>
                <a:custGeom>
                  <a:avLst/>
                  <a:gdLst>
                    <a:gd name="T0" fmla="*/ 1 w 87"/>
                    <a:gd name="T1" fmla="*/ 0 h 57"/>
                    <a:gd name="T2" fmla="*/ 13 w 87"/>
                    <a:gd name="T3" fmla="*/ 0 h 57"/>
                    <a:gd name="T4" fmla="*/ 11 w 87"/>
                    <a:gd name="T5" fmla="*/ 29 h 57"/>
                    <a:gd name="T6" fmla="*/ 0 w 87"/>
                    <a:gd name="T7" fmla="*/ 29 h 57"/>
                    <a:gd name="T8" fmla="*/ 1 w 87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"/>
                    <a:gd name="T16" fmla="*/ 0 h 57"/>
                    <a:gd name="T17" fmla="*/ 87 w 87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" h="57">
                      <a:moveTo>
                        <a:pt x="8" y="0"/>
                      </a:moveTo>
                      <a:lnTo>
                        <a:pt x="87" y="0"/>
                      </a:lnTo>
                      <a:lnTo>
                        <a:pt x="74" y="57"/>
                      </a:lnTo>
                      <a:lnTo>
                        <a:pt x="0" y="5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9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96" name="Freeform 259"/>
                <p:cNvSpPr>
                  <a:spLocks/>
                </p:cNvSpPr>
                <p:nvPr/>
              </p:nvSpPr>
              <p:spPr bwMode="auto">
                <a:xfrm flipH="1">
                  <a:off x="3598" y="3550"/>
                  <a:ext cx="143" cy="48"/>
                </a:xfrm>
                <a:custGeom>
                  <a:avLst/>
                  <a:gdLst>
                    <a:gd name="T0" fmla="*/ 0 w 231"/>
                    <a:gd name="T1" fmla="*/ 10 h 58"/>
                    <a:gd name="T2" fmla="*/ 34 w 231"/>
                    <a:gd name="T3" fmla="*/ 0 h 58"/>
                    <a:gd name="T4" fmla="*/ 30 w 231"/>
                    <a:gd name="T5" fmla="*/ 17 h 58"/>
                    <a:gd name="T6" fmla="*/ 1 w 231"/>
                    <a:gd name="T7" fmla="*/ 27 h 58"/>
                    <a:gd name="T8" fmla="*/ 0 w 231"/>
                    <a:gd name="T9" fmla="*/ 1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1"/>
                    <a:gd name="T16" fmla="*/ 0 h 58"/>
                    <a:gd name="T17" fmla="*/ 231 w 231"/>
                    <a:gd name="T18" fmla="*/ 58 h 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1" h="58">
                      <a:moveTo>
                        <a:pt x="0" y="22"/>
                      </a:moveTo>
                      <a:lnTo>
                        <a:pt x="231" y="0"/>
                      </a:lnTo>
                      <a:lnTo>
                        <a:pt x="203" y="36"/>
                      </a:lnTo>
                      <a:lnTo>
                        <a:pt x="7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99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97" name="Freeform 260"/>
                <p:cNvSpPr>
                  <a:spLocks/>
                </p:cNvSpPr>
                <p:nvPr/>
              </p:nvSpPr>
              <p:spPr bwMode="auto">
                <a:xfrm flipH="1">
                  <a:off x="3764" y="3514"/>
                  <a:ext cx="27" cy="48"/>
                </a:xfrm>
                <a:custGeom>
                  <a:avLst/>
                  <a:gdLst>
                    <a:gd name="T0" fmla="*/ 4 w 44"/>
                    <a:gd name="T1" fmla="*/ 0 h 57"/>
                    <a:gd name="T2" fmla="*/ 4 w 44"/>
                    <a:gd name="T3" fmla="*/ 2 h 57"/>
                    <a:gd name="T4" fmla="*/ 6 w 44"/>
                    <a:gd name="T5" fmla="*/ 4 h 57"/>
                    <a:gd name="T6" fmla="*/ 6 w 44"/>
                    <a:gd name="T7" fmla="*/ 8 h 57"/>
                    <a:gd name="T8" fmla="*/ 6 w 44"/>
                    <a:gd name="T9" fmla="*/ 13 h 57"/>
                    <a:gd name="T10" fmla="*/ 6 w 44"/>
                    <a:gd name="T11" fmla="*/ 20 h 57"/>
                    <a:gd name="T12" fmla="*/ 6 w 44"/>
                    <a:gd name="T13" fmla="*/ 24 h 57"/>
                    <a:gd name="T14" fmla="*/ 4 w 44"/>
                    <a:gd name="T15" fmla="*/ 28 h 57"/>
                    <a:gd name="T16" fmla="*/ 4 w 44"/>
                    <a:gd name="T17" fmla="*/ 29 h 57"/>
                    <a:gd name="T18" fmla="*/ 2 w 44"/>
                    <a:gd name="T19" fmla="*/ 28 h 57"/>
                    <a:gd name="T20" fmla="*/ 1 w 44"/>
                    <a:gd name="T21" fmla="*/ 24 h 57"/>
                    <a:gd name="T22" fmla="*/ 1 w 44"/>
                    <a:gd name="T23" fmla="*/ 20 h 57"/>
                    <a:gd name="T24" fmla="*/ 0 w 44"/>
                    <a:gd name="T25" fmla="*/ 13 h 57"/>
                    <a:gd name="T26" fmla="*/ 1 w 44"/>
                    <a:gd name="T27" fmla="*/ 8 h 57"/>
                    <a:gd name="T28" fmla="*/ 1 w 44"/>
                    <a:gd name="T29" fmla="*/ 4 h 57"/>
                    <a:gd name="T30" fmla="*/ 2 w 44"/>
                    <a:gd name="T31" fmla="*/ 2 h 57"/>
                    <a:gd name="T32" fmla="*/ 4 w 44"/>
                    <a:gd name="T33" fmla="*/ 0 h 5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4"/>
                    <a:gd name="T52" fmla="*/ 0 h 57"/>
                    <a:gd name="T53" fmla="*/ 44 w 44"/>
                    <a:gd name="T54" fmla="*/ 57 h 5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4" h="57">
                      <a:moveTo>
                        <a:pt x="22" y="0"/>
                      </a:moveTo>
                      <a:lnTo>
                        <a:pt x="30" y="2"/>
                      </a:lnTo>
                      <a:lnTo>
                        <a:pt x="38" y="8"/>
                      </a:lnTo>
                      <a:lnTo>
                        <a:pt x="42" y="16"/>
                      </a:lnTo>
                      <a:lnTo>
                        <a:pt x="44" y="27"/>
                      </a:lnTo>
                      <a:lnTo>
                        <a:pt x="42" y="39"/>
                      </a:lnTo>
                      <a:lnTo>
                        <a:pt x="38" y="47"/>
                      </a:lnTo>
                      <a:lnTo>
                        <a:pt x="30" y="55"/>
                      </a:lnTo>
                      <a:lnTo>
                        <a:pt x="22" y="57"/>
                      </a:lnTo>
                      <a:lnTo>
                        <a:pt x="14" y="55"/>
                      </a:lnTo>
                      <a:lnTo>
                        <a:pt x="6" y="47"/>
                      </a:lnTo>
                      <a:lnTo>
                        <a:pt x="2" y="39"/>
                      </a:lnTo>
                      <a:lnTo>
                        <a:pt x="0" y="27"/>
                      </a:lnTo>
                      <a:lnTo>
                        <a:pt x="2" y="16"/>
                      </a:lnTo>
                      <a:lnTo>
                        <a:pt x="6" y="8"/>
                      </a:lnTo>
                      <a:lnTo>
                        <a:pt x="14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3898" name="Freeform 261"/>
                <p:cNvSpPr>
                  <a:spLocks/>
                </p:cNvSpPr>
                <p:nvPr/>
              </p:nvSpPr>
              <p:spPr bwMode="auto">
                <a:xfrm flipH="1">
                  <a:off x="3943" y="3507"/>
                  <a:ext cx="21" cy="36"/>
                </a:xfrm>
                <a:custGeom>
                  <a:avLst/>
                  <a:gdLst>
                    <a:gd name="T0" fmla="*/ 2 w 35"/>
                    <a:gd name="T1" fmla="*/ 0 h 43"/>
                    <a:gd name="T2" fmla="*/ 3 w 35"/>
                    <a:gd name="T3" fmla="*/ 2 h 43"/>
                    <a:gd name="T4" fmla="*/ 4 w 35"/>
                    <a:gd name="T5" fmla="*/ 3 h 43"/>
                    <a:gd name="T6" fmla="*/ 4 w 35"/>
                    <a:gd name="T7" fmla="*/ 7 h 43"/>
                    <a:gd name="T8" fmla="*/ 5 w 35"/>
                    <a:gd name="T9" fmla="*/ 11 h 43"/>
                    <a:gd name="T10" fmla="*/ 4 w 35"/>
                    <a:gd name="T11" fmla="*/ 14 h 43"/>
                    <a:gd name="T12" fmla="*/ 4 w 35"/>
                    <a:gd name="T13" fmla="*/ 18 h 43"/>
                    <a:gd name="T14" fmla="*/ 3 w 35"/>
                    <a:gd name="T15" fmla="*/ 19 h 43"/>
                    <a:gd name="T16" fmla="*/ 2 w 35"/>
                    <a:gd name="T17" fmla="*/ 21 h 43"/>
                    <a:gd name="T18" fmla="*/ 1 w 35"/>
                    <a:gd name="T19" fmla="*/ 19 h 43"/>
                    <a:gd name="T20" fmla="*/ 1 w 35"/>
                    <a:gd name="T21" fmla="*/ 18 h 43"/>
                    <a:gd name="T22" fmla="*/ 1 w 35"/>
                    <a:gd name="T23" fmla="*/ 14 h 43"/>
                    <a:gd name="T24" fmla="*/ 0 w 35"/>
                    <a:gd name="T25" fmla="*/ 11 h 43"/>
                    <a:gd name="T26" fmla="*/ 1 w 35"/>
                    <a:gd name="T27" fmla="*/ 7 h 43"/>
                    <a:gd name="T28" fmla="*/ 1 w 35"/>
                    <a:gd name="T29" fmla="*/ 3 h 43"/>
                    <a:gd name="T30" fmla="*/ 1 w 35"/>
                    <a:gd name="T31" fmla="*/ 2 h 43"/>
                    <a:gd name="T32" fmla="*/ 2 w 35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5"/>
                    <a:gd name="T52" fmla="*/ 0 h 43"/>
                    <a:gd name="T53" fmla="*/ 35 w 35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5" h="43">
                      <a:moveTo>
                        <a:pt x="18" y="0"/>
                      </a:moveTo>
                      <a:lnTo>
                        <a:pt x="25" y="2"/>
                      </a:lnTo>
                      <a:lnTo>
                        <a:pt x="29" y="6"/>
                      </a:lnTo>
                      <a:lnTo>
                        <a:pt x="33" y="14"/>
                      </a:lnTo>
                      <a:lnTo>
                        <a:pt x="35" y="22"/>
                      </a:lnTo>
                      <a:lnTo>
                        <a:pt x="33" y="29"/>
                      </a:lnTo>
                      <a:lnTo>
                        <a:pt x="29" y="37"/>
                      </a:lnTo>
                      <a:lnTo>
                        <a:pt x="25" y="41"/>
                      </a:lnTo>
                      <a:lnTo>
                        <a:pt x="18" y="43"/>
                      </a:lnTo>
                      <a:lnTo>
                        <a:pt x="10" y="41"/>
                      </a:lnTo>
                      <a:lnTo>
                        <a:pt x="6" y="37"/>
                      </a:lnTo>
                      <a:lnTo>
                        <a:pt x="2" y="29"/>
                      </a:lnTo>
                      <a:lnTo>
                        <a:pt x="0" y="22"/>
                      </a:lnTo>
                      <a:lnTo>
                        <a:pt x="2" y="14"/>
                      </a:lnTo>
                      <a:lnTo>
                        <a:pt x="6" y="6"/>
                      </a:lnTo>
                      <a:lnTo>
                        <a:pt x="10" y="2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grpSp>
          <p:nvGrpSpPr>
            <p:cNvPr id="33802" name="Group 262"/>
            <p:cNvGrpSpPr>
              <a:grpSpLocks/>
            </p:cNvGrpSpPr>
            <p:nvPr/>
          </p:nvGrpSpPr>
          <p:grpSpPr bwMode="auto">
            <a:xfrm>
              <a:off x="3839" y="2643"/>
              <a:ext cx="598" cy="231"/>
              <a:chOff x="1398" y="2123"/>
              <a:chExt cx="1976" cy="768"/>
            </a:xfrm>
          </p:grpSpPr>
          <p:sp>
            <p:nvSpPr>
              <p:cNvPr id="33803" name="Freeform 263"/>
              <p:cNvSpPr>
                <a:spLocks/>
              </p:cNvSpPr>
              <p:nvPr/>
            </p:nvSpPr>
            <p:spPr bwMode="auto">
              <a:xfrm>
                <a:off x="1398" y="2603"/>
                <a:ext cx="1774" cy="288"/>
              </a:xfrm>
              <a:custGeom>
                <a:avLst/>
                <a:gdLst>
                  <a:gd name="T0" fmla="*/ 4 w 2110"/>
                  <a:gd name="T1" fmla="*/ 26 h 384"/>
                  <a:gd name="T2" fmla="*/ 13 w 2110"/>
                  <a:gd name="T3" fmla="*/ 18 h 384"/>
                  <a:gd name="T4" fmla="*/ 24 w 2110"/>
                  <a:gd name="T5" fmla="*/ 10 h 384"/>
                  <a:gd name="T6" fmla="*/ 37 w 2110"/>
                  <a:gd name="T7" fmla="*/ 5 h 384"/>
                  <a:gd name="T8" fmla="*/ 49 w 2110"/>
                  <a:gd name="T9" fmla="*/ 2 h 384"/>
                  <a:gd name="T10" fmla="*/ 69 w 2110"/>
                  <a:gd name="T11" fmla="*/ 0 h 384"/>
                  <a:gd name="T12" fmla="*/ 981 w 2110"/>
                  <a:gd name="T13" fmla="*/ 0 h 384"/>
                  <a:gd name="T14" fmla="*/ 1000 w 2110"/>
                  <a:gd name="T15" fmla="*/ 2 h 384"/>
                  <a:gd name="T16" fmla="*/ 1009 w 2110"/>
                  <a:gd name="T17" fmla="*/ 2 h 384"/>
                  <a:gd name="T18" fmla="*/ 1019 w 2110"/>
                  <a:gd name="T19" fmla="*/ 6 h 384"/>
                  <a:gd name="T20" fmla="*/ 1031 w 2110"/>
                  <a:gd name="T21" fmla="*/ 11 h 384"/>
                  <a:gd name="T22" fmla="*/ 1037 w 2110"/>
                  <a:gd name="T23" fmla="*/ 17 h 384"/>
                  <a:gd name="T24" fmla="*/ 1043 w 2110"/>
                  <a:gd name="T25" fmla="*/ 22 h 384"/>
                  <a:gd name="T26" fmla="*/ 1053 w 2110"/>
                  <a:gd name="T27" fmla="*/ 33 h 384"/>
                  <a:gd name="T28" fmla="*/ 1054 w 2110"/>
                  <a:gd name="T29" fmla="*/ 43 h 384"/>
                  <a:gd name="T30" fmla="*/ 1053 w 2110"/>
                  <a:gd name="T31" fmla="*/ 53 h 384"/>
                  <a:gd name="T32" fmla="*/ 1051 w 2110"/>
                  <a:gd name="T33" fmla="*/ 59 h 384"/>
                  <a:gd name="T34" fmla="*/ 1043 w 2110"/>
                  <a:gd name="T35" fmla="*/ 71 h 384"/>
                  <a:gd name="T36" fmla="*/ 1028 w 2110"/>
                  <a:gd name="T37" fmla="*/ 80 h 384"/>
                  <a:gd name="T38" fmla="*/ 1018 w 2110"/>
                  <a:gd name="T39" fmla="*/ 85 h 384"/>
                  <a:gd name="T40" fmla="*/ 1007 w 2110"/>
                  <a:gd name="T41" fmla="*/ 88 h 384"/>
                  <a:gd name="T42" fmla="*/ 764 w 2110"/>
                  <a:gd name="T43" fmla="*/ 120 h 384"/>
                  <a:gd name="T44" fmla="*/ 752 w 2110"/>
                  <a:gd name="T45" fmla="*/ 122 h 384"/>
                  <a:gd name="T46" fmla="*/ 278 w 2110"/>
                  <a:gd name="T47" fmla="*/ 122 h 384"/>
                  <a:gd name="T48" fmla="*/ 264 w 2110"/>
                  <a:gd name="T49" fmla="*/ 121 h 384"/>
                  <a:gd name="T50" fmla="*/ 46 w 2110"/>
                  <a:gd name="T51" fmla="*/ 88 h 384"/>
                  <a:gd name="T52" fmla="*/ 33 w 2110"/>
                  <a:gd name="T53" fmla="*/ 85 h 384"/>
                  <a:gd name="T54" fmla="*/ 24 w 2110"/>
                  <a:gd name="T55" fmla="*/ 79 h 384"/>
                  <a:gd name="T56" fmla="*/ 18 w 2110"/>
                  <a:gd name="T57" fmla="*/ 73 h 384"/>
                  <a:gd name="T58" fmla="*/ 9 w 2110"/>
                  <a:gd name="T59" fmla="*/ 67 h 384"/>
                  <a:gd name="T60" fmla="*/ 3 w 2110"/>
                  <a:gd name="T61" fmla="*/ 56 h 384"/>
                  <a:gd name="T62" fmla="*/ 0 w 2110"/>
                  <a:gd name="T63" fmla="*/ 45 h 384"/>
                  <a:gd name="T64" fmla="*/ 3 w 2110"/>
                  <a:gd name="T65" fmla="*/ 37 h 384"/>
                  <a:gd name="T66" fmla="*/ 4 w 2110"/>
                  <a:gd name="T67" fmla="*/ 26 h 3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10"/>
                  <a:gd name="T103" fmla="*/ 0 h 384"/>
                  <a:gd name="T104" fmla="*/ 2110 w 2110"/>
                  <a:gd name="T105" fmla="*/ 384 h 3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10" h="384">
                    <a:moveTo>
                      <a:pt x="8" y="84"/>
                    </a:moveTo>
                    <a:lnTo>
                      <a:pt x="26" y="56"/>
                    </a:lnTo>
                    <a:lnTo>
                      <a:pt x="50" y="30"/>
                    </a:lnTo>
                    <a:lnTo>
                      <a:pt x="74" y="14"/>
                    </a:lnTo>
                    <a:lnTo>
                      <a:pt x="98" y="2"/>
                    </a:lnTo>
                    <a:lnTo>
                      <a:pt x="138" y="0"/>
                    </a:lnTo>
                    <a:lnTo>
                      <a:pt x="1964" y="0"/>
                    </a:lnTo>
                    <a:lnTo>
                      <a:pt x="2000" y="2"/>
                    </a:lnTo>
                    <a:lnTo>
                      <a:pt x="2018" y="6"/>
                    </a:lnTo>
                    <a:lnTo>
                      <a:pt x="2040" y="20"/>
                    </a:lnTo>
                    <a:lnTo>
                      <a:pt x="2062" y="34"/>
                    </a:lnTo>
                    <a:lnTo>
                      <a:pt x="2076" y="50"/>
                    </a:lnTo>
                    <a:lnTo>
                      <a:pt x="2086" y="66"/>
                    </a:lnTo>
                    <a:lnTo>
                      <a:pt x="2106" y="104"/>
                    </a:lnTo>
                    <a:lnTo>
                      <a:pt x="2110" y="136"/>
                    </a:lnTo>
                    <a:lnTo>
                      <a:pt x="2108" y="168"/>
                    </a:lnTo>
                    <a:lnTo>
                      <a:pt x="2104" y="186"/>
                    </a:lnTo>
                    <a:lnTo>
                      <a:pt x="2088" y="224"/>
                    </a:lnTo>
                    <a:lnTo>
                      <a:pt x="2058" y="254"/>
                    </a:lnTo>
                    <a:lnTo>
                      <a:pt x="2038" y="266"/>
                    </a:lnTo>
                    <a:lnTo>
                      <a:pt x="2016" y="278"/>
                    </a:lnTo>
                    <a:lnTo>
                      <a:pt x="1530" y="378"/>
                    </a:lnTo>
                    <a:lnTo>
                      <a:pt x="1504" y="384"/>
                    </a:lnTo>
                    <a:lnTo>
                      <a:pt x="558" y="384"/>
                    </a:lnTo>
                    <a:lnTo>
                      <a:pt x="528" y="382"/>
                    </a:lnTo>
                    <a:lnTo>
                      <a:pt x="92" y="278"/>
                    </a:lnTo>
                    <a:lnTo>
                      <a:pt x="66" y="266"/>
                    </a:lnTo>
                    <a:lnTo>
                      <a:pt x="48" y="248"/>
                    </a:lnTo>
                    <a:lnTo>
                      <a:pt x="36" y="232"/>
                    </a:lnTo>
                    <a:lnTo>
                      <a:pt x="18" y="210"/>
                    </a:lnTo>
                    <a:lnTo>
                      <a:pt x="4" y="176"/>
                    </a:lnTo>
                    <a:lnTo>
                      <a:pt x="0" y="142"/>
                    </a:lnTo>
                    <a:lnTo>
                      <a:pt x="6" y="114"/>
                    </a:lnTo>
                    <a:lnTo>
                      <a:pt x="8" y="84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04" name="Freeform 264"/>
              <p:cNvSpPr>
                <a:spLocks/>
              </p:cNvSpPr>
              <p:nvPr/>
            </p:nvSpPr>
            <p:spPr bwMode="auto">
              <a:xfrm>
                <a:off x="1474" y="2213"/>
                <a:ext cx="433" cy="370"/>
              </a:xfrm>
              <a:custGeom>
                <a:avLst/>
                <a:gdLst>
                  <a:gd name="T0" fmla="*/ 79 w 513"/>
                  <a:gd name="T1" fmla="*/ 155 h 494"/>
                  <a:gd name="T2" fmla="*/ 260 w 513"/>
                  <a:gd name="T3" fmla="*/ 155 h 494"/>
                  <a:gd name="T4" fmla="*/ 260 w 513"/>
                  <a:gd name="T5" fmla="*/ 0 h 494"/>
                  <a:gd name="T6" fmla="*/ 0 w 513"/>
                  <a:gd name="T7" fmla="*/ 0 h 494"/>
                  <a:gd name="T8" fmla="*/ 79 w 513"/>
                  <a:gd name="T9" fmla="*/ 155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3"/>
                  <a:gd name="T16" fmla="*/ 0 h 494"/>
                  <a:gd name="T17" fmla="*/ 513 w 513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3" h="494">
                    <a:moveTo>
                      <a:pt x="155" y="494"/>
                    </a:moveTo>
                    <a:lnTo>
                      <a:pt x="513" y="494"/>
                    </a:lnTo>
                    <a:lnTo>
                      <a:pt x="513" y="0"/>
                    </a:lnTo>
                    <a:lnTo>
                      <a:pt x="0" y="0"/>
                    </a:lnTo>
                    <a:lnTo>
                      <a:pt x="155" y="4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05" name="Freeform 265"/>
              <p:cNvSpPr>
                <a:spLocks/>
              </p:cNvSpPr>
              <p:nvPr/>
            </p:nvSpPr>
            <p:spPr bwMode="auto">
              <a:xfrm>
                <a:off x="1474" y="2212"/>
                <a:ext cx="435" cy="370"/>
              </a:xfrm>
              <a:custGeom>
                <a:avLst/>
                <a:gdLst>
                  <a:gd name="T0" fmla="*/ 77 w 517"/>
                  <a:gd name="T1" fmla="*/ 157 h 493"/>
                  <a:gd name="T2" fmla="*/ 0 w 517"/>
                  <a:gd name="T3" fmla="*/ 1 h 493"/>
                  <a:gd name="T4" fmla="*/ 259 w 517"/>
                  <a:gd name="T5" fmla="*/ 0 h 493"/>
                  <a:gd name="T6" fmla="*/ 259 w 517"/>
                  <a:gd name="T7" fmla="*/ 118 h 4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7"/>
                  <a:gd name="T13" fmla="*/ 0 h 493"/>
                  <a:gd name="T14" fmla="*/ 517 w 517"/>
                  <a:gd name="T15" fmla="*/ 493 h 4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7" h="493">
                    <a:moveTo>
                      <a:pt x="154" y="493"/>
                    </a:moveTo>
                    <a:lnTo>
                      <a:pt x="0" y="1"/>
                    </a:lnTo>
                    <a:lnTo>
                      <a:pt x="517" y="0"/>
                    </a:lnTo>
                    <a:lnTo>
                      <a:pt x="517" y="37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06" name="Freeform 266"/>
              <p:cNvSpPr>
                <a:spLocks/>
              </p:cNvSpPr>
              <p:nvPr/>
            </p:nvSpPr>
            <p:spPr bwMode="auto">
              <a:xfrm>
                <a:off x="1474" y="2123"/>
                <a:ext cx="1656" cy="494"/>
              </a:xfrm>
              <a:custGeom>
                <a:avLst/>
                <a:gdLst>
                  <a:gd name="T0" fmla="*/ 174 w 3510"/>
                  <a:gd name="T1" fmla="*/ 99 h 845"/>
                  <a:gd name="T2" fmla="*/ 171 w 3510"/>
                  <a:gd name="T3" fmla="*/ 97 h 845"/>
                  <a:gd name="T4" fmla="*/ 167 w 3510"/>
                  <a:gd name="T5" fmla="*/ 94 h 845"/>
                  <a:gd name="T6" fmla="*/ 154 w 3510"/>
                  <a:gd name="T7" fmla="*/ 93 h 845"/>
                  <a:gd name="T8" fmla="*/ 147 w 3510"/>
                  <a:gd name="T9" fmla="*/ 94 h 845"/>
                  <a:gd name="T10" fmla="*/ 128 w 3510"/>
                  <a:gd name="T11" fmla="*/ 94 h 845"/>
                  <a:gd name="T12" fmla="*/ 73 w 3510"/>
                  <a:gd name="T13" fmla="*/ 94 h 845"/>
                  <a:gd name="T14" fmla="*/ 59 w 3510"/>
                  <a:gd name="T15" fmla="*/ 94 h 845"/>
                  <a:gd name="T16" fmla="*/ 47 w 3510"/>
                  <a:gd name="T17" fmla="*/ 94 h 845"/>
                  <a:gd name="T18" fmla="*/ 32 w 3510"/>
                  <a:gd name="T19" fmla="*/ 94 h 845"/>
                  <a:gd name="T20" fmla="*/ 21 w 3510"/>
                  <a:gd name="T21" fmla="*/ 94 h 845"/>
                  <a:gd name="T22" fmla="*/ 16 w 3510"/>
                  <a:gd name="T23" fmla="*/ 93 h 845"/>
                  <a:gd name="T24" fmla="*/ 14 w 3510"/>
                  <a:gd name="T25" fmla="*/ 88 h 845"/>
                  <a:gd name="T26" fmla="*/ 12 w 3510"/>
                  <a:gd name="T27" fmla="*/ 75 h 845"/>
                  <a:gd name="T28" fmla="*/ 8 w 3510"/>
                  <a:gd name="T29" fmla="*/ 53 h 845"/>
                  <a:gd name="T30" fmla="*/ 4 w 3510"/>
                  <a:gd name="T31" fmla="*/ 34 h 845"/>
                  <a:gd name="T32" fmla="*/ 3 w 3510"/>
                  <a:gd name="T33" fmla="*/ 27 h 845"/>
                  <a:gd name="T34" fmla="*/ 2 w 3510"/>
                  <a:gd name="T35" fmla="*/ 21 h 845"/>
                  <a:gd name="T36" fmla="*/ 0 w 3510"/>
                  <a:gd name="T37" fmla="*/ 12 h 845"/>
                  <a:gd name="T38" fmla="*/ 8 w 3510"/>
                  <a:gd name="T39" fmla="*/ 9 h 845"/>
                  <a:gd name="T40" fmla="*/ 11 w 3510"/>
                  <a:gd name="T41" fmla="*/ 9 h 845"/>
                  <a:gd name="T42" fmla="*/ 16 w 3510"/>
                  <a:gd name="T43" fmla="*/ 4 h 845"/>
                  <a:gd name="T44" fmla="*/ 24 w 3510"/>
                  <a:gd name="T45" fmla="*/ 6 h 845"/>
                  <a:gd name="T46" fmla="*/ 29 w 3510"/>
                  <a:gd name="T47" fmla="*/ 5 h 845"/>
                  <a:gd name="T48" fmla="*/ 32 w 3510"/>
                  <a:gd name="T49" fmla="*/ 1 h 845"/>
                  <a:gd name="T50" fmla="*/ 34 w 3510"/>
                  <a:gd name="T51" fmla="*/ 0 h 845"/>
                  <a:gd name="T52" fmla="*/ 43 w 3510"/>
                  <a:gd name="T53" fmla="*/ 4 h 845"/>
                  <a:gd name="T54" fmla="*/ 43 w 3510"/>
                  <a:gd name="T55" fmla="*/ 15 h 845"/>
                  <a:gd name="T56" fmla="*/ 44 w 3510"/>
                  <a:gd name="T57" fmla="*/ 20 h 845"/>
                  <a:gd name="T58" fmla="*/ 44 w 3510"/>
                  <a:gd name="T59" fmla="*/ 36 h 845"/>
                  <a:gd name="T60" fmla="*/ 44 w 3510"/>
                  <a:gd name="T61" fmla="*/ 63 h 845"/>
                  <a:gd name="T62" fmla="*/ 44 w 3510"/>
                  <a:gd name="T63" fmla="*/ 68 h 845"/>
                  <a:gd name="T64" fmla="*/ 44 w 3510"/>
                  <a:gd name="T65" fmla="*/ 70 h 845"/>
                  <a:gd name="T66" fmla="*/ 44 w 3510"/>
                  <a:gd name="T67" fmla="*/ 70 h 845"/>
                  <a:gd name="T68" fmla="*/ 44 w 3510"/>
                  <a:gd name="T69" fmla="*/ 74 h 845"/>
                  <a:gd name="T70" fmla="*/ 45 w 3510"/>
                  <a:gd name="T71" fmla="*/ 74 h 845"/>
                  <a:gd name="T72" fmla="*/ 59 w 3510"/>
                  <a:gd name="T73" fmla="*/ 74 h 845"/>
                  <a:gd name="T74" fmla="*/ 72 w 3510"/>
                  <a:gd name="T75" fmla="*/ 74 h 845"/>
                  <a:gd name="T76" fmla="*/ 77 w 3510"/>
                  <a:gd name="T77" fmla="*/ 77 h 845"/>
                  <a:gd name="T78" fmla="*/ 92 w 3510"/>
                  <a:gd name="T79" fmla="*/ 77 h 845"/>
                  <a:gd name="T80" fmla="*/ 101 w 3510"/>
                  <a:gd name="T81" fmla="*/ 77 h 845"/>
                  <a:gd name="T82" fmla="*/ 112 w 3510"/>
                  <a:gd name="T83" fmla="*/ 76 h 845"/>
                  <a:gd name="T84" fmla="*/ 118 w 3510"/>
                  <a:gd name="T85" fmla="*/ 77 h 845"/>
                  <a:gd name="T86" fmla="*/ 122 w 3510"/>
                  <a:gd name="T87" fmla="*/ 75 h 845"/>
                  <a:gd name="T88" fmla="*/ 128 w 3510"/>
                  <a:gd name="T89" fmla="*/ 76 h 845"/>
                  <a:gd name="T90" fmla="*/ 136 w 3510"/>
                  <a:gd name="T91" fmla="*/ 75 h 845"/>
                  <a:gd name="T92" fmla="*/ 147 w 3510"/>
                  <a:gd name="T93" fmla="*/ 76 h 845"/>
                  <a:gd name="T94" fmla="*/ 155 w 3510"/>
                  <a:gd name="T95" fmla="*/ 75 h 845"/>
                  <a:gd name="T96" fmla="*/ 161 w 3510"/>
                  <a:gd name="T97" fmla="*/ 77 h 845"/>
                  <a:gd name="T98" fmla="*/ 165 w 3510"/>
                  <a:gd name="T99" fmla="*/ 78 h 845"/>
                  <a:gd name="T100" fmla="*/ 167 w 3510"/>
                  <a:gd name="T101" fmla="*/ 80 h 845"/>
                  <a:gd name="T102" fmla="*/ 170 w 3510"/>
                  <a:gd name="T103" fmla="*/ 82 h 84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510"/>
                  <a:gd name="T157" fmla="*/ 0 h 845"/>
                  <a:gd name="T158" fmla="*/ 3510 w 3510"/>
                  <a:gd name="T159" fmla="*/ 845 h 84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510" h="845">
                    <a:moveTo>
                      <a:pt x="3510" y="845"/>
                    </a:moveTo>
                    <a:cubicBezTo>
                      <a:pt x="3500" y="837"/>
                      <a:pt x="3473" y="834"/>
                      <a:pt x="3459" y="830"/>
                    </a:cubicBezTo>
                    <a:cubicBezTo>
                      <a:pt x="3444" y="800"/>
                      <a:pt x="3415" y="805"/>
                      <a:pt x="3371" y="804"/>
                    </a:cubicBezTo>
                    <a:cubicBezTo>
                      <a:pt x="3281" y="803"/>
                      <a:pt x="3199" y="798"/>
                      <a:pt x="3110" y="796"/>
                    </a:cubicBezTo>
                    <a:cubicBezTo>
                      <a:pt x="3060" y="802"/>
                      <a:pt x="3042" y="802"/>
                      <a:pt x="2971" y="799"/>
                    </a:cubicBezTo>
                    <a:cubicBezTo>
                      <a:pt x="2812" y="800"/>
                      <a:pt x="2725" y="794"/>
                      <a:pt x="2586" y="802"/>
                    </a:cubicBezTo>
                    <a:cubicBezTo>
                      <a:pt x="2204" y="799"/>
                      <a:pt x="1860" y="800"/>
                      <a:pt x="1477" y="799"/>
                    </a:cubicBezTo>
                    <a:cubicBezTo>
                      <a:pt x="1462" y="796"/>
                      <a:pt x="1220" y="803"/>
                      <a:pt x="1206" y="799"/>
                    </a:cubicBezTo>
                    <a:cubicBezTo>
                      <a:pt x="1029" y="800"/>
                      <a:pt x="1124" y="799"/>
                      <a:pt x="956" y="799"/>
                    </a:cubicBezTo>
                    <a:cubicBezTo>
                      <a:pt x="822" y="808"/>
                      <a:pt x="778" y="803"/>
                      <a:pt x="642" y="802"/>
                    </a:cubicBezTo>
                    <a:cubicBezTo>
                      <a:pt x="603" y="793"/>
                      <a:pt x="458" y="804"/>
                      <a:pt x="417" y="802"/>
                    </a:cubicBezTo>
                    <a:cubicBezTo>
                      <a:pt x="401" y="795"/>
                      <a:pt x="332" y="800"/>
                      <a:pt x="314" y="796"/>
                    </a:cubicBezTo>
                    <a:cubicBezTo>
                      <a:pt x="305" y="795"/>
                      <a:pt x="285" y="750"/>
                      <a:pt x="285" y="750"/>
                    </a:cubicBezTo>
                    <a:cubicBezTo>
                      <a:pt x="275" y="715"/>
                      <a:pt x="268" y="676"/>
                      <a:pt x="239" y="645"/>
                    </a:cubicBezTo>
                    <a:cubicBezTo>
                      <a:pt x="219" y="576"/>
                      <a:pt x="185" y="519"/>
                      <a:pt x="157" y="451"/>
                    </a:cubicBezTo>
                    <a:cubicBezTo>
                      <a:pt x="136" y="401"/>
                      <a:pt x="102" y="344"/>
                      <a:pt x="78" y="295"/>
                    </a:cubicBezTo>
                    <a:cubicBezTo>
                      <a:pt x="70" y="277"/>
                      <a:pt x="71" y="251"/>
                      <a:pt x="57" y="236"/>
                    </a:cubicBezTo>
                    <a:cubicBezTo>
                      <a:pt x="39" y="216"/>
                      <a:pt x="57" y="198"/>
                      <a:pt x="39" y="179"/>
                    </a:cubicBezTo>
                    <a:cubicBezTo>
                      <a:pt x="21" y="161"/>
                      <a:pt x="11" y="122"/>
                      <a:pt x="0" y="100"/>
                    </a:cubicBezTo>
                    <a:cubicBezTo>
                      <a:pt x="9" y="41"/>
                      <a:pt x="84" y="69"/>
                      <a:pt x="153" y="79"/>
                    </a:cubicBezTo>
                    <a:cubicBezTo>
                      <a:pt x="173" y="78"/>
                      <a:pt x="194" y="79"/>
                      <a:pt x="214" y="77"/>
                    </a:cubicBezTo>
                    <a:cubicBezTo>
                      <a:pt x="248" y="73"/>
                      <a:pt x="282" y="40"/>
                      <a:pt x="325" y="33"/>
                    </a:cubicBezTo>
                    <a:cubicBezTo>
                      <a:pt x="387" y="37"/>
                      <a:pt x="426" y="44"/>
                      <a:pt x="482" y="49"/>
                    </a:cubicBezTo>
                    <a:cubicBezTo>
                      <a:pt x="517" y="59"/>
                      <a:pt x="553" y="53"/>
                      <a:pt x="589" y="46"/>
                    </a:cubicBezTo>
                    <a:cubicBezTo>
                      <a:pt x="605" y="35"/>
                      <a:pt x="630" y="19"/>
                      <a:pt x="649" y="10"/>
                    </a:cubicBezTo>
                    <a:cubicBezTo>
                      <a:pt x="660" y="5"/>
                      <a:pt x="685" y="0"/>
                      <a:pt x="685" y="0"/>
                    </a:cubicBezTo>
                    <a:cubicBezTo>
                      <a:pt x="749" y="3"/>
                      <a:pt x="810" y="8"/>
                      <a:pt x="863" y="36"/>
                    </a:cubicBezTo>
                    <a:cubicBezTo>
                      <a:pt x="877" y="65"/>
                      <a:pt x="870" y="96"/>
                      <a:pt x="877" y="125"/>
                    </a:cubicBezTo>
                    <a:cubicBezTo>
                      <a:pt x="881" y="142"/>
                      <a:pt x="888" y="174"/>
                      <a:pt x="888" y="174"/>
                    </a:cubicBezTo>
                    <a:cubicBezTo>
                      <a:pt x="886" y="210"/>
                      <a:pt x="906" y="268"/>
                      <a:pt x="888" y="307"/>
                    </a:cubicBezTo>
                    <a:cubicBezTo>
                      <a:pt x="886" y="383"/>
                      <a:pt x="895" y="465"/>
                      <a:pt x="895" y="540"/>
                    </a:cubicBezTo>
                    <a:cubicBezTo>
                      <a:pt x="893" y="586"/>
                      <a:pt x="886" y="574"/>
                      <a:pt x="885" y="584"/>
                    </a:cubicBezTo>
                    <a:cubicBezTo>
                      <a:pt x="883" y="594"/>
                      <a:pt x="885" y="595"/>
                      <a:pt x="885" y="599"/>
                    </a:cubicBezTo>
                    <a:cubicBezTo>
                      <a:pt x="888" y="615"/>
                      <a:pt x="892" y="576"/>
                      <a:pt x="885" y="604"/>
                    </a:cubicBezTo>
                    <a:cubicBezTo>
                      <a:pt x="886" y="613"/>
                      <a:pt x="886" y="621"/>
                      <a:pt x="895" y="627"/>
                    </a:cubicBezTo>
                    <a:cubicBezTo>
                      <a:pt x="902" y="631"/>
                      <a:pt x="917" y="638"/>
                      <a:pt x="917" y="638"/>
                    </a:cubicBezTo>
                    <a:cubicBezTo>
                      <a:pt x="1109" y="635"/>
                      <a:pt x="1093" y="640"/>
                      <a:pt x="1202" y="627"/>
                    </a:cubicBezTo>
                    <a:cubicBezTo>
                      <a:pt x="1289" y="630"/>
                      <a:pt x="1361" y="636"/>
                      <a:pt x="1452" y="638"/>
                    </a:cubicBezTo>
                    <a:cubicBezTo>
                      <a:pt x="1486" y="656"/>
                      <a:pt x="1511" y="658"/>
                      <a:pt x="1552" y="661"/>
                    </a:cubicBezTo>
                    <a:cubicBezTo>
                      <a:pt x="1667" y="658"/>
                      <a:pt x="1732" y="661"/>
                      <a:pt x="1848" y="658"/>
                    </a:cubicBezTo>
                    <a:cubicBezTo>
                      <a:pt x="1878" y="656"/>
                      <a:pt x="2008" y="645"/>
                      <a:pt x="2037" y="656"/>
                    </a:cubicBezTo>
                    <a:cubicBezTo>
                      <a:pt x="2135" y="654"/>
                      <a:pt x="2169" y="645"/>
                      <a:pt x="2265" y="653"/>
                    </a:cubicBezTo>
                    <a:cubicBezTo>
                      <a:pt x="2326" y="665"/>
                      <a:pt x="2284" y="658"/>
                      <a:pt x="2393" y="656"/>
                    </a:cubicBezTo>
                    <a:cubicBezTo>
                      <a:pt x="2415" y="651"/>
                      <a:pt x="2438" y="649"/>
                      <a:pt x="2457" y="640"/>
                    </a:cubicBezTo>
                    <a:cubicBezTo>
                      <a:pt x="2500" y="643"/>
                      <a:pt x="2541" y="645"/>
                      <a:pt x="2582" y="651"/>
                    </a:cubicBezTo>
                    <a:cubicBezTo>
                      <a:pt x="2639" y="649"/>
                      <a:pt x="2693" y="644"/>
                      <a:pt x="2750" y="640"/>
                    </a:cubicBezTo>
                    <a:cubicBezTo>
                      <a:pt x="2825" y="642"/>
                      <a:pt x="2894" y="647"/>
                      <a:pt x="2968" y="651"/>
                    </a:cubicBezTo>
                    <a:cubicBezTo>
                      <a:pt x="3076" y="649"/>
                      <a:pt x="3028" y="652"/>
                      <a:pt x="3135" y="645"/>
                    </a:cubicBezTo>
                    <a:cubicBezTo>
                      <a:pt x="3214" y="647"/>
                      <a:pt x="3180" y="646"/>
                      <a:pt x="3256" y="659"/>
                    </a:cubicBezTo>
                    <a:cubicBezTo>
                      <a:pt x="3292" y="664"/>
                      <a:pt x="3322" y="672"/>
                      <a:pt x="3322" y="672"/>
                    </a:cubicBezTo>
                    <a:cubicBezTo>
                      <a:pt x="3354" y="676"/>
                      <a:pt x="3346" y="679"/>
                      <a:pt x="3375" y="687"/>
                    </a:cubicBezTo>
                    <a:cubicBezTo>
                      <a:pt x="3393" y="693"/>
                      <a:pt x="3405" y="701"/>
                      <a:pt x="3430" y="708"/>
                    </a:cubicBezTo>
                  </a:path>
                </a:pathLst>
              </a:custGeom>
              <a:solidFill>
                <a:srgbClr val="993300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07" name="Oval 267"/>
              <p:cNvSpPr>
                <a:spLocks noChangeArrowheads="1"/>
              </p:cNvSpPr>
              <p:nvPr/>
            </p:nvSpPr>
            <p:spPr bwMode="auto">
              <a:xfrm>
                <a:off x="1859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08" name="Oval 268"/>
              <p:cNvSpPr>
                <a:spLocks noChangeArrowheads="1"/>
              </p:cNvSpPr>
              <p:nvPr/>
            </p:nvSpPr>
            <p:spPr bwMode="auto">
              <a:xfrm>
                <a:off x="1877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09" name="Oval 269"/>
              <p:cNvSpPr>
                <a:spLocks noChangeArrowheads="1"/>
              </p:cNvSpPr>
              <p:nvPr/>
            </p:nvSpPr>
            <p:spPr bwMode="auto">
              <a:xfrm>
                <a:off x="1651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0" name="Oval 270"/>
              <p:cNvSpPr>
                <a:spLocks noChangeArrowheads="1"/>
              </p:cNvSpPr>
              <p:nvPr/>
            </p:nvSpPr>
            <p:spPr bwMode="auto">
              <a:xfrm>
                <a:off x="1669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1" name="Oval 271"/>
              <p:cNvSpPr>
                <a:spLocks noChangeArrowheads="1"/>
              </p:cNvSpPr>
              <p:nvPr/>
            </p:nvSpPr>
            <p:spPr bwMode="auto">
              <a:xfrm>
                <a:off x="1750" y="2608"/>
                <a:ext cx="68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2" name="Oval 272"/>
              <p:cNvSpPr>
                <a:spLocks noChangeArrowheads="1"/>
              </p:cNvSpPr>
              <p:nvPr/>
            </p:nvSpPr>
            <p:spPr bwMode="auto">
              <a:xfrm>
                <a:off x="1768" y="2626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3" name="Oval 273"/>
              <p:cNvSpPr>
                <a:spLocks noChangeArrowheads="1"/>
              </p:cNvSpPr>
              <p:nvPr/>
            </p:nvSpPr>
            <p:spPr bwMode="auto">
              <a:xfrm>
                <a:off x="2807" y="261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4" name="Oval 274"/>
              <p:cNvSpPr>
                <a:spLocks noChangeArrowheads="1"/>
              </p:cNvSpPr>
              <p:nvPr/>
            </p:nvSpPr>
            <p:spPr bwMode="auto">
              <a:xfrm>
                <a:off x="2825" y="263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5" name="Oval 275"/>
              <p:cNvSpPr>
                <a:spLocks noChangeArrowheads="1"/>
              </p:cNvSpPr>
              <p:nvPr/>
            </p:nvSpPr>
            <p:spPr bwMode="auto">
              <a:xfrm>
                <a:off x="2326" y="261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6" name="Oval 276"/>
              <p:cNvSpPr>
                <a:spLocks noChangeArrowheads="1"/>
              </p:cNvSpPr>
              <p:nvPr/>
            </p:nvSpPr>
            <p:spPr bwMode="auto">
              <a:xfrm>
                <a:off x="2344" y="263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7" name="Oval 277"/>
              <p:cNvSpPr>
                <a:spLocks noChangeArrowheads="1"/>
              </p:cNvSpPr>
              <p:nvPr/>
            </p:nvSpPr>
            <p:spPr bwMode="auto">
              <a:xfrm>
                <a:off x="2098" y="2613"/>
                <a:ext cx="69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8" name="Oval 278"/>
              <p:cNvSpPr>
                <a:spLocks noChangeArrowheads="1"/>
              </p:cNvSpPr>
              <p:nvPr/>
            </p:nvSpPr>
            <p:spPr bwMode="auto">
              <a:xfrm>
                <a:off x="2116" y="2630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19" name="Oval 279"/>
              <p:cNvSpPr>
                <a:spLocks noChangeArrowheads="1"/>
              </p:cNvSpPr>
              <p:nvPr/>
            </p:nvSpPr>
            <p:spPr bwMode="auto">
              <a:xfrm>
                <a:off x="2557" y="2614"/>
                <a:ext cx="69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20" name="Oval 280"/>
              <p:cNvSpPr>
                <a:spLocks noChangeArrowheads="1"/>
              </p:cNvSpPr>
              <p:nvPr/>
            </p:nvSpPr>
            <p:spPr bwMode="auto">
              <a:xfrm>
                <a:off x="2575" y="2631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21" name="Oval 281"/>
              <p:cNvSpPr>
                <a:spLocks noChangeArrowheads="1"/>
              </p:cNvSpPr>
              <p:nvPr/>
            </p:nvSpPr>
            <p:spPr bwMode="auto">
              <a:xfrm>
                <a:off x="1815" y="2818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22" name="Oval 282"/>
              <p:cNvSpPr>
                <a:spLocks noChangeArrowheads="1"/>
              </p:cNvSpPr>
              <p:nvPr/>
            </p:nvSpPr>
            <p:spPr bwMode="auto">
              <a:xfrm>
                <a:off x="1833" y="2836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23" name="Oval 283"/>
              <p:cNvSpPr>
                <a:spLocks noChangeArrowheads="1"/>
              </p:cNvSpPr>
              <p:nvPr/>
            </p:nvSpPr>
            <p:spPr bwMode="auto">
              <a:xfrm>
                <a:off x="2198" y="2824"/>
                <a:ext cx="69" cy="62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24" name="Oval 284"/>
              <p:cNvSpPr>
                <a:spLocks noChangeArrowheads="1"/>
              </p:cNvSpPr>
              <p:nvPr/>
            </p:nvSpPr>
            <p:spPr bwMode="auto">
              <a:xfrm>
                <a:off x="2216" y="2842"/>
                <a:ext cx="34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25" name="Oval 285"/>
              <p:cNvSpPr>
                <a:spLocks noChangeArrowheads="1"/>
              </p:cNvSpPr>
              <p:nvPr/>
            </p:nvSpPr>
            <p:spPr bwMode="auto">
              <a:xfrm>
                <a:off x="2626" y="2820"/>
                <a:ext cx="68" cy="6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26" name="Oval 286"/>
              <p:cNvSpPr>
                <a:spLocks noChangeArrowheads="1"/>
              </p:cNvSpPr>
              <p:nvPr/>
            </p:nvSpPr>
            <p:spPr bwMode="auto">
              <a:xfrm>
                <a:off x="2644" y="2837"/>
                <a:ext cx="33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27" name="Freeform 287"/>
              <p:cNvSpPr>
                <a:spLocks/>
              </p:cNvSpPr>
              <p:nvPr/>
            </p:nvSpPr>
            <p:spPr bwMode="auto">
              <a:xfrm>
                <a:off x="2992" y="2471"/>
                <a:ext cx="382" cy="415"/>
              </a:xfrm>
              <a:custGeom>
                <a:avLst/>
                <a:gdLst>
                  <a:gd name="T0" fmla="*/ 0 w 453"/>
                  <a:gd name="T1" fmla="*/ 0 h 554"/>
                  <a:gd name="T2" fmla="*/ 148 w 453"/>
                  <a:gd name="T3" fmla="*/ 0 h 554"/>
                  <a:gd name="T4" fmla="*/ 229 w 453"/>
                  <a:gd name="T5" fmla="*/ 175 h 554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554"/>
                  <a:gd name="T11" fmla="*/ 453 w 453"/>
                  <a:gd name="T12" fmla="*/ 554 h 5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554">
                    <a:moveTo>
                      <a:pt x="0" y="0"/>
                    </a:moveTo>
                    <a:lnTo>
                      <a:pt x="293" y="0"/>
                    </a:lnTo>
                    <a:lnTo>
                      <a:pt x="453" y="55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28" name="Oval 288"/>
              <p:cNvSpPr>
                <a:spLocks noChangeArrowheads="1"/>
              </p:cNvSpPr>
              <p:nvPr/>
            </p:nvSpPr>
            <p:spPr bwMode="auto">
              <a:xfrm>
                <a:off x="2926" y="2605"/>
                <a:ext cx="242" cy="206"/>
              </a:xfrm>
              <a:prstGeom prst="ellipse">
                <a:avLst/>
              </a:prstGeom>
              <a:solidFill>
                <a:srgbClr val="96969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29" name="Oval 289"/>
              <p:cNvSpPr>
                <a:spLocks noChangeArrowheads="1"/>
              </p:cNvSpPr>
              <p:nvPr/>
            </p:nvSpPr>
            <p:spPr bwMode="auto">
              <a:xfrm>
                <a:off x="3002" y="2673"/>
                <a:ext cx="88" cy="7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30" name="Freeform 290"/>
              <p:cNvSpPr>
                <a:spLocks/>
              </p:cNvSpPr>
              <p:nvPr/>
            </p:nvSpPr>
            <p:spPr bwMode="auto">
              <a:xfrm>
                <a:off x="2979" y="2615"/>
                <a:ext cx="63" cy="62"/>
              </a:xfrm>
              <a:custGeom>
                <a:avLst/>
                <a:gdLst>
                  <a:gd name="T0" fmla="*/ 0 w 156"/>
                  <a:gd name="T1" fmla="*/ 1 h 177"/>
                  <a:gd name="T2" fmla="*/ 3 w 156"/>
                  <a:gd name="T3" fmla="*/ 3 h 177"/>
                  <a:gd name="T4" fmla="*/ 4 w 156"/>
                  <a:gd name="T5" fmla="*/ 2 h 177"/>
                  <a:gd name="T6" fmla="*/ 4 w 156"/>
                  <a:gd name="T7" fmla="*/ 0 h 177"/>
                  <a:gd name="T8" fmla="*/ 3 w 156"/>
                  <a:gd name="T9" fmla="*/ 0 h 177"/>
                  <a:gd name="T10" fmla="*/ 2 w 156"/>
                  <a:gd name="T11" fmla="*/ 0 h 177"/>
                  <a:gd name="T12" fmla="*/ 1 w 156"/>
                  <a:gd name="T13" fmla="*/ 1 h 177"/>
                  <a:gd name="T14" fmla="*/ 0 w 156"/>
                  <a:gd name="T15" fmla="*/ 1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177"/>
                  <a:gd name="T26" fmla="*/ 156 w 156"/>
                  <a:gd name="T27" fmla="*/ 177 h 1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177">
                    <a:moveTo>
                      <a:pt x="0" y="63"/>
                    </a:moveTo>
                    <a:lnTo>
                      <a:pt x="119" y="177"/>
                    </a:lnTo>
                    <a:lnTo>
                      <a:pt x="141" y="168"/>
                    </a:lnTo>
                    <a:lnTo>
                      <a:pt x="156" y="0"/>
                    </a:lnTo>
                    <a:lnTo>
                      <a:pt x="110" y="7"/>
                    </a:lnTo>
                    <a:lnTo>
                      <a:pt x="72" y="21"/>
                    </a:lnTo>
                    <a:lnTo>
                      <a:pt x="35" y="3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31" name="Freeform 291"/>
              <p:cNvSpPr>
                <a:spLocks/>
              </p:cNvSpPr>
              <p:nvPr/>
            </p:nvSpPr>
            <p:spPr bwMode="auto">
              <a:xfrm>
                <a:off x="3052" y="2616"/>
                <a:ext cx="64" cy="61"/>
              </a:xfrm>
              <a:custGeom>
                <a:avLst/>
                <a:gdLst>
                  <a:gd name="T0" fmla="*/ 0 w 159"/>
                  <a:gd name="T1" fmla="*/ 0 h 175"/>
                  <a:gd name="T2" fmla="*/ 0 w 159"/>
                  <a:gd name="T3" fmla="*/ 2 h 175"/>
                  <a:gd name="T4" fmla="*/ 1 w 159"/>
                  <a:gd name="T5" fmla="*/ 2 h 175"/>
                  <a:gd name="T6" fmla="*/ 4 w 159"/>
                  <a:gd name="T7" fmla="*/ 1 h 175"/>
                  <a:gd name="T8" fmla="*/ 3 w 159"/>
                  <a:gd name="T9" fmla="*/ 1 h 175"/>
                  <a:gd name="T10" fmla="*/ 2 w 159"/>
                  <a:gd name="T11" fmla="*/ 0 h 175"/>
                  <a:gd name="T12" fmla="*/ 1 w 159"/>
                  <a:gd name="T13" fmla="*/ 0 h 175"/>
                  <a:gd name="T14" fmla="*/ 0 w 159"/>
                  <a:gd name="T15" fmla="*/ 0 h 1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"/>
                  <a:gd name="T25" fmla="*/ 0 h 175"/>
                  <a:gd name="T26" fmla="*/ 159 w 159"/>
                  <a:gd name="T27" fmla="*/ 175 h 1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" h="175">
                    <a:moveTo>
                      <a:pt x="0" y="0"/>
                    </a:moveTo>
                    <a:lnTo>
                      <a:pt x="11" y="165"/>
                    </a:lnTo>
                    <a:lnTo>
                      <a:pt x="41" y="175"/>
                    </a:lnTo>
                    <a:lnTo>
                      <a:pt x="159" y="63"/>
                    </a:lnTo>
                    <a:lnTo>
                      <a:pt x="131" y="39"/>
                    </a:lnTo>
                    <a:lnTo>
                      <a:pt x="87" y="1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32" name="Freeform 292"/>
              <p:cNvSpPr>
                <a:spLocks/>
              </p:cNvSpPr>
              <p:nvPr/>
            </p:nvSpPr>
            <p:spPr bwMode="auto">
              <a:xfrm>
                <a:off x="2940" y="2646"/>
                <a:ext cx="68" cy="61"/>
              </a:xfrm>
              <a:custGeom>
                <a:avLst/>
                <a:gdLst>
                  <a:gd name="T0" fmla="*/ 2 w 168"/>
                  <a:gd name="T1" fmla="*/ 0 h 174"/>
                  <a:gd name="T2" fmla="*/ 4 w 168"/>
                  <a:gd name="T3" fmla="*/ 2 h 174"/>
                  <a:gd name="T4" fmla="*/ 4 w 168"/>
                  <a:gd name="T5" fmla="*/ 2 h 174"/>
                  <a:gd name="T6" fmla="*/ 0 w 168"/>
                  <a:gd name="T7" fmla="*/ 2 h 174"/>
                  <a:gd name="T8" fmla="*/ 0 w 168"/>
                  <a:gd name="T9" fmla="*/ 2 h 174"/>
                  <a:gd name="T10" fmla="*/ 0 w 168"/>
                  <a:gd name="T11" fmla="*/ 1 h 174"/>
                  <a:gd name="T12" fmla="*/ 1 w 168"/>
                  <a:gd name="T13" fmla="*/ 1 h 174"/>
                  <a:gd name="T14" fmla="*/ 2 w 168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8"/>
                  <a:gd name="T25" fmla="*/ 0 h 174"/>
                  <a:gd name="T26" fmla="*/ 168 w 168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8" h="174">
                    <a:moveTo>
                      <a:pt x="66" y="0"/>
                    </a:moveTo>
                    <a:lnTo>
                      <a:pt x="168" y="127"/>
                    </a:lnTo>
                    <a:lnTo>
                      <a:pt x="153" y="165"/>
                    </a:lnTo>
                    <a:lnTo>
                      <a:pt x="0" y="174"/>
                    </a:lnTo>
                    <a:lnTo>
                      <a:pt x="0" y="141"/>
                    </a:lnTo>
                    <a:lnTo>
                      <a:pt x="15" y="84"/>
                    </a:lnTo>
                    <a:lnTo>
                      <a:pt x="39" y="4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33" name="Freeform 293"/>
              <p:cNvSpPr>
                <a:spLocks/>
              </p:cNvSpPr>
              <p:nvPr/>
            </p:nvSpPr>
            <p:spPr bwMode="auto">
              <a:xfrm>
                <a:off x="2940" y="2719"/>
                <a:ext cx="69" cy="52"/>
              </a:xfrm>
              <a:custGeom>
                <a:avLst/>
                <a:gdLst>
                  <a:gd name="T0" fmla="*/ 0 w 172"/>
                  <a:gd name="T1" fmla="*/ 0 h 151"/>
                  <a:gd name="T2" fmla="*/ 4 w 172"/>
                  <a:gd name="T3" fmla="*/ 0 h 151"/>
                  <a:gd name="T4" fmla="*/ 4 w 172"/>
                  <a:gd name="T5" fmla="*/ 0 h 151"/>
                  <a:gd name="T6" fmla="*/ 2 w 172"/>
                  <a:gd name="T7" fmla="*/ 2 h 151"/>
                  <a:gd name="T8" fmla="*/ 2 w 172"/>
                  <a:gd name="T9" fmla="*/ 2 h 151"/>
                  <a:gd name="T10" fmla="*/ 1 w 172"/>
                  <a:gd name="T11" fmla="*/ 1 h 151"/>
                  <a:gd name="T12" fmla="*/ 0 w 172"/>
                  <a:gd name="T13" fmla="*/ 1 h 151"/>
                  <a:gd name="T14" fmla="*/ 0 w 172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2"/>
                  <a:gd name="T25" fmla="*/ 0 h 151"/>
                  <a:gd name="T26" fmla="*/ 172 w 172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2" h="151">
                    <a:moveTo>
                      <a:pt x="0" y="0"/>
                    </a:moveTo>
                    <a:lnTo>
                      <a:pt x="162" y="3"/>
                    </a:lnTo>
                    <a:lnTo>
                      <a:pt x="172" y="28"/>
                    </a:lnTo>
                    <a:lnTo>
                      <a:pt x="81" y="151"/>
                    </a:lnTo>
                    <a:lnTo>
                      <a:pt x="54" y="129"/>
                    </a:lnTo>
                    <a:lnTo>
                      <a:pt x="31" y="87"/>
                    </a:lnTo>
                    <a:lnTo>
                      <a:pt x="13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34" name="Freeform 294"/>
              <p:cNvSpPr>
                <a:spLocks/>
              </p:cNvSpPr>
              <p:nvPr/>
            </p:nvSpPr>
            <p:spPr bwMode="auto">
              <a:xfrm>
                <a:off x="2978" y="2745"/>
                <a:ext cx="62" cy="54"/>
              </a:xfrm>
              <a:custGeom>
                <a:avLst/>
                <a:gdLst>
                  <a:gd name="T0" fmla="*/ 0 w 154"/>
                  <a:gd name="T1" fmla="*/ 1 h 158"/>
                  <a:gd name="T2" fmla="*/ 3 w 154"/>
                  <a:gd name="T3" fmla="*/ 0 h 158"/>
                  <a:gd name="T4" fmla="*/ 4 w 154"/>
                  <a:gd name="T5" fmla="*/ 0 h 158"/>
                  <a:gd name="T6" fmla="*/ 4 w 154"/>
                  <a:gd name="T7" fmla="*/ 2 h 158"/>
                  <a:gd name="T8" fmla="*/ 3 w 154"/>
                  <a:gd name="T9" fmla="*/ 2 h 158"/>
                  <a:gd name="T10" fmla="*/ 2 w 154"/>
                  <a:gd name="T11" fmla="*/ 2 h 158"/>
                  <a:gd name="T12" fmla="*/ 1 w 154"/>
                  <a:gd name="T13" fmla="*/ 2 h 158"/>
                  <a:gd name="T14" fmla="*/ 0 w 154"/>
                  <a:gd name="T15" fmla="*/ 1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4"/>
                  <a:gd name="T25" fmla="*/ 0 h 158"/>
                  <a:gd name="T26" fmla="*/ 154 w 154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4" h="158">
                    <a:moveTo>
                      <a:pt x="0" y="96"/>
                    </a:moveTo>
                    <a:lnTo>
                      <a:pt x="117" y="0"/>
                    </a:lnTo>
                    <a:lnTo>
                      <a:pt x="142" y="6"/>
                    </a:lnTo>
                    <a:lnTo>
                      <a:pt x="154" y="158"/>
                    </a:lnTo>
                    <a:lnTo>
                      <a:pt x="117" y="153"/>
                    </a:lnTo>
                    <a:lnTo>
                      <a:pt x="81" y="144"/>
                    </a:lnTo>
                    <a:lnTo>
                      <a:pt x="43" y="12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35" name="Freeform 295"/>
              <p:cNvSpPr>
                <a:spLocks/>
              </p:cNvSpPr>
              <p:nvPr/>
            </p:nvSpPr>
            <p:spPr bwMode="auto">
              <a:xfrm>
                <a:off x="3052" y="2743"/>
                <a:ext cx="56" cy="57"/>
              </a:xfrm>
              <a:custGeom>
                <a:avLst/>
                <a:gdLst>
                  <a:gd name="T0" fmla="*/ 0 w 141"/>
                  <a:gd name="T1" fmla="*/ 2 h 164"/>
                  <a:gd name="T2" fmla="*/ 0 w 141"/>
                  <a:gd name="T3" fmla="*/ 0 h 164"/>
                  <a:gd name="T4" fmla="*/ 1 w 141"/>
                  <a:gd name="T5" fmla="*/ 0 h 164"/>
                  <a:gd name="T6" fmla="*/ 4 w 141"/>
                  <a:gd name="T7" fmla="*/ 2 h 164"/>
                  <a:gd name="T8" fmla="*/ 3 w 141"/>
                  <a:gd name="T9" fmla="*/ 2 h 164"/>
                  <a:gd name="T10" fmla="*/ 2 w 141"/>
                  <a:gd name="T11" fmla="*/ 2 h 164"/>
                  <a:gd name="T12" fmla="*/ 1 w 141"/>
                  <a:gd name="T13" fmla="*/ 2 h 164"/>
                  <a:gd name="T14" fmla="*/ 0 w 141"/>
                  <a:gd name="T15" fmla="*/ 2 h 164"/>
                  <a:gd name="T16" fmla="*/ 0 w 141"/>
                  <a:gd name="T17" fmla="*/ 2 h 1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1"/>
                  <a:gd name="T28" fmla="*/ 0 h 164"/>
                  <a:gd name="T29" fmla="*/ 141 w 141"/>
                  <a:gd name="T30" fmla="*/ 164 h 1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1" h="164">
                    <a:moveTo>
                      <a:pt x="0" y="164"/>
                    </a:moveTo>
                    <a:lnTo>
                      <a:pt x="7" y="11"/>
                    </a:lnTo>
                    <a:lnTo>
                      <a:pt x="36" y="0"/>
                    </a:lnTo>
                    <a:lnTo>
                      <a:pt x="141" y="110"/>
                    </a:lnTo>
                    <a:lnTo>
                      <a:pt x="112" y="132"/>
                    </a:lnTo>
                    <a:lnTo>
                      <a:pt x="84" y="144"/>
                    </a:lnTo>
                    <a:lnTo>
                      <a:pt x="49" y="155"/>
                    </a:lnTo>
                    <a:lnTo>
                      <a:pt x="19" y="161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36" name="Freeform 296"/>
              <p:cNvSpPr>
                <a:spLocks/>
              </p:cNvSpPr>
              <p:nvPr/>
            </p:nvSpPr>
            <p:spPr bwMode="auto">
              <a:xfrm>
                <a:off x="3084" y="2646"/>
                <a:ext cx="68" cy="60"/>
              </a:xfrm>
              <a:custGeom>
                <a:avLst/>
                <a:gdLst>
                  <a:gd name="T0" fmla="*/ 2 w 171"/>
                  <a:gd name="T1" fmla="*/ 0 h 172"/>
                  <a:gd name="T2" fmla="*/ 0 w 171"/>
                  <a:gd name="T3" fmla="*/ 2 h 172"/>
                  <a:gd name="T4" fmla="*/ 0 w 171"/>
                  <a:gd name="T5" fmla="*/ 2 h 172"/>
                  <a:gd name="T6" fmla="*/ 4 w 171"/>
                  <a:gd name="T7" fmla="*/ 2 h 172"/>
                  <a:gd name="T8" fmla="*/ 4 w 171"/>
                  <a:gd name="T9" fmla="*/ 2 h 172"/>
                  <a:gd name="T10" fmla="*/ 4 w 171"/>
                  <a:gd name="T11" fmla="*/ 1 h 172"/>
                  <a:gd name="T12" fmla="*/ 4 w 171"/>
                  <a:gd name="T13" fmla="*/ 1 h 172"/>
                  <a:gd name="T14" fmla="*/ 3 w 171"/>
                  <a:gd name="T15" fmla="*/ 0 h 172"/>
                  <a:gd name="T16" fmla="*/ 2 w 171"/>
                  <a:gd name="T17" fmla="*/ 0 h 1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1"/>
                  <a:gd name="T28" fmla="*/ 0 h 172"/>
                  <a:gd name="T29" fmla="*/ 171 w 171"/>
                  <a:gd name="T30" fmla="*/ 172 h 1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1" h="172">
                    <a:moveTo>
                      <a:pt x="103" y="0"/>
                    </a:moveTo>
                    <a:lnTo>
                      <a:pt x="0" y="121"/>
                    </a:lnTo>
                    <a:lnTo>
                      <a:pt x="13" y="163"/>
                    </a:lnTo>
                    <a:lnTo>
                      <a:pt x="171" y="172"/>
                    </a:lnTo>
                    <a:lnTo>
                      <a:pt x="168" y="126"/>
                    </a:lnTo>
                    <a:lnTo>
                      <a:pt x="157" y="84"/>
                    </a:lnTo>
                    <a:lnTo>
                      <a:pt x="142" y="54"/>
                    </a:lnTo>
                    <a:lnTo>
                      <a:pt x="124" y="2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37" name="Freeform 297"/>
              <p:cNvSpPr>
                <a:spLocks/>
              </p:cNvSpPr>
              <p:nvPr/>
            </p:nvSpPr>
            <p:spPr bwMode="auto">
              <a:xfrm>
                <a:off x="3082" y="2718"/>
                <a:ext cx="70" cy="58"/>
              </a:xfrm>
              <a:custGeom>
                <a:avLst/>
                <a:gdLst>
                  <a:gd name="T0" fmla="*/ 2 w 177"/>
                  <a:gd name="T1" fmla="*/ 2 h 168"/>
                  <a:gd name="T2" fmla="*/ 0 w 177"/>
                  <a:gd name="T3" fmla="*/ 1 h 168"/>
                  <a:gd name="T4" fmla="*/ 0 w 177"/>
                  <a:gd name="T5" fmla="*/ 0 h 168"/>
                  <a:gd name="T6" fmla="*/ 4 w 177"/>
                  <a:gd name="T7" fmla="*/ 0 h 168"/>
                  <a:gd name="T8" fmla="*/ 4 w 177"/>
                  <a:gd name="T9" fmla="*/ 0 h 168"/>
                  <a:gd name="T10" fmla="*/ 4 w 177"/>
                  <a:gd name="T11" fmla="*/ 1 h 168"/>
                  <a:gd name="T12" fmla="*/ 3 w 177"/>
                  <a:gd name="T13" fmla="*/ 2 h 168"/>
                  <a:gd name="T14" fmla="*/ 3 w 177"/>
                  <a:gd name="T15" fmla="*/ 2 h 168"/>
                  <a:gd name="T16" fmla="*/ 2 w 177"/>
                  <a:gd name="T17" fmla="*/ 2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"/>
                  <a:gd name="T28" fmla="*/ 0 h 168"/>
                  <a:gd name="T29" fmla="*/ 177 w 177"/>
                  <a:gd name="T30" fmla="*/ 168 h 1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" h="168">
                    <a:moveTo>
                      <a:pt x="90" y="168"/>
                    </a:moveTo>
                    <a:lnTo>
                      <a:pt x="0" y="45"/>
                    </a:lnTo>
                    <a:lnTo>
                      <a:pt x="15" y="12"/>
                    </a:lnTo>
                    <a:lnTo>
                      <a:pt x="177" y="0"/>
                    </a:lnTo>
                    <a:lnTo>
                      <a:pt x="171" y="39"/>
                    </a:lnTo>
                    <a:lnTo>
                      <a:pt x="154" y="89"/>
                    </a:lnTo>
                    <a:lnTo>
                      <a:pt x="130" y="128"/>
                    </a:lnTo>
                    <a:lnTo>
                      <a:pt x="106" y="158"/>
                    </a:lnTo>
                    <a:lnTo>
                      <a:pt x="90" y="168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38" name="Oval 298"/>
              <p:cNvSpPr>
                <a:spLocks noChangeArrowheads="1"/>
              </p:cNvSpPr>
              <p:nvPr/>
            </p:nvSpPr>
            <p:spPr bwMode="auto">
              <a:xfrm>
                <a:off x="1401" y="2605"/>
                <a:ext cx="240" cy="206"/>
              </a:xfrm>
              <a:prstGeom prst="ellipse">
                <a:avLst/>
              </a:prstGeom>
              <a:solidFill>
                <a:srgbClr val="96969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39" name="Oval 299"/>
              <p:cNvSpPr>
                <a:spLocks noChangeArrowheads="1"/>
              </p:cNvSpPr>
              <p:nvPr/>
            </p:nvSpPr>
            <p:spPr bwMode="auto">
              <a:xfrm>
                <a:off x="1477" y="2673"/>
                <a:ext cx="86" cy="7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840" name="Freeform 300"/>
              <p:cNvSpPr>
                <a:spLocks/>
              </p:cNvSpPr>
              <p:nvPr/>
            </p:nvSpPr>
            <p:spPr bwMode="auto">
              <a:xfrm>
                <a:off x="1453" y="2615"/>
                <a:ext cx="63" cy="62"/>
              </a:xfrm>
              <a:custGeom>
                <a:avLst/>
                <a:gdLst>
                  <a:gd name="T0" fmla="*/ 0 w 156"/>
                  <a:gd name="T1" fmla="*/ 1 h 177"/>
                  <a:gd name="T2" fmla="*/ 3 w 156"/>
                  <a:gd name="T3" fmla="*/ 3 h 177"/>
                  <a:gd name="T4" fmla="*/ 4 w 156"/>
                  <a:gd name="T5" fmla="*/ 2 h 177"/>
                  <a:gd name="T6" fmla="*/ 4 w 156"/>
                  <a:gd name="T7" fmla="*/ 0 h 177"/>
                  <a:gd name="T8" fmla="*/ 3 w 156"/>
                  <a:gd name="T9" fmla="*/ 0 h 177"/>
                  <a:gd name="T10" fmla="*/ 2 w 156"/>
                  <a:gd name="T11" fmla="*/ 0 h 177"/>
                  <a:gd name="T12" fmla="*/ 1 w 156"/>
                  <a:gd name="T13" fmla="*/ 1 h 177"/>
                  <a:gd name="T14" fmla="*/ 0 w 156"/>
                  <a:gd name="T15" fmla="*/ 1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"/>
                  <a:gd name="T25" fmla="*/ 0 h 177"/>
                  <a:gd name="T26" fmla="*/ 156 w 156"/>
                  <a:gd name="T27" fmla="*/ 177 h 1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" h="177">
                    <a:moveTo>
                      <a:pt x="0" y="63"/>
                    </a:moveTo>
                    <a:lnTo>
                      <a:pt x="119" y="177"/>
                    </a:lnTo>
                    <a:lnTo>
                      <a:pt x="141" y="168"/>
                    </a:lnTo>
                    <a:lnTo>
                      <a:pt x="156" y="0"/>
                    </a:lnTo>
                    <a:lnTo>
                      <a:pt x="110" y="7"/>
                    </a:lnTo>
                    <a:lnTo>
                      <a:pt x="72" y="21"/>
                    </a:lnTo>
                    <a:lnTo>
                      <a:pt x="35" y="39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41" name="Freeform 301"/>
              <p:cNvSpPr>
                <a:spLocks/>
              </p:cNvSpPr>
              <p:nvPr/>
            </p:nvSpPr>
            <p:spPr bwMode="auto">
              <a:xfrm>
                <a:off x="1526" y="2616"/>
                <a:ext cx="63" cy="61"/>
              </a:xfrm>
              <a:custGeom>
                <a:avLst/>
                <a:gdLst>
                  <a:gd name="T0" fmla="*/ 0 w 159"/>
                  <a:gd name="T1" fmla="*/ 0 h 175"/>
                  <a:gd name="T2" fmla="*/ 0 w 159"/>
                  <a:gd name="T3" fmla="*/ 2 h 175"/>
                  <a:gd name="T4" fmla="*/ 1 w 159"/>
                  <a:gd name="T5" fmla="*/ 2 h 175"/>
                  <a:gd name="T6" fmla="*/ 4 w 159"/>
                  <a:gd name="T7" fmla="*/ 1 h 175"/>
                  <a:gd name="T8" fmla="*/ 3 w 159"/>
                  <a:gd name="T9" fmla="*/ 1 h 175"/>
                  <a:gd name="T10" fmla="*/ 2 w 159"/>
                  <a:gd name="T11" fmla="*/ 0 h 175"/>
                  <a:gd name="T12" fmla="*/ 1 w 159"/>
                  <a:gd name="T13" fmla="*/ 0 h 175"/>
                  <a:gd name="T14" fmla="*/ 0 w 159"/>
                  <a:gd name="T15" fmla="*/ 0 h 1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"/>
                  <a:gd name="T25" fmla="*/ 0 h 175"/>
                  <a:gd name="T26" fmla="*/ 159 w 159"/>
                  <a:gd name="T27" fmla="*/ 175 h 1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" h="175">
                    <a:moveTo>
                      <a:pt x="0" y="0"/>
                    </a:moveTo>
                    <a:lnTo>
                      <a:pt x="11" y="165"/>
                    </a:lnTo>
                    <a:lnTo>
                      <a:pt x="41" y="175"/>
                    </a:lnTo>
                    <a:lnTo>
                      <a:pt x="159" y="63"/>
                    </a:lnTo>
                    <a:lnTo>
                      <a:pt x="131" y="39"/>
                    </a:lnTo>
                    <a:lnTo>
                      <a:pt x="87" y="1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42" name="Freeform 302"/>
              <p:cNvSpPr>
                <a:spLocks/>
              </p:cNvSpPr>
              <p:nvPr/>
            </p:nvSpPr>
            <p:spPr bwMode="auto">
              <a:xfrm>
                <a:off x="1415" y="2646"/>
                <a:ext cx="67" cy="61"/>
              </a:xfrm>
              <a:custGeom>
                <a:avLst/>
                <a:gdLst>
                  <a:gd name="T0" fmla="*/ 2 w 168"/>
                  <a:gd name="T1" fmla="*/ 0 h 174"/>
                  <a:gd name="T2" fmla="*/ 4 w 168"/>
                  <a:gd name="T3" fmla="*/ 2 h 174"/>
                  <a:gd name="T4" fmla="*/ 4 w 168"/>
                  <a:gd name="T5" fmla="*/ 2 h 174"/>
                  <a:gd name="T6" fmla="*/ 0 w 168"/>
                  <a:gd name="T7" fmla="*/ 2 h 174"/>
                  <a:gd name="T8" fmla="*/ 0 w 168"/>
                  <a:gd name="T9" fmla="*/ 2 h 174"/>
                  <a:gd name="T10" fmla="*/ 0 w 168"/>
                  <a:gd name="T11" fmla="*/ 1 h 174"/>
                  <a:gd name="T12" fmla="*/ 1 w 168"/>
                  <a:gd name="T13" fmla="*/ 1 h 174"/>
                  <a:gd name="T14" fmla="*/ 2 w 168"/>
                  <a:gd name="T15" fmla="*/ 0 h 1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8"/>
                  <a:gd name="T25" fmla="*/ 0 h 174"/>
                  <a:gd name="T26" fmla="*/ 168 w 168"/>
                  <a:gd name="T27" fmla="*/ 174 h 1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8" h="174">
                    <a:moveTo>
                      <a:pt x="66" y="0"/>
                    </a:moveTo>
                    <a:lnTo>
                      <a:pt x="168" y="127"/>
                    </a:lnTo>
                    <a:lnTo>
                      <a:pt x="153" y="165"/>
                    </a:lnTo>
                    <a:lnTo>
                      <a:pt x="0" y="174"/>
                    </a:lnTo>
                    <a:lnTo>
                      <a:pt x="0" y="141"/>
                    </a:lnTo>
                    <a:lnTo>
                      <a:pt x="15" y="84"/>
                    </a:lnTo>
                    <a:lnTo>
                      <a:pt x="39" y="4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43" name="Freeform 303"/>
              <p:cNvSpPr>
                <a:spLocks/>
              </p:cNvSpPr>
              <p:nvPr/>
            </p:nvSpPr>
            <p:spPr bwMode="auto">
              <a:xfrm>
                <a:off x="1415" y="2719"/>
                <a:ext cx="69" cy="52"/>
              </a:xfrm>
              <a:custGeom>
                <a:avLst/>
                <a:gdLst>
                  <a:gd name="T0" fmla="*/ 0 w 172"/>
                  <a:gd name="T1" fmla="*/ 0 h 151"/>
                  <a:gd name="T2" fmla="*/ 4 w 172"/>
                  <a:gd name="T3" fmla="*/ 0 h 151"/>
                  <a:gd name="T4" fmla="*/ 4 w 172"/>
                  <a:gd name="T5" fmla="*/ 0 h 151"/>
                  <a:gd name="T6" fmla="*/ 2 w 172"/>
                  <a:gd name="T7" fmla="*/ 2 h 151"/>
                  <a:gd name="T8" fmla="*/ 2 w 172"/>
                  <a:gd name="T9" fmla="*/ 2 h 151"/>
                  <a:gd name="T10" fmla="*/ 1 w 172"/>
                  <a:gd name="T11" fmla="*/ 1 h 151"/>
                  <a:gd name="T12" fmla="*/ 0 w 172"/>
                  <a:gd name="T13" fmla="*/ 1 h 151"/>
                  <a:gd name="T14" fmla="*/ 0 w 172"/>
                  <a:gd name="T15" fmla="*/ 0 h 1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2"/>
                  <a:gd name="T25" fmla="*/ 0 h 151"/>
                  <a:gd name="T26" fmla="*/ 172 w 172"/>
                  <a:gd name="T27" fmla="*/ 151 h 1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2" h="151">
                    <a:moveTo>
                      <a:pt x="0" y="0"/>
                    </a:moveTo>
                    <a:lnTo>
                      <a:pt x="162" y="3"/>
                    </a:lnTo>
                    <a:lnTo>
                      <a:pt x="172" y="28"/>
                    </a:lnTo>
                    <a:lnTo>
                      <a:pt x="81" y="151"/>
                    </a:lnTo>
                    <a:lnTo>
                      <a:pt x="54" y="129"/>
                    </a:lnTo>
                    <a:lnTo>
                      <a:pt x="31" y="87"/>
                    </a:lnTo>
                    <a:lnTo>
                      <a:pt x="13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44" name="Freeform 304"/>
              <p:cNvSpPr>
                <a:spLocks/>
              </p:cNvSpPr>
              <p:nvPr/>
            </p:nvSpPr>
            <p:spPr bwMode="auto">
              <a:xfrm>
                <a:off x="1453" y="2745"/>
                <a:ext cx="61" cy="54"/>
              </a:xfrm>
              <a:custGeom>
                <a:avLst/>
                <a:gdLst>
                  <a:gd name="T0" fmla="*/ 0 w 154"/>
                  <a:gd name="T1" fmla="*/ 1 h 158"/>
                  <a:gd name="T2" fmla="*/ 3 w 154"/>
                  <a:gd name="T3" fmla="*/ 0 h 158"/>
                  <a:gd name="T4" fmla="*/ 4 w 154"/>
                  <a:gd name="T5" fmla="*/ 0 h 158"/>
                  <a:gd name="T6" fmla="*/ 4 w 154"/>
                  <a:gd name="T7" fmla="*/ 2 h 158"/>
                  <a:gd name="T8" fmla="*/ 3 w 154"/>
                  <a:gd name="T9" fmla="*/ 2 h 158"/>
                  <a:gd name="T10" fmla="*/ 2 w 154"/>
                  <a:gd name="T11" fmla="*/ 2 h 158"/>
                  <a:gd name="T12" fmla="*/ 1 w 154"/>
                  <a:gd name="T13" fmla="*/ 2 h 158"/>
                  <a:gd name="T14" fmla="*/ 0 w 154"/>
                  <a:gd name="T15" fmla="*/ 1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4"/>
                  <a:gd name="T25" fmla="*/ 0 h 158"/>
                  <a:gd name="T26" fmla="*/ 154 w 154"/>
                  <a:gd name="T27" fmla="*/ 158 h 1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4" h="158">
                    <a:moveTo>
                      <a:pt x="0" y="96"/>
                    </a:moveTo>
                    <a:lnTo>
                      <a:pt x="117" y="0"/>
                    </a:lnTo>
                    <a:lnTo>
                      <a:pt x="142" y="6"/>
                    </a:lnTo>
                    <a:lnTo>
                      <a:pt x="154" y="158"/>
                    </a:lnTo>
                    <a:lnTo>
                      <a:pt x="117" y="153"/>
                    </a:lnTo>
                    <a:lnTo>
                      <a:pt x="81" y="144"/>
                    </a:lnTo>
                    <a:lnTo>
                      <a:pt x="43" y="12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45" name="Freeform 305"/>
              <p:cNvSpPr>
                <a:spLocks/>
              </p:cNvSpPr>
              <p:nvPr/>
            </p:nvSpPr>
            <p:spPr bwMode="auto">
              <a:xfrm>
                <a:off x="1526" y="2743"/>
                <a:ext cx="56" cy="57"/>
              </a:xfrm>
              <a:custGeom>
                <a:avLst/>
                <a:gdLst>
                  <a:gd name="T0" fmla="*/ 0 w 141"/>
                  <a:gd name="T1" fmla="*/ 2 h 164"/>
                  <a:gd name="T2" fmla="*/ 0 w 141"/>
                  <a:gd name="T3" fmla="*/ 0 h 164"/>
                  <a:gd name="T4" fmla="*/ 1 w 141"/>
                  <a:gd name="T5" fmla="*/ 0 h 164"/>
                  <a:gd name="T6" fmla="*/ 4 w 141"/>
                  <a:gd name="T7" fmla="*/ 2 h 164"/>
                  <a:gd name="T8" fmla="*/ 3 w 141"/>
                  <a:gd name="T9" fmla="*/ 2 h 164"/>
                  <a:gd name="T10" fmla="*/ 2 w 141"/>
                  <a:gd name="T11" fmla="*/ 2 h 164"/>
                  <a:gd name="T12" fmla="*/ 1 w 141"/>
                  <a:gd name="T13" fmla="*/ 2 h 164"/>
                  <a:gd name="T14" fmla="*/ 0 w 141"/>
                  <a:gd name="T15" fmla="*/ 2 h 164"/>
                  <a:gd name="T16" fmla="*/ 0 w 141"/>
                  <a:gd name="T17" fmla="*/ 2 h 1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1"/>
                  <a:gd name="T28" fmla="*/ 0 h 164"/>
                  <a:gd name="T29" fmla="*/ 141 w 141"/>
                  <a:gd name="T30" fmla="*/ 164 h 1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1" h="164">
                    <a:moveTo>
                      <a:pt x="0" y="164"/>
                    </a:moveTo>
                    <a:lnTo>
                      <a:pt x="7" y="11"/>
                    </a:lnTo>
                    <a:lnTo>
                      <a:pt x="36" y="0"/>
                    </a:lnTo>
                    <a:lnTo>
                      <a:pt x="141" y="110"/>
                    </a:lnTo>
                    <a:lnTo>
                      <a:pt x="112" y="132"/>
                    </a:lnTo>
                    <a:lnTo>
                      <a:pt x="84" y="144"/>
                    </a:lnTo>
                    <a:lnTo>
                      <a:pt x="49" y="155"/>
                    </a:lnTo>
                    <a:lnTo>
                      <a:pt x="19" y="161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46" name="Freeform 306"/>
              <p:cNvSpPr>
                <a:spLocks/>
              </p:cNvSpPr>
              <p:nvPr/>
            </p:nvSpPr>
            <p:spPr bwMode="auto">
              <a:xfrm>
                <a:off x="1558" y="2646"/>
                <a:ext cx="68" cy="60"/>
              </a:xfrm>
              <a:custGeom>
                <a:avLst/>
                <a:gdLst>
                  <a:gd name="T0" fmla="*/ 2 w 171"/>
                  <a:gd name="T1" fmla="*/ 0 h 172"/>
                  <a:gd name="T2" fmla="*/ 0 w 171"/>
                  <a:gd name="T3" fmla="*/ 2 h 172"/>
                  <a:gd name="T4" fmla="*/ 0 w 171"/>
                  <a:gd name="T5" fmla="*/ 2 h 172"/>
                  <a:gd name="T6" fmla="*/ 4 w 171"/>
                  <a:gd name="T7" fmla="*/ 2 h 172"/>
                  <a:gd name="T8" fmla="*/ 4 w 171"/>
                  <a:gd name="T9" fmla="*/ 2 h 172"/>
                  <a:gd name="T10" fmla="*/ 4 w 171"/>
                  <a:gd name="T11" fmla="*/ 1 h 172"/>
                  <a:gd name="T12" fmla="*/ 4 w 171"/>
                  <a:gd name="T13" fmla="*/ 1 h 172"/>
                  <a:gd name="T14" fmla="*/ 3 w 171"/>
                  <a:gd name="T15" fmla="*/ 0 h 172"/>
                  <a:gd name="T16" fmla="*/ 2 w 171"/>
                  <a:gd name="T17" fmla="*/ 0 h 1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1"/>
                  <a:gd name="T28" fmla="*/ 0 h 172"/>
                  <a:gd name="T29" fmla="*/ 171 w 171"/>
                  <a:gd name="T30" fmla="*/ 172 h 1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1" h="172">
                    <a:moveTo>
                      <a:pt x="103" y="0"/>
                    </a:moveTo>
                    <a:lnTo>
                      <a:pt x="0" y="121"/>
                    </a:lnTo>
                    <a:lnTo>
                      <a:pt x="13" y="163"/>
                    </a:lnTo>
                    <a:lnTo>
                      <a:pt x="171" y="172"/>
                    </a:lnTo>
                    <a:lnTo>
                      <a:pt x="168" y="126"/>
                    </a:lnTo>
                    <a:lnTo>
                      <a:pt x="157" y="84"/>
                    </a:lnTo>
                    <a:lnTo>
                      <a:pt x="142" y="54"/>
                    </a:lnTo>
                    <a:lnTo>
                      <a:pt x="124" y="2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33847" name="Freeform 307"/>
              <p:cNvSpPr>
                <a:spLocks/>
              </p:cNvSpPr>
              <p:nvPr/>
            </p:nvSpPr>
            <p:spPr bwMode="auto">
              <a:xfrm>
                <a:off x="1556" y="2718"/>
                <a:ext cx="70" cy="58"/>
              </a:xfrm>
              <a:custGeom>
                <a:avLst/>
                <a:gdLst>
                  <a:gd name="T0" fmla="*/ 2 w 177"/>
                  <a:gd name="T1" fmla="*/ 2 h 168"/>
                  <a:gd name="T2" fmla="*/ 0 w 177"/>
                  <a:gd name="T3" fmla="*/ 1 h 168"/>
                  <a:gd name="T4" fmla="*/ 0 w 177"/>
                  <a:gd name="T5" fmla="*/ 0 h 168"/>
                  <a:gd name="T6" fmla="*/ 4 w 177"/>
                  <a:gd name="T7" fmla="*/ 0 h 168"/>
                  <a:gd name="T8" fmla="*/ 4 w 177"/>
                  <a:gd name="T9" fmla="*/ 0 h 168"/>
                  <a:gd name="T10" fmla="*/ 4 w 177"/>
                  <a:gd name="T11" fmla="*/ 1 h 168"/>
                  <a:gd name="T12" fmla="*/ 3 w 177"/>
                  <a:gd name="T13" fmla="*/ 2 h 168"/>
                  <a:gd name="T14" fmla="*/ 3 w 177"/>
                  <a:gd name="T15" fmla="*/ 2 h 168"/>
                  <a:gd name="T16" fmla="*/ 2 w 177"/>
                  <a:gd name="T17" fmla="*/ 2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"/>
                  <a:gd name="T28" fmla="*/ 0 h 168"/>
                  <a:gd name="T29" fmla="*/ 177 w 177"/>
                  <a:gd name="T30" fmla="*/ 168 h 1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" h="168">
                    <a:moveTo>
                      <a:pt x="90" y="168"/>
                    </a:moveTo>
                    <a:lnTo>
                      <a:pt x="0" y="45"/>
                    </a:lnTo>
                    <a:lnTo>
                      <a:pt x="15" y="12"/>
                    </a:lnTo>
                    <a:lnTo>
                      <a:pt x="177" y="0"/>
                    </a:lnTo>
                    <a:lnTo>
                      <a:pt x="171" y="39"/>
                    </a:lnTo>
                    <a:lnTo>
                      <a:pt x="154" y="89"/>
                    </a:lnTo>
                    <a:lnTo>
                      <a:pt x="130" y="128"/>
                    </a:lnTo>
                    <a:lnTo>
                      <a:pt x="106" y="158"/>
                    </a:lnTo>
                    <a:lnTo>
                      <a:pt x="90" y="168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de-DE"/>
              </a:p>
            </p:txBody>
          </p:sp>
          <p:grpSp>
            <p:nvGrpSpPr>
              <p:cNvPr id="33848" name="Group 308"/>
              <p:cNvGrpSpPr>
                <a:grpSpLocks/>
              </p:cNvGrpSpPr>
              <p:nvPr/>
            </p:nvGrpSpPr>
            <p:grpSpPr bwMode="auto">
              <a:xfrm>
                <a:off x="2721" y="2652"/>
                <a:ext cx="226" cy="131"/>
                <a:chOff x="3477" y="2984"/>
                <a:chExt cx="444" cy="305"/>
              </a:xfrm>
            </p:grpSpPr>
            <p:sp>
              <p:nvSpPr>
                <p:cNvPr id="282" name="Rectangle 309"/>
                <p:cNvSpPr>
                  <a:spLocks noChangeArrowheads="1"/>
                </p:cNvSpPr>
                <p:nvPr/>
              </p:nvSpPr>
              <p:spPr bwMode="auto">
                <a:xfrm>
                  <a:off x="3491" y="2984"/>
                  <a:ext cx="435" cy="31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cs typeface="+mn-cs"/>
                  </a:endParaRPr>
                </a:p>
              </p:txBody>
            </p:sp>
            <p:sp>
              <p:nvSpPr>
                <p:cNvPr id="33858" name="Rectangle 310"/>
                <p:cNvSpPr>
                  <a:spLocks noChangeArrowheads="1"/>
                </p:cNvSpPr>
                <p:nvPr/>
              </p:nvSpPr>
              <p:spPr bwMode="auto">
                <a:xfrm>
                  <a:off x="3505" y="2986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859" name="Rectangle 311"/>
                <p:cNvSpPr>
                  <a:spLocks noChangeArrowheads="1"/>
                </p:cNvSpPr>
                <p:nvPr/>
              </p:nvSpPr>
              <p:spPr bwMode="auto">
                <a:xfrm>
                  <a:off x="3503" y="3259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860" name="Rectangle 312"/>
                <p:cNvSpPr>
                  <a:spLocks noChangeArrowheads="1"/>
                </p:cNvSpPr>
                <p:nvPr/>
              </p:nvSpPr>
              <p:spPr bwMode="auto">
                <a:xfrm>
                  <a:off x="3507" y="3031"/>
                  <a:ext cx="380" cy="4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861" name="Rectangle 313"/>
                <p:cNvSpPr>
                  <a:spLocks noChangeArrowheads="1"/>
                </p:cNvSpPr>
                <p:nvPr/>
              </p:nvSpPr>
              <p:spPr bwMode="auto">
                <a:xfrm>
                  <a:off x="3503" y="3200"/>
                  <a:ext cx="380" cy="41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862" name="Rectangle 314"/>
                <p:cNvSpPr>
                  <a:spLocks noChangeArrowheads="1"/>
                </p:cNvSpPr>
                <p:nvPr/>
              </p:nvSpPr>
              <p:spPr bwMode="auto">
                <a:xfrm>
                  <a:off x="3507" y="3085"/>
                  <a:ext cx="380" cy="8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33849" name="AutoShape 315"/>
              <p:cNvSpPr>
                <a:spLocks noChangeArrowheads="1"/>
              </p:cNvSpPr>
              <p:nvPr/>
            </p:nvSpPr>
            <p:spPr bwMode="auto">
              <a:xfrm flipH="1" flipV="1">
                <a:off x="2678" y="2653"/>
                <a:ext cx="37" cy="128"/>
              </a:xfrm>
              <a:prstGeom prst="flowChartDelay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3850" name="Group 316"/>
              <p:cNvGrpSpPr>
                <a:grpSpLocks/>
              </p:cNvGrpSpPr>
              <p:nvPr/>
            </p:nvGrpSpPr>
            <p:grpSpPr bwMode="auto">
              <a:xfrm>
                <a:off x="2954" y="2637"/>
                <a:ext cx="129" cy="159"/>
                <a:chOff x="3477" y="2984"/>
                <a:chExt cx="444" cy="305"/>
              </a:xfrm>
            </p:grpSpPr>
            <p:sp>
              <p:nvSpPr>
                <p:cNvPr id="276" name="Rectangle 317"/>
                <p:cNvSpPr>
                  <a:spLocks noChangeArrowheads="1"/>
                </p:cNvSpPr>
                <p:nvPr/>
              </p:nvSpPr>
              <p:spPr bwMode="auto">
                <a:xfrm>
                  <a:off x="3489" y="2991"/>
                  <a:ext cx="431" cy="30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GB">
                    <a:latin typeface="+mn-lt"/>
                    <a:cs typeface="+mn-cs"/>
                  </a:endParaRPr>
                </a:p>
              </p:txBody>
            </p:sp>
            <p:sp>
              <p:nvSpPr>
                <p:cNvPr id="33852" name="Rectangle 318"/>
                <p:cNvSpPr>
                  <a:spLocks noChangeArrowheads="1"/>
                </p:cNvSpPr>
                <p:nvPr/>
              </p:nvSpPr>
              <p:spPr bwMode="auto">
                <a:xfrm>
                  <a:off x="3505" y="2986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853" name="Rectangle 319"/>
                <p:cNvSpPr>
                  <a:spLocks noChangeArrowheads="1"/>
                </p:cNvSpPr>
                <p:nvPr/>
              </p:nvSpPr>
              <p:spPr bwMode="auto">
                <a:xfrm>
                  <a:off x="3503" y="3259"/>
                  <a:ext cx="380" cy="2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854" name="Rectangle 320"/>
                <p:cNvSpPr>
                  <a:spLocks noChangeArrowheads="1"/>
                </p:cNvSpPr>
                <p:nvPr/>
              </p:nvSpPr>
              <p:spPr bwMode="auto">
                <a:xfrm>
                  <a:off x="3507" y="3031"/>
                  <a:ext cx="380" cy="4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855" name="Rectangle 321"/>
                <p:cNvSpPr>
                  <a:spLocks noChangeArrowheads="1"/>
                </p:cNvSpPr>
                <p:nvPr/>
              </p:nvSpPr>
              <p:spPr bwMode="auto">
                <a:xfrm>
                  <a:off x="3503" y="3200"/>
                  <a:ext cx="380" cy="41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856" name="Rectangle 322"/>
                <p:cNvSpPr>
                  <a:spLocks noChangeArrowheads="1"/>
                </p:cNvSpPr>
                <p:nvPr/>
              </p:nvSpPr>
              <p:spPr bwMode="auto">
                <a:xfrm>
                  <a:off x="3507" y="3085"/>
                  <a:ext cx="380" cy="8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B052AA-5842-406D-8BAA-DDA96FD066AC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40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1982BB3-CC71-48C2-BE1A-F4BFD7602ADE}" type="slidenum">
              <a:rPr lang="en-US" sz="800"/>
              <a:pPr algn="r"/>
              <a:t>2</a:t>
            </a:fld>
            <a:endParaRPr lang="en-US" sz="800"/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560388" y="3398838"/>
            <a:ext cx="878522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Provide stable mass flow for the raw mill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Optimal energy utilisation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Maximum availability &amp; reliability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Achieve the right mix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Chemical targets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Homogeneity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Buffer storage after reclaiming</a:t>
            </a:r>
          </a:p>
        </p:txBody>
      </p:sp>
      <p:sp>
        <p:nvSpPr>
          <p:cNvPr id="17411" name="Title 3"/>
          <p:cNvSpPr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Process Integration</a:t>
            </a:r>
          </a:p>
        </p:txBody>
      </p:sp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849313" y="1196975"/>
            <a:ext cx="8135937" cy="2111375"/>
            <a:chOff x="1712912" y="957712"/>
            <a:chExt cx="8136631" cy="2111248"/>
          </a:xfrm>
        </p:grpSpPr>
        <p:pic>
          <p:nvPicPr>
            <p:cNvPr id="17413" name="Content Placeholder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12" y="957712"/>
              <a:ext cx="8136631" cy="196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4" name="Rectangle 9"/>
            <p:cNvSpPr>
              <a:spLocks noChangeArrowheads="1"/>
            </p:cNvSpPr>
            <p:nvPr/>
          </p:nvSpPr>
          <p:spPr bwMode="auto">
            <a:xfrm>
              <a:off x="5025008" y="1412776"/>
              <a:ext cx="1008112" cy="1656184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GB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2690B5-E9DC-4DED-B7F5-69A268FBD10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>
              <a:defRPr/>
            </a:pPr>
            <a:fld id="{70DA21C7-927C-4805-BF76-CD4E7540AEFF}" type="slidenum">
              <a:rPr lang="en-US" sz="800">
                <a:latin typeface="+mn-lt"/>
              </a:rPr>
              <a:pPr algn="r">
                <a:defRPr/>
              </a:pPr>
              <a:t>3</a:t>
            </a:fld>
            <a:endParaRPr lang="en-US" sz="800">
              <a:latin typeface="+mn-lt"/>
            </a:endParaRPr>
          </a:p>
        </p:txBody>
      </p:sp>
      <p:sp>
        <p:nvSpPr>
          <p:cNvPr id="18434" name="Content Placeholder 3"/>
          <p:cNvSpPr>
            <a:spLocks/>
          </p:cNvSpPr>
          <p:nvPr/>
        </p:nvSpPr>
        <p:spPr bwMode="auto">
          <a:xfrm>
            <a:off x="560388" y="12811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Feed bin problems are a major cause for mill problems (damages, low production rate, gearbox failures)!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Segregation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Erratic flow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Blockages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A process chain is only as strong as its weakest link</a:t>
            </a:r>
          </a:p>
        </p:txBody>
      </p:sp>
      <p:sp>
        <p:nvSpPr>
          <p:cNvPr id="18435" name="Title 4"/>
          <p:cNvSpPr>
            <a:spLocks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Importance of Feed Bins &amp; Dosing</a:t>
            </a:r>
          </a:p>
        </p:txBody>
      </p:sp>
      <p:pic>
        <p:nvPicPr>
          <p:cNvPr id="18436" name="Picture 3" descr="D:\Users\alindau\Pictures\Picture Collection\Bins\DO_hammering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3500" y="2522538"/>
            <a:ext cx="2376488" cy="2689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B1B657E-B3D3-4A99-8485-18B2C1B5766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945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08BEE519-D980-4310-B693-18265FE0F220}" type="slidenum">
              <a:rPr lang="en-US" sz="800"/>
              <a:pPr algn="r"/>
              <a:t>4</a:t>
            </a:fld>
            <a:endParaRPr lang="en-US" sz="800"/>
          </a:p>
        </p:txBody>
      </p:sp>
      <p:sp>
        <p:nvSpPr>
          <p:cNvPr id="19458" name="Title 5"/>
          <p:cNvSpPr>
            <a:spLocks/>
          </p:cNvSpPr>
          <p:nvPr/>
        </p:nvSpPr>
        <p:spPr bwMode="auto">
          <a:xfrm>
            <a:off x="560388" y="1944688"/>
            <a:ext cx="87852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GB" sz="3400" b="1"/>
              <a:t>Feed Bins</a:t>
            </a:r>
          </a:p>
        </p:txBody>
      </p:sp>
      <p:sp>
        <p:nvSpPr>
          <p:cNvPr id="19459" name="Subtitle 2"/>
          <p:cNvSpPr>
            <a:spLocks/>
          </p:cNvSpPr>
          <p:nvPr/>
        </p:nvSpPr>
        <p:spPr bwMode="auto">
          <a:xfrm>
            <a:off x="544513" y="620713"/>
            <a:ext cx="66246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200"/>
              </a:spcBef>
              <a:buClr>
                <a:schemeClr val="accent1"/>
              </a:buClr>
              <a:buFont typeface="Arial" charset="0"/>
              <a:buNone/>
            </a:pPr>
            <a:r>
              <a:rPr lang="en-US"/>
              <a:t>Feed Bins &amp; Dosing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488F30-2A20-4782-AA8F-C6152BA8726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48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EEB981D-BF15-4C19-90D0-6A40B97968F3}" type="slidenum">
              <a:rPr lang="en-US" sz="800"/>
              <a:pPr algn="r"/>
              <a:t>5</a:t>
            </a:fld>
            <a:endParaRPr lang="en-US" sz="800"/>
          </a:p>
        </p:txBody>
      </p:sp>
      <p:sp>
        <p:nvSpPr>
          <p:cNvPr id="7" name="Content Placeholder 6"/>
          <p:cNvSpPr>
            <a:spLocks/>
          </p:cNvSpPr>
          <p:nvPr/>
        </p:nvSpPr>
        <p:spPr bwMode="auto">
          <a:xfrm>
            <a:off x="560388" y="12684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Various problems are a result of bad feed bin design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Incomplete emptying and reduced bin live capacity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Inconsistent material reclaim rate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Varying product quality and loss of production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Need for dangerous manual cleaning action</a:t>
            </a:r>
          </a:p>
        </p:txBody>
      </p:sp>
      <p:sp>
        <p:nvSpPr>
          <p:cNvPr id="20483" name="Title 5"/>
          <p:cNvSpPr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Wrong Feed Bin Design</a:t>
            </a:r>
          </a:p>
        </p:txBody>
      </p:sp>
      <p:pic>
        <p:nvPicPr>
          <p:cNvPr id="8" name="Picture 4" descr="archani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284538"/>
            <a:ext cx="1908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rathani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7100" y="3270250"/>
            <a:ext cx="1816100" cy="29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D6B1FE-EF92-4689-95CA-44F99584429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150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5AAB3FB1-AE31-4A9A-8AF4-76F997850856}" type="slidenum">
              <a:rPr lang="en-US" sz="800"/>
              <a:pPr algn="r"/>
              <a:t>6</a:t>
            </a:fld>
            <a:endParaRPr lang="en-US" sz="800"/>
          </a:p>
        </p:txBody>
      </p:sp>
      <p:sp>
        <p:nvSpPr>
          <p:cNvPr id="4" name="Content Placeholder 3"/>
          <p:cNvSpPr>
            <a:spLocks/>
          </p:cNvSpPr>
          <p:nvPr/>
        </p:nvSpPr>
        <p:spPr bwMode="auto">
          <a:xfrm>
            <a:off x="560388" y="13239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Always design feed bins for mass flow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To achieve this, a feed bin has to be designed according to the material properties, which depend on: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Particle size distribution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Moisture content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Chemical composition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Particle shape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Temperature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and other parameters…</a:t>
            </a:r>
          </a:p>
        </p:txBody>
      </p:sp>
      <p:sp>
        <p:nvSpPr>
          <p:cNvPr id="21507" name="Title 4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Correct Feed Bin Design</a:t>
            </a:r>
          </a:p>
        </p:txBody>
      </p:sp>
      <p:grpSp>
        <p:nvGrpSpPr>
          <p:cNvPr id="21508" name="Group 11"/>
          <p:cNvGrpSpPr>
            <a:grpSpLocks/>
          </p:cNvGrpSpPr>
          <p:nvPr/>
        </p:nvGrpSpPr>
        <p:grpSpPr bwMode="auto">
          <a:xfrm>
            <a:off x="6248400" y="2689225"/>
            <a:ext cx="3063875" cy="3094038"/>
            <a:chOff x="4880992" y="3212976"/>
            <a:chExt cx="3063627" cy="3094312"/>
          </a:xfrm>
        </p:grpSpPr>
        <p:grpSp>
          <p:nvGrpSpPr>
            <p:cNvPr id="21509" name="Group 9"/>
            <p:cNvGrpSpPr>
              <a:grpSpLocks/>
            </p:cNvGrpSpPr>
            <p:nvPr/>
          </p:nvGrpSpPr>
          <p:grpSpPr bwMode="auto">
            <a:xfrm>
              <a:off x="4880992" y="3212976"/>
              <a:ext cx="3063627" cy="3094312"/>
              <a:chOff x="4880992" y="3212976"/>
              <a:chExt cx="3063627" cy="3094312"/>
            </a:xfrm>
          </p:grpSpPr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4880992" y="5583324"/>
                <a:ext cx="1622294" cy="723964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ts val="576"/>
                  </a:spcBef>
                  <a:spcAft>
                    <a:spcPts val="864"/>
                  </a:spcAft>
                  <a:buClr>
                    <a:srgbClr val="FF0000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273050" algn="l" defTabSz="914400" rtl="0" eaLnBrk="1" latinLnBrk="0" hangingPunct="1">
                  <a:spcBef>
                    <a:spcPts val="0"/>
                  </a:spcBef>
                  <a:buClr>
                    <a:srgbClr val="FF0000"/>
                  </a:buClr>
                  <a:buSzPct val="60000"/>
                  <a:buFont typeface="Webdings" pitchFamily="18" charset="2"/>
                  <a:buChar char="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5350" indent="-179388" algn="l" defTabSz="914400" rtl="0" eaLnBrk="1" latinLnBrk="0" hangingPunct="1">
                  <a:spcBef>
                    <a:spcPts val="720"/>
                  </a:spcBef>
                  <a:buClr>
                    <a:srgbClr val="FF0000"/>
                  </a:buClr>
                  <a:buFont typeface="Arial" pitchFamily="34" charset="0"/>
                  <a:buChar char="-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58888" indent="-184150" algn="l" defTabSz="914400" rtl="0" eaLnBrk="1" latinLnBrk="0" hangingPunct="1">
                  <a:spcBef>
                    <a:spcPts val="0"/>
                  </a:spcBef>
                  <a:buClr>
                    <a:srgbClr val="FF0000"/>
                  </a:buClr>
                  <a:buFont typeface="Arial" pitchFamily="34" charset="0"/>
                  <a:buChar char="-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74625" algn="l" defTabSz="914400" rtl="0" eaLnBrk="1" latinLnBrk="0" hangingPunct="1">
                  <a:spcBef>
                    <a:spcPts val="0"/>
                  </a:spcBef>
                  <a:buClr>
                    <a:srgbClr val="FF0000"/>
                  </a:buClr>
                  <a:buFont typeface="Arial" pitchFamily="34" charset="0"/>
                  <a:buChar char="-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buFont typeface="Arial" pitchFamily="34" charset="0"/>
                  <a:buNone/>
                  <a:defRPr/>
                </a:pPr>
                <a:r>
                  <a:rPr lang="en-US" sz="1800" dirty="0" smtClean="0">
                    <a:solidFill>
                      <a:sysClr val="windowText" lastClr="000000"/>
                    </a:solidFill>
                  </a:rPr>
                  <a:t>Funnel flow</a:t>
                </a:r>
              </a:p>
              <a:p>
                <a:pPr algn="ctr" fontAlgn="auto">
                  <a:buFont typeface="Times" pitchFamily="-96" charset="0"/>
                  <a:buNone/>
                  <a:defRPr/>
                </a:pP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1512" name="Picture 4" descr="mfkfani1">
                <a:hlinkClick r:id="rId2"/>
              </p:cNvPr>
              <p:cNvPicPr>
                <a:picLocks noChangeAspect="1" noChangeArrowheads="1" noCrop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321152" y="3212976"/>
                <a:ext cx="1623466" cy="2370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13" name="Picture 5" descr="mfkfani2"/>
              <p:cNvPicPr>
                <a:picLocks noChangeAspect="1" noChangeArrowheads="1" noCrop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880992" y="3212976"/>
                <a:ext cx="1623084" cy="2370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6503286" y="5583324"/>
                <a:ext cx="1441333" cy="361982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265113" indent="-265113" algn="l" defTabSz="914400" rtl="0" eaLnBrk="1" latinLnBrk="0" hangingPunct="1">
                  <a:spcBef>
                    <a:spcPts val="576"/>
                  </a:spcBef>
                  <a:spcAft>
                    <a:spcPts val="864"/>
                  </a:spcAft>
                  <a:buClr>
                    <a:srgbClr val="FF0000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273050" algn="l" defTabSz="914400" rtl="0" eaLnBrk="1" latinLnBrk="0" hangingPunct="1">
                  <a:spcBef>
                    <a:spcPts val="0"/>
                  </a:spcBef>
                  <a:buClr>
                    <a:srgbClr val="FF0000"/>
                  </a:buClr>
                  <a:buSzPct val="60000"/>
                  <a:buFont typeface="Webdings" pitchFamily="18" charset="2"/>
                  <a:buChar char="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5350" indent="-179388" algn="l" defTabSz="914400" rtl="0" eaLnBrk="1" latinLnBrk="0" hangingPunct="1">
                  <a:spcBef>
                    <a:spcPts val="720"/>
                  </a:spcBef>
                  <a:buClr>
                    <a:srgbClr val="FF0000"/>
                  </a:buClr>
                  <a:buFont typeface="Arial" pitchFamily="34" charset="0"/>
                  <a:buChar char="-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58888" indent="-184150" algn="l" defTabSz="914400" rtl="0" eaLnBrk="1" latinLnBrk="0" hangingPunct="1">
                  <a:spcBef>
                    <a:spcPts val="0"/>
                  </a:spcBef>
                  <a:buClr>
                    <a:srgbClr val="FF0000"/>
                  </a:buClr>
                  <a:buFont typeface="Arial" pitchFamily="34" charset="0"/>
                  <a:buChar char="-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74625" algn="l" defTabSz="914400" rtl="0" eaLnBrk="1" latinLnBrk="0" hangingPunct="1">
                  <a:spcBef>
                    <a:spcPts val="0"/>
                  </a:spcBef>
                  <a:buClr>
                    <a:srgbClr val="FF0000"/>
                  </a:buClr>
                  <a:buFont typeface="Arial" pitchFamily="34" charset="0"/>
                  <a:buChar char="-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buFont typeface="Arial" pitchFamily="34" charset="0"/>
                  <a:buNone/>
                  <a:defRPr/>
                </a:pPr>
                <a:r>
                  <a:rPr lang="en-US" sz="1800" dirty="0" smtClean="0">
                    <a:solidFill>
                      <a:sysClr val="windowText" lastClr="000000"/>
                    </a:solidFill>
                  </a:rPr>
                  <a:t>Mass flow</a:t>
                </a:r>
              </a:p>
              <a:p>
                <a:pPr fontAlgn="auto">
                  <a:buFont typeface="Times" pitchFamily="-96" charset="0"/>
                  <a:buNone/>
                  <a:defRPr/>
                </a:pP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510" name="TextBox 10"/>
            <p:cNvSpPr txBox="1">
              <a:spLocks noChangeArrowheads="1"/>
            </p:cNvSpPr>
            <p:nvPr/>
          </p:nvSpPr>
          <p:spPr bwMode="auto">
            <a:xfrm>
              <a:off x="5087350" y="3284420"/>
              <a:ext cx="1200053" cy="1921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200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6CF79-F279-4D2D-B092-3CD7377C6622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252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163FD6E-7DF0-47DB-8B35-1BB2489274C0}" type="slidenum">
              <a:rPr lang="en-US" sz="800"/>
              <a:pPr algn="r"/>
              <a:t>7</a:t>
            </a:fld>
            <a:endParaRPr lang="en-US" sz="800"/>
          </a:p>
        </p:txBody>
      </p:sp>
      <p:sp>
        <p:nvSpPr>
          <p:cNvPr id="4" name="Content Placeholder 3"/>
          <p:cNvSpPr>
            <a:spLocks/>
          </p:cNvSpPr>
          <p:nvPr/>
        </p:nvSpPr>
        <p:spPr bwMode="auto">
          <a:xfrm>
            <a:off x="560388" y="12811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The main properties for feed bin design are: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Abrasiveness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Flowability</a:t>
            </a:r>
          </a:p>
          <a:p>
            <a:pPr marL="820738" lvl="2" indent="-284163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1600"/>
              <a:t>Determined by shear tests</a:t>
            </a:r>
          </a:p>
          <a:p>
            <a:pPr marL="820738" lvl="2" indent="-284163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1600"/>
              <a:t>Flowability generally decreases with increasing fines and moisture</a:t>
            </a:r>
          </a:p>
        </p:txBody>
      </p:sp>
      <p:sp>
        <p:nvSpPr>
          <p:cNvPr id="22531" name="Title 4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Correct Feed Bin Design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7975" y="3702050"/>
            <a:ext cx="22891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A6BA00-7802-4144-80BA-BD20DDEFB2C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355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11EF6A3-D68A-462F-999A-4A8DDABCD250}" type="slidenum">
              <a:rPr lang="en-US" sz="800"/>
              <a:pPr algn="r"/>
              <a:t>8</a:t>
            </a:fld>
            <a:endParaRPr lang="en-US" sz="800"/>
          </a:p>
        </p:txBody>
      </p:sp>
      <p:sp>
        <p:nvSpPr>
          <p:cNvPr id="4" name="Content Placeholder 3"/>
          <p:cNvSpPr>
            <a:spLocks/>
          </p:cNvSpPr>
          <p:nvPr/>
        </p:nvSpPr>
        <p:spPr bwMode="auto">
          <a:xfrm>
            <a:off x="560388" y="11811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Internal friction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Describes tendency to bridge and thus define the required minimum bin </a:t>
            </a:r>
            <a:r>
              <a:rPr lang="en-GB" b="1">
                <a:solidFill>
                  <a:schemeClr val="accent2"/>
                </a:solidFill>
              </a:rPr>
              <a:t>outlet dimensions</a:t>
            </a:r>
            <a:endParaRPr lang="en-GB">
              <a:solidFill>
                <a:schemeClr val="accent2"/>
              </a:solidFill>
            </a:endParaRP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External friction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Describes tendency to stick and thus define the required minimum </a:t>
            </a:r>
            <a:r>
              <a:rPr lang="en-GB" b="1">
                <a:solidFill>
                  <a:schemeClr val="accent2"/>
                </a:solidFill>
              </a:rPr>
              <a:t>wall inclinations</a:t>
            </a:r>
            <a:r>
              <a:rPr lang="en-GB" b="1"/>
              <a:t> </a:t>
            </a:r>
            <a:r>
              <a:rPr lang="en-GB"/>
              <a:t>and suitable internal </a:t>
            </a:r>
            <a:r>
              <a:rPr lang="en-GB" b="1">
                <a:solidFill>
                  <a:schemeClr val="accent2"/>
                </a:solidFill>
              </a:rPr>
              <a:t>wall lining</a:t>
            </a:r>
            <a:r>
              <a:rPr lang="en-GB" b="1"/>
              <a:t> </a:t>
            </a:r>
            <a:r>
              <a:rPr lang="en-GB"/>
              <a:t>material</a:t>
            </a:r>
          </a:p>
        </p:txBody>
      </p:sp>
      <p:sp>
        <p:nvSpPr>
          <p:cNvPr id="23555" name="Title 4"/>
          <p:cNvSpPr>
            <a:spLocks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Correct Bin Design – Shear Test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362450" y="4510088"/>
            <a:ext cx="5286375" cy="1979612"/>
            <a:chOff x="3095625" y="3968750"/>
            <a:chExt cx="6460526" cy="2420938"/>
          </a:xfrm>
        </p:grpSpPr>
        <p:grpSp>
          <p:nvGrpSpPr>
            <p:cNvPr id="23565" name="Group 16"/>
            <p:cNvGrpSpPr>
              <a:grpSpLocks/>
            </p:cNvGrpSpPr>
            <p:nvPr/>
          </p:nvGrpSpPr>
          <p:grpSpPr bwMode="auto">
            <a:xfrm>
              <a:off x="3095625" y="3968750"/>
              <a:ext cx="6460526" cy="2420938"/>
              <a:chOff x="3095625" y="3968750"/>
              <a:chExt cx="6460526" cy="2420938"/>
            </a:xfrm>
          </p:grpSpPr>
          <p:pic>
            <p:nvPicPr>
              <p:cNvPr id="23568" name="Picture 30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5625" y="3968750"/>
                <a:ext cx="3735388" cy="2420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69" name="Text Box 17"/>
              <p:cNvSpPr txBox="1">
                <a:spLocks noChangeArrowheads="1"/>
              </p:cNvSpPr>
              <p:nvPr/>
            </p:nvSpPr>
            <p:spPr bwMode="auto">
              <a:xfrm>
                <a:off x="7065065" y="4638536"/>
                <a:ext cx="2491086" cy="1203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  <a:tabLst>
                    <a:tab pos="479425" algn="l"/>
                  </a:tabLst>
                </a:pPr>
                <a:r>
                  <a:rPr lang="en-US" sz="1400"/>
                  <a:t>N/Nx: Normal compressive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tabLst>
                    <a:tab pos="479425" algn="l"/>
                  </a:tabLst>
                </a:pPr>
                <a:r>
                  <a:rPr lang="en-US" sz="1400"/>
                  <a:t>           load	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tabLst>
                    <a:tab pos="479425" algn="l"/>
                  </a:tabLst>
                </a:pPr>
                <a:r>
                  <a:rPr lang="en-US" sz="1400"/>
                  <a:t>T/Tx:   Shear torque</a:t>
                </a:r>
              </a:p>
            </p:txBody>
          </p:sp>
        </p:grpSp>
        <p:sp>
          <p:nvSpPr>
            <p:cNvPr id="23566" name="Rectangle 20" descr="Wide downward diagonal"/>
            <p:cNvSpPr>
              <a:spLocks noChangeArrowheads="1"/>
            </p:cNvSpPr>
            <p:nvPr/>
          </p:nvSpPr>
          <p:spPr bwMode="auto">
            <a:xfrm>
              <a:off x="4061794" y="5407334"/>
              <a:ext cx="2060384" cy="448466"/>
            </a:xfrm>
            <a:prstGeom prst="rect">
              <a:avLst/>
            </a:prstGeom>
            <a:pattFill prst="wdDnDiag">
              <a:fgClr>
                <a:srgbClr val="0099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3877485" y="5762613"/>
              <a:ext cx="2411541" cy="0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/>
            </a:ln>
            <a:effectLst/>
            <a:ex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3557" name="Group 17"/>
          <p:cNvGrpSpPr>
            <a:grpSpLocks/>
          </p:cNvGrpSpPr>
          <p:nvPr/>
        </p:nvGrpSpPr>
        <p:grpSpPr bwMode="auto">
          <a:xfrm>
            <a:off x="4318000" y="1873250"/>
            <a:ext cx="5010150" cy="2159000"/>
            <a:chOff x="3106738" y="1268413"/>
            <a:chExt cx="6526782" cy="2812294"/>
          </a:xfrm>
        </p:grpSpPr>
        <p:pic>
          <p:nvPicPr>
            <p:cNvPr id="23558" name="Picture 31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738" y="1268413"/>
              <a:ext cx="3735387" cy="2376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9" name="Text Box 18"/>
            <p:cNvSpPr txBox="1">
              <a:spLocks noChangeArrowheads="1"/>
            </p:cNvSpPr>
            <p:nvPr/>
          </p:nvSpPr>
          <p:spPr bwMode="auto">
            <a:xfrm>
              <a:off x="7137378" y="1413163"/>
              <a:ext cx="2496142" cy="2256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79425" algn="l"/>
                </a:tabLst>
              </a:pPr>
              <a:r>
                <a:rPr lang="en-US" sz="1400"/>
                <a:t>1 :	Base ring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79425" algn="l"/>
                </a:tabLst>
              </a:pPr>
              <a:r>
                <a:rPr lang="en-US" sz="1400"/>
                <a:t>2 :	Upper ring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79425" algn="l"/>
                </a:tabLst>
              </a:pPr>
              <a:r>
                <a:rPr lang="en-US" sz="1400"/>
                <a:t>3 : 	Cover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79425" algn="l"/>
                </a:tabLst>
              </a:pPr>
              <a:r>
                <a:rPr lang="en-US" sz="1400"/>
                <a:t>4 :	Sample of bulk solid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79425" algn="l"/>
                </a:tabLst>
              </a:pPr>
              <a:r>
                <a:rPr lang="en-US" sz="1400"/>
                <a:t>5:	Sample of wall material</a:t>
              </a:r>
              <a:r>
                <a:rPr lang="en-US" sz="1600" b="1"/>
                <a:t>	</a:t>
              </a:r>
            </a:p>
          </p:txBody>
        </p:sp>
        <p:sp>
          <p:nvSpPr>
            <p:cNvPr id="23560" name="Rectangle 19" descr="Wide downward diagonal"/>
            <p:cNvSpPr>
              <a:spLocks noChangeArrowheads="1"/>
            </p:cNvSpPr>
            <p:nvPr/>
          </p:nvSpPr>
          <p:spPr bwMode="auto">
            <a:xfrm>
              <a:off x="4066316" y="2593914"/>
              <a:ext cx="2061852" cy="477676"/>
            </a:xfrm>
            <a:prstGeom prst="rect">
              <a:avLst/>
            </a:prstGeom>
            <a:pattFill prst="wdDnDiag">
              <a:fgClr>
                <a:srgbClr val="0099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23561" name="Rectangle 21" descr="Wide upward diagonal"/>
            <p:cNvSpPr>
              <a:spLocks noChangeArrowheads="1"/>
            </p:cNvSpPr>
            <p:nvPr/>
          </p:nvSpPr>
          <p:spPr bwMode="auto">
            <a:xfrm flipH="1">
              <a:off x="4064248" y="2833786"/>
              <a:ext cx="2061850" cy="477676"/>
            </a:xfrm>
            <a:prstGeom prst="rect">
              <a:avLst/>
            </a:prstGeom>
            <a:pattFill prst="wdUpDiag">
              <a:fgClr>
                <a:srgbClr val="0099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4093201" y="2961994"/>
              <a:ext cx="2078395" cy="0"/>
            </a:xfrm>
            <a:prstGeom prst="line">
              <a:avLst/>
            </a:prstGeom>
            <a:noFill/>
            <a:ln w="38100">
              <a:solidFill>
                <a:srgbClr val="8A7967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 flipV="1">
              <a:off x="5811754" y="2972332"/>
              <a:ext cx="701071" cy="71961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564" name="Text Box 34"/>
            <p:cNvSpPr txBox="1">
              <a:spLocks noChangeArrowheads="1"/>
            </p:cNvSpPr>
            <p:nvPr/>
          </p:nvSpPr>
          <p:spPr bwMode="auto">
            <a:xfrm rot="10800000" flipV="1">
              <a:off x="6436307" y="3642320"/>
              <a:ext cx="2651247" cy="4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CH" sz="1600"/>
                <a:t>Shear plane</a:t>
              </a:r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52BD0D-2E6D-4ACC-8A59-547D16279804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457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08A2557-B057-4796-8FBA-F98FF88BB44E}" type="slidenum">
              <a:rPr lang="en-US" sz="800"/>
              <a:pPr algn="r"/>
              <a:t>9</a:t>
            </a:fld>
            <a:endParaRPr lang="en-US" sz="800"/>
          </a:p>
        </p:txBody>
      </p:sp>
      <p:sp>
        <p:nvSpPr>
          <p:cNvPr id="24578" name="Content Placeholder 3"/>
          <p:cNvSpPr>
            <a:spLocks/>
          </p:cNvSpPr>
          <p:nvPr/>
        </p:nvSpPr>
        <p:spPr bwMode="auto">
          <a:xfrm>
            <a:off x="560388" y="1295400"/>
            <a:ext cx="4824412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Valley angle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/>
              <a:t>The common inclination formed by two inclined planes is the lowest inclination!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/>
              <a:t>Rounded corners reduce the risk of sticking material</a:t>
            </a:r>
          </a:p>
        </p:txBody>
      </p:sp>
      <p:sp>
        <p:nvSpPr>
          <p:cNvPr id="24579" name="Title 4"/>
          <p:cNvSpPr>
            <a:spLocks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Wall Inclination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5838" y="1196975"/>
            <a:ext cx="36401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4" descr="bf-04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5050" y="4438650"/>
            <a:ext cx="2386013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 descr="P1010016kl"/>
          <p:cNvPicPr>
            <a:picLocks noChangeAspect="1" noChangeArrowheads="1"/>
          </p:cNvPicPr>
          <p:nvPr/>
        </p:nvPicPr>
        <p:blipFill>
          <a:blip r:embed="rId4" cstate="email">
            <a:lum bright="6000" contrast="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750" y="4400550"/>
            <a:ext cx="2505075" cy="17811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LANGUAGE" val="1033"/>
  <p:tag name="BRAND" val="100"/>
  <p:tag name="LOGO" val="100"/>
  <p:tag name="COPYRIGHT" val="2015"/>
  <p:tag name="DATE" val="2015-08-04"/>
  <p:tag name="LEGALTEXT" val="LafargeHolcim"/>
  <p:tag name="CLASSIFICATION" val="0"/>
  <p:tag name="TITLEBANDCOL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643</Words>
  <Application>Microsoft Office PowerPoint</Application>
  <PresentationFormat>A4 Paper (210x297 mm)</PresentationFormat>
  <Paragraphs>190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</vt:lpstr>
      <vt:lpstr>Feed Bins &amp; Dosing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Piccinno</dc:creator>
  <cp:lastModifiedBy>Alejandro Guerrero Gutierrez</cp:lastModifiedBy>
  <cp:revision>6</cp:revision>
  <dcterms:created xsi:type="dcterms:W3CDTF">2015-10-02T13:37:29Z</dcterms:created>
  <dcterms:modified xsi:type="dcterms:W3CDTF">2015-10-29T14:03:26Z</dcterms:modified>
</cp:coreProperties>
</file>