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4" r:id="rId4"/>
    <p:sldId id="263" r:id="rId5"/>
    <p:sldId id="262" r:id="rId6"/>
    <p:sldId id="266" r:id="rId7"/>
    <p:sldId id="267" r:id="rId8"/>
    <p:sldId id="277" r:id="rId9"/>
    <p:sldId id="269" r:id="rId10"/>
    <p:sldId id="278" r:id="rId11"/>
    <p:sldId id="270" r:id="rId12"/>
    <p:sldId id="265" r:id="rId13"/>
    <p:sldId id="271" r:id="rId14"/>
    <p:sldId id="258" r:id="rId15"/>
    <p:sldId id="259" r:id="rId16"/>
    <p:sldId id="260" r:id="rId17"/>
    <p:sldId id="26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</p:sldIdLst>
  <p:sldSz cx="9906000" cy="6858000" type="A4"/>
  <p:notesSz cx="6858000" cy="9144000"/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8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>
        <p:scale>
          <a:sx n="96" d="100"/>
          <a:sy n="96" d="100"/>
        </p:scale>
        <p:origin x="-996" y="-792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0DCBAC2-5A86-4611-9B7D-FB607FD9BD2B}" type="slidenum">
              <a:rPr lang="de-DE" sz="1200" smtClean="0"/>
              <a:pPr/>
              <a:t>1</a:t>
            </a:fld>
            <a:endParaRPr lang="de-DE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PPE Course 2016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Case Study Uniformity</a:t>
            </a:r>
            <a:endParaRPr lang="en-US" sz="2600" dirty="0" smtClean="0"/>
          </a:p>
        </p:txBody>
      </p:sp>
      <p:pic>
        <p:nvPicPr>
          <p:cNvPr id="8" name="TitleImage"/>
          <p:cNvPicPr>
            <a:picLocks noGrp="1" noChangeAspect="1"/>
          </p:cNvPicPr>
          <p:nvPr>
            <p:ph type="pic" sz="quarter" idx="14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b="7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33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</a:t>
            </a:r>
            <a:r>
              <a:rPr lang="en-US" dirty="0" err="1" smtClean="0"/>
              <a:t>CaOf</a:t>
            </a:r>
            <a:r>
              <a:rPr lang="en-US" dirty="0" smtClean="0"/>
              <a:t> versus lime saturation in clinker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5661248"/>
            <a:ext cx="8858250" cy="521584"/>
          </a:xfrm>
        </p:spPr>
        <p:txBody>
          <a:bodyPr/>
          <a:lstStyle/>
          <a:p>
            <a:r>
              <a:rPr lang="en-US" dirty="0" smtClean="0"/>
              <a:t>What do you observe?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9" y="1268760"/>
            <a:ext cx="7720689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study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meal</a:t>
            </a:r>
          </a:p>
          <a:p>
            <a:pPr lvl="1"/>
            <a:r>
              <a:rPr lang="en-US" dirty="0" smtClean="0"/>
              <a:t>Chemical composition/variation of the raw mix components</a:t>
            </a:r>
          </a:p>
          <a:p>
            <a:pPr lvl="1"/>
            <a:r>
              <a:rPr lang="en-US" dirty="0" smtClean="0"/>
              <a:t>Raw mix weight feeder </a:t>
            </a:r>
            <a:r>
              <a:rPr lang="en-US" dirty="0" smtClean="0"/>
              <a:t>situation</a:t>
            </a:r>
            <a:endParaRPr lang="en-US" dirty="0" smtClean="0"/>
          </a:p>
          <a:p>
            <a:r>
              <a:rPr lang="en-US" dirty="0" smtClean="0"/>
              <a:t>Kiln feed</a:t>
            </a:r>
          </a:p>
          <a:p>
            <a:pPr lvl="1"/>
            <a:r>
              <a:rPr lang="en-US" dirty="0" smtClean="0"/>
              <a:t>Blending </a:t>
            </a:r>
            <a:r>
              <a:rPr lang="en-US" dirty="0" smtClean="0"/>
              <a:t>efficiency</a:t>
            </a:r>
            <a:endParaRPr lang="en-US" dirty="0" smtClean="0"/>
          </a:p>
          <a:p>
            <a:r>
              <a:rPr lang="en-US" dirty="0" smtClean="0"/>
              <a:t>Clinker</a:t>
            </a:r>
          </a:p>
          <a:p>
            <a:pPr lvl="1"/>
            <a:r>
              <a:rPr lang="en-US" dirty="0" smtClean="0"/>
              <a:t>Quality control (samplers, sampling points, frequency, analytics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Quality control concept</a:t>
            </a:r>
            <a:endParaRPr lang="en-US" dirty="0" smtClean="0"/>
          </a:p>
          <a:p>
            <a:pPr lvl="1"/>
            <a:r>
              <a:rPr lang="en-US" dirty="0" smtClean="0"/>
              <a:t>Dust handling system</a:t>
            </a:r>
          </a:p>
          <a:p>
            <a:pPr lvl="1"/>
            <a:r>
              <a:rPr lang="en-US" dirty="0" smtClean="0"/>
              <a:t>Fuel variation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work schedule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36522"/>
              </p:ext>
            </p:extLst>
          </p:nvPr>
        </p:nvGraphicFramePr>
        <p:xfrm>
          <a:off x="704528" y="1268760"/>
          <a:ext cx="7848872" cy="4248474"/>
        </p:xfrm>
        <a:graphic>
          <a:graphicData uri="http://schemas.openxmlformats.org/drawingml/2006/table">
            <a:tbl>
              <a:tblPr/>
              <a:tblGrid>
                <a:gridCol w="2123057"/>
                <a:gridCol w="5725815"/>
              </a:tblGrid>
              <a:tr h="1746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16:15 - 17:30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(with break)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Division into 4 groups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Receive/open additional documents (Parts B to 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Every group works on a specific part (B – E):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1: Part B (Raw material preparation)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2: Part C (Raw grinding)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3: Part D (Clinker production)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4: Part E (Quality control)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5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17:30 – 18:15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the plenum: each group presents the situation and their findings (~ 10’)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09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 on case study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527581"/>
              </p:ext>
            </p:extLst>
          </p:nvPr>
        </p:nvGraphicFramePr>
        <p:xfrm>
          <a:off x="523875" y="1449388"/>
          <a:ext cx="4321052" cy="1418905"/>
        </p:xfrm>
        <a:graphic>
          <a:graphicData uri="http://schemas.openxmlformats.org/drawingml/2006/table">
            <a:tbl>
              <a:tblPr/>
              <a:tblGrid>
                <a:gridCol w="1168809"/>
                <a:gridCol w="3152243"/>
              </a:tblGrid>
              <a:tr h="401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I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Members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9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Coach: Lisa Moser</a:t>
            </a:r>
          </a:p>
          <a:p>
            <a:r>
              <a:rPr lang="en-US" dirty="0" smtClean="0"/>
              <a:t>Topic: Raw Material Preparation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0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on case </a:t>
            </a:r>
            <a:r>
              <a:rPr lang="en-US" dirty="0" smtClean="0"/>
              <a:t>study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041851"/>
              </p:ext>
            </p:extLst>
          </p:nvPr>
        </p:nvGraphicFramePr>
        <p:xfrm>
          <a:off x="523875" y="1449388"/>
          <a:ext cx="4321052" cy="2007376"/>
        </p:xfrm>
        <a:graphic>
          <a:graphicData uri="http://schemas.openxmlformats.org/drawingml/2006/table">
            <a:tbl>
              <a:tblPr/>
              <a:tblGrid>
                <a:gridCol w="1168809"/>
                <a:gridCol w="3152243"/>
              </a:tblGrid>
              <a:tr h="401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II 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Members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54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Coach: Alejandro Gutiérrez</a:t>
            </a:r>
          </a:p>
          <a:p>
            <a:r>
              <a:rPr lang="en-US" dirty="0" smtClean="0"/>
              <a:t>Topic: Raw</a:t>
            </a:r>
            <a:r>
              <a:rPr lang="en-US" dirty="0" smtClean="0"/>
              <a:t> Grinding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1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on case </a:t>
            </a:r>
            <a:r>
              <a:rPr lang="en-US" dirty="0" smtClean="0"/>
              <a:t>study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97740"/>
              </p:ext>
            </p:extLst>
          </p:nvPr>
        </p:nvGraphicFramePr>
        <p:xfrm>
          <a:off x="523875" y="1449388"/>
          <a:ext cx="4321052" cy="1554073"/>
        </p:xfrm>
        <a:graphic>
          <a:graphicData uri="http://schemas.openxmlformats.org/drawingml/2006/table">
            <a:tbl>
              <a:tblPr/>
              <a:tblGrid>
                <a:gridCol w="1168809"/>
                <a:gridCol w="3152243"/>
              </a:tblGrid>
              <a:tr h="401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III 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Members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Coach: Vincent Olivier</a:t>
            </a:r>
          </a:p>
          <a:p>
            <a:r>
              <a:rPr lang="en-US" dirty="0" smtClean="0"/>
              <a:t>Topic: Clinker Production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0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on case </a:t>
            </a:r>
            <a:r>
              <a:rPr lang="en-US" dirty="0" smtClean="0"/>
              <a:t>study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21737"/>
              </p:ext>
            </p:extLst>
          </p:nvPr>
        </p:nvGraphicFramePr>
        <p:xfrm>
          <a:off x="523875" y="1449388"/>
          <a:ext cx="4321052" cy="1554073"/>
        </p:xfrm>
        <a:graphic>
          <a:graphicData uri="http://schemas.openxmlformats.org/drawingml/2006/table">
            <a:tbl>
              <a:tblPr/>
              <a:tblGrid>
                <a:gridCol w="1168809"/>
                <a:gridCol w="3152243"/>
              </a:tblGrid>
              <a:tr h="401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IV 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Members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Coach: Astrid </a:t>
            </a:r>
            <a:r>
              <a:rPr lang="en-US" dirty="0" err="1" smtClean="0"/>
              <a:t>Gruskovnjak</a:t>
            </a:r>
            <a:endParaRPr lang="en-US" dirty="0" smtClean="0"/>
          </a:p>
          <a:p>
            <a:r>
              <a:rPr lang="en-US" dirty="0" smtClean="0"/>
              <a:t>Topic: Quality Control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9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B – Raw material preparation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regarding excavation and storage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Excavation of CR limestone</a:t>
            </a:r>
          </a:p>
          <a:p>
            <a:pPr lvl="1"/>
            <a:r>
              <a:rPr lang="en-US" smtClean="0"/>
              <a:t>from pits with a drag chain; limestone is contaminated by pockets of sand</a:t>
            </a:r>
          </a:p>
          <a:p>
            <a:pPr lvl="1"/>
            <a:r>
              <a:rPr lang="en-US" smtClean="0"/>
              <a:t>limestone is deposited for several weeks along the ponds to drain the water</a:t>
            </a:r>
          </a:p>
          <a:p>
            <a:pPr lvl="1"/>
            <a:r>
              <a:rPr lang="en-US" smtClean="0"/>
              <a:t>material passes through a PGNAA before loading; inadequate quality can be stored on an intermediate stockpile</a:t>
            </a:r>
          </a:p>
          <a:p>
            <a:pPr lvl="1"/>
            <a:r>
              <a:rPr lang="en-US" smtClean="0"/>
              <a:t>barges can load 29’000t of limestone</a:t>
            </a:r>
          </a:p>
          <a:p>
            <a:r>
              <a:rPr lang="en-US" smtClean="0"/>
              <a:t>Storage at plant</a:t>
            </a:r>
          </a:p>
          <a:p>
            <a:pPr lvl="1"/>
            <a:r>
              <a:rPr lang="en-US" smtClean="0"/>
              <a:t>2x45’000t longitudinal bed; chevron type stacking; side reclaiming</a:t>
            </a:r>
          </a:p>
          <a:p>
            <a:r>
              <a:rPr lang="en-US" smtClean="0"/>
              <a:t>Sand</a:t>
            </a:r>
          </a:p>
          <a:p>
            <a:pPr lvl="1"/>
            <a:r>
              <a:rPr lang="en-US" smtClean="0"/>
              <a:t>High grade and uniform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workshop schedule</a:t>
            </a:r>
          </a:p>
        </p:txBody>
      </p:sp>
      <p:graphicFrame>
        <p:nvGraphicFramePr>
          <p:cNvPr id="60313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08914"/>
              </p:ext>
            </p:extLst>
          </p:nvPr>
        </p:nvGraphicFramePr>
        <p:xfrm>
          <a:off x="704528" y="1268760"/>
          <a:ext cx="7848872" cy="4426629"/>
        </p:xfrm>
        <a:graphic>
          <a:graphicData uri="http://schemas.openxmlformats.org/drawingml/2006/table">
            <a:tbl>
              <a:tblPr/>
              <a:tblGrid>
                <a:gridCol w="2123057"/>
                <a:gridCol w="5725815"/>
              </a:tblGrid>
              <a:tr h="5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15:50 – 16:15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 study A in plenum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16:15 - 17:30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(with break)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Division into 4 groups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Receive/open additional documents (Parts B to 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Every group works on a specific part (B – E):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1: Part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2: Part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3: Part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4: Part E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5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17:30 – 18:15</a:t>
                      </a:r>
                    </a:p>
                  </a:txBody>
                  <a:tcPr marL="22398" marR="22398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the plenum: each group presents the situation and their findings (~ 10’)</a:t>
                      </a:r>
                    </a:p>
                  </a:txBody>
                  <a:tcPr marL="22398" marR="22398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7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regarding drying of limestone and sand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1872208"/>
          </a:xfrm>
        </p:spPr>
        <p:txBody>
          <a:bodyPr/>
          <a:lstStyle/>
          <a:p>
            <a:r>
              <a:rPr lang="en-US" dirty="0" smtClean="0"/>
              <a:t>Drying</a:t>
            </a:r>
          </a:p>
          <a:p>
            <a:pPr lvl="1"/>
            <a:r>
              <a:rPr lang="en-US" dirty="0" smtClean="0"/>
              <a:t>CR limestone (average moisture 10%) and sand  (average moisture 8%) are dried in rotary driers</a:t>
            </a:r>
          </a:p>
          <a:p>
            <a:pPr lvl="1"/>
            <a:r>
              <a:rPr lang="en-US" dirty="0" smtClean="0"/>
              <a:t>Drying is done alternatingly leading to following silo set up: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388604" y="3068960"/>
            <a:ext cx="1656184" cy="3060340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Dried sand &amp; dust of sand drying &amp;</a:t>
            </a:r>
          </a:p>
          <a:p>
            <a:pPr algn="ctr"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ust of transition periods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224808" y="3068960"/>
            <a:ext cx="1656184" cy="3060340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CR/Vulcan limestone mix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097016" y="3068960"/>
            <a:ext cx="1656184" cy="3060340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CR limestone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97216" y="3068960"/>
            <a:ext cx="1656184" cy="3060340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Limestone dust &amp; kiln dust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822" y="33929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2026" y="33929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44234" y="33929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4434" y="33929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raw materials at feed silo outlet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9244" y="1232756"/>
            <a:ext cx="2232880" cy="4644516"/>
          </a:xfrm>
        </p:spPr>
        <p:txBody>
          <a:bodyPr/>
          <a:lstStyle/>
          <a:p>
            <a:r>
              <a:rPr lang="en-US" dirty="0" smtClean="0"/>
              <a:t>SiO2 range of limestone from silo 1 and 2 is too large</a:t>
            </a:r>
          </a:p>
          <a:p>
            <a:r>
              <a:rPr lang="en-US" dirty="0" smtClean="0"/>
              <a:t>How to improve:</a:t>
            </a:r>
          </a:p>
          <a:p>
            <a:pPr lvl="1"/>
            <a:r>
              <a:rPr lang="en-US" dirty="0" smtClean="0"/>
              <a:t>More stringent control at quarry</a:t>
            </a:r>
          </a:p>
          <a:p>
            <a:pPr lvl="1"/>
            <a:r>
              <a:rPr lang="en-US" dirty="0" smtClean="0"/>
              <a:t>Upgrade the active stockpile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232756"/>
            <a:ext cx="575090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476" y="15213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476" y="22768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475" y="3068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474" y="38250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465" y="45811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5/6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476" y="537321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Silo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Received sand vs feed silo outlet sand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744613"/>
            <a:ext cx="5149205" cy="2438219"/>
          </a:xfrm>
        </p:spPr>
        <p:txBody>
          <a:bodyPr/>
          <a:lstStyle/>
          <a:p>
            <a:r>
              <a:rPr lang="en-US" dirty="0" smtClean="0"/>
              <a:t>Sand at the feed silo outlet shows huge variation due to contamination with limestone and kiln dust</a:t>
            </a:r>
          </a:p>
          <a:p>
            <a:r>
              <a:rPr lang="en-US" dirty="0" smtClean="0"/>
              <a:t>How to improve:</a:t>
            </a:r>
          </a:p>
          <a:p>
            <a:pPr lvl="1"/>
            <a:r>
              <a:rPr lang="en-US" dirty="0" smtClean="0"/>
              <a:t>Feed wet sand directly to roller press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1" y="1304764"/>
            <a:ext cx="34004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4"/>
          <a:stretch/>
        </p:blipFill>
        <p:spPr bwMode="auto">
          <a:xfrm>
            <a:off x="5925108" y="1304764"/>
            <a:ext cx="3400425" cy="487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 – raw grinding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regarding feed silo set-up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809023"/>
              </p:ext>
            </p:extLst>
          </p:nvPr>
        </p:nvGraphicFramePr>
        <p:xfrm>
          <a:off x="884548" y="1274166"/>
          <a:ext cx="60519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71"/>
                <a:gridCol w="792480"/>
                <a:gridCol w="1490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Silo#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 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Dried sand (&amp;</a:t>
                      </a:r>
                      <a:r>
                        <a:rPr lang="en-US" baseline="0" dirty="0" smtClean="0"/>
                        <a:t> dust)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Dried limestone mix (CR &amp; Vulcan)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Dried CR limestone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Dust (limestone &amp; kiln)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Fly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Fly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operational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 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23875" y="4689140"/>
            <a:ext cx="8821613" cy="1493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Silo 2 &amp; 3: frequent flushing</a:t>
            </a:r>
          </a:p>
          <a:p>
            <a:r>
              <a:rPr lang="en-US" dirty="0" smtClean="0"/>
              <a:t>Silo 8: bridging and rat-holing </a:t>
            </a:r>
            <a:r>
              <a:rPr lang="en-US" dirty="0" smtClean="0">
                <a:sym typeface="Wingdings" panose="05000000000000000000" pitchFamily="2" charset="2"/>
              </a:rPr>
              <a:t> funnel-flow sequence</a:t>
            </a:r>
            <a:endParaRPr lang="en-US" dirty="0" smtClean="0"/>
          </a:p>
          <a:p>
            <a:r>
              <a:rPr lang="en-US" dirty="0" smtClean="0"/>
              <a:t>Silo 7: wet sand handling failed due to reclaiming problems from silo and bag clogging of auxiliary dust collectors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113240" y="1304764"/>
            <a:ext cx="2448273" cy="3276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improve:</a:t>
            </a:r>
          </a:p>
          <a:p>
            <a:pPr lvl="1"/>
            <a:r>
              <a:rPr lang="en-US" dirty="0" smtClean="0"/>
              <a:t>Modify outlets of limestone and iron corrective silo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sheet of raw grinding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304763"/>
            <a:ext cx="8784976" cy="486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583" y="1304763"/>
            <a:ext cx="180049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Long resident &amp;</a:t>
            </a:r>
          </a:p>
          <a:p>
            <a:r>
              <a:rPr lang="en-US" dirty="0" smtClean="0"/>
              <a:t>respond time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04528" y="1960293"/>
            <a:ext cx="396044" cy="216895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44588" y="1951094"/>
            <a:ext cx="396044" cy="216895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784648" y="1951094"/>
            <a:ext cx="396044" cy="216895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784" y="5661248"/>
            <a:ext cx="210833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Very short resident</a:t>
            </a:r>
          </a:p>
          <a:p>
            <a:r>
              <a:rPr lang="en-US" dirty="0" smtClean="0"/>
              <a:t>&amp;</a:t>
            </a:r>
            <a:r>
              <a:rPr lang="en-US" dirty="0"/>
              <a:t> </a:t>
            </a:r>
            <a:r>
              <a:rPr lang="en-US" dirty="0" smtClean="0"/>
              <a:t>respond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D – clinker production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relevant aspects of clinker production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aspects may potentially have an impact on kiln feed and clinker variability:</a:t>
            </a:r>
            <a:endParaRPr lang="en-US" dirty="0"/>
          </a:p>
          <a:p>
            <a:pPr lvl="1"/>
            <a:r>
              <a:rPr lang="en-GB" dirty="0"/>
              <a:t>The kiln and the dryers have a common </a:t>
            </a:r>
            <a:r>
              <a:rPr lang="en-GB" dirty="0" smtClean="0"/>
              <a:t>de-dusting </a:t>
            </a:r>
            <a:r>
              <a:rPr lang="en-GB" dirty="0"/>
              <a:t>system. The combined dust is stored in silo 4 and fed back to the raw grinding system</a:t>
            </a:r>
            <a:endParaRPr lang="en-US" dirty="0"/>
          </a:p>
          <a:p>
            <a:pPr lvl="1"/>
            <a:r>
              <a:rPr lang="en-GB" dirty="0"/>
              <a:t>The coal mill is dried with part of the kiln exhaust gas. Ground coal thus includes some kiln dust</a:t>
            </a:r>
            <a:endParaRPr lang="en-US" dirty="0"/>
          </a:p>
          <a:p>
            <a:pPr lvl="1"/>
            <a:r>
              <a:rPr lang="en-GB" dirty="0"/>
              <a:t>The fuel combination is subject to variations, particularly with regard to TDF use.</a:t>
            </a:r>
            <a:endParaRPr lang="en-US" dirty="0"/>
          </a:p>
          <a:p>
            <a:pPr lvl="1"/>
            <a:r>
              <a:rPr lang="en-GB" dirty="0"/>
              <a:t>It is known that the top cyclone efficiency is not optimal.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Kiln feed and clinker lime saturation for one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5157192"/>
            <a:ext cx="8858250" cy="1025640"/>
          </a:xfrm>
        </p:spPr>
        <p:txBody>
          <a:bodyPr/>
          <a:lstStyle/>
          <a:p>
            <a:r>
              <a:rPr lang="en-US" dirty="0" smtClean="0"/>
              <a:t>Difference in lime saturation between 10-25 points</a:t>
            </a:r>
          </a:p>
          <a:p>
            <a:r>
              <a:rPr lang="en-US" dirty="0" smtClean="0"/>
              <a:t>Where does that difference come from?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60748"/>
            <a:ext cx="6652946" cy="387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0658" y="188082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Kiln feed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657" y="252890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Clinker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0657" y="3356992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Delta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kiln data for one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307" y="5769260"/>
            <a:ext cx="7971817" cy="413572"/>
          </a:xfrm>
        </p:spPr>
        <p:txBody>
          <a:bodyPr/>
          <a:lstStyle/>
          <a:p>
            <a:r>
              <a:rPr lang="en-US" dirty="0" smtClean="0"/>
              <a:t>Coal ash incorporation (12% ash content)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235067"/>
            <a:ext cx="689171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69224" y="4225022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t/h for TDF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893" y="459165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66FF"/>
                </a:solidFill>
              </a:rPr>
              <a:t>t/h coal</a:t>
            </a:r>
            <a:endParaRPr lang="en-US" sz="1600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967" y="213285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0080"/>
                </a:solidFill>
              </a:rPr>
              <a:t>t/h kiln feed</a:t>
            </a:r>
            <a:endParaRPr lang="en-US" sz="1600" b="1" dirty="0">
              <a:solidFill>
                <a:srgbClr val="800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9218" y="290497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?</a:t>
            </a:r>
            <a:endParaRPr 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contributing to the difference in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/>
          <a:p>
            <a:r>
              <a:rPr lang="en-US" sz="1800" dirty="0" smtClean="0"/>
              <a:t>Coal ash incorporation</a:t>
            </a:r>
          </a:p>
          <a:p>
            <a:pPr lvl="1"/>
            <a:r>
              <a:rPr lang="en-US" sz="1600" dirty="0" smtClean="0"/>
              <a:t>Changing fuel mix and hence changing ash incorporation (TDF versus coal)</a:t>
            </a:r>
          </a:p>
          <a:p>
            <a:pPr lvl="1"/>
            <a:r>
              <a:rPr lang="en-US" sz="1600" dirty="0" smtClean="0"/>
              <a:t>Changing ash content of the coal (influenced by kiln dust adsorption during coal grinding</a:t>
            </a:r>
          </a:p>
          <a:p>
            <a:r>
              <a:rPr lang="en-US" sz="1800" dirty="0" smtClean="0"/>
              <a:t>Dust loss at top cyclones</a:t>
            </a:r>
          </a:p>
          <a:p>
            <a:pPr lvl="1"/>
            <a:r>
              <a:rPr lang="en-US" sz="1600" dirty="0" smtClean="0"/>
              <a:t>Changing amount and composition of kiln dust leaving the top cyclones. This could be influenced by the kiln production rate.</a:t>
            </a:r>
          </a:p>
          <a:p>
            <a:r>
              <a:rPr lang="en-US" sz="1800" dirty="0" smtClean="0"/>
              <a:t>Analytical inconsistencies</a:t>
            </a:r>
          </a:p>
          <a:p>
            <a:endParaRPr lang="en-US" sz="1800" dirty="0" smtClean="0"/>
          </a:p>
          <a:p>
            <a:r>
              <a:rPr lang="en-US" sz="1800" dirty="0" smtClean="0"/>
              <a:t>How to improve:</a:t>
            </a:r>
          </a:p>
          <a:p>
            <a:pPr lvl="1"/>
            <a:r>
              <a:rPr lang="en-US" sz="1600" dirty="0" smtClean="0"/>
              <a:t>Stabilize fuel mix</a:t>
            </a:r>
          </a:p>
          <a:p>
            <a:pPr lvl="1"/>
            <a:r>
              <a:rPr lang="en-US" sz="1600" dirty="0" smtClean="0"/>
              <a:t>Improve efficiency of top cyclones (optimize feed location of fresh kiln feed; modify top cyclone stage)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 in raw meal preparation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65268" y="2276872"/>
            <a:ext cx="1980853" cy="9896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3" name="Picture 3" descr="Pbi-0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5" y="1484784"/>
            <a:ext cx="6907833" cy="464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81192" y="4918755"/>
            <a:ext cx="936104" cy="504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in raw meal preparation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33</a:t>
            </a:fld>
            <a:endParaRPr lang="en-US" dirty="0"/>
          </a:p>
        </p:txBody>
      </p:sp>
      <p:pic>
        <p:nvPicPr>
          <p:cNvPr id="6146" name="Picture 2" descr="Pbi-00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232756"/>
            <a:ext cx="7488832" cy="499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73754" y="4917640"/>
            <a:ext cx="936104" cy="504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0892" y="3477005"/>
            <a:ext cx="936104" cy="504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Cross-check samples of raw meal and kiln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5409220"/>
            <a:ext cx="8858250" cy="773612"/>
          </a:xfrm>
        </p:spPr>
        <p:txBody>
          <a:bodyPr/>
          <a:lstStyle/>
          <a:p>
            <a:r>
              <a:rPr lang="en-US" dirty="0" smtClean="0"/>
              <a:t>Cross-check analysis between plant and HTEC lab show significant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0511" y="1304764"/>
            <a:ext cx="6813287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52" y="1308314"/>
            <a:ext cx="3960440" cy="1097648"/>
          </a:xfrm>
        </p:spPr>
        <p:txBody>
          <a:bodyPr/>
          <a:lstStyle/>
          <a:p>
            <a:r>
              <a:rPr lang="en-US" dirty="0" smtClean="0"/>
              <a:t>Good agreement between TH and HTEC analysis on plant specific calibration standards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51"/>
          <a:stretch/>
        </p:blipFill>
        <p:spPr bwMode="auto">
          <a:xfrm>
            <a:off x="560512" y="1268760"/>
            <a:ext cx="4719974" cy="46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analytical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Status:</a:t>
            </a:r>
          </a:p>
          <a:p>
            <a:pPr lvl="1"/>
            <a:r>
              <a:rPr lang="en-US" dirty="0" smtClean="0"/>
              <a:t>Plant performs analysis on pressed pellets</a:t>
            </a:r>
          </a:p>
          <a:p>
            <a:pPr lvl="1"/>
            <a:r>
              <a:rPr lang="en-US" dirty="0" smtClean="0"/>
              <a:t>Calibration standards are several year old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Change in mineralogical characteristics of the raw meal</a:t>
            </a:r>
          </a:p>
          <a:p>
            <a:pPr lvl="2"/>
            <a:r>
              <a:rPr lang="en-US" dirty="0" smtClean="0"/>
              <a:t>Pressed pellets are sensitive to such changes (</a:t>
            </a:r>
            <a:r>
              <a:rPr lang="en-US" smtClean="0"/>
              <a:t>matrix effect)</a:t>
            </a:r>
            <a:endParaRPr lang="en-US" dirty="0" smtClean="0"/>
          </a:p>
          <a:p>
            <a:r>
              <a:rPr lang="en-US" dirty="0" smtClean="0"/>
              <a:t>How to improve:</a:t>
            </a:r>
          </a:p>
          <a:p>
            <a:pPr lvl="1"/>
            <a:r>
              <a:rPr lang="en-US" dirty="0" smtClean="0"/>
              <a:t>Preparing new calibration samples reflecting actual raw mix composition</a:t>
            </a:r>
          </a:p>
          <a:p>
            <a:pPr lvl="1"/>
            <a:r>
              <a:rPr lang="en-US" dirty="0" smtClean="0"/>
              <a:t>Implementing fused bead method as a reference method (not sensitive to mineralogical effects)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mix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5345"/>
              </p:ext>
            </p:extLst>
          </p:nvPr>
        </p:nvGraphicFramePr>
        <p:xfrm>
          <a:off x="560512" y="1376772"/>
          <a:ext cx="8388932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10"/>
                <a:gridCol w="1582184"/>
                <a:gridCol w="1427480"/>
                <a:gridCol w="1769698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use in raw 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Moisture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 Limestone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</a:t>
                      </a:r>
                    </a:p>
                    <a:p>
                      <a:r>
                        <a:rPr lang="en-US" sz="1600" dirty="0" smtClean="0"/>
                        <a:t>Transported</a:t>
                      </a:r>
                      <a:r>
                        <a:rPr lang="en-US" sz="1600" baseline="0" dirty="0" smtClean="0"/>
                        <a:t> by barges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Vulcan Limestone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Third</a:t>
                      </a:r>
                      <a:r>
                        <a:rPr lang="en-US" sz="1600" baseline="0" dirty="0" smtClean="0"/>
                        <a:t> party</a:t>
                      </a:r>
                    </a:p>
                    <a:p>
                      <a:r>
                        <a:rPr lang="en-US" sz="1600" baseline="0" dirty="0" smtClean="0"/>
                        <a:t>Transported by barges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Sweetener</a:t>
                      </a:r>
                    </a:p>
                    <a:p>
                      <a:r>
                        <a:rPr lang="en-US" sz="1600" dirty="0" smtClean="0"/>
                        <a:t>Used in small quantities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8.9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Fly 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Various 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Natural, wet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8.4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Iron correctives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Various alternative raw materials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60648"/>
            <a:ext cx="9635877" cy="58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144688" y="2132856"/>
            <a:ext cx="576064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53200" y="3861048"/>
            <a:ext cx="576064" cy="4320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4688" y="270892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Plant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3080" y="386104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Quarry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Uniformity Case Study   © 2015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2" y="1222427"/>
            <a:ext cx="7302790" cy="504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Brace 5"/>
          <p:cNvSpPr/>
          <p:nvPr/>
        </p:nvSpPr>
        <p:spPr>
          <a:xfrm rot="5400000">
            <a:off x="6123127" y="1056147"/>
            <a:ext cx="324041" cy="122413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8093" y="12414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Limestone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560" y="1248123"/>
            <a:ext cx="7473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Cement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silos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315613">
            <a:off x="3389410" y="1437385"/>
            <a:ext cx="7056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Clinker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silos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0982" y="3254997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Raw grinding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636" y="4437112"/>
            <a:ext cx="6687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Dryers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980" y="3362905"/>
            <a:ext cx="62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Homo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silos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4748" y="3284814"/>
            <a:ext cx="25202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3281" y="5697251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Cement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barge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540" y="5628468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Raw material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barge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5268" y="5229200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Raw material unloading deck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705015" y="134045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covered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22134" y="2672206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Cement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mills</a:t>
            </a:r>
            <a:endParaRPr lang="en-US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Comment the extent of material variability and any additional observations with regard to raw meal, kiln feed and clinker analyses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feedback about: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dirty="0" smtClean="0"/>
              <a:t>Plant areas that need to be investigated further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dirty="0" smtClean="0"/>
              <a:t>Specific information you would need for the detailed investigation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uniformity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12" y="5661248"/>
            <a:ext cx="8858250" cy="557588"/>
          </a:xfrm>
        </p:spPr>
        <p:txBody>
          <a:bodyPr/>
          <a:lstStyle/>
          <a:p>
            <a:r>
              <a:rPr lang="en-US" dirty="0" smtClean="0"/>
              <a:t>What are your observations regarding the material uniformity?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268760"/>
            <a:ext cx="860249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uniformity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39866"/>
              </p:ext>
            </p:extLst>
          </p:nvPr>
        </p:nvGraphicFramePr>
        <p:xfrm>
          <a:off x="516157" y="2335376"/>
          <a:ext cx="8858252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/>
                <a:gridCol w="2214563"/>
                <a:gridCol w="2214563"/>
                <a:gridCol w="2214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 uniformity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 uniformity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</a:p>
                    <a:p>
                      <a:r>
                        <a:rPr lang="en-US" dirty="0" smtClean="0"/>
                        <a:t>Hourly samples</a:t>
                      </a:r>
                    </a:p>
                    <a:p>
                      <a:r>
                        <a:rPr lang="en-US" dirty="0" smtClean="0"/>
                        <a:t>Average of daily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</a:p>
                    <a:p>
                      <a:r>
                        <a:rPr lang="en-US" dirty="0" smtClean="0"/>
                        <a:t>Daily averages</a:t>
                      </a:r>
                    </a:p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of daily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meal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 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3.6*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Kiln feed/clinker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 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 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 </a:t>
                      </a:r>
                      <a:r>
                        <a:rPr lang="el-GR"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Uniformity Case Study   © 2015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4569" y="5575736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*Guide value for plants </a:t>
            </a:r>
            <a:r>
              <a:rPr lang="en-US" dirty="0"/>
              <a:t>with pre-blending systems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3875" y="1448780"/>
            <a:ext cx="8858250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69863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80975" algn="l" defTabSz="914400" rtl="0" eaLnBrk="1" latinLnBrk="0" hangingPunct="1"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Targets of excellence for raw meal, kiln feed and clinker with regard to short and long term uniformity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5"/>
  <p:tag name="CLASSIFICATION" val="0"/>
  <p:tag name="SHORTTITLE" val="Uniformity Case Study"/>
  <p:tag name="LANGUAGE" val="1033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1489</Words>
  <Application>Microsoft Office PowerPoint</Application>
  <PresentationFormat>A4 Paper (210x297 mm)</PresentationFormat>
  <Paragraphs>344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LafargeHolcim</vt:lpstr>
      <vt:lpstr>PPE Course 2016</vt:lpstr>
      <vt:lpstr>Overall workshop schedule</vt:lpstr>
      <vt:lpstr>Case study A</vt:lpstr>
      <vt:lpstr>Raw mix components</vt:lpstr>
      <vt:lpstr>v</vt:lpstr>
      <vt:lpstr>Plant layout</vt:lpstr>
      <vt:lpstr>Task A</vt:lpstr>
      <vt:lpstr>Material uniformity</vt:lpstr>
      <vt:lpstr>Material uniformity</vt:lpstr>
      <vt:lpstr>Variation CaOf versus lime saturation in clinker</vt:lpstr>
      <vt:lpstr>Areas to study in detail</vt:lpstr>
      <vt:lpstr>Groups</vt:lpstr>
      <vt:lpstr>Overall work schedule</vt:lpstr>
      <vt:lpstr>Group work on case study</vt:lpstr>
      <vt:lpstr>Group work on case study</vt:lpstr>
      <vt:lpstr>Group work on case study</vt:lpstr>
      <vt:lpstr>Group work on case study</vt:lpstr>
      <vt:lpstr>Case study B – Raw material preparation</vt:lpstr>
      <vt:lpstr>Details regarding excavation and storage</vt:lpstr>
      <vt:lpstr>Details regarding drying of limestone and sand</vt:lpstr>
      <vt:lpstr>Composition of raw materials at feed silo outlet</vt:lpstr>
      <vt:lpstr>Received sand vs feed silo outlet sand</vt:lpstr>
      <vt:lpstr>Case study C – raw grinding</vt:lpstr>
      <vt:lpstr>Details regarding feed silo set-up</vt:lpstr>
      <vt:lpstr>Flow sheet of raw grinding system</vt:lpstr>
      <vt:lpstr>Case study D – clinker production</vt:lpstr>
      <vt:lpstr>Quality relevant aspects of clinker production</vt:lpstr>
      <vt:lpstr>Kiln feed and clinker lime saturation for one month</vt:lpstr>
      <vt:lpstr>Detailed kiln data for one month</vt:lpstr>
      <vt:lpstr>Factors contributing to the difference in LS</vt:lpstr>
      <vt:lpstr>Case study E</vt:lpstr>
      <vt:lpstr>Quality control in raw meal preparation</vt:lpstr>
      <vt:lpstr>Quality control in raw meal preparation</vt:lpstr>
      <vt:lpstr>Cross-check samples of raw meal and kiln feed</vt:lpstr>
      <vt:lpstr>Calibration standards</vt:lpstr>
      <vt:lpstr>Reasons for analytical differences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Course 2015</dc:title>
  <dc:creator>Monika Richter</dc:creator>
  <cp:lastModifiedBy>Astrid Gruskovnjak</cp:lastModifiedBy>
  <cp:revision>63</cp:revision>
  <dcterms:created xsi:type="dcterms:W3CDTF">2015-07-13T09:18:26Z</dcterms:created>
  <dcterms:modified xsi:type="dcterms:W3CDTF">2016-04-18T09:57:14Z</dcterms:modified>
</cp:coreProperties>
</file>