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3" r:id="rId3"/>
    <p:sldId id="264" r:id="rId4"/>
    <p:sldId id="259" r:id="rId5"/>
    <p:sldId id="260" r:id="rId6"/>
    <p:sldId id="261" r:id="rId7"/>
    <p:sldId id="262" r:id="rId8"/>
  </p:sldIdLst>
  <p:sldSz cx="9906000" cy="6858000" type="A4"/>
  <p:notesSz cx="6858000" cy="9144000"/>
  <p:custDataLst>
    <p:tags r:id="rId1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799">
          <p15:clr>
            <a:srgbClr val="A4A3A4"/>
          </p15:clr>
        </p15:guide>
        <p15:guide id="3" orient="horz" pos="3657">
          <p15:clr>
            <a:srgbClr val="A4A3A4"/>
          </p15:clr>
        </p15:guide>
        <p15:guide id="4" orient="horz" pos="958">
          <p15:clr>
            <a:srgbClr val="A4A3A4"/>
          </p15:clr>
        </p15:guide>
        <p15:guide id="5" pos="330">
          <p15:clr>
            <a:srgbClr val="A4A3A4"/>
          </p15:clr>
        </p15:guide>
        <p15:guide id="6" pos="5910">
          <p15:clr>
            <a:srgbClr val="A4A3A4"/>
          </p15:clr>
        </p15:guide>
        <p15:guide id="7" pos="3188">
          <p15:clr>
            <a:srgbClr val="A4A3A4"/>
          </p15:clr>
        </p15:guide>
        <p15:guide id="8" pos="305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5879" autoAdjust="0"/>
  </p:normalViewPr>
  <p:slideViewPr>
    <p:cSldViewPr showGuides="1">
      <p:cViewPr varScale="1">
        <p:scale>
          <a:sx n="92" d="100"/>
          <a:sy n="92" d="100"/>
        </p:scale>
        <p:origin x="-1002" y="-102"/>
      </p:cViewPr>
      <p:guideLst>
        <p:guide orient="horz" pos="2160"/>
        <p:guide orient="horz" pos="799"/>
        <p:guide orient="horz" pos="3657"/>
        <p:guide orient="horz" pos="958"/>
        <p:guide pos="330"/>
        <p:guide pos="5910"/>
        <p:guide pos="3188"/>
        <p:guide pos="30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29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25B87-BE1E-4C20-B36A-1878FEEF73C4}" type="datetimeFigureOut">
              <a:rPr lang="de-DE" smtClean="0"/>
              <a:t>26.05.2016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1383C-4D7C-4661-B4D9-0ABF00F7F1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143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A3B37-1B28-4EB7-A331-F33C642B1C8E}" type="datetimeFigureOut">
              <a:rPr lang="de-DE" smtClean="0"/>
              <a:t>26.05.2016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72716" y="4343400"/>
            <a:ext cx="5112568" cy="429705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E0DAD-C99C-4E3B-8DA9-C3D35B3056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60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6213" indent="-176213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60363" indent="-184150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8163" indent="-177800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4375" indent="-176213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84150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872717" y="4343400"/>
            <a:ext cx="5112572" cy="42969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41" cy="457078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872717" y="4343400"/>
            <a:ext cx="5112567" cy="429705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emf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nd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906000" cy="3429000"/>
          </a:xfrm>
          <a:prstGeom prst="rect">
            <a:avLst/>
          </a:prstGeom>
          <a:solidFill>
            <a:srgbClr val="D9D9D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439" y="3700078"/>
            <a:ext cx="8929686" cy="1133078"/>
          </a:xfrm>
        </p:spPr>
        <p:txBody>
          <a:bodyPr anchor="t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438" y="4879208"/>
            <a:ext cx="6696805" cy="1538124"/>
          </a:xfr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906000" cy="3429000"/>
          </a:xfrm>
          <a:noFill/>
        </p:spPr>
        <p:txBody>
          <a:bodyPr bIns="540000"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567" y="4196306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chemeClr val="accent1"/>
                </a:solidFill>
                <a:latin typeface="+mj-lt"/>
              </a:rPr>
              <a:t>DRAFT</a:t>
            </a:r>
            <a:endParaRPr lang="en-US" sz="22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37" y="5530850"/>
            <a:ext cx="1578972" cy="9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93962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2015-07-07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Hider"/>
          <p:cNvSpPr/>
          <p:nvPr userDrawn="1"/>
        </p:nvSpPr>
        <p:spPr bwMode="white">
          <a:xfrm>
            <a:off x="452500" y="1088740"/>
            <a:ext cx="8996300" cy="13046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3503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Users\sihuber1\Downloads\LH_Logo_sRG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595" y="1690587"/>
            <a:ext cx="5310811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3900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8858250" cy="4734052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 / RMPH, 2015-10-29   © 2015 Company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56617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523875" y="1448779"/>
            <a:ext cx="8858249" cy="47340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975" marR="0" lvl="0" indent="-53975" algn="l" rtl="0"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1950" marR="0" lvl="1" indent="-69850" algn="l" rtl="0"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42925" marR="0" lvl="2" indent="-85725" algn="l" rtl="0">
              <a:spcBef>
                <a:spcPts val="9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12788" marR="0" lvl="3" indent="-90487" algn="l" rtl="0">
              <a:spcBef>
                <a:spcPts val="9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3763" marR="0" lvl="4" indent="-93662" algn="l" rtl="0">
              <a:spcBef>
                <a:spcPts val="9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1892659" y="6417332"/>
            <a:ext cx="3168290" cy="1657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949443" y="6417462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6372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523875" y="1448779"/>
            <a:ext cx="8858249" cy="47340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975" marR="0" lvl="0" indent="-53975" algn="l" rtl="0"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1950" marR="0" lvl="1" indent="-69850" algn="l" rtl="0"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42925" marR="0" lvl="2" indent="-85725" algn="l" rtl="0">
              <a:spcBef>
                <a:spcPts val="9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12788" marR="0" lvl="3" indent="-90487" algn="l" rtl="0">
              <a:spcBef>
                <a:spcPts val="9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3763" marR="0" lvl="4" indent="-93662" algn="l" rtl="0">
              <a:spcBef>
                <a:spcPts val="9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1892659" y="6417332"/>
            <a:ext cx="3168290" cy="1657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949443" y="6417462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637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2015-07-07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23875" y="1448780"/>
            <a:ext cx="8858250" cy="39604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14514128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Hider"/>
          <p:cNvSpPr/>
          <p:nvPr userDrawn="1">
            <p:custDataLst>
              <p:tags r:id="rId1"/>
            </p:custDataLst>
          </p:nvPr>
        </p:nvSpPr>
        <p:spPr bwMode="white">
          <a:xfrm>
            <a:off x="467544" y="1113322"/>
            <a:ext cx="8949952" cy="83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 tIns="3636000"/>
          <a:lstStyle>
            <a:lvl1pPr marL="0" indent="0" algn="ctr">
              <a:buFontTx/>
              <a:buNone/>
              <a:defRPr sz="180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60388" y="1943998"/>
            <a:ext cx="8785225" cy="1052954"/>
          </a:xfrm>
        </p:spPr>
        <p:txBody>
          <a:bodyPr bIns="0" anchor="t" anchorCtr="0"/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2015-07-07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85B633-6863-4B84-8019-F125347A66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567" y="764508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chemeClr val="accent1"/>
                </a:solidFill>
                <a:latin typeface="+mj-lt"/>
              </a:rPr>
              <a:t>DRAFT</a:t>
            </a:r>
            <a:endParaRPr lang="en-US" sz="2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Classification"/>
          <p:cNvSpPr>
            <a:spLocks/>
          </p:cNvSpPr>
          <p:nvPr userDrawn="1">
            <p:custDataLst>
              <p:tags r:id="rId3"/>
            </p:custDataLst>
          </p:nvPr>
        </p:nvSpPr>
        <p:spPr>
          <a:xfrm>
            <a:off x="5241032" y="6417332"/>
            <a:ext cx="1656184" cy="165731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pPr lvl="0" algn="r"/>
            <a:endParaRPr lang="en-US" sz="800" b="1" cap="all" baseline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9599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s" preserve="1" userDrawn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509" y="1916833"/>
            <a:ext cx="4320542" cy="4266000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2015-07-07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23875" y="1448780"/>
            <a:ext cx="4321175" cy="39604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1916833"/>
            <a:ext cx="4321175" cy="4266000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060950" y="1448780"/>
            <a:ext cx="4321175" cy="39604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5210069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Picture" preserve="1" userDrawn="1">
  <p:cSld name="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916833"/>
            <a:ext cx="4320542" cy="4266000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2015-07-07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23875" y="1448780"/>
            <a:ext cx="4320851" cy="39604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060950" y="1520825"/>
            <a:ext cx="4321175" cy="4662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980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s and Picture" preserve="1" userDrawn="1">
  <p:cSld name="Title, 2 Content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509" y="1916833"/>
            <a:ext cx="4320542" cy="4264560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2015-07-07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23875" y="1448780"/>
            <a:ext cx="4321175" cy="39604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4077072"/>
            <a:ext cx="4321175" cy="2105679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060950" y="1520825"/>
            <a:ext cx="4321175" cy="230421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13548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2015-07-07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23875" y="1268413"/>
            <a:ext cx="8858250" cy="491297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6655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2015-07-07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23875" y="1448780"/>
            <a:ext cx="8858250" cy="39604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85285043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2015-07-07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966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875" y="188639"/>
            <a:ext cx="8858250" cy="85190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875" y="1916832"/>
            <a:ext cx="8858250" cy="426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2660" y="6417332"/>
            <a:ext cx="3168290" cy="16573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lang="de-DE" sz="800" b="1"/>
            </a:lvl1pPr>
          </a:lstStyle>
          <a:p>
            <a:r>
              <a:rPr lang="en-US" smtClean="0"/>
              <a:t>2015-07-07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9444" y="6417463"/>
            <a:ext cx="432048" cy="1656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45E2B5F-19B1-41F4-9C65-D0E69646D5F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Line"/>
          <p:cNvCxnSpPr/>
          <p:nvPr/>
        </p:nvCxnSpPr>
        <p:spPr>
          <a:xfrm>
            <a:off x="523875" y="1160748"/>
            <a:ext cx="88582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pyright"/>
          <p:cNvSpPr/>
          <p:nvPr>
            <p:custDataLst>
              <p:tags r:id="rId16"/>
            </p:custDataLst>
          </p:nvPr>
        </p:nvSpPr>
        <p:spPr>
          <a:xfrm>
            <a:off x="7019293" y="6417463"/>
            <a:ext cx="1210071" cy="1656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pPr lvl="0"/>
            <a:r>
              <a:rPr lang="en-US" sz="800" b="0" smtClean="0"/>
              <a:t>© 2015 Company</a:t>
            </a:r>
            <a:endParaRPr lang="en-US" sz="800" b="0" dirty="0"/>
          </a:p>
        </p:txBody>
      </p:sp>
      <p:sp>
        <p:nvSpPr>
          <p:cNvPr id="12" name="Classification" hidden="1"/>
          <p:cNvSpPr>
            <a:spLocks/>
          </p:cNvSpPr>
          <p:nvPr>
            <p:custDataLst>
              <p:tags r:id="rId17"/>
            </p:custDataLst>
          </p:nvPr>
        </p:nvSpPr>
        <p:spPr>
          <a:xfrm>
            <a:off x="5241032" y="6417332"/>
            <a:ext cx="1656184" cy="165731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pPr lvl="0" algn="r"/>
            <a:endParaRPr lang="en-US" sz="800" b="1" cap="all" baseline="0" dirty="0">
              <a:solidFill>
                <a:schemeClr val="accent1"/>
              </a:solidFill>
            </a:endParaRPr>
          </a:p>
        </p:txBody>
      </p:sp>
      <p:sp>
        <p:nvSpPr>
          <p:cNvPr id="14" name="Status" hidden="1"/>
          <p:cNvSpPr txBox="1">
            <a:spLocks/>
          </p:cNvSpPr>
          <p:nvPr>
            <p:custDataLst>
              <p:tags r:id="rId18"/>
            </p:custDataLst>
          </p:nvPr>
        </p:nvSpPr>
        <p:spPr>
          <a:xfrm rot="16200000">
            <a:off x="8901567" y="764508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chemeClr val="accent1"/>
                </a:solidFill>
                <a:latin typeface="+mj-lt"/>
              </a:rPr>
              <a:t>DRAFT</a:t>
            </a:r>
            <a:endParaRPr lang="en-US" sz="22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3" y="6348413"/>
            <a:ext cx="1099886" cy="24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7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56" r:id="rId4"/>
    <p:sldLayoutId id="2147483657" r:id="rId5"/>
    <p:sldLayoutId id="2147483658" r:id="rId6"/>
    <p:sldLayoutId id="2147483659" r:id="rId7"/>
    <p:sldLayoutId id="2147483654" r:id="rId8"/>
    <p:sldLayoutId id="2147483663" r:id="rId9"/>
    <p:sldLayoutId id="2147483655" r:id="rId10"/>
    <p:sldLayoutId id="2147483664" r:id="rId11"/>
    <p:sldLayoutId id="2147483666" r:id="rId12"/>
    <p:sldLayoutId id="2147483667" r:id="rId13"/>
    <p:sldLayoutId id="2147483668" r:id="rId14"/>
  </p:sldLayoutIdLst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defTabSz="914400" rtl="0" eaLnBrk="1" latinLnBrk="0" hangingPunct="1"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12788" indent="-169863" algn="l" defTabSz="914400" rtl="0" eaLnBrk="1" latinLnBrk="0" hangingPunct="1"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3763" indent="-180975" algn="l" defTabSz="914400" rtl="0" eaLnBrk="1" latinLnBrk="0" hangingPunct="1"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STUDY WEAR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SOLUTION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56860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100" cy="852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Case Study PART B - Wear Management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949443" y="6417462"/>
            <a:ext cx="432000" cy="1656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275" y="1381125"/>
            <a:ext cx="779145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700" y="3343262"/>
            <a:ext cx="30099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750" y="4242550"/>
            <a:ext cx="297180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91925" y="3343250"/>
            <a:ext cx="231457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73087" y="3529000"/>
            <a:ext cx="3571875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96962" y="4782837"/>
            <a:ext cx="2524125" cy="1800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47104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8949443" y="6417462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ftr" idx="11"/>
          </p:nvPr>
        </p:nvSpPr>
        <p:spPr>
          <a:xfrm>
            <a:off x="1748643" y="6489339"/>
            <a:ext cx="3529012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560400" y="1412775"/>
            <a:ext cx="8785200" cy="133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actual cost of </a:t>
            </a:r>
            <a:r>
              <a:rPr lang="en-US" sz="1800" b="1"/>
              <a:t>crushing 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wear parts (parts + manpower)?</a:t>
            </a:r>
          </a:p>
          <a:p>
            <a:pPr marL="457200" marR="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lang="en-US" sz="1800" b="1"/>
              <a:t>will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 the cost if a MnSt Alternative Supplier is used?</a:t>
            </a:r>
          </a:p>
          <a:p>
            <a:pPr marL="457200" marR="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800" b="1"/>
              <a:t>You want to test alternative blow bar alloy, choose one (Martensitic, Ceramic Inserts) and calculate the crushing wear part cost.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Tasks for wear management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0150" y="3351700"/>
            <a:ext cx="4811975" cy="289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79823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988840"/>
            <a:ext cx="3925069" cy="2664296"/>
          </a:xfrm>
        </p:spPr>
        <p:txBody>
          <a:bodyPr/>
          <a:lstStyle/>
          <a:p>
            <a:pPr marL="0" indent="0">
              <a:buNone/>
            </a:pPr>
            <a:r>
              <a:rPr lang="en-US" sz="1100" dirty="0" smtClean="0"/>
              <a:t> First Number of t per blow bars set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6 x 1.100 kg = 6.600 kg x 0.25 (%Wear) = 1.650 kg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Net wear rate  =  8.6 g/t</a:t>
            </a:r>
          </a:p>
          <a:p>
            <a:pPr marL="0" indent="0">
              <a:buNone/>
            </a:pPr>
            <a:r>
              <a:rPr lang="en-US" sz="1100" dirty="0" smtClean="0"/>
              <a:t>1.650 kg x 1000 g/kg /8.6 g/t = 191.860 t</a:t>
            </a:r>
          </a:p>
          <a:p>
            <a:pPr marL="0" indent="0">
              <a:buNone/>
            </a:pPr>
            <a:r>
              <a:rPr lang="en-US" sz="1100" dirty="0" smtClean="0"/>
              <a:t> Now, how many sets per year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2.400.000 t/a / 191.860 t/set = 12.5 Set/a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Cost of 1 set of bars =  6.600 kg x 6.5 USD/kg = 42.900 USD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Total annual cost = 12.5 x 42.900 USD = 536.250 USD</a:t>
            </a:r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 / RMPH, 2015-10-29   © 2015 Company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23875" y="1448780"/>
            <a:ext cx="8858250" cy="396044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2788" indent="-169863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3763" indent="-180975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What is the actual cost of wear (Parts + Manpower)?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76403" y="1988840"/>
            <a:ext cx="3925069" cy="28083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975" indent="-180975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2788" indent="-169863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3763" indent="-180975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dirty="0" smtClean="0"/>
              <a:t> Second the cost of manpower per blow bar set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 </a:t>
            </a:r>
            <a:r>
              <a:rPr lang="en-US" sz="1100" dirty="0" smtClean="0"/>
              <a:t>Mounting &amp; Dismounting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 </a:t>
            </a:r>
            <a:r>
              <a:rPr lang="en-US" sz="1100" dirty="0" smtClean="0"/>
              <a:t>4 </a:t>
            </a:r>
            <a:r>
              <a:rPr lang="en-US" sz="1100" dirty="0" smtClean="0"/>
              <a:t>x 8 h x 15 USD/h = </a:t>
            </a:r>
            <a:r>
              <a:rPr lang="en-US" sz="1100" dirty="0" smtClean="0"/>
              <a:t>480</a:t>
            </a:r>
            <a:r>
              <a:rPr lang="en-US" sz="1100" dirty="0" smtClean="0"/>
              <a:t> </a:t>
            </a:r>
            <a:r>
              <a:rPr lang="en-US" sz="1100" dirty="0" smtClean="0"/>
              <a:t>USD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 </a:t>
            </a:r>
            <a:r>
              <a:rPr lang="en-US" sz="1100" dirty="0" smtClean="0"/>
              <a:t>Grinding &amp; Reversing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 </a:t>
            </a:r>
            <a:r>
              <a:rPr lang="en-US" sz="1100" dirty="0" smtClean="0"/>
              <a:t>( 2 x 8 </a:t>
            </a:r>
            <a:r>
              <a:rPr lang="en-US" sz="1100" dirty="0"/>
              <a:t> </a:t>
            </a:r>
            <a:r>
              <a:rPr lang="en-US" sz="1100" dirty="0" smtClean="0"/>
              <a:t>x 2</a:t>
            </a:r>
            <a:r>
              <a:rPr lang="en-US" sz="1100" dirty="0" smtClean="0"/>
              <a:t>h </a:t>
            </a:r>
            <a:r>
              <a:rPr lang="en-US" sz="1100" dirty="0" smtClean="0"/>
              <a:t>+ 4 x 8 h ) x 15 USD/h = </a:t>
            </a:r>
            <a:r>
              <a:rPr lang="en-US" sz="1100" dirty="0" smtClean="0"/>
              <a:t>960</a:t>
            </a:r>
            <a:r>
              <a:rPr lang="en-US" sz="1100" dirty="0" smtClean="0"/>
              <a:t> </a:t>
            </a:r>
            <a:r>
              <a:rPr lang="en-US" sz="1100" dirty="0" smtClean="0"/>
              <a:t>USD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 </a:t>
            </a:r>
            <a:r>
              <a:rPr lang="en-US" sz="1100" dirty="0" smtClean="0"/>
              <a:t>Total manpower cost per set of blow bars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 </a:t>
            </a:r>
            <a:r>
              <a:rPr lang="en-US" sz="1100" dirty="0" smtClean="0"/>
              <a:t>1.440</a:t>
            </a:r>
            <a:r>
              <a:rPr lang="en-US" sz="1100" dirty="0" smtClean="0"/>
              <a:t> </a:t>
            </a:r>
            <a:r>
              <a:rPr lang="en-US" sz="1100" dirty="0" smtClean="0"/>
              <a:t>USD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 </a:t>
            </a:r>
            <a:r>
              <a:rPr lang="en-US" sz="1100" dirty="0" smtClean="0"/>
              <a:t>Along the year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 </a:t>
            </a:r>
            <a:r>
              <a:rPr lang="en-US" sz="1100" dirty="0" smtClean="0"/>
              <a:t>1.440 </a:t>
            </a:r>
            <a:r>
              <a:rPr lang="en-US" sz="1100" dirty="0" smtClean="0"/>
              <a:t>x 12.5 = </a:t>
            </a:r>
            <a:r>
              <a:rPr lang="en-US" sz="1100" dirty="0" smtClean="0"/>
              <a:t>18.0000</a:t>
            </a:r>
            <a:r>
              <a:rPr lang="en-US" sz="1100" dirty="0" smtClean="0"/>
              <a:t> </a:t>
            </a:r>
            <a:r>
              <a:rPr lang="en-US" sz="1100" dirty="0" smtClean="0"/>
              <a:t>USD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 smtClean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523875" y="5085184"/>
            <a:ext cx="8029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actual cost, per year, of wear is then </a:t>
            </a:r>
            <a:r>
              <a:rPr lang="en-US" dirty="0" smtClean="0">
                <a:sym typeface="Wingdings" panose="05000000000000000000" pitchFamily="2" charset="2"/>
              </a:rPr>
              <a:t> 536.250 USD + </a:t>
            </a:r>
            <a:r>
              <a:rPr lang="en-US" dirty="0" smtClean="0">
                <a:sym typeface="Wingdings" panose="05000000000000000000" pitchFamily="2" charset="2"/>
              </a:rPr>
              <a:t>18</a:t>
            </a:r>
            <a:r>
              <a:rPr lang="en-US" dirty="0" smtClean="0">
                <a:sym typeface="Wingdings" panose="05000000000000000000" pitchFamily="2" charset="2"/>
              </a:rPr>
              <a:t>.000 </a:t>
            </a:r>
            <a:r>
              <a:rPr lang="en-US" dirty="0" smtClean="0">
                <a:sym typeface="Wingdings" panose="05000000000000000000" pitchFamily="2" charset="2"/>
              </a:rPr>
              <a:t>USD = </a:t>
            </a:r>
            <a:r>
              <a:rPr lang="en-US" dirty="0" smtClean="0">
                <a:sym typeface="Wingdings" panose="05000000000000000000" pitchFamily="2" charset="2"/>
              </a:rPr>
              <a:t>554.250 </a:t>
            </a:r>
            <a:r>
              <a:rPr lang="en-US" dirty="0" smtClean="0">
                <a:sym typeface="Wingdings" panose="05000000000000000000" pitchFamily="2" charset="2"/>
              </a:rPr>
              <a:t>USD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 crusher annual production is 2.400.000 t  0.23 USD/t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5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988840"/>
            <a:ext cx="3925069" cy="2664296"/>
          </a:xfrm>
        </p:spPr>
        <p:txBody>
          <a:bodyPr/>
          <a:lstStyle/>
          <a:p>
            <a:pPr marL="0" indent="0">
              <a:buNone/>
            </a:pPr>
            <a:r>
              <a:rPr lang="en-US" sz="1100" dirty="0" smtClean="0"/>
              <a:t> First Number of t per blow bars set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6 x 1.100 kg = 6.600 kg x 0.25 (%Wear) = 1.650 kg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Net wear rate  =  8.6 g/t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1.650 kg x 1000 g/kg /8.6 g/t = 191.860 t</a:t>
            </a:r>
          </a:p>
          <a:p>
            <a:pPr marL="0" indent="0">
              <a:buNone/>
            </a:pPr>
            <a:r>
              <a:rPr lang="en-US" sz="1100" dirty="0" smtClean="0"/>
              <a:t> Now, how many sets per year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2.400.000 t/a / 191.860 t/set = 12.5 Set/a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Cost of 1 set of bars =  6.600 kg x 3.6 USD/kg = 23.760 USD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Total annual cost = 12.5 x </a:t>
            </a:r>
            <a:r>
              <a:rPr lang="en-US" sz="1100" dirty="0"/>
              <a:t>23.760</a:t>
            </a:r>
            <a:r>
              <a:rPr lang="en-US" sz="1100" dirty="0" smtClean="0"/>
              <a:t> USD = 297.000 USD</a:t>
            </a:r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 / RMPH, 2015-10-29   © 2015 Company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23875" y="1448780"/>
            <a:ext cx="8858250" cy="396044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2788" indent="-169863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3763" indent="-180975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What is </a:t>
            </a:r>
            <a:r>
              <a:rPr lang="en-US" dirty="0" err="1" smtClean="0">
                <a:solidFill>
                  <a:schemeClr val="accent1"/>
                </a:solidFill>
              </a:rPr>
              <a:t>MnSt</a:t>
            </a:r>
            <a:r>
              <a:rPr lang="en-US" dirty="0" smtClean="0">
                <a:solidFill>
                  <a:schemeClr val="accent1"/>
                </a:solidFill>
              </a:rPr>
              <a:t> alternative supplier cost of wear (Parts + Manpower)?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76403" y="1988840"/>
            <a:ext cx="3925069" cy="28083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975" indent="-180975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2788" indent="-169863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3763" indent="-180975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dirty="0" smtClean="0"/>
              <a:t> Second the cost of manpower per blow bar set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 </a:t>
            </a:r>
            <a:r>
              <a:rPr lang="en-US" sz="1100" dirty="0" smtClean="0"/>
              <a:t>Mounting &amp; Dismounting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 </a:t>
            </a:r>
            <a:r>
              <a:rPr lang="en-US" sz="1100" dirty="0" smtClean="0"/>
              <a:t>4 </a:t>
            </a:r>
            <a:r>
              <a:rPr lang="en-US" sz="1100" dirty="0" smtClean="0"/>
              <a:t>x 8 h x 15 USD/h = </a:t>
            </a:r>
            <a:r>
              <a:rPr lang="en-US" sz="1100" dirty="0" smtClean="0"/>
              <a:t>480</a:t>
            </a:r>
            <a:r>
              <a:rPr lang="en-US" sz="1100" dirty="0" smtClean="0"/>
              <a:t> </a:t>
            </a:r>
            <a:r>
              <a:rPr lang="en-US" sz="1100" dirty="0" smtClean="0"/>
              <a:t>USD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 </a:t>
            </a:r>
            <a:r>
              <a:rPr lang="en-US" sz="1100" dirty="0" smtClean="0"/>
              <a:t>Grinding &amp; Reversing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 </a:t>
            </a:r>
            <a:r>
              <a:rPr lang="en-US" sz="1100" dirty="0" smtClean="0"/>
              <a:t>( 2 x </a:t>
            </a:r>
            <a:r>
              <a:rPr lang="en-US" sz="1100" dirty="0" smtClean="0"/>
              <a:t>8 x 2 </a:t>
            </a:r>
            <a:r>
              <a:rPr lang="en-US" sz="1100" dirty="0" smtClean="0"/>
              <a:t>h + 4 x 8 h ) x 15 USD/h = </a:t>
            </a:r>
            <a:r>
              <a:rPr lang="en-US" sz="1100" dirty="0" smtClean="0"/>
              <a:t>960</a:t>
            </a:r>
            <a:r>
              <a:rPr lang="en-US" sz="1100" dirty="0" smtClean="0"/>
              <a:t> </a:t>
            </a:r>
            <a:r>
              <a:rPr lang="en-US" sz="1100" dirty="0" smtClean="0"/>
              <a:t>USD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 </a:t>
            </a:r>
            <a:r>
              <a:rPr lang="en-US" sz="1100" dirty="0" smtClean="0"/>
              <a:t>Total manpower cost per set of blow bars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 </a:t>
            </a:r>
            <a:r>
              <a:rPr lang="en-US" sz="1100" dirty="0" smtClean="0"/>
              <a:t>1.440 </a:t>
            </a:r>
            <a:r>
              <a:rPr lang="en-US" sz="1100" dirty="0" smtClean="0"/>
              <a:t>USD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 </a:t>
            </a:r>
            <a:r>
              <a:rPr lang="en-US" sz="1100" dirty="0" smtClean="0"/>
              <a:t>Along the year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 </a:t>
            </a:r>
            <a:r>
              <a:rPr lang="en-US" sz="1100" dirty="0" smtClean="0"/>
              <a:t>1.440</a:t>
            </a:r>
            <a:r>
              <a:rPr lang="en-US" sz="1100" dirty="0" smtClean="0"/>
              <a:t> </a:t>
            </a:r>
            <a:r>
              <a:rPr lang="en-US" sz="1100" dirty="0" smtClean="0"/>
              <a:t>x 12.5 = </a:t>
            </a:r>
            <a:r>
              <a:rPr lang="en-US" sz="1100" dirty="0" smtClean="0"/>
              <a:t>18</a:t>
            </a:r>
            <a:r>
              <a:rPr lang="en-US" sz="1100" dirty="0" smtClean="0"/>
              <a:t>.000 </a:t>
            </a:r>
            <a:r>
              <a:rPr lang="en-US" sz="1100" dirty="0" smtClean="0"/>
              <a:t>USD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 smtClean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523875" y="5085184"/>
            <a:ext cx="8029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actual cost, per year, of wear is then </a:t>
            </a:r>
            <a:r>
              <a:rPr lang="en-US" dirty="0" smtClean="0">
                <a:sym typeface="Wingdings" panose="05000000000000000000" pitchFamily="2" charset="2"/>
              </a:rPr>
              <a:t> 297.000 USD + </a:t>
            </a:r>
            <a:r>
              <a:rPr lang="en-US" dirty="0" smtClean="0">
                <a:sym typeface="Wingdings" panose="05000000000000000000" pitchFamily="2" charset="2"/>
              </a:rPr>
              <a:t>18</a:t>
            </a:r>
            <a:r>
              <a:rPr lang="en-US" dirty="0" smtClean="0">
                <a:sym typeface="Wingdings" panose="05000000000000000000" pitchFamily="2" charset="2"/>
              </a:rPr>
              <a:t>.000 </a:t>
            </a:r>
            <a:r>
              <a:rPr lang="en-US" dirty="0" smtClean="0">
                <a:sym typeface="Wingdings" panose="05000000000000000000" pitchFamily="2" charset="2"/>
              </a:rPr>
              <a:t>USD = </a:t>
            </a:r>
            <a:r>
              <a:rPr lang="en-US" dirty="0" smtClean="0">
                <a:sym typeface="Wingdings" panose="05000000000000000000" pitchFamily="2" charset="2"/>
              </a:rPr>
              <a:t>315.000 </a:t>
            </a:r>
            <a:r>
              <a:rPr lang="en-US" dirty="0" smtClean="0">
                <a:sym typeface="Wingdings" panose="05000000000000000000" pitchFamily="2" charset="2"/>
              </a:rPr>
              <a:t>USD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 crusher annual production is 2.400.000 t  0.13 USD/t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99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988840"/>
            <a:ext cx="3925069" cy="3096344"/>
          </a:xfrm>
        </p:spPr>
        <p:txBody>
          <a:bodyPr/>
          <a:lstStyle/>
          <a:p>
            <a:pPr marL="0" indent="0">
              <a:buNone/>
            </a:pPr>
            <a:r>
              <a:rPr lang="en-US" sz="1100" dirty="0" smtClean="0"/>
              <a:t> First Number of t per blow bars set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6 x 1.100 kg = 6.600 kg x 0.25 (%Wear) = 1.650 kg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Net wear rate  =  8.6 g/t</a:t>
            </a:r>
          </a:p>
          <a:p>
            <a:pPr marL="0" indent="0">
              <a:buNone/>
            </a:pPr>
            <a:r>
              <a:rPr lang="en-US" sz="1100" dirty="0"/>
              <a:t> Corrected net wear rate by lifetime factor of </a:t>
            </a:r>
            <a:r>
              <a:rPr lang="en-US" sz="1100" dirty="0" smtClean="0"/>
              <a:t> 1.5</a:t>
            </a:r>
            <a:endParaRPr lang="en-US" sz="1100" dirty="0"/>
          </a:p>
          <a:p>
            <a:pPr marL="0" indent="0">
              <a:buNone/>
            </a:pPr>
            <a:r>
              <a:rPr lang="en-US" sz="1100" dirty="0" smtClean="0"/>
              <a:t> Net Wear Rate2 = 8.6 g/t / 1.5 = 5.7 g/t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1.650 kg x 1000 g/kg /5.7 g/t = 289.473 t</a:t>
            </a:r>
          </a:p>
          <a:p>
            <a:pPr marL="0" indent="0">
              <a:buNone/>
            </a:pPr>
            <a:r>
              <a:rPr lang="en-US" sz="1100" dirty="0" smtClean="0"/>
              <a:t> Now, how many sets per year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2.400.000 t/a / </a:t>
            </a:r>
            <a:r>
              <a:rPr lang="en-US" sz="1100" dirty="0"/>
              <a:t>289.473</a:t>
            </a:r>
            <a:r>
              <a:rPr lang="en-US" sz="1100" dirty="0" smtClean="0"/>
              <a:t> t/set = 8.3 Set/a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Cost of 1 set of bars =  6.600 kg x 3.6 USD/kg = 23.760 USD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Total annual cost = 8.3 x 23.760USD = 197.208 USD</a:t>
            </a:r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 / RMPH, 2015-10-29   © 2015 Company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23875" y="1448780"/>
            <a:ext cx="8858250" cy="396044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2788" indent="-169863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3763" indent="-180975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What is </a:t>
            </a:r>
            <a:r>
              <a:rPr lang="en-US" dirty="0" err="1" smtClean="0">
                <a:solidFill>
                  <a:schemeClr val="accent1"/>
                </a:solidFill>
              </a:rPr>
              <a:t>MtSt</a:t>
            </a:r>
            <a:r>
              <a:rPr lang="en-US" dirty="0" smtClean="0">
                <a:solidFill>
                  <a:schemeClr val="accent1"/>
                </a:solidFill>
              </a:rPr>
              <a:t> alternative supplier cost of wear (Parts + Manpower)?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76403" y="1988840"/>
            <a:ext cx="3925069" cy="28083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975" indent="-180975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2788" indent="-169863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3763" indent="-180975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dirty="0" smtClean="0"/>
              <a:t> Second the cost of manpower per blow bar set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 </a:t>
            </a:r>
            <a:r>
              <a:rPr lang="en-US" sz="1100" dirty="0" smtClean="0"/>
              <a:t>Mounting &amp; Dismounting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 </a:t>
            </a:r>
            <a:r>
              <a:rPr lang="en-US" sz="1100" dirty="0" smtClean="0"/>
              <a:t>4 </a:t>
            </a:r>
            <a:r>
              <a:rPr lang="en-US" sz="1100" dirty="0" smtClean="0"/>
              <a:t>x 8 h x 15 USD/h = </a:t>
            </a:r>
            <a:r>
              <a:rPr lang="en-US" sz="1100" dirty="0" smtClean="0"/>
              <a:t>480</a:t>
            </a:r>
            <a:r>
              <a:rPr lang="en-US" sz="1100" dirty="0" smtClean="0"/>
              <a:t> </a:t>
            </a:r>
            <a:r>
              <a:rPr lang="en-US" sz="1100" dirty="0" smtClean="0"/>
              <a:t>USD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 </a:t>
            </a:r>
            <a:r>
              <a:rPr lang="en-US" sz="1100" dirty="0" smtClean="0"/>
              <a:t>Grinding &amp; Reversing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 </a:t>
            </a:r>
            <a:r>
              <a:rPr lang="en-US" sz="1100" dirty="0" smtClean="0"/>
              <a:t>( </a:t>
            </a:r>
            <a:r>
              <a:rPr lang="en-US" sz="1100" dirty="0" smtClean="0"/>
              <a:t>2 x 2 </a:t>
            </a:r>
            <a:r>
              <a:rPr lang="en-US" sz="1100" dirty="0" smtClean="0"/>
              <a:t>x 8 h + 4 x 8 h ) x 15 USD/h = </a:t>
            </a:r>
            <a:r>
              <a:rPr lang="en-US" sz="1100" dirty="0" smtClean="0"/>
              <a:t>960</a:t>
            </a:r>
            <a:r>
              <a:rPr lang="en-US" sz="1100" dirty="0" smtClean="0"/>
              <a:t> </a:t>
            </a:r>
            <a:r>
              <a:rPr lang="en-US" sz="1100" dirty="0" smtClean="0"/>
              <a:t>USD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 </a:t>
            </a:r>
            <a:r>
              <a:rPr lang="en-US" sz="1100" dirty="0" smtClean="0"/>
              <a:t>Total manpower cost per set of blow bars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 </a:t>
            </a:r>
            <a:r>
              <a:rPr lang="en-US" sz="1100" dirty="0" smtClean="0"/>
              <a:t>1.440 </a:t>
            </a:r>
            <a:r>
              <a:rPr lang="en-US" sz="1100" dirty="0" smtClean="0"/>
              <a:t>USD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 </a:t>
            </a:r>
            <a:r>
              <a:rPr lang="en-US" sz="1100" dirty="0" smtClean="0"/>
              <a:t>Along the year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 </a:t>
            </a:r>
            <a:r>
              <a:rPr lang="en-US" sz="1100" dirty="0" smtClean="0"/>
              <a:t>1.440 </a:t>
            </a:r>
            <a:r>
              <a:rPr lang="en-US" sz="1100" dirty="0" smtClean="0"/>
              <a:t>x 8.3 = </a:t>
            </a:r>
            <a:r>
              <a:rPr lang="en-US" sz="1100" dirty="0" smtClean="0"/>
              <a:t>11.952 </a:t>
            </a:r>
            <a:r>
              <a:rPr lang="en-US" sz="1100" dirty="0" smtClean="0"/>
              <a:t>USD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 smtClean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523875" y="5085184"/>
            <a:ext cx="8029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actual cost, per year, of wear is then </a:t>
            </a:r>
            <a:r>
              <a:rPr lang="en-US" dirty="0" smtClean="0">
                <a:sym typeface="Wingdings" panose="05000000000000000000" pitchFamily="2" charset="2"/>
              </a:rPr>
              <a:t> 197.208 USD + </a:t>
            </a:r>
            <a:r>
              <a:rPr lang="en-US" dirty="0" smtClean="0">
                <a:sym typeface="Wingdings" panose="05000000000000000000" pitchFamily="2" charset="2"/>
              </a:rPr>
              <a:t>11.952 </a:t>
            </a:r>
            <a:r>
              <a:rPr lang="en-US" dirty="0" smtClean="0">
                <a:sym typeface="Wingdings" panose="05000000000000000000" pitchFamily="2" charset="2"/>
              </a:rPr>
              <a:t>USD = </a:t>
            </a:r>
            <a:r>
              <a:rPr lang="en-US" dirty="0" smtClean="0">
                <a:sym typeface="Wingdings" panose="05000000000000000000" pitchFamily="2" charset="2"/>
              </a:rPr>
              <a:t>209.160 </a:t>
            </a:r>
            <a:r>
              <a:rPr lang="en-US" dirty="0" smtClean="0">
                <a:sym typeface="Wingdings" panose="05000000000000000000" pitchFamily="2" charset="2"/>
              </a:rPr>
              <a:t>USD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 crusher annual production is 2.400.000 t  0.09 USD/t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105" y="105984"/>
            <a:ext cx="2154344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31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988840"/>
            <a:ext cx="3925069" cy="3096344"/>
          </a:xfrm>
        </p:spPr>
        <p:txBody>
          <a:bodyPr/>
          <a:lstStyle/>
          <a:p>
            <a:pPr marL="0" indent="0">
              <a:buNone/>
            </a:pPr>
            <a:r>
              <a:rPr lang="en-US" sz="1100" dirty="0" smtClean="0"/>
              <a:t> First Number of t per blow bars set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6 x 1.100 kg = 6.600 kg x 0.25 (%Wear) = 1.650 kg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Net wear rate  =  8.6 g/t</a:t>
            </a:r>
          </a:p>
          <a:p>
            <a:pPr marL="0" indent="0">
              <a:buNone/>
            </a:pPr>
            <a:r>
              <a:rPr lang="en-US" sz="1100" dirty="0"/>
              <a:t> Corrected net wear rate by lifetime factor of </a:t>
            </a:r>
            <a:r>
              <a:rPr lang="en-US" sz="1100" dirty="0" smtClean="0"/>
              <a:t> 2.5</a:t>
            </a:r>
            <a:endParaRPr lang="en-US" sz="1100" dirty="0"/>
          </a:p>
          <a:p>
            <a:pPr marL="0" indent="0">
              <a:buNone/>
            </a:pPr>
            <a:r>
              <a:rPr lang="en-US" sz="1100" dirty="0" smtClean="0"/>
              <a:t> Net Wear Rate2 = 8.6 g/t / 2.5 = 3.4 g/t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1.650 kg x 1000 g/kg /3.4 g/t = 485.295 t</a:t>
            </a:r>
          </a:p>
          <a:p>
            <a:pPr marL="0" indent="0">
              <a:buNone/>
            </a:pPr>
            <a:r>
              <a:rPr lang="en-US" sz="1100" dirty="0" smtClean="0"/>
              <a:t> Now, how many sets per year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2.400.000 t/a / 485.295 t/set = 4.9 Set/a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Cost of 1 set of bars =  6.600 kg x 4.2 USD/kg = 27.720 USD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Total annual cost = 4.9 x </a:t>
            </a:r>
            <a:r>
              <a:rPr lang="en-US" sz="1100" dirty="0"/>
              <a:t>27.720 </a:t>
            </a:r>
            <a:r>
              <a:rPr lang="en-US" sz="1100" dirty="0" smtClean="0"/>
              <a:t>USD = 135.828 USD</a:t>
            </a:r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 / RMPH, 2015-10-29   © 2015 Company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23875" y="1448780"/>
            <a:ext cx="8858250" cy="396044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2788" indent="-169863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3763" indent="-180975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What is </a:t>
            </a:r>
            <a:r>
              <a:rPr lang="en-US" dirty="0" err="1" smtClean="0">
                <a:solidFill>
                  <a:schemeClr val="accent1"/>
                </a:solidFill>
              </a:rPr>
              <a:t>MtSt</a:t>
            </a:r>
            <a:r>
              <a:rPr lang="en-US" dirty="0" smtClean="0">
                <a:solidFill>
                  <a:schemeClr val="accent1"/>
                </a:solidFill>
              </a:rPr>
              <a:t> alternative supplier cost of wear (Parts + Manpower)?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76403" y="1988840"/>
            <a:ext cx="3925069" cy="28083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975" indent="-180975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2788" indent="-169863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3763" indent="-180975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dirty="0" smtClean="0"/>
              <a:t> Second the cost of manpower per blow bar set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 </a:t>
            </a:r>
            <a:r>
              <a:rPr lang="en-US" sz="1100" dirty="0" smtClean="0"/>
              <a:t>Mounting &amp; Dismounting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 </a:t>
            </a:r>
            <a:r>
              <a:rPr lang="en-US" sz="1100" dirty="0" smtClean="0"/>
              <a:t>4 </a:t>
            </a:r>
            <a:r>
              <a:rPr lang="en-US" sz="1100" dirty="0" smtClean="0"/>
              <a:t>x 8 h x 15 USD/h = </a:t>
            </a:r>
            <a:r>
              <a:rPr lang="en-US" sz="1100" dirty="0" smtClean="0"/>
              <a:t>480</a:t>
            </a:r>
            <a:r>
              <a:rPr lang="en-US" sz="1100" dirty="0" smtClean="0"/>
              <a:t> </a:t>
            </a:r>
            <a:r>
              <a:rPr lang="en-US" sz="1100" dirty="0" smtClean="0"/>
              <a:t>USD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 </a:t>
            </a:r>
            <a:r>
              <a:rPr lang="en-US" sz="1100" dirty="0" smtClean="0"/>
              <a:t>Grinding &amp; Reversing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 </a:t>
            </a:r>
            <a:r>
              <a:rPr lang="en-US" sz="1100" dirty="0" smtClean="0"/>
              <a:t>( </a:t>
            </a:r>
            <a:r>
              <a:rPr lang="en-US" sz="1100" dirty="0" smtClean="0"/>
              <a:t>2 x 2 </a:t>
            </a:r>
            <a:r>
              <a:rPr lang="en-US" sz="1100" dirty="0" smtClean="0"/>
              <a:t>x 8 h + 4 x 8 h ) x 15 USD/h = </a:t>
            </a:r>
            <a:r>
              <a:rPr lang="en-US" sz="1100" dirty="0" smtClean="0"/>
              <a:t>960</a:t>
            </a:r>
            <a:r>
              <a:rPr lang="en-US" sz="1100" dirty="0" smtClean="0"/>
              <a:t> </a:t>
            </a:r>
            <a:r>
              <a:rPr lang="en-US" sz="1100" dirty="0" smtClean="0"/>
              <a:t>USD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 </a:t>
            </a:r>
            <a:r>
              <a:rPr lang="en-US" sz="1100" dirty="0" smtClean="0"/>
              <a:t>Total manpower cost per set of blow bars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 </a:t>
            </a:r>
            <a:r>
              <a:rPr lang="en-US" sz="1100" dirty="0" smtClean="0"/>
              <a:t>1.440 </a:t>
            </a:r>
            <a:r>
              <a:rPr lang="en-US" sz="1100" dirty="0" smtClean="0"/>
              <a:t>USD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 </a:t>
            </a:r>
            <a:r>
              <a:rPr lang="en-US" sz="1100" dirty="0" smtClean="0"/>
              <a:t>Along the year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 </a:t>
            </a:r>
            <a:r>
              <a:rPr lang="en-US" sz="1100" dirty="0" smtClean="0"/>
              <a:t>1.440 </a:t>
            </a:r>
            <a:r>
              <a:rPr lang="en-US" sz="1100" dirty="0" smtClean="0"/>
              <a:t>x </a:t>
            </a:r>
            <a:r>
              <a:rPr lang="en-US" sz="1100" dirty="0" smtClean="0"/>
              <a:t>4.9 </a:t>
            </a:r>
            <a:r>
              <a:rPr lang="en-US" sz="1100" dirty="0" smtClean="0"/>
              <a:t>= </a:t>
            </a:r>
            <a:r>
              <a:rPr lang="en-US" sz="1100" dirty="0" smtClean="0"/>
              <a:t>7.056</a:t>
            </a:r>
            <a:r>
              <a:rPr lang="en-US" sz="1100" dirty="0" smtClean="0"/>
              <a:t> </a:t>
            </a:r>
            <a:r>
              <a:rPr lang="en-US" sz="1100" dirty="0" smtClean="0"/>
              <a:t>USD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 smtClean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523875" y="5085184"/>
            <a:ext cx="8029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actual cost, per year, of wear is then </a:t>
            </a:r>
            <a:r>
              <a:rPr lang="en-US" dirty="0" smtClean="0">
                <a:sym typeface="Wingdings" panose="05000000000000000000" pitchFamily="2" charset="2"/>
              </a:rPr>
              <a:t> 135.828 USD + </a:t>
            </a:r>
            <a:r>
              <a:rPr lang="en-US" dirty="0" smtClean="0">
                <a:sym typeface="Wingdings" panose="05000000000000000000" pitchFamily="2" charset="2"/>
              </a:rPr>
              <a:t>7.056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USD = </a:t>
            </a:r>
            <a:r>
              <a:rPr lang="en-US" dirty="0" smtClean="0">
                <a:sym typeface="Wingdings" panose="05000000000000000000" pitchFamily="2" charset="2"/>
              </a:rPr>
              <a:t>142.884 </a:t>
            </a:r>
            <a:r>
              <a:rPr lang="en-US" dirty="0" smtClean="0">
                <a:sym typeface="Wingdings" panose="05000000000000000000" pitchFamily="2" charset="2"/>
              </a:rPr>
              <a:t>USD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 crusher annual production is 2.400.000 t  0.06 USD/t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105" y="105984"/>
            <a:ext cx="2154344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90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LH1001"/>
  <p:tag name="LANGUAGE" val="1033"/>
  <p:tag name="BRAND" val="100"/>
  <p:tag name="LOGO" val="100"/>
  <p:tag name="COPYRIGHT" val="2015"/>
  <p:tag name="DATE" val="2015-07-07"/>
  <p:tag name="LEGALTEXT" val="Company"/>
  <p:tag name="CLASSIFICATION" val="0"/>
  <p:tag name="TITLEBANDCOL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TitleBan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ineHider"/>
</p:tagLst>
</file>

<file path=ppt/theme/theme1.xml><?xml version="1.0" encoding="utf-8"?>
<a:theme xmlns:a="http://schemas.openxmlformats.org/drawingml/2006/main" name="blank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</a:spPr>
      <a:bodyPr rtlCol="0" anchor="ctr"/>
      <a:lstStyle>
        <a:defPPr marL="180975" indent="-180975">
          <a:buClr>
            <a:schemeClr val="accent1"/>
          </a:buClr>
          <a:buFont typeface="Arial" panose="020B0604020202020204" pitchFamily="34" charset="0"/>
          <a:buChar char="•"/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Presentation2" id="{1B3D0389-CC21-4DCE-A6F7-5080E4AC78D8}" vid="{A4BFB292-C3CF-47BC-BE3B-12FC4950BA9F}"/>
    </a:ext>
  </a:extLst>
</a:theme>
</file>

<file path=ppt/theme/theme2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983</Words>
  <Application>Microsoft Office PowerPoint</Application>
  <PresentationFormat>A4 Paper (210x297 mm)</PresentationFormat>
  <Paragraphs>110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blank</vt:lpstr>
      <vt:lpstr>CASE STUDY WEAR MANAGEMENT</vt:lpstr>
      <vt:lpstr>Case Study PART B - Wear Management</vt:lpstr>
      <vt:lpstr>Tasks for wear management</vt:lpstr>
      <vt:lpstr>CASE STUDY SOLUTION</vt:lpstr>
      <vt:lpstr>CASE STUDY SOLUTION</vt:lpstr>
      <vt:lpstr>CASE STUDY SOLUTION</vt:lpstr>
      <vt:lpstr>CASE STUDY SOLUTION</vt:lpstr>
    </vt:vector>
  </TitlesOfParts>
  <Company>Holcim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WEAR MANAGEMENT</dc:title>
  <dc:creator>Lisa Moser</dc:creator>
  <cp:lastModifiedBy>Lisa Moser</cp:lastModifiedBy>
  <cp:revision>5</cp:revision>
  <dcterms:created xsi:type="dcterms:W3CDTF">2016-05-26T12:51:51Z</dcterms:created>
  <dcterms:modified xsi:type="dcterms:W3CDTF">2016-05-26T17:02:15Z</dcterms:modified>
</cp:coreProperties>
</file>