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vml" ContentType="application/vnd.openxmlformats-officedocument.vmlDrawing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7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9906000" cy="6858000" type="A4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540" autoAdjust="0"/>
  </p:normalViewPr>
  <p:slideViewPr>
    <p:cSldViewPr>
      <p:cViewPr varScale="1">
        <p:scale>
          <a:sx n="95" d="100"/>
          <a:sy n="95" d="100"/>
        </p:scale>
        <p:origin x="-108" y="-294"/>
      </p:cViewPr>
      <p:guideLst>
        <p:guide orient="horz" pos="709"/>
        <p:guide orient="horz" pos="3929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-35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AC45-49B3-4447-BB9A-35A693EC7287}" type="datetimeFigureOut">
              <a:rPr lang="de-DE" smtClean="0">
                <a:latin typeface="Arial" pitchFamily="34" charset="0"/>
              </a:rPr>
              <a:pPr/>
              <a:t>26.04.2016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199-5D63-4E77-AEB4-11F8FF9D8716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0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3B1B39-4685-4E85-BB9B-ABDD424FF213}" type="datetimeFigureOut">
              <a:rPr lang="de-CH" smtClean="0"/>
              <a:pPr/>
              <a:t>26.04.2016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84E2FCB-225E-4050-A57F-9FE7DE93448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904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 hasCustomPrompt="1"/>
          </p:nvPr>
        </p:nvSpPr>
        <p:spPr>
          <a:xfrm>
            <a:off x="1423987" y="1916832"/>
            <a:ext cx="7921625" cy="1080120"/>
          </a:xfrm>
        </p:spPr>
        <p:txBody>
          <a:bodyPr bIns="0" anchor="t">
            <a:noAutofit/>
          </a:bodyPr>
          <a:lstStyle>
            <a:lvl1pPr>
              <a:lnSpc>
                <a:spcPct val="1000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3068960"/>
            <a:ext cx="7921612" cy="648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1423988" y="3717032"/>
            <a:ext cx="7921625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2pPr>
            <a:lvl3pPr marL="9144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3pPr>
            <a:lvl4pPr marL="13716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8288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Name, Function</a:t>
            </a:r>
            <a:endParaRPr lang="en-US" dirty="0"/>
          </a:p>
        </p:txBody>
      </p:sp>
      <p:sp>
        <p:nvSpPr>
          <p:cNvPr id="7" name="Claim Text"/>
          <p:cNvSpPr txBox="1"/>
          <p:nvPr userDrawn="1">
            <p:custDataLst>
              <p:tags r:id="rId1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  <p:sp>
        <p:nvSpPr>
          <p:cNvPr id="17" name="Classification"/>
          <p:cNvSpPr txBox="1"/>
          <p:nvPr userDrawn="1">
            <p:custDataLst>
              <p:tags r:id="rId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6079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2560" y="1742339"/>
            <a:ext cx="7920880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791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ith Image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nd"/>
          <p:cNvSpPr/>
          <p:nvPr userDrawn="1">
            <p:custDataLst>
              <p:tags r:id="rId1"/>
            </p:custDataLst>
          </p:nvPr>
        </p:nvSpPr>
        <p:spPr>
          <a:xfrm>
            <a:off x="0" y="1713600"/>
            <a:ext cx="9906000" cy="1141200"/>
          </a:xfrm>
          <a:prstGeom prst="rect">
            <a:avLst/>
          </a:prstGeom>
          <a:solidFill>
            <a:srgbClr val="229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423988" y="1713600"/>
            <a:ext cx="7921612" cy="635279"/>
          </a:xfrm>
        </p:spPr>
        <p:txBody>
          <a:bodyPr wrap="none" bIns="0" anchor="ctr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921612" cy="36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9" name="Claim Text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2015-11-23</a:t>
            </a:r>
            <a:endParaRPr lang="en-US" dirty="0"/>
          </a:p>
        </p:txBody>
      </p:sp>
      <p:sp>
        <p:nvSpPr>
          <p:cNvPr id="14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lassification"/>
          <p:cNvSpPr txBox="1"/>
          <p:nvPr userDrawn="1">
            <p:custDataLst>
              <p:tags r:id="rId4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00A6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0" y="2854800"/>
            <a:ext cx="9906000" cy="4003199"/>
          </a:xfrm>
        </p:spPr>
        <p:txBody>
          <a:bodyPr tIns="2160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572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904206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unning Title"/>
          <p:cNvSpPr txBox="1"/>
          <p:nvPr userDrawn="1">
            <p:custDataLst>
              <p:tags r:id="rId2"/>
            </p:custDataLst>
          </p:nvPr>
        </p:nvSpPr>
        <p:spPr>
          <a:xfrm>
            <a:off x="560388" y="540000"/>
            <a:ext cx="8785225" cy="7284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US" sz="2000" b="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824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12" name="Content Placeholder B"/>
          <p:cNvSpPr>
            <a:spLocks noGrp="1"/>
          </p:cNvSpPr>
          <p:nvPr>
            <p:ph sz="quarter" idx="15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476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15" name="Content Placeholder B"/>
          <p:cNvSpPr>
            <a:spLocks noGrp="1"/>
          </p:cNvSpPr>
          <p:nvPr>
            <p:ph sz="quarter" idx="15"/>
          </p:nvPr>
        </p:nvSpPr>
        <p:spPr>
          <a:xfrm>
            <a:off x="5097612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A"/>
          <p:cNvSpPr>
            <a:spLocks noGrp="1"/>
          </p:cNvSpPr>
          <p:nvPr>
            <p:ph sz="quarter" idx="16"/>
          </p:nvPr>
        </p:nvSpPr>
        <p:spPr>
          <a:xfrm>
            <a:off x="560387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A"/>
          <p:cNvSpPr>
            <a:spLocks noGrp="1"/>
          </p:cNvSpPr>
          <p:nvPr>
            <p:ph sz="quarter" idx="17"/>
          </p:nvPr>
        </p:nvSpPr>
        <p:spPr>
          <a:xfrm>
            <a:off x="5097612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8451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412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agenda title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57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Hider"/>
          <p:cNvSpPr/>
          <p:nvPr userDrawn="1"/>
        </p:nvSpPr>
        <p:spPr bwMode="white">
          <a:xfrm>
            <a:off x="465501" y="1052736"/>
            <a:ext cx="8895781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615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  <a:prstGeom prst="rect">
            <a:avLst/>
          </a:prstGeom>
        </p:spPr>
        <p:txBody>
          <a:bodyPr vert="horz" lIns="0" tIns="0" rIns="0" bIns="720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2015-11-23</a:t>
            </a:r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129464" y="6597352"/>
            <a:ext cx="216024" cy="144016"/>
          </a:xfrm>
          <a:prstGeom prst="rect">
            <a:avLst/>
          </a:prstGeom>
        </p:spPr>
        <p:txBody>
          <a:bodyPr vert="horz" wrap="none" lIns="0" tIns="10800" rIns="0" bIns="0" rtlCol="0" anchor="t" anchorCtr="0">
            <a:noAutofit/>
          </a:bodyPr>
          <a:lstStyle>
            <a:lvl1pPr algn="r">
              <a:defRPr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lassification"/>
          <p:cNvSpPr txBox="1"/>
          <p:nvPr>
            <p:custDataLst>
              <p:tags r:id="rId1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"/>
          <p:cNvSpPr>
            <a:spLocks noGrp="1"/>
          </p:cNvSpPr>
          <p:nvPr>
            <p:ph type="body" idx="1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pyright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099" y="939846"/>
            <a:ext cx="8785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14" y="6521795"/>
            <a:ext cx="86022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9" r:id="rId6"/>
    <p:sldLayoutId id="2147483654" r:id="rId7"/>
    <p:sldLayoutId id="2147483658" r:id="rId8"/>
    <p:sldLayoutId id="2147483655" r:id="rId9"/>
    <p:sldLayoutId id="214748366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576"/>
        </a:spcBef>
        <a:buClr>
          <a:srgbClr val="22934B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400" indent="-266400" algn="l" defTabSz="914400" rtl="0" eaLnBrk="1" latinLnBrk="0" hangingPunct="1">
        <a:spcBef>
          <a:spcPts val="24"/>
        </a:spcBef>
        <a:buClr>
          <a:srgbClr val="22934B"/>
        </a:buClr>
        <a:buSzPct val="60000"/>
        <a:buFont typeface="Wingdings 3" pitchFamily="18" charset="2"/>
        <a:buChar char="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0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lang="de-CH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24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96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Dosing </a:t>
            </a:r>
            <a:r>
              <a:rPr lang="en-US" sz="3000" dirty="0" err="1" smtClean="0"/>
              <a:t>Accuracy&amp;Stability</a:t>
            </a:r>
            <a:r>
              <a:rPr lang="en-US" sz="3000" dirty="0" smtClean="0"/>
              <a:t> Tool Introduction</a:t>
            </a:r>
            <a:endParaRPr lang="en-US" sz="3000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PPE Course </a:t>
            </a:r>
            <a:r>
              <a:rPr lang="en-US" dirty="0" smtClean="0"/>
              <a:t>2015, </a:t>
            </a:r>
            <a:r>
              <a:rPr lang="en-US" dirty="0" err="1" smtClean="0"/>
              <a:t>Ambuja</a:t>
            </a:r>
            <a:r>
              <a:rPr lang="en-US" dirty="0" smtClean="0"/>
              <a:t> Nagar, Sven Ritschard - Geocycle</a:t>
            </a:r>
            <a:endParaRPr lang="en-US" dirty="0"/>
          </a:p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Title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634" b="19634"/>
          <a:stretch>
            <a:fillRect/>
          </a:stretch>
        </p:blipFill>
        <p:spPr>
          <a:xfrm>
            <a:off x="14334" y="2854801"/>
            <a:ext cx="9906000" cy="400319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2015-11-23</a:t>
            </a:r>
            <a:endParaRPr lang="en-US" dirty="0"/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7313390" y="6633793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>
            <a:defPPr>
              <a:defRPr lang="de-DE"/>
            </a:defPPr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© 2015 Holcim Technology Ltd</a:t>
            </a:r>
            <a:endParaRPr lang="en-US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6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/ Summary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3" y="1204908"/>
            <a:ext cx="4536503" cy="177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3" y="3784517"/>
            <a:ext cx="8784975" cy="180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/ Summary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2" y="1124744"/>
            <a:ext cx="5919191" cy="320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0832" y="3212976"/>
            <a:ext cx="5886147" cy="318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402263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flowsheet in the tool and highlight dosing equipment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2920" y="3098068"/>
            <a:ext cx="5386469" cy="324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752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extraction, evaluation and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the appropriate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Evaluate the dosing accuracy and 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Include </a:t>
            </a:r>
            <a:r>
              <a:rPr lang="en-US" dirty="0" err="1" smtClean="0">
                <a:solidFill>
                  <a:schemeClr val="bg2"/>
                </a:solidFill>
              </a:rPr>
              <a:t>flowsheet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evaluate a feed system with the tool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896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Data extraction and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How much/long data?</a:t>
            </a:r>
          </a:p>
          <a:p>
            <a:pPr lvl="1"/>
            <a:r>
              <a:rPr lang="en-US" dirty="0" smtClean="0"/>
              <a:t>What data frequency (hour, minute, second)?</a:t>
            </a:r>
          </a:p>
          <a:p>
            <a:pPr lvl="1"/>
            <a:r>
              <a:rPr lang="en-US" dirty="0" smtClean="0"/>
              <a:t>Average or spot data?</a:t>
            </a:r>
            <a:endParaRPr lang="en-US" dirty="0"/>
          </a:p>
          <a:p>
            <a:r>
              <a:rPr lang="en-US" dirty="0" smtClean="0"/>
              <a:t>Make a graph!</a:t>
            </a:r>
            <a:endParaRPr lang="en-US" dirty="0"/>
          </a:p>
          <a:p>
            <a:r>
              <a:rPr lang="en-US" dirty="0" smtClean="0"/>
              <a:t>Data evaluation</a:t>
            </a:r>
          </a:p>
          <a:p>
            <a:pPr lvl="1"/>
            <a:r>
              <a:rPr lang="en-US" dirty="0" smtClean="0"/>
              <a:t>Is the data plausible (e.g. no filter already applied / rounded data)?</a:t>
            </a:r>
          </a:p>
          <a:p>
            <a:pPr lvl="1"/>
            <a:r>
              <a:rPr lang="en-US" dirty="0" smtClean="0"/>
              <a:t>Is the data suitable (e.g. no feed starvation or set-point changes)?</a:t>
            </a:r>
          </a:p>
          <a:p>
            <a:pPr lvl="1"/>
            <a:r>
              <a:rPr lang="en-US" dirty="0" smtClean="0"/>
              <a:t>Are there regular/periodic dosing fluctuations?</a:t>
            </a:r>
          </a:p>
          <a:p>
            <a:pPr lvl="1"/>
            <a:r>
              <a:rPr lang="en-US" dirty="0" smtClean="0"/>
              <a:t>With longer data set: </a:t>
            </a:r>
          </a:p>
          <a:p>
            <a:pPr lvl="2"/>
            <a:r>
              <a:rPr lang="en-US" dirty="0" smtClean="0"/>
              <a:t>Frequent feed rate changes?</a:t>
            </a:r>
          </a:p>
          <a:p>
            <a:pPr lvl="2"/>
            <a:r>
              <a:rPr lang="en-US" dirty="0" smtClean="0"/>
              <a:t>Frequent stops of the feed system?</a:t>
            </a:r>
          </a:p>
          <a:p>
            <a:r>
              <a:rPr lang="en-US" dirty="0" smtClean="0"/>
              <a:t>Select required data set by the tool:</a:t>
            </a:r>
          </a:p>
          <a:p>
            <a:pPr lvl="1"/>
            <a:r>
              <a:rPr lang="en-US" dirty="0" smtClean="0"/>
              <a:t>E.g. Minute averages for 3 hours for coarse solid AF </a:t>
            </a:r>
            <a:r>
              <a:rPr lang="en-US" dirty="0" smtClean="0">
                <a:sym typeface="Wingdings" panose="05000000000000000000" pitchFamily="2" charset="2"/>
              </a:rPr>
              <a:t> 180 values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solid AF dosing stability in Ramos Arizpe</a:t>
            </a:r>
            <a:br>
              <a:rPr lang="en-US" dirty="0" smtClean="0"/>
            </a:br>
            <a:r>
              <a:rPr lang="en-US" dirty="0" smtClean="0"/>
              <a:t>Guess the feeding stability?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95582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41032" y="1528275"/>
            <a:ext cx="3312368" cy="231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smtClean="0"/>
              <a:t>Feed rates (t/h) during 3h: mixed AF material and nylon recycling residue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Different AF material types can influence the dosing performance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8544" y="4007387"/>
            <a:ext cx="4104456" cy="22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41031" y="4007386"/>
            <a:ext cx="4104455" cy="22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41032" y="1528275"/>
            <a:ext cx="1589084" cy="105576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8544" y="1528275"/>
            <a:ext cx="2922457" cy="231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395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Is the feeder properly calibrated?</a:t>
            </a:r>
          </a:p>
          <a:p>
            <a:r>
              <a:rPr lang="en-US" dirty="0"/>
              <a:t>Is the existing feeder compatible with the material (particle size, bulk density, moisture content)?</a:t>
            </a:r>
          </a:p>
          <a:p>
            <a:r>
              <a:rPr lang="en-US" dirty="0"/>
              <a:t>Is the feeder run in automatic (control loop) or </a:t>
            </a:r>
            <a:r>
              <a:rPr lang="en-US" dirty="0" smtClean="0"/>
              <a:t>manual mode?</a:t>
            </a:r>
            <a:endParaRPr lang="en-US" dirty="0"/>
          </a:p>
          <a:p>
            <a:r>
              <a:rPr lang="en-US" dirty="0" smtClean="0"/>
              <a:t>Is the feed controller (PID) well adjusted?</a:t>
            </a:r>
          </a:p>
          <a:p>
            <a:r>
              <a:rPr lang="en-US" dirty="0" smtClean="0"/>
              <a:t>Is </a:t>
            </a:r>
            <a:r>
              <a:rPr lang="en-US" dirty="0"/>
              <a:t>any extensive wear visible at/inside the feeder?</a:t>
            </a:r>
          </a:p>
          <a:p>
            <a:r>
              <a:rPr lang="en-US" dirty="0"/>
              <a:t>Are there extraction problems from the hopper prior to the dosing equipment?</a:t>
            </a:r>
          </a:p>
          <a:p>
            <a:r>
              <a:rPr lang="en-US" dirty="0"/>
              <a:t>Is the pre-dosing working properly (e.g. material bed height on transport prior to weigh feeder)?</a:t>
            </a:r>
          </a:p>
          <a:p>
            <a:r>
              <a:rPr lang="en-US" dirty="0"/>
              <a:t>Is the house keeping done properly in the area of the feeder (e.g. dust layers on top)?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the results are out of acceptable range?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864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What you do not measure/analyze you cannot judge.</a:t>
            </a:r>
          </a:p>
          <a:p>
            <a:r>
              <a:rPr lang="en-US" dirty="0" smtClean="0"/>
              <a:t>Without assessment you cannot improve.</a:t>
            </a:r>
          </a:p>
          <a:p>
            <a:r>
              <a:rPr lang="en-US" dirty="0" smtClean="0"/>
              <a:t>You need to spend time to assess and understand your feed system and its behavior.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is the dosing accuracy / stability and is it consistent?</a:t>
            </a:r>
          </a:p>
          <a:p>
            <a:r>
              <a:rPr lang="en-US" dirty="0" smtClean="0"/>
              <a:t>Do I have adequate and sufficient sensors for feed rate control?</a:t>
            </a:r>
          </a:p>
          <a:p>
            <a:r>
              <a:rPr lang="en-US" dirty="0" smtClean="0"/>
              <a:t>Do kiln operators have enough information? Cameras!</a:t>
            </a:r>
          </a:p>
          <a:p>
            <a:r>
              <a:rPr lang="en-US" dirty="0" smtClean="0"/>
              <a:t>Is the control loop well tuned?</a:t>
            </a:r>
          </a:p>
          <a:p>
            <a:r>
              <a:rPr lang="en-US" dirty="0" smtClean="0"/>
              <a:t>What material properties cause issues? </a:t>
            </a:r>
            <a:r>
              <a:rPr lang="en-US" dirty="0" smtClean="0">
                <a:sym typeface="Wingdings" panose="05000000000000000000" pitchFamily="2" charset="2"/>
              </a:rPr>
              <a:t> feedback </a:t>
            </a:r>
            <a:r>
              <a:rPr lang="en-US" dirty="0" err="1" smtClean="0">
                <a:sym typeface="Wingdings" panose="05000000000000000000" pitchFamily="2" charset="2"/>
              </a:rPr>
              <a:t>Geocycle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How can you improve the system (with or without CAPEX)?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373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29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20 min: Introduction Dosing Accuracy &amp; Stability Tool</a:t>
            </a:r>
          </a:p>
          <a:p>
            <a:endParaRPr lang="en-US" dirty="0" smtClean="0"/>
          </a:p>
          <a:p>
            <a:r>
              <a:rPr lang="en-US" dirty="0" smtClean="0"/>
              <a:t>10 min: Case Study Introduction</a:t>
            </a:r>
          </a:p>
          <a:p>
            <a:r>
              <a:rPr lang="en-US" dirty="0" smtClean="0"/>
              <a:t>45 min: Solve Case Study</a:t>
            </a:r>
          </a:p>
          <a:p>
            <a:r>
              <a:rPr lang="en-US" dirty="0" smtClean="0"/>
              <a:t>15 min: Discussion of Solutions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31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Understand dosing accuracy and stability</a:t>
            </a:r>
          </a:p>
          <a:p>
            <a:r>
              <a:rPr lang="en-US" dirty="0" smtClean="0"/>
              <a:t>Being able to assess a feeding system </a:t>
            </a:r>
            <a:r>
              <a:rPr lang="en-US" dirty="0"/>
              <a:t>(dosing) performance in </a:t>
            </a:r>
            <a:r>
              <a:rPr lang="en-US" dirty="0" smtClean="0"/>
              <a:t>a standardized way by using the tool</a:t>
            </a:r>
          </a:p>
          <a:p>
            <a:r>
              <a:rPr lang="en-US" dirty="0" smtClean="0"/>
              <a:t>Judge the dosing accuracy and stability</a:t>
            </a:r>
          </a:p>
          <a:p>
            <a:endParaRPr lang="en-US" dirty="0" smtClean="0"/>
          </a:p>
          <a:p>
            <a:r>
              <a:rPr lang="en-US" dirty="0" smtClean="0"/>
              <a:t>Ultimate Objectives as PPE:</a:t>
            </a:r>
          </a:p>
          <a:p>
            <a:pPr lvl="1"/>
            <a:r>
              <a:rPr lang="en-US" dirty="0" smtClean="0"/>
              <a:t>Use the tool!</a:t>
            </a:r>
          </a:p>
          <a:p>
            <a:pPr lvl="1"/>
            <a:r>
              <a:rPr lang="en-US" dirty="0" smtClean="0"/>
              <a:t>Identify potential/weakness of the AFR feeding system</a:t>
            </a:r>
          </a:p>
          <a:p>
            <a:pPr lvl="1"/>
            <a:r>
              <a:rPr lang="en-US" b="1" dirty="0" smtClean="0"/>
              <a:t>Improve dosing systems!!!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High accuracy: present value (PV) average ≈ set-point (SP)</a:t>
            </a:r>
          </a:p>
          <a:p>
            <a:r>
              <a:rPr lang="en-US" dirty="0" smtClean="0"/>
              <a:t>High stability: small deviation between PV and SP over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more important? Accuracy or stability?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dosing accuracy and stability?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93" t="8902"/>
          <a:stretch/>
        </p:blipFill>
        <p:spPr bwMode="auto">
          <a:xfrm>
            <a:off x="3514847" y="2443320"/>
            <a:ext cx="3292374" cy="31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804"/>
          <a:stretch/>
        </p:blipFill>
        <p:spPr bwMode="auto">
          <a:xfrm>
            <a:off x="2432720" y="2136675"/>
            <a:ext cx="4371975" cy="2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486"/>
          <a:stretch/>
        </p:blipFill>
        <p:spPr bwMode="auto">
          <a:xfrm>
            <a:off x="2432720" y="2132856"/>
            <a:ext cx="1071736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0389" y="1124743"/>
            <a:ext cx="5688756" cy="5112544"/>
          </a:xfrm>
        </p:spPr>
        <p:txBody>
          <a:bodyPr/>
          <a:lstStyle/>
          <a:p>
            <a:r>
              <a:rPr lang="en-US" sz="1800" dirty="0"/>
              <a:t>68% of values are within 1 standard deviation (±1 σ) of the </a:t>
            </a:r>
            <a:r>
              <a:rPr lang="en-US" sz="1800" dirty="0" smtClean="0"/>
              <a:t>mean</a:t>
            </a:r>
            <a:r>
              <a:rPr lang="en-US" sz="1800" dirty="0"/>
              <a:t>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other words, 680 values out of 1000 are likely to be within 1 standard </a:t>
            </a:r>
            <a:r>
              <a:rPr lang="en-US" sz="1800" dirty="0" smtClean="0"/>
              <a:t>deviation.</a:t>
            </a:r>
          </a:p>
          <a:p>
            <a:r>
              <a:rPr lang="en-US" sz="1800" b="1" dirty="0" smtClean="0"/>
              <a:t>Coefficient </a:t>
            </a:r>
            <a:r>
              <a:rPr lang="en-US" sz="1800" b="1" dirty="0"/>
              <a:t>of Variation (CV) </a:t>
            </a:r>
            <a:r>
              <a:rPr lang="en-US" sz="1800" dirty="0" smtClean="0"/>
              <a:t>defined </a:t>
            </a:r>
            <a:r>
              <a:rPr lang="en-US" sz="1800" dirty="0"/>
              <a:t>as the ratio of the standard deviation to the mean.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CV </a:t>
            </a:r>
            <a:r>
              <a:rPr lang="en-US" sz="1800" dirty="0" smtClean="0"/>
              <a:t>is 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 it allows </a:t>
            </a:r>
            <a:r>
              <a:rPr lang="en-US" sz="1800" dirty="0"/>
              <a:t>comparing the degree of variation from one data series to another, even if the </a:t>
            </a:r>
            <a:r>
              <a:rPr lang="en-US" sz="1800" dirty="0" smtClean="0"/>
              <a:t>means </a:t>
            </a:r>
            <a:r>
              <a:rPr lang="en-US" sz="1800" dirty="0"/>
              <a:t>are drastically different from each other.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D</a:t>
            </a:r>
            <a:r>
              <a:rPr lang="en-US" dirty="0" smtClean="0"/>
              <a:t>eviation shows how much variation from Mean.</a:t>
            </a:r>
            <a:br>
              <a:rPr lang="en-US" dirty="0" smtClean="0"/>
            </a:br>
            <a:r>
              <a:rPr lang="en-US" dirty="0" smtClean="0"/>
              <a:t>Coefficient of Variation makes deviation comparable.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3051259"/>
              </p:ext>
            </p:extLst>
          </p:nvPr>
        </p:nvGraphicFramePr>
        <p:xfrm>
          <a:off x="7041232" y="1052736"/>
          <a:ext cx="1800225" cy="847725"/>
        </p:xfrm>
        <a:graphic>
          <a:graphicData uri="http://schemas.openxmlformats.org/presentationml/2006/ole">
            <p:oleObj spid="_x0000_s3173" name="Equation" r:id="rId3" imgW="1129810" imgH="660113" progId="Equation.3">
              <p:embed/>
            </p:oleObj>
          </a:graphicData>
        </a:graphic>
      </p:graphicFrame>
      <p:pic>
        <p:nvPicPr>
          <p:cNvPr id="9" name="Picture 8" descr="http://www.mathsisfun.com/data/images/normal-distrubution-3sd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5208" y="2060848"/>
            <a:ext cx="2401955" cy="401709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3177596"/>
              </p:ext>
            </p:extLst>
          </p:nvPr>
        </p:nvGraphicFramePr>
        <p:xfrm>
          <a:off x="848543" y="3068960"/>
          <a:ext cx="1980219" cy="720080"/>
        </p:xfrm>
        <a:graphic>
          <a:graphicData uri="http://schemas.openxmlformats.org/presentationml/2006/ole">
            <p:oleObj spid="_x0000_s3174" name="Equation" r:id="rId5" imgW="952087" imgH="444307" progId="Equation.3">
              <p:embed/>
            </p:oleObj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1437307"/>
              </p:ext>
            </p:extLst>
          </p:nvPr>
        </p:nvGraphicFramePr>
        <p:xfrm>
          <a:off x="848544" y="5085184"/>
          <a:ext cx="2808312" cy="640080"/>
        </p:xfrm>
        <a:graphic>
          <a:graphicData uri="http://schemas.openxmlformats.org/drawingml/2006/table">
            <a:tbl>
              <a:tblPr/>
              <a:tblGrid>
                <a:gridCol w="648072"/>
                <a:gridCol w="2160240"/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Coefficient of Variation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S Reference Sans Serif"/>
                        </a:rPr>
                        <a:t>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Mean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052736"/>
            <a:ext cx="7416947" cy="5112544"/>
          </a:xfrm>
        </p:spPr>
        <p:txBody>
          <a:bodyPr/>
          <a:lstStyle/>
          <a:p>
            <a:r>
              <a:rPr lang="en-US" sz="2000" dirty="0"/>
              <a:t>CV may also be expressed as ratio of Percentage Deviation from Population </a:t>
            </a:r>
            <a:r>
              <a:rPr lang="en-US" sz="2000" dirty="0" smtClean="0"/>
              <a:t>Mean </a:t>
            </a:r>
            <a:r>
              <a:rPr lang="en-US" sz="2000" dirty="0"/>
              <a:t>to the Standard Deviation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 90% of the values should be within ± 2.0% of the target (average). 90% relates to the confidence interval.</a:t>
            </a:r>
          </a:p>
          <a:p>
            <a:pPr lvl="1"/>
            <a:r>
              <a:rPr lang="el-GR" sz="1800" dirty="0" smtClean="0"/>
              <a:t>Δμ</a:t>
            </a:r>
            <a:r>
              <a:rPr lang="de-CH" sz="1800" dirty="0" smtClean="0"/>
              <a:t> = 2%</a:t>
            </a:r>
            <a:endParaRPr lang="en-US" sz="1800" dirty="0" smtClean="0"/>
          </a:p>
          <a:p>
            <a:pPr lvl="1"/>
            <a:r>
              <a:rPr lang="en-US" sz="1800" dirty="0" smtClean="0"/>
              <a:t>z</a:t>
            </a:r>
            <a:r>
              <a:rPr lang="el-GR" sz="1800" dirty="0" smtClean="0"/>
              <a:t>σ</a:t>
            </a:r>
            <a:r>
              <a:rPr lang="de-CH" sz="1800" dirty="0" smtClean="0"/>
              <a:t> = 1.645</a:t>
            </a:r>
          </a:p>
          <a:p>
            <a:pPr marL="270000" lvl="1" indent="0">
              <a:buNone/>
            </a:pPr>
            <a:r>
              <a:rPr lang="de-CH" sz="1800" dirty="0" smtClean="0">
                <a:sym typeface="Wingdings" panose="05000000000000000000" pitchFamily="2" charset="2"/>
              </a:rPr>
              <a:t> CV = ± 2% / 1.645 = ± 1.22%</a:t>
            </a:r>
            <a:br>
              <a:rPr lang="de-CH" sz="1800" dirty="0" smtClean="0">
                <a:sym typeface="Wingdings" panose="05000000000000000000" pitchFamily="2" charset="2"/>
              </a:rPr>
            </a:br>
            <a:r>
              <a:rPr lang="de-CH" sz="1800" dirty="0" smtClean="0">
                <a:sym typeface="Wingdings" panose="05000000000000000000" pitchFamily="2" charset="2"/>
              </a:rPr>
              <a:t>...</a:t>
            </a:r>
            <a:r>
              <a:rPr lang="de-CH" sz="1800" dirty="0" err="1" smtClean="0">
                <a:sym typeface="Wingdings" panose="05000000000000000000" pitchFamily="2" charset="2"/>
              </a:rPr>
              <a:t>if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the</a:t>
            </a:r>
            <a:r>
              <a:rPr lang="de-CH" sz="1800" dirty="0" smtClean="0">
                <a:sym typeface="Wingdings" panose="05000000000000000000" pitchFamily="2" charset="2"/>
              </a:rPr>
              <a:t> CV </a:t>
            </a:r>
            <a:r>
              <a:rPr lang="de-CH" sz="1800" dirty="0" err="1" smtClean="0">
                <a:sym typeface="Wingdings" panose="05000000000000000000" pitchFamily="2" charset="2"/>
              </a:rPr>
              <a:t>of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the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dataset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is</a:t>
            </a:r>
            <a:r>
              <a:rPr lang="de-CH" sz="1800" dirty="0" smtClean="0">
                <a:sym typeface="Wingdings" panose="05000000000000000000" pitchFamily="2" charset="2"/>
              </a:rPr>
              <a:t> &lt; 1.22%, </a:t>
            </a:r>
            <a:r>
              <a:rPr lang="de-CH" sz="1800" dirty="0" err="1" smtClean="0">
                <a:sym typeface="Wingdings" panose="05000000000000000000" pitchFamily="2" charset="2"/>
              </a:rPr>
              <a:t>then</a:t>
            </a:r>
            <a:r>
              <a:rPr lang="de-CH" sz="1800" dirty="0" smtClean="0">
                <a:sym typeface="Wingdings" panose="05000000000000000000" pitchFamily="2" charset="2"/>
              </a:rPr>
              <a:t> 90% </a:t>
            </a:r>
            <a:r>
              <a:rPr lang="de-CH" sz="1800" dirty="0" err="1" smtClean="0">
                <a:sym typeface="Wingdings" panose="05000000000000000000" pitchFamily="2" charset="2"/>
              </a:rPr>
              <a:t>of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the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values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deviate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less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than</a:t>
            </a:r>
            <a:r>
              <a:rPr lang="de-CH" sz="1800" dirty="0" smtClean="0">
                <a:sym typeface="Wingdings" panose="05000000000000000000" pitchFamily="2" charset="2"/>
              </a:rPr>
              <a:t> 2% </a:t>
            </a:r>
            <a:r>
              <a:rPr lang="de-CH" sz="1800" dirty="0" err="1" smtClean="0">
                <a:sym typeface="Wingdings" panose="05000000000000000000" pitchFamily="2" charset="2"/>
              </a:rPr>
              <a:t>from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the</a:t>
            </a:r>
            <a:r>
              <a:rPr lang="de-CH" sz="1800" dirty="0" smtClean="0">
                <a:sym typeface="Wingdings" panose="05000000000000000000" pitchFamily="2" charset="2"/>
              </a:rPr>
              <a:t> </a:t>
            </a:r>
            <a:r>
              <a:rPr lang="de-CH" sz="1800" dirty="0" err="1" smtClean="0">
                <a:sym typeface="Wingdings" panose="05000000000000000000" pitchFamily="2" charset="2"/>
              </a:rPr>
              <a:t>average</a:t>
            </a:r>
            <a:r>
              <a:rPr lang="de-CH" sz="1800" dirty="0" smtClean="0">
                <a:sym typeface="Wingdings" panose="05000000000000000000" pitchFamily="2" charset="2"/>
              </a:rPr>
              <a:t>.</a:t>
            </a:r>
            <a:endParaRPr lang="de-CH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Tolerated deviation from target and desired Confidence Interval define maximum CV (limit).</a:t>
            </a:r>
            <a:endParaRPr lang="en-US" dirty="0"/>
          </a:p>
        </p:txBody>
      </p:sp>
      <p:graphicFrame>
        <p:nvGraphicFramePr>
          <p:cNvPr id="5184" name="Object 5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2974534"/>
              </p:ext>
            </p:extLst>
          </p:nvPr>
        </p:nvGraphicFramePr>
        <p:xfrm>
          <a:off x="7761312" y="1124744"/>
          <a:ext cx="1440159" cy="594561"/>
        </p:xfrm>
        <a:graphic>
          <a:graphicData uri="http://schemas.openxmlformats.org/presentationml/2006/ole">
            <p:oleObj spid="_x0000_s5265" name="Equation" r:id="rId3" imgW="622030" imgH="393529" progId="Equation.3">
              <p:embed/>
            </p:oleObj>
          </a:graphicData>
        </a:graphic>
      </p:graphicFrame>
      <p:pic>
        <p:nvPicPr>
          <p:cNvPr id="5218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823" y="3861048"/>
            <a:ext cx="771560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5" name="Oval 5184"/>
          <p:cNvSpPr/>
          <p:nvPr/>
        </p:nvSpPr>
        <p:spPr>
          <a:xfrm>
            <a:off x="1538180" y="5486788"/>
            <a:ext cx="64807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477838" y="4056290"/>
            <a:ext cx="64807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430044" y="5486788"/>
            <a:ext cx="787927" cy="3600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1" name="Arc 5190"/>
          <p:cNvSpPr/>
          <p:nvPr/>
        </p:nvSpPr>
        <p:spPr>
          <a:xfrm>
            <a:off x="2114763" y="5629007"/>
            <a:ext cx="576064" cy="354480"/>
          </a:xfrm>
          <a:prstGeom prst="arc">
            <a:avLst>
              <a:gd name="adj1" fmla="val 21157931"/>
              <a:gd name="adj2" fmla="val 10799669"/>
            </a:avLst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3" name="Straight Arrow Connector 5192"/>
          <p:cNvCxnSpPr/>
          <p:nvPr/>
        </p:nvCxnSpPr>
        <p:spPr>
          <a:xfrm>
            <a:off x="2175861" y="5590698"/>
            <a:ext cx="325418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539455" y="4405939"/>
            <a:ext cx="0" cy="110017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3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3 Tests: Average weight difference (control scale vs. dosing equipment) should be &lt; 0.5%.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Complementary information: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aterial</a:t>
            </a:r>
          </a:p>
          <a:p>
            <a:pPr lvl="1"/>
            <a:r>
              <a:rPr lang="en-US" dirty="0" smtClean="0"/>
              <a:t>Measurement unit</a:t>
            </a:r>
          </a:p>
          <a:p>
            <a:pPr lvl="1"/>
            <a:r>
              <a:rPr lang="en-US" dirty="0" smtClean="0"/>
              <a:t>Dosing equipment</a:t>
            </a:r>
          </a:p>
          <a:p>
            <a:pPr lvl="1"/>
            <a:r>
              <a:rPr lang="en-US" dirty="0" smtClean="0"/>
              <a:t>Test target feed rates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test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976" y="4653136"/>
            <a:ext cx="4536504" cy="16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2647" y="1844824"/>
            <a:ext cx="7500833" cy="239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3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196776"/>
            <a:ext cx="8785223" cy="5112544"/>
          </a:xfrm>
        </p:spPr>
        <p:txBody>
          <a:bodyPr/>
          <a:lstStyle/>
          <a:p>
            <a:r>
              <a:rPr lang="en-US" dirty="0" smtClean="0"/>
              <a:t>Choose material category: </a:t>
            </a:r>
          </a:p>
          <a:p>
            <a:endParaRPr lang="en-US" dirty="0"/>
          </a:p>
          <a:p>
            <a:r>
              <a:rPr lang="en-US" dirty="0" smtClean="0"/>
              <a:t>Consider guide values for test duration and data frequency.</a:t>
            </a:r>
          </a:p>
          <a:p>
            <a:r>
              <a:rPr lang="en-US" dirty="0" smtClean="0"/>
              <a:t>Define feed rate set-point (keep constant) for three tests: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Enter process values: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test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410"/>
          <a:stretch/>
        </p:blipFill>
        <p:spPr bwMode="auto">
          <a:xfrm>
            <a:off x="3676216" y="2996952"/>
            <a:ext cx="52927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62"/>
          <a:stretch/>
        </p:blipFill>
        <p:spPr bwMode="auto">
          <a:xfrm>
            <a:off x="4970520" y="4280595"/>
            <a:ext cx="2704104" cy="231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3" t="8617" r="1188" b="5468"/>
          <a:stretch/>
        </p:blipFill>
        <p:spPr bwMode="auto">
          <a:xfrm>
            <a:off x="4736976" y="1052736"/>
            <a:ext cx="3024336" cy="96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1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/ Summary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6385"/>
            <a:ext cx="8712968" cy="546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2015-11-23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82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EATINGAGENDA" val="-1"/>
  <p:tag name="VERSINFO" val="GEO1005"/>
  <p:tag name="LANGUAGE" val="1033"/>
  <p:tag name="BRAND" val="1"/>
  <p:tag name="LOGO" val="1"/>
  <p:tag name="TITLEBANDCOLOR" val="1"/>
  <p:tag name="DATE" val="2015-11-23"/>
  <p:tag name="LEGALTEXT" val="Holcim Technology Ltd"/>
  <p:tag name="CLASSIFICATION" val="0"/>
  <p:tag name="COPYRIGHT" val="20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Running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Geocycle">
  <a:themeElements>
    <a:clrScheme name="Geocycle">
      <a:dk1>
        <a:sysClr val="windowText" lastClr="000000"/>
      </a:dk1>
      <a:lt1>
        <a:sysClr val="window" lastClr="FFFFFF"/>
      </a:lt1>
      <a:dk2>
        <a:srgbClr val="22934B"/>
      </a:dk2>
      <a:lt2>
        <a:srgbClr val="8B8D8E"/>
      </a:lt2>
      <a:accent1>
        <a:srgbClr val="22934B"/>
      </a:accent1>
      <a:accent2>
        <a:srgbClr val="003D7E"/>
      </a:accent2>
      <a:accent3>
        <a:srgbClr val="F38F1D"/>
      </a:accent3>
      <a:accent4>
        <a:srgbClr val="753F00"/>
      </a:accent4>
      <a:accent5>
        <a:srgbClr val="8A7967"/>
      </a:accent5>
      <a:accent6>
        <a:srgbClr val="B20838"/>
      </a:accent6>
      <a:hlink>
        <a:srgbClr val="0000FF"/>
      </a:hlink>
      <a:folHlink>
        <a:srgbClr val="800080"/>
      </a:folHlink>
    </a:clrScheme>
    <a:fontScheme name="Holc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B8D8E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B8D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eocycle">
        <a:dk1>
          <a:sysClr val="windowText" lastClr="000000"/>
        </a:dk1>
        <a:lt1>
          <a:sysClr val="window" lastClr="FFFFFF"/>
        </a:lt1>
        <a:dk2>
          <a:srgbClr val="22934B"/>
        </a:dk2>
        <a:lt2>
          <a:srgbClr val="8B8D8E"/>
        </a:lt2>
        <a:accent1>
          <a:srgbClr val="22934B"/>
        </a:accent1>
        <a:accent2>
          <a:srgbClr val="003D7E"/>
        </a:accent2>
        <a:accent3>
          <a:srgbClr val="F38F1D"/>
        </a:accent3>
        <a:accent4>
          <a:srgbClr val="753F00"/>
        </a:accent4>
        <a:accent5>
          <a:srgbClr val="8A7967"/>
        </a:accent5>
        <a:accent6>
          <a:srgbClr val="B20838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752</Words>
  <Application>Microsoft Office PowerPoint</Application>
  <PresentationFormat>A4 Paper (210x297 mm)</PresentationFormat>
  <Paragraphs>151</Paragraphs>
  <Slides>18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Geocycle</vt:lpstr>
      <vt:lpstr>Equation</vt:lpstr>
      <vt:lpstr>Dosing Accuracy&amp;Stability Tool Introduction</vt:lpstr>
      <vt:lpstr>Timing:</vt:lpstr>
      <vt:lpstr>Objectives</vt:lpstr>
      <vt:lpstr>What is dosing accuracy and stability?</vt:lpstr>
      <vt:lpstr>Standard Deviation shows how much variation from Mean. Coefficient of Variation makes deviation comparable.</vt:lpstr>
      <vt:lpstr>Tolerated deviation from target and desired Confidence Interval define maximum CV (limit).</vt:lpstr>
      <vt:lpstr>Accuracy test</vt:lpstr>
      <vt:lpstr>Stability test</vt:lpstr>
      <vt:lpstr>Evaluation / Summary</vt:lpstr>
      <vt:lpstr>Evaluation / Summary</vt:lpstr>
      <vt:lpstr>Evaluation / Summary</vt:lpstr>
      <vt:lpstr>Insert flowsheet in the tool and highlight dosing equipment </vt:lpstr>
      <vt:lpstr>Procedure to evaluate a feed system with the tool</vt:lpstr>
      <vt:lpstr>Let’s check the solid AF dosing stability in Ramos Arizpe Guess the feeding stability?</vt:lpstr>
      <vt:lpstr>Example: Different AF material types can influence the dosing performance </vt:lpstr>
      <vt:lpstr>What to do if the results are out of acceptable range?</vt:lpstr>
      <vt:lpstr>Final thoughts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Ritschard</dc:creator>
  <cp:lastModifiedBy>template</cp:lastModifiedBy>
  <cp:revision>52</cp:revision>
  <dcterms:created xsi:type="dcterms:W3CDTF">2011-11-16T15:12:32Z</dcterms:created>
  <dcterms:modified xsi:type="dcterms:W3CDTF">2016-04-26T08:14:36Z</dcterms:modified>
</cp:coreProperties>
</file>