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906000" cy="6858000" type="A4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91" autoAdjust="0"/>
  </p:normalViewPr>
  <p:slideViewPr>
    <p:cSldViewPr showGuides="1">
      <p:cViewPr varScale="1">
        <p:scale>
          <a:sx n="99" d="100"/>
          <a:sy n="99" d="100"/>
        </p:scale>
        <p:origin x="-90" y="-114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C0AD00-132D-48D0-A08D-8E2E641651AA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>
                <a:cs typeface="Times New Roman" pitchFamily="18" charset="0"/>
              </a:rPr>
              <a:t>Sludge: Brasil</a:t>
            </a:r>
          </a:p>
          <a:p>
            <a:pPr eaLnBrk="1" hangingPunct="1">
              <a:buFontTx/>
              <a:buChar char="-"/>
            </a:pPr>
            <a:r>
              <a:rPr lang="en-US" smtClean="0">
                <a:cs typeface="Times New Roman" pitchFamily="18" charset="0"/>
              </a:rPr>
              <a:t>Tube sheet: Chekka, Ibity</a:t>
            </a:r>
          </a:p>
          <a:p>
            <a:pPr eaLnBrk="1" hangingPunct="1">
              <a:buFontTx/>
              <a:buChar char="-"/>
            </a:pPr>
            <a:r>
              <a:rPr lang="en-US" smtClean="0">
                <a:cs typeface="Times New Roman" pitchFamily="18" charset="0"/>
              </a:rPr>
              <a:t>Touching of bags: damage above reinforcement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50A46C6-8E5D-4C3F-BE4E-FCA154F0266B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CH" smtClean="0">
                <a:cs typeface="Times New Roman" pitchFamily="18" charset="0"/>
              </a:rPr>
              <a:t>Nomex: Problematic if moisture present</a:t>
            </a:r>
          </a:p>
          <a:p>
            <a:pPr eaLnBrk="1" hangingPunct="1"/>
            <a:r>
              <a:rPr lang="de-CH" smtClean="0">
                <a:cs typeface="Times New Roman" pitchFamily="18" charset="0"/>
              </a:rPr>
              <a:t>Ryton: O2 destroys polymers</a:t>
            </a: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99D2A2-AB62-4652-9E41-0E4604DCE524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GB" smtClean="0">
                <a:cs typeface="Times New Roman" pitchFamily="18" charset="0"/>
              </a:rPr>
              <a:t>Oil is disturbing membrane valves</a:t>
            </a:r>
          </a:p>
          <a:p>
            <a:pPr eaLnBrk="1" hangingPunct="1">
              <a:buFontTx/>
              <a:buChar char="-"/>
            </a:pPr>
            <a:r>
              <a:rPr lang="en-GB" smtClean="0">
                <a:cs typeface="Times New Roman" pitchFamily="18" charset="0"/>
              </a:rPr>
              <a:t>T drop normally &lt; 5 K (indication for low false air)</a:t>
            </a:r>
          </a:p>
          <a:p>
            <a:pPr eaLnBrk="1" hangingPunct="1">
              <a:buFontTx/>
              <a:buChar char="-"/>
            </a:pPr>
            <a:r>
              <a:rPr lang="en-GB" smtClean="0">
                <a:cs typeface="Times New Roman" pitchFamily="18" charset="0"/>
              </a:rPr>
              <a:t>Chlorine example from Lumbres and Eclepens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7A8D22-1C26-4614-8537-5690AC793894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1A46BD1-7E68-4719-9C0F-82120BD44D07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- Doppel-Venturi Effekt (Redecam)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63A04A1-23AA-44BE-A3EE-1F8FE9D031C9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Öl von Kompressoren</a:t>
            </a:r>
          </a:p>
          <a:p>
            <a:pPr eaLnBrk="1" hangingPunct="1">
              <a:buFontTx/>
              <a:buChar char="-"/>
            </a:pPr>
            <a:r>
              <a:rPr lang="en-US" smtClean="0"/>
              <a:t>Keine Abscheider vorhanden, Kontamination der Bags von innen</a:t>
            </a:r>
          </a:p>
          <a:p>
            <a:pPr eaLnBrk="1" hangingPunct="1">
              <a:buFontTx/>
              <a:buChar char="-"/>
            </a:pPr>
            <a:r>
              <a:rPr lang="en-US" smtClean="0"/>
              <a:t>Schlechte Anordnung des Steuersystems (Schläuche, Leitungen etc. unter dem Gitter)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2754200-2B6E-4035-A4FF-801D477586F6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GB" smtClean="0">
                <a:cs typeface="Times New Roman" pitchFamily="18" charset="0"/>
              </a:rPr>
              <a:t>Gas strömt die Schläuche von unten an </a:t>
            </a:r>
            <a:r>
              <a:rPr lang="en-GB" smtClean="0">
                <a:cs typeface="Times New Roman" pitchFamily="18" charset="0"/>
                <a:sym typeface="Wingdings" pitchFamily="2" charset="2"/>
              </a:rPr>
              <a:t> hohe Can-Velocity</a:t>
            </a:r>
          </a:p>
          <a:p>
            <a:pPr eaLnBrk="1" hangingPunct="1">
              <a:buFontTx/>
              <a:buChar char="-"/>
            </a:pPr>
            <a:r>
              <a:rPr lang="en-GB" smtClean="0">
                <a:cs typeface="Times New Roman" pitchFamily="18" charset="0"/>
              </a:rPr>
              <a:t>Zuviel Spiel zwischen Käfig und Schlauch, Schläuche knallen nach der Abreinigung wieder zurück and den Stützkäfig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9F5616-5DAB-4E96-809B-9F14E6127394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Farbcode: Schlauchinspektion über mehrere Jahre</a:t>
            </a:r>
          </a:p>
          <a:p>
            <a:pPr eaLnBrk="1" hangingPunct="1">
              <a:buFontTx/>
              <a:buChar char="-"/>
            </a:pPr>
            <a:r>
              <a:rPr lang="en-US" smtClean="0"/>
              <a:t>Side T = Tripolis</a:t>
            </a:r>
          </a:p>
          <a:p>
            <a:pPr eaLnBrk="1" hangingPunct="1">
              <a:buFontTx/>
              <a:buChar char="-"/>
            </a:pPr>
            <a:r>
              <a:rPr lang="en-US" smtClean="0"/>
              <a:t>Side B = Beirut</a:t>
            </a:r>
          </a:p>
          <a:p>
            <a:pPr eaLnBrk="1" hangingPunct="1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FC5220-ABF2-47BD-8061-ABD16CF8E9D0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Bei Taupunktunterschreitung entsteht klebriger Staub </a:t>
            </a:r>
            <a:r>
              <a:rPr lang="en-US" smtClean="0">
                <a:sym typeface="Wingdings" pitchFamily="2" charset="2"/>
              </a:rPr>
              <a:t> delta p hoch</a:t>
            </a:r>
          </a:p>
          <a:p>
            <a:pPr eaLnBrk="1" hangingPunct="1">
              <a:buFontTx/>
              <a:buChar char="-"/>
            </a:pPr>
            <a:r>
              <a:rPr lang="en-US" smtClean="0"/>
              <a:t>Mind 20 delta T zu Säuretaupunkt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Problems and Solutions</a:t>
            </a:r>
            <a:br>
              <a:rPr lang="en-US" dirty="0" smtClean="0"/>
            </a:br>
            <a:r>
              <a:rPr lang="en-US" dirty="0" err="1" smtClean="0"/>
              <a:t>Bagfilter</a:t>
            </a:r>
            <a:r>
              <a:rPr lang="en-US" dirty="0" smtClean="0"/>
              <a:t> problems</a:t>
            </a:r>
          </a:p>
        </p:txBody>
      </p:sp>
      <p:sp>
        <p:nvSpPr>
          <p:cNvPr id="13315" name="Rectangle 102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dirty="0" smtClean="0"/>
              <a:t>Findings &amp; Observations</a:t>
            </a:r>
            <a:br>
              <a:rPr lang="en-US" sz="2200" dirty="0" smtClean="0"/>
            </a:b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84375" y="3716338"/>
            <a:ext cx="7921625" cy="3603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316" name="Text Box 1030"/>
          <p:cNvSpPr txBox="1">
            <a:spLocks noChangeArrowheads="1"/>
          </p:cNvSpPr>
          <p:nvPr/>
        </p:nvSpPr>
        <p:spPr bwMode="auto">
          <a:xfrm>
            <a:off x="1651000" y="1981200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Findings &amp; Observations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Bag cleaning is made on a fixed time interval (every 10 minutes)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The air-to-cloth ratio equals to: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>
                <a:cs typeface="Times New Roman" pitchFamily="18" charset="0"/>
              </a:rPr>
              <a:t>1.8 m/min in compound operation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>
                <a:cs typeface="Times New Roman" pitchFamily="18" charset="0"/>
              </a:rPr>
              <a:t>1.69 m/min in direct operation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The can velocity is 2.1 m/s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 The velocity in the inlet duct of the filter equals to 8 m/s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The bag cages have a diameter of 156mm, the bags of 160mm</a:t>
            </a:r>
            <a:endParaRPr lang="en-US" sz="1800" dirty="0" smtClean="0">
              <a:cs typeface="Times New Roman" pitchFamily="18" charset="0"/>
            </a:endParaRPr>
          </a:p>
        </p:txBody>
      </p:sp>
      <p:pic>
        <p:nvPicPr>
          <p:cNvPr id="22533" name="Picture 61" descr="Bag Filter_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" t="23814" r="4755" b="10033"/>
          <a:stretch>
            <a:fillRect/>
          </a:stretch>
        </p:blipFill>
        <p:spPr bwMode="auto">
          <a:xfrm>
            <a:off x="2971800" y="4583114"/>
            <a:ext cx="3467100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689681"/>
            <a:ext cx="8858250" cy="350865"/>
          </a:xfr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Uneven wear of bags in the compartments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5" y="2122488"/>
            <a:ext cx="4696751" cy="36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77" y="2133600"/>
            <a:ext cx="4597003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401632" y="1557338"/>
            <a:ext cx="114364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dirty="0" smtClean="0"/>
              <a:t>Side T</a:t>
            </a:r>
            <a:endParaRPr lang="en-US" sz="2600" dirty="0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005512" y="1557338"/>
            <a:ext cx="12618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dirty="0" smtClean="0"/>
              <a:t>Side  B</a:t>
            </a:r>
            <a:endParaRPr lang="en-US" sz="2600" dirty="0"/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0" y="1989138"/>
            <a:ext cx="3296841" cy="3960812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6466417" y="1844676"/>
            <a:ext cx="3296841" cy="3960813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There were periods where the filter was operate below the acid dew point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74739"/>
            <a:ext cx="8461375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Main Causes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524508" y="1376772"/>
            <a:ext cx="8858250" cy="4734052"/>
          </a:xfrm>
          <a:prstGeom prst="rect">
            <a:avLst/>
          </a:prstGeom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446088" indent="-268288"/>
            <a:r>
              <a:rPr lang="en-US" sz="2200" dirty="0" smtClean="0"/>
              <a:t>A/C too high</a:t>
            </a:r>
          </a:p>
          <a:p>
            <a:pPr marL="446088" indent="-268288"/>
            <a:r>
              <a:rPr lang="en-US" sz="2200" dirty="0" smtClean="0"/>
              <a:t>Can velocity too high</a:t>
            </a:r>
          </a:p>
          <a:p>
            <a:pPr marL="446088" indent="-268288"/>
            <a:r>
              <a:rPr lang="en-US" sz="2200" dirty="0" smtClean="0"/>
              <a:t>Insufficient cleaning air quality and pressure</a:t>
            </a:r>
          </a:p>
          <a:p>
            <a:pPr marL="446088" indent="-268288"/>
            <a:r>
              <a:rPr lang="en-US" sz="2200" dirty="0" smtClean="0"/>
              <a:t>Inadequate cleaning cycle</a:t>
            </a:r>
          </a:p>
          <a:p>
            <a:pPr marL="446088" indent="-268288"/>
            <a:r>
              <a:rPr lang="en-US" sz="2200" dirty="0" smtClean="0"/>
              <a:t>Wrong bag quality</a:t>
            </a:r>
          </a:p>
          <a:p>
            <a:pPr marL="446088" indent="-268288"/>
            <a:r>
              <a:rPr lang="en-US" sz="2200" dirty="0" smtClean="0"/>
              <a:t>Bad installation of certain elements (blow pipes, tube sheets)</a:t>
            </a:r>
          </a:p>
          <a:p>
            <a:pPr marL="446088" indent="-268288"/>
            <a:r>
              <a:rPr lang="en-US" sz="2200" dirty="0" smtClean="0">
                <a:cs typeface="Times New Roman" pitchFamily="18" charset="0"/>
              </a:rPr>
              <a:t>Bag-cages dimension problems</a:t>
            </a:r>
          </a:p>
          <a:p>
            <a:pPr marL="446088" indent="-268288"/>
            <a:r>
              <a:rPr lang="en-US" sz="2200" dirty="0" smtClean="0">
                <a:cs typeface="Times New Roman" pitchFamily="18" charset="0"/>
              </a:rPr>
              <a:t>Operation below the acid dew point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Findings &amp; Observations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513507" y="1347005"/>
            <a:ext cx="8858250" cy="47340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>
                <a:cs typeface="Times New Roman" pitchFamily="18" charset="0"/>
              </a:rPr>
              <a:t>Industrial sludge (up to 3 t/h) is fed to the raw mill leading to additional moisture as well as high VOC (500 mg/Nm3) in the exhaust gas in compound operation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cs typeface="Times New Roman" pitchFamily="18" charset="0"/>
              </a:rPr>
              <a:t>The tube sheet has not been installed horizontally in a nice way leading to clusters of bags touching each other</a:t>
            </a:r>
          </a:p>
          <a:p>
            <a:pPr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cs typeface="Times New Roman" pitchFamily="18" charset="0"/>
              </a:rPr>
              <a:t>The casing of the filter shows traces of corrosion due to condensation and acid corrosion (HCl, SO3)</a:t>
            </a:r>
          </a:p>
          <a:p>
            <a:pPr>
              <a:lnSpc>
                <a:spcPct val="90000"/>
              </a:lnSpc>
            </a:pPr>
            <a:r>
              <a:rPr lang="en-US" sz="1800" dirty="0" err="1" smtClean="0"/>
              <a:t>Precoating</a:t>
            </a:r>
            <a:r>
              <a:rPr lang="en-US" sz="1800" dirty="0" smtClean="0"/>
              <a:t> of bags has never been done</a:t>
            </a:r>
          </a:p>
        </p:txBody>
      </p:sp>
      <p:pic>
        <p:nvPicPr>
          <p:cNvPr id="14341" name="Picture 8" descr="ba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2789312"/>
            <a:ext cx="3302000" cy="1849438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2" name="Oval 9"/>
          <p:cNvSpPr>
            <a:spLocks noChangeArrowheads="1"/>
          </p:cNvSpPr>
          <p:nvPr/>
        </p:nvSpPr>
        <p:spPr bwMode="auto">
          <a:xfrm>
            <a:off x="4046622" y="3260800"/>
            <a:ext cx="448865" cy="328612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3" name="Oval 10"/>
          <p:cNvSpPr>
            <a:spLocks noChangeArrowheads="1"/>
          </p:cNvSpPr>
          <p:nvPr/>
        </p:nvSpPr>
        <p:spPr bwMode="auto">
          <a:xfrm>
            <a:off x="3095576" y="3871987"/>
            <a:ext cx="447146" cy="330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4" name="Oval 11"/>
          <p:cNvSpPr>
            <a:spLocks noChangeArrowheads="1"/>
          </p:cNvSpPr>
          <p:nvPr/>
        </p:nvSpPr>
        <p:spPr bwMode="auto">
          <a:xfrm>
            <a:off x="3991588" y="3825950"/>
            <a:ext cx="558932" cy="423862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5" name="Oval 12"/>
          <p:cNvSpPr>
            <a:spLocks noChangeArrowheads="1"/>
          </p:cNvSpPr>
          <p:nvPr/>
        </p:nvSpPr>
        <p:spPr bwMode="auto">
          <a:xfrm>
            <a:off x="2199565" y="3402088"/>
            <a:ext cx="448865" cy="32861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4346" name="Picture 13" descr="b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82" y="2636912"/>
            <a:ext cx="32194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Oval 14"/>
          <p:cNvSpPr>
            <a:spLocks noChangeArrowheads="1"/>
          </p:cNvSpPr>
          <p:nvPr/>
        </p:nvSpPr>
        <p:spPr bwMode="auto">
          <a:xfrm>
            <a:off x="2208163" y="3884688"/>
            <a:ext cx="448866" cy="32861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Findings &amp; Observations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04152" y="1082675"/>
            <a:ext cx="9049544" cy="5197470"/>
            <a:chOff x="790488" y="1122872"/>
            <a:chExt cx="8352928" cy="5196611"/>
          </a:xfrm>
        </p:grpSpPr>
        <p:pic>
          <p:nvPicPr>
            <p:cNvPr id="1536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488" y="1122872"/>
              <a:ext cx="8352928" cy="5114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366" name="Group 6"/>
            <p:cNvGrpSpPr>
              <a:grpSpLocks/>
            </p:cNvGrpSpPr>
            <p:nvPr/>
          </p:nvGrpSpPr>
          <p:grpSpPr bwMode="auto">
            <a:xfrm>
              <a:off x="4475396" y="5614639"/>
              <a:ext cx="990600" cy="704844"/>
              <a:chOff x="5105400" y="5715000"/>
              <a:chExt cx="990600" cy="704844"/>
            </a:xfrm>
          </p:grpSpPr>
          <p:sp>
            <p:nvSpPr>
              <p:cNvPr id="15371" name="AutoShape 4"/>
              <p:cNvSpPr>
                <a:spLocks noChangeArrowheads="1"/>
              </p:cNvSpPr>
              <p:nvPr/>
            </p:nvSpPr>
            <p:spPr bwMode="auto">
              <a:xfrm flipH="1">
                <a:off x="5791200" y="5715000"/>
                <a:ext cx="304800" cy="457200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15372" name="Text Box 5"/>
              <p:cNvSpPr txBox="1">
                <a:spLocks noChangeArrowheads="1"/>
              </p:cNvSpPr>
              <p:nvPr/>
            </p:nvSpPr>
            <p:spPr bwMode="auto">
              <a:xfrm>
                <a:off x="5105400" y="6019800"/>
                <a:ext cx="605455" cy="40004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Hg?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367" name="Group 7"/>
            <p:cNvGrpSpPr>
              <a:grpSpLocks/>
            </p:cNvGrpSpPr>
            <p:nvPr/>
          </p:nvGrpSpPr>
          <p:grpSpPr bwMode="auto">
            <a:xfrm>
              <a:off x="7197722" y="5614639"/>
              <a:ext cx="912475" cy="704844"/>
              <a:chOff x="7543800" y="5715000"/>
              <a:chExt cx="912475" cy="704844"/>
            </a:xfrm>
          </p:grpSpPr>
          <p:sp>
            <p:nvSpPr>
              <p:cNvPr id="15369" name="AutoShape 6"/>
              <p:cNvSpPr>
                <a:spLocks noChangeArrowheads="1"/>
              </p:cNvSpPr>
              <p:nvPr/>
            </p:nvSpPr>
            <p:spPr bwMode="auto">
              <a:xfrm flipH="1">
                <a:off x="7543800" y="5715000"/>
                <a:ext cx="304800" cy="457200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15370" name="Text Box 7"/>
              <p:cNvSpPr txBox="1">
                <a:spLocks noChangeArrowheads="1"/>
              </p:cNvSpPr>
              <p:nvPr/>
            </p:nvSpPr>
            <p:spPr bwMode="auto">
              <a:xfrm>
                <a:off x="7772400" y="6019800"/>
                <a:ext cx="683875" cy="40004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D/F?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3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8259" y="2492896"/>
              <a:ext cx="139065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Findings &amp; Observations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A measurement showed that the pressure of the cleaning air is 1 bar only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The blow pipes are not correctly aligned (dislocation in the x as well as the y-axis.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8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The cleaning air is not dried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The temperature drop over the filter is 4 K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The dust is enriched with chlorine (up to 1.5%) due to AFR utilization</a:t>
            </a:r>
          </a:p>
        </p:txBody>
      </p:sp>
      <p:grpSp>
        <p:nvGrpSpPr>
          <p:cNvPr id="16389" name="Group 75"/>
          <p:cNvGrpSpPr>
            <a:grpSpLocks/>
          </p:cNvGrpSpPr>
          <p:nvPr/>
        </p:nvGrpSpPr>
        <p:grpSpPr bwMode="auto">
          <a:xfrm>
            <a:off x="825500" y="2438400"/>
            <a:ext cx="8337550" cy="914400"/>
            <a:chOff x="480" y="2880"/>
            <a:chExt cx="4848" cy="576"/>
          </a:xfrm>
        </p:grpSpPr>
        <p:sp>
          <p:nvSpPr>
            <p:cNvPr id="16418" name="Rectangle 36"/>
            <p:cNvSpPr>
              <a:spLocks noChangeArrowheads="1"/>
            </p:cNvSpPr>
            <p:nvPr/>
          </p:nvSpPr>
          <p:spPr bwMode="auto">
            <a:xfrm>
              <a:off x="1008" y="2880"/>
              <a:ext cx="4320" cy="5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9" name="Line 37"/>
            <p:cNvSpPr>
              <a:spLocks noChangeShapeType="1"/>
            </p:cNvSpPr>
            <p:nvPr/>
          </p:nvSpPr>
          <p:spPr bwMode="auto">
            <a:xfrm>
              <a:off x="1008" y="3216"/>
              <a:ext cx="4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0" name="Rectangle 38"/>
            <p:cNvSpPr>
              <a:spLocks noChangeArrowheads="1"/>
            </p:cNvSpPr>
            <p:nvPr/>
          </p:nvSpPr>
          <p:spPr bwMode="auto">
            <a:xfrm>
              <a:off x="1296" y="3216"/>
              <a:ext cx="192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1" name="Rectangle 39"/>
            <p:cNvSpPr>
              <a:spLocks noChangeArrowheads="1"/>
            </p:cNvSpPr>
            <p:nvPr/>
          </p:nvSpPr>
          <p:spPr bwMode="auto">
            <a:xfrm>
              <a:off x="1776" y="3216"/>
              <a:ext cx="192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2" name="Rectangle 40"/>
            <p:cNvSpPr>
              <a:spLocks noChangeArrowheads="1"/>
            </p:cNvSpPr>
            <p:nvPr/>
          </p:nvSpPr>
          <p:spPr bwMode="auto">
            <a:xfrm>
              <a:off x="2256" y="3216"/>
              <a:ext cx="192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3" name="Rectangle 41"/>
            <p:cNvSpPr>
              <a:spLocks noChangeArrowheads="1"/>
            </p:cNvSpPr>
            <p:nvPr/>
          </p:nvSpPr>
          <p:spPr bwMode="auto">
            <a:xfrm>
              <a:off x="2724" y="3216"/>
              <a:ext cx="192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4" name="Rectangle 42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5" name="Rectangle 43"/>
            <p:cNvSpPr>
              <a:spLocks noChangeArrowheads="1"/>
            </p:cNvSpPr>
            <p:nvPr/>
          </p:nvSpPr>
          <p:spPr bwMode="auto">
            <a:xfrm>
              <a:off x="3732" y="3216"/>
              <a:ext cx="192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6" name="Rectangle 44"/>
            <p:cNvSpPr>
              <a:spLocks noChangeArrowheads="1"/>
            </p:cNvSpPr>
            <p:nvPr/>
          </p:nvSpPr>
          <p:spPr bwMode="auto">
            <a:xfrm>
              <a:off x="4206" y="3216"/>
              <a:ext cx="192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7" name="Rectangle 45"/>
            <p:cNvSpPr>
              <a:spLocks noChangeArrowheads="1"/>
            </p:cNvSpPr>
            <p:nvPr/>
          </p:nvSpPr>
          <p:spPr bwMode="auto">
            <a:xfrm>
              <a:off x="4692" y="3216"/>
              <a:ext cx="192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8" name="Rectangle 46"/>
            <p:cNvSpPr>
              <a:spLocks noChangeArrowheads="1"/>
            </p:cNvSpPr>
            <p:nvPr/>
          </p:nvSpPr>
          <p:spPr bwMode="auto">
            <a:xfrm>
              <a:off x="840" y="3018"/>
              <a:ext cx="4224" cy="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29" name="AutoShape 47"/>
            <p:cNvSpPr>
              <a:spLocks noChangeArrowheads="1"/>
            </p:cNvSpPr>
            <p:nvPr/>
          </p:nvSpPr>
          <p:spPr bwMode="auto">
            <a:xfrm>
              <a:off x="480" y="297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0" name="Oval 48"/>
            <p:cNvSpPr>
              <a:spLocks noChangeArrowheads="1"/>
            </p:cNvSpPr>
            <p:nvPr/>
          </p:nvSpPr>
          <p:spPr bwMode="auto">
            <a:xfrm>
              <a:off x="1296" y="2997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1" name="Oval 49"/>
            <p:cNvSpPr>
              <a:spLocks noChangeArrowheads="1"/>
            </p:cNvSpPr>
            <p:nvPr/>
          </p:nvSpPr>
          <p:spPr bwMode="auto">
            <a:xfrm>
              <a:off x="1776" y="2997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2" name="Oval 50"/>
            <p:cNvSpPr>
              <a:spLocks noChangeArrowheads="1"/>
            </p:cNvSpPr>
            <p:nvPr/>
          </p:nvSpPr>
          <p:spPr bwMode="auto">
            <a:xfrm>
              <a:off x="2238" y="2997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3" name="Oval 51"/>
            <p:cNvSpPr>
              <a:spLocks noChangeArrowheads="1"/>
            </p:cNvSpPr>
            <p:nvPr/>
          </p:nvSpPr>
          <p:spPr bwMode="auto">
            <a:xfrm>
              <a:off x="2736" y="2997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4" name="Oval 52"/>
            <p:cNvSpPr>
              <a:spLocks noChangeArrowheads="1"/>
            </p:cNvSpPr>
            <p:nvPr/>
          </p:nvSpPr>
          <p:spPr bwMode="auto">
            <a:xfrm>
              <a:off x="3204" y="2997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5" name="Oval 53"/>
            <p:cNvSpPr>
              <a:spLocks noChangeArrowheads="1"/>
            </p:cNvSpPr>
            <p:nvPr/>
          </p:nvSpPr>
          <p:spPr bwMode="auto">
            <a:xfrm>
              <a:off x="3714" y="2997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6" name="Oval 54"/>
            <p:cNvSpPr>
              <a:spLocks noChangeArrowheads="1"/>
            </p:cNvSpPr>
            <p:nvPr/>
          </p:nvSpPr>
          <p:spPr bwMode="auto">
            <a:xfrm>
              <a:off x="4194" y="2997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7" name="Oval 55"/>
            <p:cNvSpPr>
              <a:spLocks noChangeArrowheads="1"/>
            </p:cNvSpPr>
            <p:nvPr/>
          </p:nvSpPr>
          <p:spPr bwMode="auto">
            <a:xfrm>
              <a:off x="4674" y="2997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8" name="AutoShape 56"/>
            <p:cNvSpPr>
              <a:spLocks noChangeArrowheads="1"/>
            </p:cNvSpPr>
            <p:nvPr/>
          </p:nvSpPr>
          <p:spPr bwMode="auto">
            <a:xfrm>
              <a:off x="1224" y="302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39" name="AutoShape 57"/>
            <p:cNvSpPr>
              <a:spLocks noChangeArrowheads="1"/>
            </p:cNvSpPr>
            <p:nvPr/>
          </p:nvSpPr>
          <p:spPr bwMode="auto">
            <a:xfrm>
              <a:off x="1710" y="302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40" name="AutoShape 58"/>
            <p:cNvSpPr>
              <a:spLocks noChangeArrowheads="1"/>
            </p:cNvSpPr>
            <p:nvPr/>
          </p:nvSpPr>
          <p:spPr bwMode="auto">
            <a:xfrm>
              <a:off x="2160" y="302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41" name="AutoShape 59"/>
            <p:cNvSpPr>
              <a:spLocks noChangeArrowheads="1"/>
            </p:cNvSpPr>
            <p:nvPr/>
          </p:nvSpPr>
          <p:spPr bwMode="auto">
            <a:xfrm>
              <a:off x="2664" y="302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42" name="AutoShape 60"/>
            <p:cNvSpPr>
              <a:spLocks noChangeArrowheads="1"/>
            </p:cNvSpPr>
            <p:nvPr/>
          </p:nvSpPr>
          <p:spPr bwMode="auto">
            <a:xfrm>
              <a:off x="3132" y="302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43" name="AutoShape 61"/>
            <p:cNvSpPr>
              <a:spLocks noChangeArrowheads="1"/>
            </p:cNvSpPr>
            <p:nvPr/>
          </p:nvSpPr>
          <p:spPr bwMode="auto">
            <a:xfrm>
              <a:off x="3648" y="302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44" name="AutoShape 62"/>
            <p:cNvSpPr>
              <a:spLocks noChangeArrowheads="1"/>
            </p:cNvSpPr>
            <p:nvPr/>
          </p:nvSpPr>
          <p:spPr bwMode="auto">
            <a:xfrm>
              <a:off x="4128" y="302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45" name="AutoShape 63"/>
            <p:cNvSpPr>
              <a:spLocks noChangeArrowheads="1"/>
            </p:cNvSpPr>
            <p:nvPr/>
          </p:nvSpPr>
          <p:spPr bwMode="auto">
            <a:xfrm>
              <a:off x="4608" y="302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6390" name="Group 74"/>
          <p:cNvGrpSpPr>
            <a:grpSpLocks/>
          </p:cNvGrpSpPr>
          <p:nvPr/>
        </p:nvGrpSpPr>
        <p:grpSpPr bwMode="auto">
          <a:xfrm>
            <a:off x="784225" y="3581400"/>
            <a:ext cx="8378825" cy="914400"/>
            <a:chOff x="456" y="2016"/>
            <a:chExt cx="4872" cy="576"/>
          </a:xfrm>
        </p:grpSpPr>
        <p:sp>
          <p:nvSpPr>
            <p:cNvPr id="16391" name="Rectangle 9"/>
            <p:cNvSpPr>
              <a:spLocks noChangeArrowheads="1"/>
            </p:cNvSpPr>
            <p:nvPr/>
          </p:nvSpPr>
          <p:spPr bwMode="auto">
            <a:xfrm>
              <a:off x="1008" y="2016"/>
              <a:ext cx="4320" cy="5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92" name="Oval 10"/>
            <p:cNvSpPr>
              <a:spLocks noChangeArrowheads="1"/>
            </p:cNvSpPr>
            <p:nvPr/>
          </p:nvSpPr>
          <p:spPr bwMode="auto">
            <a:xfrm>
              <a:off x="1296" y="220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93" name="Oval 11"/>
            <p:cNvSpPr>
              <a:spLocks noChangeArrowheads="1"/>
            </p:cNvSpPr>
            <p:nvPr/>
          </p:nvSpPr>
          <p:spPr bwMode="auto">
            <a:xfrm>
              <a:off x="2256" y="220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94" name="Oval 12"/>
            <p:cNvSpPr>
              <a:spLocks noChangeArrowheads="1"/>
            </p:cNvSpPr>
            <p:nvPr/>
          </p:nvSpPr>
          <p:spPr bwMode="auto">
            <a:xfrm>
              <a:off x="3216" y="220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95" name="Oval 13"/>
            <p:cNvSpPr>
              <a:spLocks noChangeArrowheads="1"/>
            </p:cNvSpPr>
            <p:nvPr/>
          </p:nvSpPr>
          <p:spPr bwMode="auto">
            <a:xfrm>
              <a:off x="1776" y="2196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96" name="Oval 14"/>
            <p:cNvSpPr>
              <a:spLocks noChangeArrowheads="1"/>
            </p:cNvSpPr>
            <p:nvPr/>
          </p:nvSpPr>
          <p:spPr bwMode="auto">
            <a:xfrm>
              <a:off x="2736" y="220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97" name="Oval 15"/>
            <p:cNvSpPr>
              <a:spLocks noChangeArrowheads="1"/>
            </p:cNvSpPr>
            <p:nvPr/>
          </p:nvSpPr>
          <p:spPr bwMode="auto">
            <a:xfrm>
              <a:off x="3696" y="220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98" name="Oval 24"/>
            <p:cNvSpPr>
              <a:spLocks noChangeArrowheads="1"/>
            </p:cNvSpPr>
            <p:nvPr/>
          </p:nvSpPr>
          <p:spPr bwMode="auto">
            <a:xfrm>
              <a:off x="4176" y="220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99" name="Oval 25"/>
            <p:cNvSpPr>
              <a:spLocks noChangeArrowheads="1"/>
            </p:cNvSpPr>
            <p:nvPr/>
          </p:nvSpPr>
          <p:spPr bwMode="auto">
            <a:xfrm>
              <a:off x="4656" y="220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0" name="Rectangle 26"/>
            <p:cNvSpPr>
              <a:spLocks noChangeArrowheads="1"/>
            </p:cNvSpPr>
            <p:nvPr/>
          </p:nvSpPr>
          <p:spPr bwMode="auto">
            <a:xfrm>
              <a:off x="816" y="2286"/>
              <a:ext cx="4224" cy="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1" name="AutoShape 27"/>
            <p:cNvSpPr>
              <a:spLocks noChangeArrowheads="1"/>
            </p:cNvSpPr>
            <p:nvPr/>
          </p:nvSpPr>
          <p:spPr bwMode="auto">
            <a:xfrm>
              <a:off x="456" y="2244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2" name="Oval 28"/>
            <p:cNvSpPr>
              <a:spLocks noChangeArrowheads="1"/>
            </p:cNvSpPr>
            <p:nvPr/>
          </p:nvSpPr>
          <p:spPr bwMode="auto">
            <a:xfrm>
              <a:off x="1272" y="2265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3" name="Oval 29"/>
            <p:cNvSpPr>
              <a:spLocks noChangeArrowheads="1"/>
            </p:cNvSpPr>
            <p:nvPr/>
          </p:nvSpPr>
          <p:spPr bwMode="auto">
            <a:xfrm>
              <a:off x="1752" y="2265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4" name="Oval 30"/>
            <p:cNvSpPr>
              <a:spLocks noChangeArrowheads="1"/>
            </p:cNvSpPr>
            <p:nvPr/>
          </p:nvSpPr>
          <p:spPr bwMode="auto">
            <a:xfrm>
              <a:off x="2214" y="2265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5" name="Oval 31"/>
            <p:cNvSpPr>
              <a:spLocks noChangeArrowheads="1"/>
            </p:cNvSpPr>
            <p:nvPr/>
          </p:nvSpPr>
          <p:spPr bwMode="auto">
            <a:xfrm>
              <a:off x="2712" y="2265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6" name="Oval 32"/>
            <p:cNvSpPr>
              <a:spLocks noChangeArrowheads="1"/>
            </p:cNvSpPr>
            <p:nvPr/>
          </p:nvSpPr>
          <p:spPr bwMode="auto">
            <a:xfrm>
              <a:off x="3180" y="2265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7" name="Oval 33"/>
            <p:cNvSpPr>
              <a:spLocks noChangeArrowheads="1"/>
            </p:cNvSpPr>
            <p:nvPr/>
          </p:nvSpPr>
          <p:spPr bwMode="auto">
            <a:xfrm>
              <a:off x="3690" y="2265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" name="Oval 34"/>
            <p:cNvSpPr>
              <a:spLocks noChangeArrowheads="1"/>
            </p:cNvSpPr>
            <p:nvPr/>
          </p:nvSpPr>
          <p:spPr bwMode="auto">
            <a:xfrm>
              <a:off x="4170" y="2265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9" name="Oval 35"/>
            <p:cNvSpPr>
              <a:spLocks noChangeArrowheads="1"/>
            </p:cNvSpPr>
            <p:nvPr/>
          </p:nvSpPr>
          <p:spPr bwMode="auto">
            <a:xfrm>
              <a:off x="4650" y="2265"/>
              <a:ext cx="54" cy="72"/>
            </a:xfrm>
            <a:prstGeom prst="ellipse">
              <a:avLst/>
            </a:prstGeom>
            <a:solidFill>
              <a:srgbClr val="08080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0" name="Oval 65"/>
            <p:cNvSpPr>
              <a:spLocks noChangeArrowheads="1"/>
            </p:cNvSpPr>
            <p:nvPr/>
          </p:nvSpPr>
          <p:spPr bwMode="auto">
            <a:xfrm>
              <a:off x="1206" y="2169"/>
              <a:ext cx="192" cy="1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1" name="Oval 66"/>
            <p:cNvSpPr>
              <a:spLocks noChangeArrowheads="1"/>
            </p:cNvSpPr>
            <p:nvPr/>
          </p:nvSpPr>
          <p:spPr bwMode="auto">
            <a:xfrm>
              <a:off x="1680" y="2169"/>
              <a:ext cx="192" cy="1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2" name="Oval 67"/>
            <p:cNvSpPr>
              <a:spLocks noChangeArrowheads="1"/>
            </p:cNvSpPr>
            <p:nvPr/>
          </p:nvSpPr>
          <p:spPr bwMode="auto">
            <a:xfrm>
              <a:off x="2160" y="2169"/>
              <a:ext cx="192" cy="1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3" name="Oval 68"/>
            <p:cNvSpPr>
              <a:spLocks noChangeArrowheads="1"/>
            </p:cNvSpPr>
            <p:nvPr/>
          </p:nvSpPr>
          <p:spPr bwMode="auto">
            <a:xfrm>
              <a:off x="2640" y="2169"/>
              <a:ext cx="192" cy="1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4" name="Oval 69"/>
            <p:cNvSpPr>
              <a:spLocks noChangeArrowheads="1"/>
            </p:cNvSpPr>
            <p:nvPr/>
          </p:nvSpPr>
          <p:spPr bwMode="auto">
            <a:xfrm>
              <a:off x="3120" y="2169"/>
              <a:ext cx="192" cy="1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5" name="Oval 70"/>
            <p:cNvSpPr>
              <a:spLocks noChangeArrowheads="1"/>
            </p:cNvSpPr>
            <p:nvPr/>
          </p:nvSpPr>
          <p:spPr bwMode="auto">
            <a:xfrm>
              <a:off x="3648" y="2169"/>
              <a:ext cx="192" cy="1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6" name="Oval 71"/>
            <p:cNvSpPr>
              <a:spLocks noChangeArrowheads="1"/>
            </p:cNvSpPr>
            <p:nvPr/>
          </p:nvSpPr>
          <p:spPr bwMode="auto">
            <a:xfrm>
              <a:off x="4080" y="2169"/>
              <a:ext cx="192" cy="1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7" name="Oval 72"/>
            <p:cNvSpPr>
              <a:spLocks noChangeArrowheads="1"/>
            </p:cNvSpPr>
            <p:nvPr/>
          </p:nvSpPr>
          <p:spPr bwMode="auto">
            <a:xfrm>
              <a:off x="4608" y="2169"/>
              <a:ext cx="192" cy="1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Inefficient cleaning</a:t>
            </a:r>
          </a:p>
        </p:txBody>
      </p:sp>
      <p:pic>
        <p:nvPicPr>
          <p:cNvPr id="17412" name="Picture 3" descr="P60900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0" y="1966044"/>
            <a:ext cx="489624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P60900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95" y="1029419"/>
            <a:ext cx="305263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P60900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8" y="3694832"/>
            <a:ext cx="377322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Quality</a:t>
            </a:r>
          </a:p>
        </p:txBody>
      </p:sp>
      <p:pic>
        <p:nvPicPr>
          <p:cNvPr id="18436" name="Picture 3" descr="P609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886828">
            <a:off x="1218407" y="1307968"/>
            <a:ext cx="3197225" cy="239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4"/>
          <p:cNvSpPr>
            <a:spLocks noChangeShapeType="1"/>
          </p:cNvSpPr>
          <p:nvPr/>
        </p:nvSpPr>
        <p:spPr bwMode="auto">
          <a:xfrm rot="4746181" flipH="1" flipV="1">
            <a:off x="1115285" y="2203120"/>
            <a:ext cx="3095625" cy="6483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8438" name="Picture 5" descr="P6090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8" y="188640"/>
            <a:ext cx="4806817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7616958" y="2492375"/>
            <a:ext cx="720592" cy="6477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761420" y="3860800"/>
            <a:ext cx="720592" cy="6477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7976394" y="4652963"/>
            <a:ext cx="722313" cy="6477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8409782" y="3213100"/>
            <a:ext cx="720593" cy="6477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5960799" y="5734050"/>
            <a:ext cx="720593" cy="6477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7040828" y="5734050"/>
            <a:ext cx="720593" cy="6477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8445" name="Picture 12" descr="P60900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06" y="4292600"/>
            <a:ext cx="216005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P6090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64" y="188913"/>
            <a:ext cx="4473179" cy="59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Misalignment</a:t>
            </a:r>
            <a:br>
              <a:rPr lang="en-US" sz="2400" dirty="0" smtClean="0"/>
            </a:br>
            <a:r>
              <a:rPr lang="en-US" sz="2400" dirty="0" smtClean="0"/>
              <a:t>Moving </a:t>
            </a:r>
            <a:r>
              <a:rPr lang="en-US" sz="2400" dirty="0" err="1" smtClean="0"/>
              <a:t>venturi</a:t>
            </a:r>
            <a:endParaRPr 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7220690" y="2276475"/>
            <a:ext cx="720592" cy="6477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5349557" y="476250"/>
            <a:ext cx="720592" cy="6477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6716791" y="5373688"/>
            <a:ext cx="2448983" cy="6477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6644560" y="2781301"/>
            <a:ext cx="2720710" cy="165576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5851736" y="2636838"/>
            <a:ext cx="720592" cy="1871662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9466" name="Picture 9" descr="P60900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86" y="1563688"/>
            <a:ext cx="310078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1491059" y="1995489"/>
            <a:ext cx="2665677" cy="2663825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Blow pipes not hold/no fit</a:t>
            </a:r>
          </a:p>
        </p:txBody>
      </p:sp>
      <p:pic>
        <p:nvPicPr>
          <p:cNvPr id="20484" name="Picture 3" descr="P6090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41" y="3492501"/>
            <a:ext cx="643718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P6090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3" y="1052513"/>
            <a:ext cx="4177375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 descr="P60900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r="-719" b="19411"/>
          <a:stretch>
            <a:fillRect/>
          </a:stretch>
        </p:blipFill>
        <p:spPr bwMode="auto">
          <a:xfrm>
            <a:off x="5169695" y="976313"/>
            <a:ext cx="4607322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3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Insufficient cleaning air quality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21508" name="Picture 3" descr="P61100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0" y="1052514"/>
            <a:ext cx="3315758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 descr="P61100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46" y="1989138"/>
            <a:ext cx="4638279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" descr="P61100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88" y="404814"/>
            <a:ext cx="3743986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1351756" y="5589588"/>
            <a:ext cx="6019271" cy="4762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400" dirty="0" smtClean="0"/>
              <a:t>Water and oil free air quality is a must! 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PPE - </a:t>
            </a:r>
            <a:r>
              <a:rPr lang="en-US" dirty="0" err="1" smtClean="0"/>
              <a:t>Bagfilter</a:t>
            </a:r>
            <a:r>
              <a:rPr lang="en-US" dirty="0" smtClean="0"/>
              <a:t> Case Study, 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COPYRIGHTYEAR" val="2016"/>
  <p:tag name="CLASSIFICATION" val="0"/>
  <p:tag name="SHORTTITLE" val="PPE - Bagfilter Case Study"/>
  <p:tag name="LANGUAGE" val="1033"/>
  <p:tag name="DATE" val="2016-05-09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603</Words>
  <Application>Microsoft Office PowerPoint</Application>
  <PresentationFormat>A4 Paper (210x297 mm)</PresentationFormat>
  <Paragraphs>115</Paragraphs>
  <Slides>13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LafargeHolcim</vt:lpstr>
      <vt:lpstr>Common Problems and Solutions Bagfilter problems</vt:lpstr>
      <vt:lpstr>Findings &amp; Observations</vt:lpstr>
      <vt:lpstr>Findings &amp; Observations</vt:lpstr>
      <vt:lpstr>Findings &amp; Observations</vt:lpstr>
      <vt:lpstr>Inefficient cleaning</vt:lpstr>
      <vt:lpstr>Quality</vt:lpstr>
      <vt:lpstr>Misalignment Moving venturi</vt:lpstr>
      <vt:lpstr>Blow pipes not hold/no fit</vt:lpstr>
      <vt:lpstr>Insufficient cleaning air quality</vt:lpstr>
      <vt:lpstr>Findings &amp; Observations</vt:lpstr>
      <vt:lpstr>Uneven wear of bags in the compartments</vt:lpstr>
      <vt:lpstr>There were periods where the filter was operate below the acid dew point</vt:lpstr>
      <vt:lpstr>Main Causes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Problems and Solutions Bagfilter problems</dc:title>
  <dc:creator>Mirko Weber</dc:creator>
  <cp:lastModifiedBy>Mirko Weber</cp:lastModifiedBy>
  <cp:revision>2</cp:revision>
  <dcterms:created xsi:type="dcterms:W3CDTF">2015-07-13T09:18:26Z</dcterms:created>
  <dcterms:modified xsi:type="dcterms:W3CDTF">2016-05-09T14:24:26Z</dcterms:modified>
</cp:coreProperties>
</file>